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5" r:id="rId3"/>
    <p:sldId id="373" r:id="rId4"/>
    <p:sldId id="374" r:id="rId5"/>
    <p:sldId id="356" r:id="rId6"/>
    <p:sldId id="349" r:id="rId7"/>
    <p:sldId id="370" r:id="rId8"/>
    <p:sldId id="350" r:id="rId9"/>
    <p:sldId id="357" r:id="rId10"/>
    <p:sldId id="358" r:id="rId11"/>
    <p:sldId id="368" r:id="rId12"/>
    <p:sldId id="360" r:id="rId13"/>
    <p:sldId id="365" r:id="rId14"/>
    <p:sldId id="369" r:id="rId15"/>
    <p:sldId id="361" r:id="rId16"/>
    <p:sldId id="359" r:id="rId17"/>
    <p:sldId id="362" r:id="rId18"/>
    <p:sldId id="371" r:id="rId19"/>
    <p:sldId id="372" r:id="rId20"/>
    <p:sldId id="364" r:id="rId21"/>
    <p:sldId id="366" r:id="rId22"/>
    <p:sldId id="3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list</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と同様コンテナクラスの一種</a:t>
            </a:r>
            <a:br>
              <a:rPr lang="en-US" altLang="ja-JP" dirty="0"/>
            </a:br>
            <a:br>
              <a:rPr lang="en-US" altLang="ja-JP" dirty="0"/>
            </a:br>
            <a:r>
              <a:rPr lang="en-US" altLang="ja-JP" dirty="0">
                <a:solidFill>
                  <a:srgbClr val="FF0000"/>
                </a:solidFill>
              </a:rPr>
              <a:t>list</a:t>
            </a:r>
            <a:r>
              <a:rPr lang="en-US" altLang="ja-JP" dirty="0"/>
              <a:t>&lt;</a:t>
            </a:r>
            <a:r>
              <a:rPr lang="ja-JP" altLang="en-US" dirty="0">
                <a:solidFill>
                  <a:srgbClr val="00B0F0"/>
                </a:solidFill>
              </a:rPr>
              <a:t>型名</a:t>
            </a:r>
            <a:r>
              <a:rPr lang="en-US" altLang="ja-JP" dirty="0"/>
              <a:t>&gt; </a:t>
            </a:r>
            <a:r>
              <a:rPr lang="ja-JP" altLang="en-US" dirty="0">
                <a:solidFill>
                  <a:srgbClr val="00B050"/>
                </a:solidFill>
              </a:rPr>
              <a:t>インスタンス名</a:t>
            </a:r>
            <a:r>
              <a:rPr lang="ja-JP" altLang="en-US" dirty="0"/>
              <a:t>｛ </a:t>
            </a:r>
            <a:r>
              <a:rPr lang="ja-JP" altLang="en-US" dirty="0">
                <a:solidFill>
                  <a:srgbClr val="FF00FF"/>
                </a:solidFill>
              </a:rPr>
              <a:t>初期値</a:t>
            </a:r>
            <a:r>
              <a:rPr lang="ja-JP" altLang="en-US" dirty="0"/>
              <a:t> ｝</a:t>
            </a:r>
            <a:br>
              <a:rPr lang="en-US" altLang="ja-JP" dirty="0"/>
            </a:br>
            <a:endParaRPr lang="en-US" altLang="ja-JP" dirty="0"/>
          </a:p>
          <a:p>
            <a:r>
              <a:rPr lang="ja-JP" altLang="en-US" dirty="0"/>
              <a:t>それぞれの要素が次の要素へのポインタで接続されていて、要素の削除や追加が容易</a:t>
            </a:r>
            <a:br>
              <a:rPr lang="en-US" altLang="ja-JP" dirty="0"/>
            </a:br>
            <a:r>
              <a:rPr lang="ja-JP" altLang="en-US" dirty="0"/>
              <a:t>（前期の</a:t>
            </a:r>
            <a:r>
              <a:rPr lang="en-US" altLang="ja-JP" dirty="0"/>
              <a:t>C</a:t>
            </a:r>
            <a:r>
              <a:rPr lang="ja-JP" altLang="en-US" dirty="0"/>
              <a:t>言語で学習したリスト構造を実現）</a:t>
            </a:r>
            <a:br>
              <a:rPr lang="en-US" altLang="ja-JP" dirty="0"/>
            </a:br>
            <a:endParaRPr lang="en-US" altLang="ja-JP" dirty="0"/>
          </a:p>
          <a:p>
            <a:r>
              <a:rPr lang="ja-JP" altLang="en-US" dirty="0"/>
              <a:t>配列とは異なり、添え字番号を使って</a:t>
            </a:r>
            <a:br>
              <a:rPr lang="en-US" altLang="ja-JP" dirty="0"/>
            </a:br>
            <a:r>
              <a:rPr lang="ja-JP" altLang="en-US" dirty="0">
                <a:solidFill>
                  <a:srgbClr val="FF0000"/>
                </a:solidFill>
              </a:rPr>
              <a:t>要素へ直接アクセスすることはできない</a:t>
            </a:r>
            <a:endParaRPr lang="en-US" altLang="ja-JP" dirty="0">
              <a:solidFill>
                <a:srgbClr val="FF0000"/>
              </a:solidFill>
            </a:endParaRPr>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endParaRPr lang="en-US" altLang="ja-JP" dirty="0">
              <a:solidFill>
                <a:srgbClr val="FF0000"/>
              </a:solidFill>
            </a:endParaRPr>
          </a:p>
        </p:txBody>
      </p:sp>
    </p:spTree>
    <p:extLst>
      <p:ext uri="{BB962C8B-B14F-4D97-AF65-F5344CB8AC3E}">
        <p14:creationId xmlns:p14="http://schemas.microsoft.com/office/powerpoint/2010/main" val="249799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112106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46423" y="3425169"/>
            <a:ext cx="1521570" cy="523220"/>
          </a:xfrm>
          <a:prstGeom prst="rect">
            <a:avLst/>
          </a:prstGeom>
          <a:noFill/>
        </p:spPr>
        <p:txBody>
          <a:bodyPr wrap="none" rtlCol="0">
            <a:spAutoFit/>
          </a:bodyPr>
          <a:lstStyle/>
          <a:p>
            <a:r>
              <a:rPr kumimoji="1" lang="en-US" altLang="ja-JP" sz="2800" dirty="0" err="1"/>
              <a:t>intVec</a:t>
            </a:r>
            <a:endParaRPr kumimoji="1" lang="ja-JP" altLang="en-US" sz="2800" dirty="0"/>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挿入する値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itrV1.begin();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型推論を使ったイテレータの宣言</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52380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279327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0772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35622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594626" y="1598516"/>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list</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en-US" altLang="ja-JP" dirty="0"/>
              <a:t>list</a:t>
            </a:r>
            <a:r>
              <a:rPr lang="ja-JP" altLang="en-US" dirty="0"/>
              <a:t>クラスのメンバ関数</a:t>
            </a:r>
            <a:endParaRPr lang="en-US" altLang="ja-JP" dirty="0"/>
          </a:p>
          <a:p>
            <a:pPr lvl="1"/>
            <a:r>
              <a:rPr lang="en-US" altLang="ja-JP" dirty="0"/>
              <a:t>size()		:</a:t>
            </a:r>
            <a:r>
              <a:rPr lang="ja-JP" altLang="en-US" dirty="0"/>
              <a:t>リストの全データ数をカウント</a:t>
            </a:r>
            <a:endParaRPr lang="en-US" altLang="ja-JP" dirty="0"/>
          </a:p>
          <a:p>
            <a:pPr lvl="1"/>
            <a:r>
              <a:rPr lang="en-US" altLang="ja-JP" dirty="0" err="1"/>
              <a:t>push_back</a:t>
            </a:r>
            <a:r>
              <a:rPr lang="en-US" altLang="ja-JP" dirty="0"/>
              <a:t>()	:</a:t>
            </a:r>
            <a:r>
              <a:rPr lang="ja-JP" altLang="en-US" dirty="0"/>
              <a:t>末尾にデータを付け加える</a:t>
            </a:r>
            <a:endParaRPr lang="en-US" altLang="ja-JP" dirty="0"/>
          </a:p>
          <a:p>
            <a:pPr lvl="1"/>
            <a:r>
              <a:rPr lang="en-US" altLang="ja-JP" dirty="0" err="1">
                <a:solidFill>
                  <a:srgbClr val="FF0000"/>
                </a:solidFill>
              </a:rPr>
              <a:t>push_front</a:t>
            </a:r>
            <a:r>
              <a:rPr lang="en-US" altLang="ja-JP" dirty="0">
                <a:solidFill>
                  <a:srgbClr val="FF0000"/>
                </a:solidFill>
              </a:rPr>
              <a:t>()</a:t>
            </a:r>
            <a:r>
              <a:rPr lang="en-US" altLang="ja-JP" dirty="0"/>
              <a:t>	:</a:t>
            </a:r>
            <a:r>
              <a:rPr lang="ja-JP" altLang="en-US" dirty="0"/>
              <a:t>先頭にデータを付け加える</a:t>
            </a:r>
            <a:endParaRPr lang="en-US" altLang="ja-JP" dirty="0"/>
          </a:p>
          <a:p>
            <a:pPr lvl="1"/>
            <a:r>
              <a:rPr lang="en-US" altLang="ja-JP" dirty="0" err="1"/>
              <a:t>pop_back</a:t>
            </a:r>
            <a:r>
              <a:rPr lang="en-US" altLang="ja-JP" dirty="0"/>
              <a:t>()	:</a:t>
            </a:r>
            <a:r>
              <a:rPr lang="ja-JP" altLang="en-US" dirty="0"/>
              <a:t>末尾のデータを削除</a:t>
            </a:r>
            <a:endParaRPr lang="en-US" altLang="ja-JP" dirty="0"/>
          </a:p>
          <a:p>
            <a:pPr lvl="1"/>
            <a:r>
              <a:rPr lang="en-US" altLang="ja-JP" dirty="0" err="1">
                <a:solidFill>
                  <a:srgbClr val="FF0000"/>
                </a:solidFill>
              </a:rPr>
              <a:t>pop_front</a:t>
            </a:r>
            <a:r>
              <a:rPr lang="en-US" altLang="ja-JP" dirty="0">
                <a:solidFill>
                  <a:srgbClr val="FF0000"/>
                </a:solidFill>
              </a:rPr>
              <a:t>()</a:t>
            </a:r>
            <a:r>
              <a:rPr lang="en-US" altLang="ja-JP" dirty="0"/>
              <a:t>	:</a:t>
            </a:r>
            <a:r>
              <a:rPr lang="ja-JP" altLang="en-US" dirty="0"/>
              <a:t>先頭のデータを削除</a:t>
            </a:r>
            <a:endParaRPr lang="en-US" altLang="ja-JP" dirty="0"/>
          </a:p>
          <a:p>
            <a:pPr lvl="1"/>
            <a:r>
              <a:rPr lang="en-US" altLang="ja-JP" dirty="0"/>
              <a:t>erase()		:</a:t>
            </a:r>
            <a:r>
              <a:rPr lang="ja-JP" altLang="en-US" dirty="0"/>
              <a:t>イテレータ指定場所のデータを削除</a:t>
            </a:r>
            <a:endParaRPr lang="en-US" altLang="ja-JP" dirty="0"/>
          </a:p>
          <a:p>
            <a:pPr lvl="1"/>
            <a:r>
              <a:rPr lang="en-US" altLang="ja-JP" dirty="0"/>
              <a:t>insert()		:</a:t>
            </a:r>
            <a:r>
              <a:rPr lang="ja-JP" altLang="en-US" dirty="0"/>
              <a:t>イテレータ指定場所へデータを追加</a:t>
            </a:r>
            <a:endParaRPr lang="en-US" altLang="ja-JP" dirty="0"/>
          </a:p>
          <a:p>
            <a:pPr lvl="1"/>
            <a:r>
              <a:rPr lang="en-US" altLang="ja-JP" dirty="0">
                <a:solidFill>
                  <a:srgbClr val="FF0000"/>
                </a:solidFill>
              </a:rPr>
              <a:t>remove()	</a:t>
            </a:r>
            <a:r>
              <a:rPr lang="en-US" altLang="ja-JP" dirty="0"/>
              <a:t>	:</a:t>
            </a:r>
            <a:r>
              <a:rPr lang="ja-JP" altLang="en-US" dirty="0"/>
              <a:t>引数で指定した値を削除</a:t>
            </a:r>
            <a:endParaRPr lang="en-US" altLang="ja-JP" dirty="0"/>
          </a:p>
          <a:p>
            <a:pPr lvl="1"/>
            <a:r>
              <a:rPr lang="en-US" altLang="ja-JP" dirty="0">
                <a:solidFill>
                  <a:srgbClr val="FF0000"/>
                </a:solidFill>
              </a:rPr>
              <a:t>unique()	</a:t>
            </a:r>
            <a:r>
              <a:rPr lang="en-US" altLang="ja-JP" dirty="0"/>
              <a:t>	:</a:t>
            </a:r>
            <a:r>
              <a:rPr lang="ja-JP" altLang="en-US" dirty="0"/>
              <a:t>リスト内の重複データを削除</a:t>
            </a:r>
            <a:endParaRPr lang="en-US" altLang="ja-JP" dirty="0"/>
          </a:p>
          <a:p>
            <a:pPr lvl="1"/>
            <a:r>
              <a:rPr lang="en-US" altLang="ja-JP" dirty="0">
                <a:solidFill>
                  <a:srgbClr val="FF0000"/>
                </a:solidFill>
              </a:rPr>
              <a:t>sort()</a:t>
            </a:r>
            <a:r>
              <a:rPr lang="en-US" altLang="ja-JP" dirty="0"/>
              <a:t>		:</a:t>
            </a:r>
            <a:r>
              <a:rPr lang="ja-JP" altLang="en-US" dirty="0"/>
              <a:t>データ列を並べ替える</a:t>
            </a:r>
            <a:endParaRPr lang="en-US" altLang="ja-JP" dirty="0"/>
          </a:p>
        </p:txBody>
      </p:sp>
    </p:spTree>
    <p:extLst>
      <p:ext uri="{BB962C8B-B14F-4D97-AF65-F5344CB8AC3E}">
        <p14:creationId xmlns:p14="http://schemas.microsoft.com/office/powerpoint/2010/main" val="2994794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要素まで、すべての要素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つまり指定場所からの開始・終了は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9238847"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list</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P231~232 </a:t>
            </a:r>
            <a:r>
              <a:rPr lang="en-US" altLang="ja-JP" b="1" dirty="0"/>
              <a:t>Sample606</a:t>
            </a:r>
            <a:br>
              <a:rPr lang="en-US" altLang="ja-JP" dirty="0"/>
            </a:br>
            <a:endParaRPr lang="en-US" altLang="ja-JP" dirty="0"/>
          </a:p>
          <a:p>
            <a:r>
              <a:rPr lang="en-US" altLang="ja-JP" dirty="0"/>
              <a:t>C++</a:t>
            </a:r>
            <a:r>
              <a:rPr lang="ja-JP" altLang="en-US" dirty="0"/>
              <a:t>作業フォルダ内に</a:t>
            </a:r>
            <a:r>
              <a:rPr lang="en-US" altLang="ja-JP" b="1" dirty="0"/>
              <a:t>Sample606</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Sample606</a:t>
            </a:r>
            <a:br>
              <a:rPr lang="en-US" altLang="ja-JP" dirty="0"/>
            </a:br>
            <a:r>
              <a:rPr lang="en-US" altLang="ja-JP" dirty="0">
                <a:solidFill>
                  <a:srgbClr val="00B0F0"/>
                </a:solidFill>
              </a:rPr>
              <a:t>cd Sample606</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268207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list</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(Sample606)</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665580" y="1082006"/>
            <a:ext cx="10688220" cy="5324535"/>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&lt;list&gt;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&lt;iostream&gt;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using</a:t>
            </a:r>
            <a:r>
              <a:rPr lang="en-US" altLang="ja-JP" sz="2000" dirty="0">
                <a:solidFill>
                  <a:srgbClr val="000000"/>
                </a:solidFill>
                <a:ea typeface="ＭＳ ゴシック" panose="020B0609070205080204" pitchFamily="49" charset="-128"/>
              </a:rPr>
              <a:t> </a:t>
            </a:r>
            <a:r>
              <a:rPr lang="en-US" altLang="ja-JP" sz="2000" dirty="0">
                <a:solidFill>
                  <a:srgbClr val="0000FF"/>
                </a:solidFill>
                <a:ea typeface="ＭＳ ゴシック" panose="020B0609070205080204" pitchFamily="49" charset="-128"/>
              </a:rPr>
              <a:t>namespace</a:t>
            </a:r>
            <a:r>
              <a:rPr lang="en-US" altLang="ja-JP" sz="2000" dirty="0">
                <a:solidFill>
                  <a:srgbClr val="000000"/>
                </a:solidFill>
                <a:ea typeface="ＭＳ ゴシック" panose="020B0609070205080204" pitchFamily="49" charset="-128"/>
              </a:rPr>
              <a:t> std;</a:t>
            </a:r>
            <a:endParaRPr lang="ja-JP" altLang="en-US"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 {</a:t>
            </a:r>
          </a:p>
          <a:p>
            <a:r>
              <a:rPr lang="en-US" altLang="ja-JP" sz="2000" dirty="0">
                <a:solidFill>
                  <a:srgbClr val="2B91AF"/>
                </a:solidFill>
                <a:ea typeface="ＭＳ ゴシック" panose="020B0609070205080204" pitchFamily="49" charset="-128"/>
              </a:rPr>
              <a:t>	list</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li{};</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li.push_back</a:t>
            </a:r>
            <a:r>
              <a:rPr lang="en-US" altLang="ja-JP" sz="2000" dirty="0">
                <a:solidFill>
                  <a:srgbClr val="000000"/>
                </a:solidFill>
                <a:ea typeface="ＭＳ ゴシック" panose="020B0609070205080204" pitchFamily="49" charset="-128"/>
              </a:rPr>
              <a:t>(1);</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li.push_back</a:t>
            </a:r>
            <a:r>
              <a:rPr lang="en-US" altLang="ja-JP" sz="2000" dirty="0">
                <a:solidFill>
                  <a:srgbClr val="000000"/>
                </a:solidFill>
                <a:ea typeface="ＭＳ ゴシック" panose="020B0609070205080204" pitchFamily="49" charset="-128"/>
              </a:rPr>
              <a:t>(2);</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li.push_front</a:t>
            </a:r>
            <a:r>
              <a:rPr lang="en-US" altLang="ja-JP" sz="2000" dirty="0">
                <a:solidFill>
                  <a:srgbClr val="000000"/>
                </a:solidFill>
                <a:ea typeface="ＭＳ ゴシック" panose="020B0609070205080204" pitchFamily="49" charset="-128"/>
              </a:rPr>
              <a:t>(3);</a:t>
            </a:r>
          </a:p>
          <a:p>
            <a:r>
              <a:rPr lang="en-US" altLang="ja-JP" sz="2000" dirty="0">
                <a:solidFill>
                  <a:srgbClr val="0000FF"/>
                </a:solidFill>
                <a:ea typeface="ＭＳ ゴシック" panose="020B0609070205080204" pitchFamily="49" charset="-128"/>
              </a:rPr>
              <a:t>	auto</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r>
              <a:rPr lang="en-US" altLang="ja-JP" sz="2000" dirty="0" err="1">
                <a:solidFill>
                  <a:srgbClr val="000000"/>
                </a:solidFill>
                <a:ea typeface="ＭＳ ゴシック" panose="020B0609070205080204" pitchFamily="49" charset="-128"/>
              </a:rPr>
              <a:t>li.begin</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itr</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li.insert</a:t>
            </a:r>
            <a:r>
              <a:rPr lang="en-US" altLang="ja-JP" sz="2000" dirty="0">
                <a:solidFill>
                  <a:srgbClr val="00000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4);</a:t>
            </a:r>
          </a:p>
          <a:p>
            <a:r>
              <a:rPr lang="en-US" altLang="ja-JP" sz="2000" dirty="0">
                <a:solidFill>
                  <a:srgbClr val="008000"/>
                </a:solidFill>
                <a:ea typeface="ＭＳ ゴシック" panose="020B0609070205080204" pitchFamily="49" charset="-128"/>
              </a:rPr>
              <a:t>	</a:t>
            </a:r>
            <a:r>
              <a:rPr lang="en-US" altLang="ja-JP" sz="2000" dirty="0">
                <a:ea typeface="ＭＳ ゴシック" panose="020B0609070205080204" pitchFamily="49" charset="-128"/>
              </a:rPr>
              <a:t>for (</a:t>
            </a:r>
            <a:r>
              <a:rPr lang="en-US" altLang="ja-JP" sz="2000" dirty="0" err="1">
                <a:ea typeface="ＭＳ ゴシック" panose="020B0609070205080204" pitchFamily="49" charset="-128"/>
              </a:rPr>
              <a:t>itr</a:t>
            </a:r>
            <a:r>
              <a:rPr lang="en-US" altLang="ja-JP" sz="2000" dirty="0">
                <a:ea typeface="ＭＳ ゴシック" panose="020B0609070205080204" pitchFamily="49" charset="-128"/>
              </a:rPr>
              <a:t> = </a:t>
            </a:r>
            <a:r>
              <a:rPr lang="en-US" altLang="ja-JP" sz="2000" dirty="0" err="1">
                <a:ea typeface="ＭＳ ゴシック" panose="020B0609070205080204" pitchFamily="49" charset="-128"/>
              </a:rPr>
              <a:t>li.begin</a:t>
            </a:r>
            <a:r>
              <a:rPr lang="en-US" altLang="ja-JP" sz="2000" dirty="0">
                <a:ea typeface="ＭＳ ゴシック" panose="020B0609070205080204" pitchFamily="49" charset="-128"/>
              </a:rPr>
              <a:t>(); </a:t>
            </a:r>
            <a:r>
              <a:rPr lang="en-US" altLang="ja-JP" sz="2000" dirty="0" err="1">
                <a:ea typeface="ＭＳ ゴシック" panose="020B0609070205080204" pitchFamily="49" charset="-128"/>
              </a:rPr>
              <a:t>itr</a:t>
            </a:r>
            <a:r>
              <a:rPr lang="en-US" altLang="ja-JP" sz="2000" dirty="0">
                <a:ea typeface="ＭＳ ゴシック" panose="020B0609070205080204" pitchFamily="49" charset="-128"/>
              </a:rPr>
              <a:t> != </a:t>
            </a:r>
            <a:r>
              <a:rPr lang="en-US" altLang="ja-JP" sz="2000" dirty="0" err="1">
                <a:ea typeface="ＭＳ ゴシック" panose="020B0609070205080204" pitchFamily="49" charset="-128"/>
              </a:rPr>
              <a:t>li.end</a:t>
            </a:r>
            <a:r>
              <a:rPr lang="en-US" altLang="ja-JP" sz="2000" dirty="0">
                <a:ea typeface="ＭＳ ゴシック" panose="020B0609070205080204" pitchFamily="49" charset="-128"/>
              </a:rPr>
              <a:t>(); </a:t>
            </a:r>
            <a:r>
              <a:rPr lang="en-US" altLang="ja-JP" sz="2000" dirty="0" err="1">
                <a:ea typeface="ＭＳ ゴシック" panose="020B0609070205080204" pitchFamily="49" charset="-128"/>
              </a:rPr>
              <a:t>itr</a:t>
            </a:r>
            <a:r>
              <a:rPr lang="en-US" altLang="ja-JP" sz="2000" dirty="0">
                <a:ea typeface="ＭＳ ゴシック" panose="020B0609070205080204" pitchFamily="49" charset="-128"/>
              </a:rPr>
              <a:t>++) {</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65170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dirty="0">
                <a:solidFill>
                  <a:srgbClr val="2B91AF"/>
                </a:solidFill>
                <a:ea typeface="ＭＳ ゴシック" panose="020B0609070205080204" pitchFamily="49" charset="-128"/>
              </a:rPr>
              <a:t>std::</a:t>
            </a:r>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sv-SE" altLang="ja-JP" sz="1800" dirty="0">
                <a:solidFill>
                  <a:srgbClr val="000000"/>
                </a:solidFill>
                <a:ea typeface="ＭＳ ゴシック" panose="020B0609070205080204" pitchFamily="49" charset="-128"/>
              </a:rPr>
              <a:t>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std::</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std::</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202364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変数名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&lt;vector&gt;</a:t>
            </a:r>
            <a:endParaRPr lang="en-US" altLang="ja-JP" sz="1800" dirty="0">
              <a:solidFill>
                <a:srgbClr val="000000"/>
              </a:solidFill>
              <a:ea typeface="ＭＳ ゴシック" panose="020B0609070205080204" pitchFamily="49" charset="-128"/>
            </a:endParaRPr>
          </a:p>
          <a:p>
            <a:r>
              <a:rPr lang="en-US" altLang="ja-JP" sz="1800" dirty="0">
                <a:solidFill>
                  <a:srgbClr val="808080"/>
                </a:solidFill>
                <a:ea typeface="ＭＳ ゴシック" panose="020B0609070205080204" pitchFamily="49" charset="-128"/>
              </a:rPr>
              <a:t>#include</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&lt;string&gt;</a:t>
            </a:r>
            <a:br>
              <a:rPr lang="en-US" altLang="ja-JP" sz="1800" dirty="0">
                <a:solidFill>
                  <a:srgbClr val="A31515"/>
                </a:solidFill>
                <a:ea typeface="ＭＳ ゴシック" panose="020B0609070205080204" pitchFamily="49" charset="-128"/>
              </a:rPr>
            </a:br>
            <a:r>
              <a:rPr lang="en-US" altLang="ja-JP" sz="1800" dirty="0">
                <a:solidFill>
                  <a:srgbClr val="FF0000"/>
                </a:solidFill>
                <a:ea typeface="ＭＳ ゴシック" panose="020B0609070205080204" pitchFamily="49" charset="-128"/>
              </a:rPr>
              <a:t>using namespace std;</a:t>
            </a:r>
          </a:p>
          <a:p>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 main()</a:t>
            </a:r>
          </a:p>
          <a:p>
            <a:r>
              <a:rPr lang="en-US" altLang="ja-JP" sz="1800" dirty="0">
                <a:solidFill>
                  <a:srgbClr val="000000"/>
                </a:solidFill>
                <a:ea typeface="ＭＳ ゴシック" panose="020B0609070205080204" pitchFamily="49" charset="-128"/>
              </a:rPr>
              <a:t>{</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0000FF"/>
                </a:solidFill>
                <a:ea typeface="ＭＳ ゴシック" panose="020B0609070205080204" pitchFamily="49" charset="-128"/>
              </a:rPr>
              <a:t>int</a:t>
            </a:r>
            <a:r>
              <a:rPr lang="en-US" altLang="ja-JP" sz="1800" dirty="0">
                <a:solidFill>
                  <a:srgbClr val="000000"/>
                </a:solidFill>
                <a:ea typeface="ＭＳ ゴシック" panose="020B0609070205080204" pitchFamily="49" charset="-128"/>
              </a:rPr>
              <a:t>&gt; v1;</a:t>
            </a:r>
          </a:p>
          <a:p>
            <a:r>
              <a:rPr lang="en-US" altLang="ja-JP" sz="1800" b="1" dirty="0">
                <a:solidFill>
                  <a:srgbClr val="2B91AF"/>
                </a:solidFill>
                <a:ea typeface="ＭＳ ゴシック" panose="020B0609070205080204" pitchFamily="49" charset="-128"/>
              </a:rPr>
              <a:t>vector</a:t>
            </a:r>
            <a:r>
              <a:rPr lang="en-US" altLang="ja-JP" sz="1800" dirty="0">
                <a:solidFill>
                  <a:srgbClr val="000000"/>
                </a:solidFill>
                <a:ea typeface="ＭＳ ゴシック" panose="020B0609070205080204" pitchFamily="49" charset="-128"/>
              </a:rPr>
              <a:t>&lt;</a:t>
            </a:r>
            <a:r>
              <a:rPr lang="en-US" altLang="ja-JP" sz="1800" dirty="0">
                <a:solidFill>
                  <a:srgbClr val="2B91AF"/>
                </a:solidFill>
                <a:ea typeface="ＭＳ ゴシック" panose="020B0609070205080204" pitchFamily="49" charset="-128"/>
              </a:rPr>
              <a:t>string</a:t>
            </a:r>
            <a:r>
              <a:rPr lang="en-US" altLang="ja-JP" sz="1800" dirty="0">
                <a:solidFill>
                  <a:srgbClr val="000000"/>
                </a:solidFill>
                <a:ea typeface="ＭＳ ゴシック" panose="020B0609070205080204" pitchFamily="49" charset="-128"/>
              </a:rPr>
              <a:t>&gt; v2;</a:t>
            </a:r>
          </a:p>
          <a:p>
            <a:r>
              <a:rPr lang="en-US" altLang="ja-JP" sz="1800" dirty="0">
                <a:solidFill>
                  <a:srgbClr val="000000"/>
                </a:solidFill>
                <a:ea typeface="ＭＳ ゴシック" panose="020B0609070205080204" pitchFamily="49" charset="-128"/>
              </a:rPr>
              <a:t>	v1.push_back(1);</a:t>
            </a:r>
          </a:p>
          <a:p>
            <a:r>
              <a:rPr lang="en-US" altLang="ja-JP" sz="1800" dirty="0">
                <a:solidFill>
                  <a:srgbClr val="000000"/>
                </a:solidFill>
                <a:ea typeface="ＭＳ ゴシック" panose="020B0609070205080204" pitchFamily="49" charset="-128"/>
              </a:rPr>
              <a:t>	v1.push_back(2);</a:t>
            </a:r>
          </a:p>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err="1">
                <a:solidFill>
                  <a:srgbClr val="FF00FF"/>
                </a:solidFill>
              </a:rPr>
              <a:t>intVec</a:t>
            </a:r>
            <a:br>
              <a:rPr lang="en-US" altLang="ja-JP" dirty="0"/>
            </a:br>
            <a:br>
              <a:rPr lang="en-US" altLang="ja-JP" dirty="0"/>
            </a:br>
            <a:r>
              <a:rPr lang="en-US" altLang="ja-JP" dirty="0" err="1"/>
              <a:t>intVec.</a:t>
            </a:r>
            <a:r>
              <a:rPr lang="en-US" altLang="ja-JP" dirty="0" err="1">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err="1"/>
              <a:t>intVec.</a:t>
            </a:r>
            <a:r>
              <a:rPr lang="en-US" altLang="ja-JP" dirty="0" err="1">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310746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89C517B5-077D-D7EF-E179-EEBFF1E09D29}"/>
              </a:ext>
            </a:extLst>
          </p:cNvPr>
          <p:cNvSpPr/>
          <p:nvPr/>
        </p:nvSpPr>
        <p:spPr>
          <a:xfrm>
            <a:off x="751890" y="472045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500255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5576</TotalTime>
  <Words>2578</Words>
  <Application>Microsoft Office PowerPoint</Application>
  <PresentationFormat>ワイド画面</PresentationFormat>
  <Paragraphs>278</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ＭＳ ゴシック</vt:lpstr>
      <vt:lpstr>0xProto</vt:lpstr>
      <vt:lpstr>Arial</vt:lpstr>
      <vt:lpstr>Office Theme</vt:lpstr>
      <vt:lpstr>listクラス</vt:lpstr>
      <vt:lpstr>listクラス</vt:lpstr>
      <vt:lpstr>listクラス</vt:lpstr>
      <vt:lpstr>listクラス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196</cp:revision>
  <dcterms:created xsi:type="dcterms:W3CDTF">2024-07-09T01:55:23Z</dcterms:created>
  <dcterms:modified xsi:type="dcterms:W3CDTF">2024-09-30T08:26:52Z</dcterms:modified>
</cp:coreProperties>
</file>