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59" r:id="rId2"/>
    <p:sldId id="360" r:id="rId3"/>
    <p:sldId id="361" r:id="rId4"/>
    <p:sldId id="362" r:id="rId5"/>
    <p:sldId id="363" r:id="rId6"/>
    <p:sldId id="364" r:id="rId7"/>
    <p:sldId id="369" r:id="rId8"/>
    <p:sldId id="370" r:id="rId9"/>
    <p:sldId id="371" r:id="rId10"/>
    <p:sldId id="37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70AD4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p:cViewPr varScale="1">
        <p:scale>
          <a:sx n="79" d="100"/>
          <a:sy n="79" d="100"/>
        </p:scale>
        <p:origin x="6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2024/9/24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2024/9/24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2024/9/24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2024/9/24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2024/9/24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2024/9/24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2024/9/24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2024/9/24</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0515600" cy="5374958"/>
          </a:xfrm>
        </p:spPr>
        <p:txBody>
          <a:bodyPr>
            <a:normAutofit/>
          </a:bodyPr>
          <a:lstStyle/>
          <a:p>
            <a:r>
              <a:rPr lang="ja-JP" altLang="en-US" sz="4400" b="1" u="sng" dirty="0"/>
              <a:t>関数テンプレート</a:t>
            </a:r>
            <a:br>
              <a:rPr lang="en-US" altLang="ja-JP" b="1" u="sng" dirty="0"/>
            </a:br>
            <a:br>
              <a:rPr lang="en-US" altLang="ja-JP" sz="1800" dirty="0"/>
            </a:br>
            <a:r>
              <a:rPr lang="ja-JP" altLang="en-US" dirty="0"/>
              <a:t>メンバ関数のオーバーロード（多重定義）を行う</a:t>
            </a:r>
            <a:br>
              <a:rPr lang="en-US" altLang="ja-JP" dirty="0"/>
            </a:br>
            <a:r>
              <a:rPr lang="ja-JP" altLang="en-US" dirty="0"/>
              <a:t>ときに引数の数は同じだが、引数の型が異なる</a:t>
            </a:r>
            <a:br>
              <a:rPr lang="en-US" altLang="ja-JP" dirty="0"/>
            </a:br>
            <a:r>
              <a:rPr lang="ja-JP" altLang="en-US" dirty="0"/>
              <a:t>と、似たような記述を何回もしないといけない</a:t>
            </a:r>
            <a:br>
              <a:rPr lang="en-US" altLang="ja-JP" dirty="0"/>
            </a:br>
            <a:br>
              <a:rPr lang="en-US" altLang="ja-JP" dirty="0"/>
            </a:br>
            <a:br>
              <a:rPr lang="en-US" altLang="ja-JP" dirty="0"/>
            </a:br>
            <a:endParaRPr lang="en-US" altLang="ja-JP" sz="3200" dirty="0"/>
          </a:p>
        </p:txBody>
      </p:sp>
      <p:sp>
        <p:nvSpPr>
          <p:cNvPr id="4" name="テキスト ボックス 3">
            <a:extLst>
              <a:ext uri="{FF2B5EF4-FFF2-40B4-BE49-F238E27FC236}">
                <a16:creationId xmlns:a16="http://schemas.microsoft.com/office/drawing/2014/main" id="{13D7D604-E293-095C-3CE4-9C5587FC1A86}"/>
              </a:ext>
            </a:extLst>
          </p:cNvPr>
          <p:cNvSpPr txBox="1"/>
          <p:nvPr/>
        </p:nvSpPr>
        <p:spPr>
          <a:xfrm>
            <a:off x="1003804" y="3769679"/>
            <a:ext cx="6699324" cy="286232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kumimoji="1" lang="en-US" altLang="ja-JP" sz="2000" b="1" dirty="0">
                <a:solidFill>
                  <a:srgbClr val="00B0F0"/>
                </a:solidFill>
              </a:rPr>
              <a:t>double</a:t>
            </a:r>
            <a:r>
              <a:rPr kumimoji="1" lang="en-US" altLang="ja-JP" sz="2000" dirty="0"/>
              <a:t> Calc::add(</a:t>
            </a:r>
            <a:r>
              <a:rPr kumimoji="1" lang="en-US" altLang="ja-JP" sz="2000" dirty="0">
                <a:solidFill>
                  <a:srgbClr val="00B0F0"/>
                </a:solidFill>
              </a:rPr>
              <a:t>double </a:t>
            </a:r>
            <a:r>
              <a:rPr kumimoji="1" lang="en-US" altLang="ja-JP" sz="2000" dirty="0" err="1"/>
              <a:t>a,</a:t>
            </a:r>
            <a:r>
              <a:rPr kumimoji="1" lang="en-US" altLang="ja-JP" sz="2000" dirty="0" err="1">
                <a:solidFill>
                  <a:srgbClr val="00B0F0"/>
                </a:solidFill>
              </a:rPr>
              <a:t>double</a:t>
            </a:r>
            <a:r>
              <a:rPr kumimoji="1" lang="en-US" altLang="ja-JP" sz="2000" dirty="0">
                <a:solidFill>
                  <a:srgbClr val="00B0F0"/>
                </a:solidFill>
              </a:rPr>
              <a:t> </a:t>
            </a:r>
            <a:r>
              <a:rPr kumimoji="1" lang="en-US" altLang="ja-JP" sz="2000" dirty="0"/>
              <a:t>b)</a:t>
            </a:r>
            <a:r>
              <a:rPr kumimoji="1" lang="en-US" altLang="ja-JP" sz="2000" dirty="0">
                <a:solidFill>
                  <a:srgbClr val="00B0F0"/>
                </a:solidFill>
              </a:rPr>
              <a:t> </a:t>
            </a:r>
            <a:r>
              <a:rPr kumimoji="1" lang="en-US" altLang="ja-JP" sz="2000" dirty="0"/>
              <a:t>{</a:t>
            </a:r>
          </a:p>
          <a:p>
            <a:r>
              <a:rPr kumimoji="1" lang="en-US" altLang="ja-JP" sz="2000" dirty="0"/>
              <a:t>	return a + b;</a:t>
            </a:r>
          </a:p>
          <a:p>
            <a:r>
              <a:rPr kumimoji="1" lang="en-US" altLang="ja-JP" sz="2000" dirty="0"/>
              <a:t>}</a:t>
            </a:r>
          </a:p>
          <a:p>
            <a:r>
              <a:rPr kumimoji="1" lang="en-US" altLang="ja-JP" sz="2000" b="1" dirty="0">
                <a:solidFill>
                  <a:srgbClr val="FF0000"/>
                </a:solidFill>
              </a:rPr>
              <a:t>int</a:t>
            </a:r>
            <a:r>
              <a:rPr kumimoji="1" lang="en-US" altLang="ja-JP" sz="2000" dirty="0"/>
              <a:t> Calc::add(</a:t>
            </a:r>
            <a:r>
              <a:rPr kumimoji="1" lang="en-US" altLang="ja-JP" sz="2000" dirty="0">
                <a:solidFill>
                  <a:srgbClr val="FF0000"/>
                </a:solidFill>
              </a:rPr>
              <a:t>int </a:t>
            </a:r>
            <a:r>
              <a:rPr kumimoji="1" lang="en-US" altLang="ja-JP" sz="2000" dirty="0"/>
              <a:t>a,</a:t>
            </a:r>
            <a:r>
              <a:rPr kumimoji="1" lang="en-US" altLang="ja-JP" sz="2000" dirty="0">
                <a:solidFill>
                  <a:srgbClr val="FF0000"/>
                </a:solidFill>
              </a:rPr>
              <a:t> int </a:t>
            </a:r>
            <a:r>
              <a:rPr kumimoji="1" lang="en-US" altLang="ja-JP" sz="2000" dirty="0"/>
              <a:t>b)</a:t>
            </a:r>
            <a:r>
              <a:rPr kumimoji="1" lang="en-US" altLang="ja-JP" sz="2000" dirty="0">
                <a:solidFill>
                  <a:srgbClr val="FF0000"/>
                </a:solidFill>
              </a:rPr>
              <a:t> </a:t>
            </a:r>
            <a:r>
              <a:rPr kumimoji="1" lang="en-US" altLang="ja-JP" sz="2000" dirty="0"/>
              <a:t>{</a:t>
            </a:r>
          </a:p>
          <a:p>
            <a:r>
              <a:rPr kumimoji="1" lang="en-US" altLang="ja-JP" sz="2000" dirty="0"/>
              <a:t>	return a + b;</a:t>
            </a:r>
          </a:p>
          <a:p>
            <a:r>
              <a:rPr kumimoji="1" lang="en-US" altLang="ja-JP" sz="2000" dirty="0"/>
              <a:t>}</a:t>
            </a:r>
            <a:br>
              <a:rPr kumimoji="1" lang="en-US" altLang="ja-JP" sz="2000" dirty="0"/>
            </a:br>
            <a:r>
              <a:rPr kumimoji="1" lang="en-US" altLang="ja-JP" sz="2000" b="1" dirty="0">
                <a:solidFill>
                  <a:srgbClr val="00B050"/>
                </a:solidFill>
              </a:rPr>
              <a:t>string</a:t>
            </a:r>
            <a:r>
              <a:rPr kumimoji="1" lang="en-US" altLang="ja-JP" sz="2000" dirty="0"/>
              <a:t> Calc::add(</a:t>
            </a:r>
            <a:r>
              <a:rPr kumimoji="1" lang="en-US" altLang="ja-JP" sz="2000" dirty="0">
                <a:solidFill>
                  <a:srgbClr val="00B050"/>
                </a:solidFill>
              </a:rPr>
              <a:t>string </a:t>
            </a:r>
            <a:r>
              <a:rPr kumimoji="1" lang="en-US" altLang="ja-JP" sz="2000" dirty="0"/>
              <a:t>a,</a:t>
            </a:r>
            <a:r>
              <a:rPr kumimoji="1" lang="en-US" altLang="ja-JP" sz="2000" dirty="0">
                <a:solidFill>
                  <a:srgbClr val="00B050"/>
                </a:solidFill>
              </a:rPr>
              <a:t> string </a:t>
            </a:r>
            <a:r>
              <a:rPr kumimoji="1" lang="en-US" altLang="ja-JP" sz="2000" dirty="0"/>
              <a:t>b) {</a:t>
            </a:r>
          </a:p>
          <a:p>
            <a:r>
              <a:rPr kumimoji="1" lang="en-US" altLang="ja-JP" sz="2000" dirty="0"/>
              <a:t>  return a + b;</a:t>
            </a:r>
          </a:p>
          <a:p>
            <a:r>
              <a:rPr kumimoji="1" lang="en-US" altLang="ja-JP" sz="2000" dirty="0"/>
              <a:t>}</a:t>
            </a:r>
            <a:endParaRPr kumimoji="1" lang="ja-JP" altLang="en-US" sz="2000" dirty="0"/>
          </a:p>
        </p:txBody>
      </p:sp>
      <p:sp>
        <p:nvSpPr>
          <p:cNvPr id="6" name="テキスト ボックス 5">
            <a:extLst>
              <a:ext uri="{FF2B5EF4-FFF2-40B4-BE49-F238E27FC236}">
                <a16:creationId xmlns:a16="http://schemas.microsoft.com/office/drawing/2014/main" id="{E57DA12E-3F50-9D67-8DC8-05794E67A480}"/>
              </a:ext>
            </a:extLst>
          </p:cNvPr>
          <p:cNvSpPr txBox="1"/>
          <p:nvPr/>
        </p:nvSpPr>
        <p:spPr>
          <a:xfrm>
            <a:off x="7786254" y="5666509"/>
            <a:ext cx="3597460" cy="954107"/>
          </a:xfrm>
          <a:prstGeom prst="rect">
            <a:avLst/>
          </a:prstGeom>
          <a:noFill/>
        </p:spPr>
        <p:txBody>
          <a:bodyPr wrap="none" rtlCol="0">
            <a:spAutoFit/>
          </a:bodyPr>
          <a:lstStyle/>
          <a:p>
            <a:r>
              <a:rPr kumimoji="1" lang="ja-JP" altLang="en-US" sz="2800" dirty="0"/>
              <a:t>型名が異なるだけで</a:t>
            </a:r>
            <a:endParaRPr kumimoji="1" lang="en-US" altLang="ja-JP" sz="2800" dirty="0"/>
          </a:p>
          <a:p>
            <a:r>
              <a:rPr kumimoji="1" lang="ja-JP" altLang="en-US" sz="2800" dirty="0"/>
              <a:t>処理内容はほぼ同じ</a:t>
            </a:r>
            <a:r>
              <a:rPr kumimoji="1" lang="en-US" altLang="ja-JP" sz="2800" dirty="0"/>
              <a:t>…</a:t>
            </a:r>
            <a:endParaRPr kumimoji="1" lang="ja-JP" altLang="en-US" sz="2800" dirty="0"/>
          </a:p>
        </p:txBody>
      </p:sp>
    </p:spTree>
    <p:extLst>
      <p:ext uri="{BB962C8B-B14F-4D97-AF65-F5344CB8AC3E}">
        <p14:creationId xmlns:p14="http://schemas.microsoft.com/office/powerpoint/2010/main" val="4029243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0515600" cy="5374958"/>
          </a:xfrm>
        </p:spPr>
        <p:txBody>
          <a:bodyPr>
            <a:normAutofit/>
          </a:bodyPr>
          <a:lstStyle/>
          <a:p>
            <a:r>
              <a:rPr lang="ja-JP" altLang="en-US" sz="4400" b="1" u="sng" dirty="0"/>
              <a:t>テンプレートクラス</a:t>
            </a:r>
            <a:endParaRPr lang="en-US" altLang="ja-JP" sz="4400" dirty="0"/>
          </a:p>
          <a:p>
            <a:r>
              <a:rPr lang="en-US" altLang="ja-JP" dirty="0"/>
              <a:t>【</a:t>
            </a:r>
            <a:r>
              <a:rPr lang="ja-JP" altLang="en-US" dirty="0"/>
              <a:t>例</a:t>
            </a:r>
            <a:r>
              <a:rPr lang="en-US" altLang="ja-JP" dirty="0"/>
              <a:t>】</a:t>
            </a:r>
            <a:br>
              <a:rPr lang="en-US" altLang="ja-JP" dirty="0"/>
            </a:br>
            <a:r>
              <a:rPr lang="en-US" altLang="ja-JP" sz="3200" dirty="0">
                <a:solidFill>
                  <a:srgbClr val="0070C0"/>
                </a:solidFill>
              </a:rPr>
              <a:t>template &lt;</a:t>
            </a:r>
            <a:r>
              <a:rPr lang="en-US" altLang="ja-JP" sz="3200" dirty="0" err="1">
                <a:solidFill>
                  <a:srgbClr val="0070C0"/>
                </a:solidFill>
              </a:rPr>
              <a:t>typename</a:t>
            </a:r>
            <a:r>
              <a:rPr lang="en-US" altLang="ja-JP" sz="3200" dirty="0">
                <a:solidFill>
                  <a:srgbClr val="0070C0"/>
                </a:solidFill>
              </a:rPr>
              <a:t> T&gt;</a:t>
            </a:r>
            <a:br>
              <a:rPr lang="en-US" altLang="ja-JP" sz="3200" dirty="0">
                <a:solidFill>
                  <a:srgbClr val="0070C0"/>
                </a:solidFill>
              </a:rPr>
            </a:br>
            <a:r>
              <a:rPr lang="en-US" altLang="ja-JP" sz="3200" dirty="0">
                <a:solidFill>
                  <a:srgbClr val="0070C0"/>
                </a:solidFill>
              </a:rPr>
              <a:t>class </a:t>
            </a:r>
            <a:r>
              <a:rPr lang="en-US" altLang="ja-JP" sz="3200" dirty="0" err="1">
                <a:solidFill>
                  <a:srgbClr val="0070C0"/>
                </a:solidFill>
              </a:rPr>
              <a:t>Kurasu</a:t>
            </a:r>
            <a:r>
              <a:rPr lang="ja-JP" altLang="en-US" sz="3200" dirty="0">
                <a:solidFill>
                  <a:srgbClr val="0070C0"/>
                </a:solidFill>
              </a:rPr>
              <a:t> </a:t>
            </a:r>
            <a:r>
              <a:rPr lang="en-US" altLang="ja-JP" sz="3200" dirty="0">
                <a:solidFill>
                  <a:srgbClr val="0070C0"/>
                </a:solidFill>
              </a:rPr>
              <a:t>{</a:t>
            </a:r>
            <a:br>
              <a:rPr lang="en-US" altLang="ja-JP" sz="3200" dirty="0">
                <a:solidFill>
                  <a:srgbClr val="0070C0"/>
                </a:solidFill>
              </a:rPr>
            </a:br>
            <a:r>
              <a:rPr lang="en-US" altLang="ja-JP" sz="3200" dirty="0">
                <a:solidFill>
                  <a:srgbClr val="0070C0"/>
                </a:solidFill>
              </a:rPr>
              <a:t>private:</a:t>
            </a:r>
            <a:br>
              <a:rPr lang="en-US" altLang="ja-JP" sz="3200" dirty="0">
                <a:solidFill>
                  <a:srgbClr val="0070C0"/>
                </a:solidFill>
              </a:rPr>
            </a:br>
            <a:r>
              <a:rPr lang="en-US" altLang="ja-JP" sz="3200" dirty="0">
                <a:solidFill>
                  <a:srgbClr val="0070C0"/>
                </a:solidFill>
              </a:rPr>
              <a:t>	T </a:t>
            </a:r>
            <a:r>
              <a:rPr lang="en-US" altLang="ja-JP" sz="3200" dirty="0" err="1">
                <a:solidFill>
                  <a:srgbClr val="0070C0"/>
                </a:solidFill>
              </a:rPr>
              <a:t>m_a</a:t>
            </a:r>
            <a:r>
              <a:rPr lang="en-US" altLang="ja-JP" sz="3200" dirty="0">
                <a:solidFill>
                  <a:srgbClr val="0070C0"/>
                </a:solidFill>
              </a:rPr>
              <a:t>;</a:t>
            </a:r>
            <a:br>
              <a:rPr lang="en-US" altLang="ja-JP" sz="3200" dirty="0">
                <a:solidFill>
                  <a:srgbClr val="0070C0"/>
                </a:solidFill>
              </a:rPr>
            </a:br>
            <a:r>
              <a:rPr lang="en-US" altLang="ja-JP" sz="3200" dirty="0">
                <a:solidFill>
                  <a:srgbClr val="0070C0"/>
                </a:solidFill>
              </a:rPr>
              <a:t>public:</a:t>
            </a:r>
            <a:br>
              <a:rPr lang="en-US" altLang="ja-JP" sz="3200" dirty="0">
                <a:solidFill>
                  <a:srgbClr val="0070C0"/>
                </a:solidFill>
              </a:rPr>
            </a:br>
            <a:r>
              <a:rPr lang="en-US" altLang="ja-JP" sz="3200" dirty="0">
                <a:solidFill>
                  <a:srgbClr val="0070C0"/>
                </a:solidFill>
              </a:rPr>
              <a:t>	T </a:t>
            </a:r>
            <a:r>
              <a:rPr lang="en-US" altLang="ja-JP" sz="3200" dirty="0" err="1">
                <a:solidFill>
                  <a:srgbClr val="0070C0"/>
                </a:solidFill>
              </a:rPr>
              <a:t>func</a:t>
            </a:r>
            <a:r>
              <a:rPr lang="en-US" altLang="ja-JP" sz="3200" dirty="0">
                <a:solidFill>
                  <a:srgbClr val="0070C0"/>
                </a:solidFill>
              </a:rPr>
              <a:t>(T a, T b){</a:t>
            </a:r>
            <a:br>
              <a:rPr lang="en-US" altLang="ja-JP" sz="3200" dirty="0">
                <a:solidFill>
                  <a:srgbClr val="0070C0"/>
                </a:solidFill>
              </a:rPr>
            </a:br>
            <a:r>
              <a:rPr lang="en-US" altLang="ja-JP" sz="3200" dirty="0">
                <a:solidFill>
                  <a:srgbClr val="0070C0"/>
                </a:solidFill>
              </a:rPr>
              <a:t>		return a + b;</a:t>
            </a:r>
            <a:br>
              <a:rPr lang="en-US" altLang="ja-JP" sz="3200" dirty="0">
                <a:solidFill>
                  <a:srgbClr val="0070C0"/>
                </a:solidFill>
              </a:rPr>
            </a:br>
            <a:r>
              <a:rPr lang="en-US" altLang="ja-JP" sz="3200" dirty="0">
                <a:solidFill>
                  <a:srgbClr val="0070C0"/>
                </a:solidFill>
              </a:rPr>
              <a:t>	}</a:t>
            </a:r>
            <a:br>
              <a:rPr lang="en-US" altLang="ja-JP" sz="3200" dirty="0">
                <a:solidFill>
                  <a:srgbClr val="0070C0"/>
                </a:solidFill>
              </a:rPr>
            </a:br>
            <a:r>
              <a:rPr lang="en-US" altLang="ja-JP" sz="3200" dirty="0">
                <a:solidFill>
                  <a:srgbClr val="0070C0"/>
                </a:solidFill>
              </a:rPr>
              <a:t>};</a:t>
            </a:r>
          </a:p>
        </p:txBody>
      </p:sp>
      <p:sp>
        <p:nvSpPr>
          <p:cNvPr id="4" name="テキスト ボックス 3">
            <a:extLst>
              <a:ext uri="{FF2B5EF4-FFF2-40B4-BE49-F238E27FC236}">
                <a16:creationId xmlns:a16="http://schemas.microsoft.com/office/drawing/2014/main" id="{A45F8C6B-0403-4016-BC46-CFC48A8074A4}"/>
              </a:ext>
            </a:extLst>
          </p:cNvPr>
          <p:cNvSpPr txBox="1"/>
          <p:nvPr/>
        </p:nvSpPr>
        <p:spPr>
          <a:xfrm>
            <a:off x="7032395" y="2509245"/>
            <a:ext cx="4641014" cy="3970318"/>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kumimoji="1" lang="en-US" altLang="ja-JP" sz="2800" dirty="0"/>
              <a:t>int main()</a:t>
            </a:r>
            <a:br>
              <a:rPr kumimoji="1" lang="en-US" altLang="ja-JP" sz="2800" dirty="0"/>
            </a:br>
            <a:r>
              <a:rPr kumimoji="1" lang="en-US" altLang="ja-JP" sz="2800" dirty="0"/>
              <a:t>{</a:t>
            </a:r>
          </a:p>
          <a:p>
            <a:r>
              <a:rPr kumimoji="1" lang="en-US" altLang="ja-JP" sz="2800" dirty="0"/>
              <a:t>  </a:t>
            </a:r>
            <a:r>
              <a:rPr kumimoji="1" lang="en-US" altLang="ja-JP" sz="2800" dirty="0" err="1"/>
              <a:t>Kurasu</a:t>
            </a:r>
            <a:r>
              <a:rPr kumimoji="1" lang="en-US" altLang="ja-JP" sz="2800" dirty="0">
                <a:solidFill>
                  <a:srgbClr val="FF0000"/>
                </a:solidFill>
              </a:rPr>
              <a:t>&lt;int&gt; </a:t>
            </a:r>
            <a:r>
              <a:rPr kumimoji="1" lang="en-US" altLang="ja-JP" sz="2800" dirty="0"/>
              <a:t>k1;</a:t>
            </a:r>
          </a:p>
          <a:p>
            <a:r>
              <a:rPr kumimoji="1" lang="en-US" altLang="ja-JP" sz="2800" dirty="0"/>
              <a:t>  k1.m_a = </a:t>
            </a:r>
            <a:r>
              <a:rPr kumimoji="1" lang="en-US" altLang="ja-JP" sz="2800" dirty="0">
                <a:solidFill>
                  <a:srgbClr val="FF0000"/>
                </a:solidFill>
              </a:rPr>
              <a:t>2</a:t>
            </a:r>
            <a:r>
              <a:rPr kumimoji="1" lang="en-US" altLang="ja-JP" sz="2800" dirty="0"/>
              <a:t>;</a:t>
            </a:r>
          </a:p>
          <a:p>
            <a:r>
              <a:rPr kumimoji="1" lang="en-US" altLang="ja-JP" sz="2800" dirty="0"/>
              <a:t>  k1.func(3,5);</a:t>
            </a:r>
          </a:p>
          <a:p>
            <a:r>
              <a:rPr kumimoji="1" lang="en-US" altLang="ja-JP" sz="2800" dirty="0"/>
              <a:t>  </a:t>
            </a:r>
            <a:r>
              <a:rPr kumimoji="1" lang="en-US" altLang="ja-JP" sz="2800" dirty="0" err="1"/>
              <a:t>Kurasu</a:t>
            </a:r>
            <a:r>
              <a:rPr kumimoji="1" lang="en-US" altLang="ja-JP" sz="2800" dirty="0">
                <a:solidFill>
                  <a:srgbClr val="FF0000"/>
                </a:solidFill>
              </a:rPr>
              <a:t>&lt;string&gt; </a:t>
            </a:r>
            <a:r>
              <a:rPr kumimoji="1" lang="en-US" altLang="ja-JP" sz="2800" dirty="0"/>
              <a:t>k2;</a:t>
            </a:r>
            <a:br>
              <a:rPr kumimoji="1" lang="en-US" altLang="ja-JP" sz="2800" dirty="0"/>
            </a:br>
            <a:r>
              <a:rPr kumimoji="1" lang="en-US" altLang="ja-JP" sz="2800" dirty="0"/>
              <a:t>  k2.m_a = </a:t>
            </a:r>
            <a:r>
              <a:rPr kumimoji="1" lang="en-US" altLang="ja-JP" sz="2800" dirty="0">
                <a:solidFill>
                  <a:srgbClr val="FF0000"/>
                </a:solidFill>
              </a:rPr>
              <a:t>“ABC”</a:t>
            </a:r>
            <a:r>
              <a:rPr kumimoji="1" lang="en-US" altLang="ja-JP" sz="2800" dirty="0"/>
              <a:t>;</a:t>
            </a:r>
            <a:br>
              <a:rPr kumimoji="1" lang="en-US" altLang="ja-JP" sz="2800" dirty="0"/>
            </a:br>
            <a:r>
              <a:rPr kumimoji="1" lang="en-US" altLang="ja-JP" sz="2800" dirty="0"/>
              <a:t>  </a:t>
            </a:r>
            <a:r>
              <a:rPr kumimoji="1" lang="ja-JP" altLang="en-US" sz="2800" dirty="0"/>
              <a:t>・・・・・</a:t>
            </a:r>
            <a:endParaRPr kumimoji="1" lang="en-US" altLang="ja-JP" sz="2800" dirty="0"/>
          </a:p>
          <a:p>
            <a:r>
              <a:rPr kumimoji="1" lang="en-US" altLang="ja-JP" sz="2800" dirty="0"/>
              <a:t>}</a:t>
            </a:r>
            <a:endParaRPr kumimoji="1" lang="ja-JP" altLang="en-US" sz="2800" dirty="0"/>
          </a:p>
        </p:txBody>
      </p:sp>
    </p:spTree>
    <p:extLst>
      <p:ext uri="{BB962C8B-B14F-4D97-AF65-F5344CB8AC3E}">
        <p14:creationId xmlns:p14="http://schemas.microsoft.com/office/powerpoint/2010/main" val="1649240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0515600" cy="5374958"/>
          </a:xfrm>
        </p:spPr>
        <p:txBody>
          <a:bodyPr>
            <a:normAutofit/>
          </a:bodyPr>
          <a:lstStyle/>
          <a:p>
            <a:r>
              <a:rPr lang="ja-JP" altLang="en-US" sz="4400" b="1" u="sng" dirty="0"/>
              <a:t>関数テンプレート</a:t>
            </a:r>
            <a:br>
              <a:rPr lang="en-US" altLang="ja-JP" b="1" u="sng" dirty="0"/>
            </a:br>
            <a:br>
              <a:rPr lang="en-US" altLang="ja-JP" sz="1800" dirty="0"/>
            </a:br>
            <a:r>
              <a:rPr lang="ja-JP" altLang="en-US" dirty="0"/>
              <a:t>メンバ型名のところをテンプレート機能を使って、別の文字に置き換えて関数を定義することで</a:t>
            </a:r>
            <a:br>
              <a:rPr lang="en-US" altLang="ja-JP" dirty="0"/>
            </a:br>
            <a:r>
              <a:rPr lang="ja-JP" altLang="en-US" dirty="0"/>
              <a:t>ひとつにまとめることが可能な仕組み</a:t>
            </a:r>
            <a:br>
              <a:rPr lang="en-US" altLang="ja-JP" dirty="0"/>
            </a:br>
            <a:endParaRPr lang="en-US" altLang="ja-JP" sz="3200" dirty="0"/>
          </a:p>
        </p:txBody>
      </p:sp>
      <p:sp>
        <p:nvSpPr>
          <p:cNvPr id="4" name="テキスト ボックス 3">
            <a:extLst>
              <a:ext uri="{FF2B5EF4-FFF2-40B4-BE49-F238E27FC236}">
                <a16:creationId xmlns:a16="http://schemas.microsoft.com/office/drawing/2014/main" id="{13D7D604-E293-095C-3CE4-9C5587FC1A86}"/>
              </a:ext>
            </a:extLst>
          </p:cNvPr>
          <p:cNvSpPr txBox="1"/>
          <p:nvPr/>
        </p:nvSpPr>
        <p:spPr>
          <a:xfrm>
            <a:off x="366494" y="3922079"/>
            <a:ext cx="5009069" cy="233910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kumimoji="1" lang="en-US" altLang="ja-JP" sz="1600" b="1" dirty="0">
                <a:solidFill>
                  <a:srgbClr val="00B0F0"/>
                </a:solidFill>
              </a:rPr>
              <a:t>double</a:t>
            </a:r>
            <a:r>
              <a:rPr kumimoji="1" lang="en-US" altLang="ja-JP" sz="1600" dirty="0"/>
              <a:t> Calc::add(</a:t>
            </a:r>
            <a:r>
              <a:rPr kumimoji="1" lang="en-US" altLang="ja-JP" sz="1600" dirty="0">
                <a:solidFill>
                  <a:srgbClr val="00B0F0"/>
                </a:solidFill>
              </a:rPr>
              <a:t>double </a:t>
            </a:r>
            <a:r>
              <a:rPr kumimoji="1" lang="en-US" altLang="ja-JP" sz="1600" dirty="0" err="1"/>
              <a:t>a,</a:t>
            </a:r>
            <a:r>
              <a:rPr kumimoji="1" lang="en-US" altLang="ja-JP" sz="1600" dirty="0" err="1">
                <a:solidFill>
                  <a:srgbClr val="00B0F0"/>
                </a:solidFill>
              </a:rPr>
              <a:t>double</a:t>
            </a:r>
            <a:r>
              <a:rPr kumimoji="1" lang="en-US" altLang="ja-JP" sz="1600" dirty="0">
                <a:solidFill>
                  <a:srgbClr val="00B0F0"/>
                </a:solidFill>
              </a:rPr>
              <a:t> </a:t>
            </a:r>
            <a:r>
              <a:rPr kumimoji="1" lang="en-US" altLang="ja-JP" sz="1600" dirty="0"/>
              <a:t>b)</a:t>
            </a:r>
            <a:r>
              <a:rPr kumimoji="1" lang="en-US" altLang="ja-JP" sz="1600" dirty="0">
                <a:solidFill>
                  <a:srgbClr val="00B0F0"/>
                </a:solidFill>
              </a:rPr>
              <a:t> </a:t>
            </a:r>
            <a:r>
              <a:rPr kumimoji="1" lang="en-US" altLang="ja-JP" sz="1600" dirty="0"/>
              <a:t>{</a:t>
            </a:r>
          </a:p>
          <a:p>
            <a:r>
              <a:rPr kumimoji="1" lang="en-US" altLang="ja-JP" sz="1600" dirty="0"/>
              <a:t>	return a + b;</a:t>
            </a:r>
          </a:p>
          <a:p>
            <a:r>
              <a:rPr kumimoji="1" lang="en-US" altLang="ja-JP" sz="1600" dirty="0"/>
              <a:t>}</a:t>
            </a:r>
          </a:p>
          <a:p>
            <a:r>
              <a:rPr kumimoji="1" lang="en-US" altLang="ja-JP" sz="1600" b="1" dirty="0">
                <a:solidFill>
                  <a:srgbClr val="FF0000"/>
                </a:solidFill>
              </a:rPr>
              <a:t>int</a:t>
            </a:r>
            <a:r>
              <a:rPr kumimoji="1" lang="en-US" altLang="ja-JP" sz="1600" dirty="0"/>
              <a:t> Calc::add(</a:t>
            </a:r>
            <a:r>
              <a:rPr kumimoji="1" lang="en-US" altLang="ja-JP" sz="1600" dirty="0">
                <a:solidFill>
                  <a:srgbClr val="FF0000"/>
                </a:solidFill>
              </a:rPr>
              <a:t>int </a:t>
            </a:r>
            <a:r>
              <a:rPr kumimoji="1" lang="en-US" altLang="ja-JP" sz="1600" dirty="0"/>
              <a:t>a,</a:t>
            </a:r>
            <a:r>
              <a:rPr kumimoji="1" lang="en-US" altLang="ja-JP" sz="1600" dirty="0">
                <a:solidFill>
                  <a:srgbClr val="FF0000"/>
                </a:solidFill>
              </a:rPr>
              <a:t> int </a:t>
            </a:r>
            <a:r>
              <a:rPr kumimoji="1" lang="en-US" altLang="ja-JP" sz="1600" dirty="0"/>
              <a:t>b)</a:t>
            </a:r>
            <a:r>
              <a:rPr kumimoji="1" lang="en-US" altLang="ja-JP" sz="1600" dirty="0">
                <a:solidFill>
                  <a:srgbClr val="FF0000"/>
                </a:solidFill>
              </a:rPr>
              <a:t> </a:t>
            </a:r>
            <a:r>
              <a:rPr kumimoji="1" lang="en-US" altLang="ja-JP" sz="1600" dirty="0"/>
              <a:t>{</a:t>
            </a:r>
          </a:p>
          <a:p>
            <a:r>
              <a:rPr kumimoji="1" lang="en-US" altLang="ja-JP" sz="1600" dirty="0"/>
              <a:t>	return a + b;</a:t>
            </a:r>
          </a:p>
          <a:p>
            <a:r>
              <a:rPr kumimoji="1" lang="en-US" altLang="ja-JP" sz="1600" dirty="0"/>
              <a:t>}</a:t>
            </a:r>
            <a:br>
              <a:rPr kumimoji="1" lang="en-US" altLang="ja-JP" sz="1600" dirty="0"/>
            </a:br>
            <a:r>
              <a:rPr kumimoji="1" lang="en-US" altLang="ja-JP" sz="1600" b="1" dirty="0">
                <a:solidFill>
                  <a:srgbClr val="00B050"/>
                </a:solidFill>
              </a:rPr>
              <a:t>string</a:t>
            </a:r>
            <a:r>
              <a:rPr kumimoji="1" lang="en-US" altLang="ja-JP" sz="1600" dirty="0"/>
              <a:t> Calc::add(</a:t>
            </a:r>
            <a:r>
              <a:rPr kumimoji="1" lang="en-US" altLang="ja-JP" sz="1600" dirty="0">
                <a:solidFill>
                  <a:srgbClr val="00B050"/>
                </a:solidFill>
              </a:rPr>
              <a:t>string </a:t>
            </a:r>
            <a:r>
              <a:rPr kumimoji="1" lang="en-US" altLang="ja-JP" sz="1600" dirty="0"/>
              <a:t>a,</a:t>
            </a:r>
            <a:r>
              <a:rPr kumimoji="1" lang="en-US" altLang="ja-JP" sz="1600" dirty="0">
                <a:solidFill>
                  <a:srgbClr val="00B050"/>
                </a:solidFill>
              </a:rPr>
              <a:t> string </a:t>
            </a:r>
            <a:r>
              <a:rPr kumimoji="1" lang="en-US" altLang="ja-JP" sz="1600" dirty="0"/>
              <a:t>b) {</a:t>
            </a:r>
          </a:p>
          <a:p>
            <a:r>
              <a:rPr kumimoji="1" lang="en-US" altLang="ja-JP" sz="1600" dirty="0"/>
              <a:t>  return a + b;</a:t>
            </a:r>
          </a:p>
          <a:p>
            <a:r>
              <a:rPr kumimoji="1" lang="en-US" altLang="ja-JP" sz="1600" dirty="0"/>
              <a:t>}</a:t>
            </a:r>
            <a:endParaRPr kumimoji="1" lang="ja-JP" altLang="en-US" sz="1600" dirty="0"/>
          </a:p>
        </p:txBody>
      </p:sp>
      <p:sp>
        <p:nvSpPr>
          <p:cNvPr id="5" name="テキスト ボックス 4">
            <a:extLst>
              <a:ext uri="{FF2B5EF4-FFF2-40B4-BE49-F238E27FC236}">
                <a16:creationId xmlns:a16="http://schemas.microsoft.com/office/drawing/2014/main" id="{F4C36944-7C12-A9B5-143B-DD53B781E29C}"/>
              </a:ext>
            </a:extLst>
          </p:cNvPr>
          <p:cNvSpPr txBox="1"/>
          <p:nvPr/>
        </p:nvSpPr>
        <p:spPr>
          <a:xfrm>
            <a:off x="5811329" y="4143752"/>
            <a:ext cx="6228271" cy="2062103"/>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kumimoji="1" lang="en-US" altLang="ja-JP" sz="3200" dirty="0">
                <a:solidFill>
                  <a:srgbClr val="00B050"/>
                </a:solidFill>
              </a:rPr>
              <a:t>template &lt;</a:t>
            </a:r>
            <a:r>
              <a:rPr kumimoji="1" lang="en-US" altLang="ja-JP" sz="3200" dirty="0" err="1">
                <a:solidFill>
                  <a:srgbClr val="00B050"/>
                </a:solidFill>
              </a:rPr>
              <a:t>typename</a:t>
            </a:r>
            <a:r>
              <a:rPr kumimoji="1" lang="en-US" altLang="ja-JP" sz="3200" dirty="0"/>
              <a:t> </a:t>
            </a:r>
            <a:r>
              <a:rPr kumimoji="1" lang="en-US" altLang="ja-JP" sz="3200" dirty="0">
                <a:solidFill>
                  <a:srgbClr val="FF0000"/>
                </a:solidFill>
              </a:rPr>
              <a:t>T</a:t>
            </a:r>
            <a:r>
              <a:rPr kumimoji="1" lang="en-US" altLang="ja-JP" sz="3200" dirty="0">
                <a:solidFill>
                  <a:srgbClr val="00B050"/>
                </a:solidFill>
              </a:rPr>
              <a:t>&gt;</a:t>
            </a:r>
          </a:p>
          <a:p>
            <a:r>
              <a:rPr kumimoji="1" lang="en-US" altLang="ja-JP" sz="3200" b="1" dirty="0">
                <a:solidFill>
                  <a:srgbClr val="FF0000"/>
                </a:solidFill>
              </a:rPr>
              <a:t>T</a:t>
            </a:r>
            <a:r>
              <a:rPr kumimoji="1" lang="en-US" altLang="ja-JP" sz="3200" dirty="0"/>
              <a:t> Calc::add(</a:t>
            </a:r>
            <a:r>
              <a:rPr kumimoji="1" lang="en-US" altLang="ja-JP" sz="3200" dirty="0">
                <a:solidFill>
                  <a:srgbClr val="FF0000"/>
                </a:solidFill>
              </a:rPr>
              <a:t>T </a:t>
            </a:r>
            <a:r>
              <a:rPr kumimoji="1" lang="en-US" altLang="ja-JP" sz="3200" dirty="0"/>
              <a:t>a,</a:t>
            </a:r>
            <a:r>
              <a:rPr kumimoji="1" lang="en-US" altLang="ja-JP" sz="3200" dirty="0">
                <a:solidFill>
                  <a:srgbClr val="FF0000"/>
                </a:solidFill>
              </a:rPr>
              <a:t> T </a:t>
            </a:r>
            <a:r>
              <a:rPr kumimoji="1" lang="en-US" altLang="ja-JP" sz="3200" dirty="0"/>
              <a:t>b)</a:t>
            </a:r>
            <a:r>
              <a:rPr kumimoji="1" lang="en-US" altLang="ja-JP" sz="3200" dirty="0">
                <a:solidFill>
                  <a:srgbClr val="FF0000"/>
                </a:solidFill>
              </a:rPr>
              <a:t> </a:t>
            </a:r>
            <a:r>
              <a:rPr kumimoji="1" lang="en-US" altLang="ja-JP" sz="3200" dirty="0"/>
              <a:t>{</a:t>
            </a:r>
          </a:p>
          <a:p>
            <a:r>
              <a:rPr kumimoji="1" lang="en-US" altLang="ja-JP" sz="3200" dirty="0"/>
              <a:t>	return a + b;</a:t>
            </a:r>
          </a:p>
          <a:p>
            <a:r>
              <a:rPr kumimoji="1" lang="en-US" altLang="ja-JP" sz="3200" dirty="0"/>
              <a:t>}</a:t>
            </a:r>
            <a:endParaRPr kumimoji="1" lang="ja-JP" altLang="en-US" sz="3200" dirty="0"/>
          </a:p>
        </p:txBody>
      </p:sp>
      <p:sp>
        <p:nvSpPr>
          <p:cNvPr id="7" name="矢印: 右 6">
            <a:extLst>
              <a:ext uri="{FF2B5EF4-FFF2-40B4-BE49-F238E27FC236}">
                <a16:creationId xmlns:a16="http://schemas.microsoft.com/office/drawing/2014/main" id="{E30CD400-6522-537C-7B43-8BCD61923C2C}"/>
              </a:ext>
            </a:extLst>
          </p:cNvPr>
          <p:cNvSpPr/>
          <p:nvPr/>
        </p:nvSpPr>
        <p:spPr>
          <a:xfrm>
            <a:off x="5195454" y="4876800"/>
            <a:ext cx="554182" cy="40178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31575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0515600" cy="5374958"/>
          </a:xfrm>
        </p:spPr>
        <p:txBody>
          <a:bodyPr>
            <a:normAutofit/>
          </a:bodyPr>
          <a:lstStyle/>
          <a:p>
            <a:r>
              <a:rPr lang="ja-JP" altLang="en-US" sz="4400" b="1" u="sng" dirty="0"/>
              <a:t>関数テンプレート</a:t>
            </a:r>
            <a:endParaRPr lang="en-US" altLang="ja-JP" sz="4400" dirty="0"/>
          </a:p>
          <a:p>
            <a:r>
              <a:rPr lang="en-US" altLang="ja-JP" dirty="0"/>
              <a:t>C++</a:t>
            </a:r>
            <a:r>
              <a:rPr lang="ja-JP" altLang="en-US" dirty="0"/>
              <a:t>作業フォルダ内の</a:t>
            </a:r>
            <a:r>
              <a:rPr lang="en-US" altLang="ja-JP" b="1" dirty="0"/>
              <a:t>Sample503</a:t>
            </a:r>
            <a:r>
              <a:rPr lang="ja-JP" altLang="en-US" dirty="0"/>
              <a:t>フォルダを</a:t>
            </a:r>
            <a:r>
              <a:rPr lang="en-US" altLang="ja-JP" b="1" dirty="0"/>
              <a:t>Sample503t</a:t>
            </a:r>
            <a:r>
              <a:rPr lang="ja-JP" altLang="en-US" dirty="0"/>
              <a:t>フォルダとしてコピー</a:t>
            </a:r>
            <a:br>
              <a:rPr lang="en-US" altLang="ja-JP" dirty="0"/>
            </a:br>
            <a:br>
              <a:rPr lang="en-US" altLang="ja-JP" dirty="0">
                <a:solidFill>
                  <a:srgbClr val="00B0F0"/>
                </a:solidFill>
              </a:rPr>
            </a:br>
            <a:r>
              <a:rPr lang="en-US" altLang="ja-JP" dirty="0">
                <a:solidFill>
                  <a:srgbClr val="00B0F0"/>
                </a:solidFill>
              </a:rPr>
              <a:t>robocopy Sample503 Sample503t</a:t>
            </a:r>
            <a:br>
              <a:rPr lang="en-US" altLang="ja-JP" dirty="0"/>
            </a:br>
            <a:r>
              <a:rPr lang="en-US" altLang="ja-JP" dirty="0">
                <a:solidFill>
                  <a:srgbClr val="00B0F0"/>
                </a:solidFill>
              </a:rPr>
              <a:t>cd Sample503t</a:t>
            </a:r>
            <a:br>
              <a:rPr lang="en-US" altLang="ja-JP" dirty="0"/>
            </a:br>
            <a:endParaRPr lang="en-US" altLang="ja-JP" dirty="0"/>
          </a:p>
          <a:p>
            <a:r>
              <a:rPr lang="en-US" altLang="ja-JP" dirty="0" err="1"/>
              <a:t>calc.h</a:t>
            </a:r>
            <a:r>
              <a:rPr lang="ja-JP" altLang="en-US" dirty="0"/>
              <a:t>， </a:t>
            </a:r>
            <a:r>
              <a:rPr lang="en-US" altLang="ja-JP" dirty="0"/>
              <a:t>calc.cpp</a:t>
            </a:r>
            <a:r>
              <a:rPr lang="ja-JP" altLang="en-US" dirty="0" err="1"/>
              <a:t>，</a:t>
            </a:r>
            <a:r>
              <a:rPr lang="ja-JP" altLang="en-US" dirty="0"/>
              <a:t> </a:t>
            </a:r>
            <a:r>
              <a:rPr lang="en-US" altLang="ja-JP" dirty="0"/>
              <a:t>main.cpp</a:t>
            </a:r>
            <a:r>
              <a:rPr lang="ja-JP" altLang="en-US" dirty="0"/>
              <a:t>を変更</a:t>
            </a:r>
            <a:br>
              <a:rPr lang="en-US" altLang="ja-JP" dirty="0"/>
            </a:br>
            <a:endParaRPr lang="en-US" altLang="ja-JP" sz="3200" dirty="0"/>
          </a:p>
        </p:txBody>
      </p:sp>
    </p:spTree>
    <p:extLst>
      <p:ext uri="{BB962C8B-B14F-4D97-AF65-F5344CB8AC3E}">
        <p14:creationId xmlns:p14="http://schemas.microsoft.com/office/powerpoint/2010/main" val="1946997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r>
              <a:rPr kumimoji="1" lang="en-US" altLang="ja-JP" dirty="0" err="1"/>
              <a:t>calc.h</a:t>
            </a:r>
            <a:r>
              <a:rPr kumimoji="1" lang="ja-JP" altLang="en-US" dirty="0"/>
              <a:t>　</a:t>
            </a:r>
            <a:r>
              <a:rPr kumimoji="1" lang="en-US" altLang="ja-JP" dirty="0"/>
              <a:t>(Sample503t)</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5" y="1942532"/>
            <a:ext cx="10688220" cy="4893647"/>
          </a:xfrm>
          <a:prstGeom prst="rect">
            <a:avLst/>
          </a:prstGeom>
          <a:noFill/>
          <a:ln>
            <a:solidFill>
              <a:schemeClr val="tx1"/>
            </a:solidFill>
          </a:ln>
        </p:spPr>
        <p:txBody>
          <a:bodyPr wrap="square" rtlCol="0">
            <a:spAutoFit/>
          </a:bodyPr>
          <a:lstStyle/>
          <a:p>
            <a:r>
              <a:rPr kumimoji="1" lang="en-US" altLang="ja-JP" sz="2400" dirty="0"/>
              <a:t>#pragma once</a:t>
            </a:r>
          </a:p>
          <a:p>
            <a:r>
              <a:rPr kumimoji="1" lang="en-US" altLang="ja-JP" sz="2400" dirty="0"/>
              <a:t>class Calc {</a:t>
            </a:r>
          </a:p>
          <a:p>
            <a:r>
              <a:rPr kumimoji="1" lang="en-US" altLang="ja-JP" sz="2400" dirty="0"/>
              <a:t>private:</a:t>
            </a:r>
          </a:p>
          <a:p>
            <a:r>
              <a:rPr kumimoji="1" lang="ja-JP" altLang="en-US" sz="2400" dirty="0"/>
              <a:t>　　   （略）</a:t>
            </a:r>
            <a:endParaRPr kumimoji="1" lang="en-US" altLang="ja-JP" sz="2400" dirty="0"/>
          </a:p>
          <a:p>
            <a:r>
              <a:rPr kumimoji="1" lang="en-US" altLang="ja-JP" sz="2400" dirty="0"/>
              <a:t>public:</a:t>
            </a:r>
          </a:p>
          <a:p>
            <a:r>
              <a:rPr kumimoji="1" lang="en-US" altLang="ja-JP" sz="2400" dirty="0"/>
              <a:t>	int add();</a:t>
            </a:r>
          </a:p>
          <a:p>
            <a:r>
              <a:rPr kumimoji="1" lang="en-US" altLang="ja-JP" sz="2400" dirty="0"/>
              <a:t>	</a:t>
            </a:r>
            <a:r>
              <a:rPr kumimoji="1" lang="en-US" altLang="ja-JP" sz="2400" dirty="0">
                <a:solidFill>
                  <a:srgbClr val="FF0000"/>
                </a:solidFill>
              </a:rPr>
              <a:t>template &lt;</a:t>
            </a:r>
            <a:r>
              <a:rPr kumimoji="1" lang="en-US" altLang="ja-JP" sz="2400" dirty="0" err="1">
                <a:solidFill>
                  <a:srgbClr val="FF0000"/>
                </a:solidFill>
              </a:rPr>
              <a:t>typename</a:t>
            </a:r>
            <a:r>
              <a:rPr kumimoji="1" lang="en-US" altLang="ja-JP" sz="2400" dirty="0">
                <a:solidFill>
                  <a:srgbClr val="FF0000"/>
                </a:solidFill>
              </a:rPr>
              <a:t> T&gt;</a:t>
            </a:r>
          </a:p>
          <a:p>
            <a:r>
              <a:rPr kumimoji="1" lang="en-US" altLang="ja-JP" sz="2400" dirty="0">
                <a:solidFill>
                  <a:srgbClr val="FF0000"/>
                </a:solidFill>
              </a:rPr>
              <a:t>	T add(T a, T b) {</a:t>
            </a:r>
            <a:br>
              <a:rPr kumimoji="1" lang="en-US" altLang="ja-JP" sz="2400" dirty="0">
                <a:solidFill>
                  <a:srgbClr val="FF0000"/>
                </a:solidFill>
              </a:rPr>
            </a:br>
            <a:r>
              <a:rPr kumimoji="1" lang="en-US" altLang="ja-JP" sz="2400" dirty="0">
                <a:solidFill>
                  <a:srgbClr val="FF0000"/>
                </a:solidFill>
              </a:rPr>
              <a:t>		return a + b;</a:t>
            </a:r>
          </a:p>
          <a:p>
            <a:r>
              <a:rPr kumimoji="1" lang="en-US" altLang="ja-JP" sz="2400" dirty="0">
                <a:solidFill>
                  <a:srgbClr val="FF0000"/>
                </a:solidFill>
              </a:rPr>
              <a:t>	};</a:t>
            </a:r>
            <a:br>
              <a:rPr kumimoji="1" lang="en-US" altLang="ja-JP" sz="2400" dirty="0">
                <a:solidFill>
                  <a:srgbClr val="FF0000"/>
                </a:solidFill>
              </a:rPr>
            </a:br>
            <a:r>
              <a:rPr kumimoji="1" lang="en-US" altLang="ja-JP" sz="2400" dirty="0"/>
              <a:t>	</a:t>
            </a:r>
            <a:r>
              <a:rPr kumimoji="1" lang="en-US" altLang="ja-JP" sz="2400" dirty="0" err="1"/>
              <a:t>setValue</a:t>
            </a:r>
            <a:r>
              <a:rPr kumimoji="1" lang="en-US" altLang="ja-JP" sz="2400" dirty="0"/>
              <a:t>…</a:t>
            </a:r>
            <a:br>
              <a:rPr kumimoji="1" lang="en-US" altLang="ja-JP" sz="2400" dirty="0"/>
            </a:br>
            <a:r>
              <a:rPr kumimoji="1" lang="en-US" altLang="ja-JP" sz="2400" dirty="0">
                <a:solidFill>
                  <a:srgbClr val="FF0000"/>
                </a:solidFill>
              </a:rPr>
              <a:t>	</a:t>
            </a:r>
            <a:r>
              <a:rPr kumimoji="1" lang="ja-JP" altLang="en-US" sz="2400" dirty="0"/>
              <a:t>　　（略）</a:t>
            </a:r>
            <a:endParaRPr kumimoji="1" lang="en-US" altLang="ja-JP" sz="2400" dirty="0"/>
          </a:p>
          <a:p>
            <a:r>
              <a:rPr kumimoji="1" lang="en-US" altLang="ja-JP" sz="2400" dirty="0"/>
              <a:t>};</a:t>
            </a:r>
            <a:endParaRPr kumimoji="1" lang="ja-JP" altLang="en-US" sz="2400" dirty="0"/>
          </a:p>
        </p:txBody>
      </p:sp>
      <p:sp>
        <p:nvSpPr>
          <p:cNvPr id="4" name="テキスト ボックス 3">
            <a:extLst>
              <a:ext uri="{FF2B5EF4-FFF2-40B4-BE49-F238E27FC236}">
                <a16:creationId xmlns:a16="http://schemas.microsoft.com/office/drawing/2014/main" id="{66CE7F4B-75FF-4B35-95DF-A25B059D18CF}"/>
              </a:ext>
            </a:extLst>
          </p:cNvPr>
          <p:cNvSpPr txBox="1"/>
          <p:nvPr/>
        </p:nvSpPr>
        <p:spPr>
          <a:xfrm>
            <a:off x="5861949" y="2459181"/>
            <a:ext cx="5359159" cy="1815882"/>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kumimoji="1" lang="en-US" altLang="ja-JP" sz="2800" b="1" dirty="0">
                <a:solidFill>
                  <a:srgbClr val="FF0000"/>
                </a:solidFill>
              </a:rPr>
              <a:t>add</a:t>
            </a:r>
            <a:r>
              <a:rPr kumimoji="1" lang="ja-JP" altLang="en-US" sz="2800" b="1" dirty="0">
                <a:solidFill>
                  <a:srgbClr val="FF0000"/>
                </a:solidFill>
              </a:rPr>
              <a:t>関数</a:t>
            </a:r>
            <a:r>
              <a:rPr kumimoji="1" lang="ja-JP" altLang="en-US" sz="2800" dirty="0"/>
              <a:t>をテンプレートを用いて</a:t>
            </a:r>
            <a:endParaRPr kumimoji="1" lang="en-US" altLang="ja-JP" sz="2800" dirty="0"/>
          </a:p>
          <a:p>
            <a:r>
              <a:rPr kumimoji="1" lang="ja-JP" altLang="en-US" sz="2800" dirty="0"/>
              <a:t>書き換える</a:t>
            </a:r>
            <a:br>
              <a:rPr kumimoji="1" lang="en-US" altLang="ja-JP" sz="2800" dirty="0"/>
            </a:br>
            <a:r>
              <a:rPr kumimoji="1" lang="ja-JP" altLang="en-US" sz="2800" dirty="0"/>
              <a:t>メンバ関数の場合は、関数の記述</a:t>
            </a:r>
            <a:endParaRPr kumimoji="1" lang="en-US" altLang="ja-JP" sz="2800" dirty="0"/>
          </a:p>
          <a:p>
            <a:r>
              <a:rPr kumimoji="1" lang="ja-JP" altLang="en-US" sz="2800" dirty="0"/>
              <a:t>もヘッダファイルで行う</a:t>
            </a:r>
            <a:endParaRPr kumimoji="1" lang="en-US" altLang="ja-JP" sz="2800" dirty="0"/>
          </a:p>
        </p:txBody>
      </p:sp>
    </p:spTree>
    <p:extLst>
      <p:ext uri="{BB962C8B-B14F-4D97-AF65-F5344CB8AC3E}">
        <p14:creationId xmlns:p14="http://schemas.microsoft.com/office/powerpoint/2010/main" val="534155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r>
              <a:rPr kumimoji="1" lang="en-US" altLang="ja-JP" dirty="0"/>
              <a:t>calc.</a:t>
            </a:r>
            <a:r>
              <a:rPr lang="en-US" altLang="ja-JP" dirty="0"/>
              <a:t>cpp</a:t>
            </a:r>
            <a:r>
              <a:rPr kumimoji="1" lang="ja-JP" altLang="en-US" dirty="0"/>
              <a:t>　</a:t>
            </a:r>
            <a:r>
              <a:rPr kumimoji="1" lang="en-US" altLang="ja-JP" dirty="0"/>
              <a:t>(Sample503t)</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5" y="1864708"/>
            <a:ext cx="10688220" cy="4893647"/>
          </a:xfrm>
          <a:prstGeom prst="rect">
            <a:avLst/>
          </a:prstGeom>
          <a:noFill/>
          <a:ln>
            <a:solidFill>
              <a:schemeClr val="tx1"/>
            </a:solidFill>
          </a:ln>
        </p:spPr>
        <p:txBody>
          <a:bodyPr wrap="square" rtlCol="0">
            <a:spAutoFit/>
          </a:bodyPr>
          <a:lstStyle/>
          <a:p>
            <a:r>
              <a:rPr kumimoji="1" lang="en-US" altLang="ja-JP" sz="2400" dirty="0"/>
              <a:t>#include "</a:t>
            </a:r>
            <a:r>
              <a:rPr kumimoji="1" lang="en-US" altLang="ja-JP" sz="2400" dirty="0" err="1"/>
              <a:t>calc.h</a:t>
            </a:r>
            <a:r>
              <a:rPr kumimoji="1" lang="en-US" altLang="ja-JP" sz="2400" dirty="0"/>
              <a:t>"</a:t>
            </a:r>
          </a:p>
          <a:p>
            <a:r>
              <a:rPr kumimoji="1" lang="en-US" altLang="ja-JP" sz="2400" dirty="0"/>
              <a:t>Calc::Calc() : </a:t>
            </a:r>
            <a:r>
              <a:rPr kumimoji="1" lang="en-US" altLang="ja-JP" sz="2400" dirty="0" err="1"/>
              <a:t>m_a</a:t>
            </a:r>
            <a:r>
              <a:rPr kumimoji="1" lang="en-US" altLang="ja-JP" sz="2400" dirty="0"/>
              <a:t>(0), </a:t>
            </a:r>
            <a:r>
              <a:rPr kumimoji="1" lang="en-US" altLang="ja-JP" sz="2400" dirty="0" err="1"/>
              <a:t>m_b</a:t>
            </a:r>
            <a:r>
              <a:rPr kumimoji="1" lang="en-US" altLang="ja-JP" sz="2400" dirty="0"/>
              <a:t>(0) {}</a:t>
            </a:r>
          </a:p>
          <a:p>
            <a:r>
              <a:rPr kumimoji="1" lang="en-US" altLang="ja-JP" sz="2400" dirty="0"/>
              <a:t>Calc::Calc(int a, int b) : </a:t>
            </a:r>
            <a:r>
              <a:rPr kumimoji="1" lang="en-US" altLang="ja-JP" sz="2400" dirty="0" err="1"/>
              <a:t>m_a</a:t>
            </a:r>
            <a:r>
              <a:rPr kumimoji="1" lang="en-US" altLang="ja-JP" sz="2400" dirty="0"/>
              <a:t>(a), </a:t>
            </a:r>
            <a:r>
              <a:rPr kumimoji="1" lang="en-US" altLang="ja-JP" sz="2400" dirty="0" err="1"/>
              <a:t>m_b</a:t>
            </a:r>
            <a:r>
              <a:rPr kumimoji="1" lang="en-US" altLang="ja-JP" sz="2400" dirty="0"/>
              <a:t>(b) {}</a:t>
            </a:r>
          </a:p>
          <a:p>
            <a:r>
              <a:rPr kumimoji="1" lang="en-US" altLang="ja-JP" sz="2400" dirty="0"/>
              <a:t>int Calc::add() {</a:t>
            </a:r>
          </a:p>
          <a:p>
            <a:r>
              <a:rPr kumimoji="1" lang="en-US" altLang="ja-JP" sz="2400" dirty="0"/>
              <a:t>	return </a:t>
            </a:r>
            <a:r>
              <a:rPr kumimoji="1" lang="en-US" altLang="ja-JP" sz="2400" dirty="0" err="1"/>
              <a:t>m_a</a:t>
            </a:r>
            <a:r>
              <a:rPr kumimoji="1" lang="en-US" altLang="ja-JP" sz="2400" dirty="0"/>
              <a:t> + </a:t>
            </a:r>
            <a:r>
              <a:rPr kumimoji="1" lang="en-US" altLang="ja-JP" sz="2400" dirty="0" err="1"/>
              <a:t>m_b</a:t>
            </a:r>
            <a:r>
              <a:rPr kumimoji="1" lang="en-US" altLang="ja-JP" sz="2400" dirty="0"/>
              <a:t>;</a:t>
            </a:r>
          </a:p>
          <a:p>
            <a:r>
              <a:rPr kumimoji="1" lang="en-US" altLang="ja-JP" sz="2400" dirty="0"/>
              <a:t>}</a:t>
            </a:r>
          </a:p>
          <a:p>
            <a:r>
              <a:rPr kumimoji="1" lang="en-US" altLang="ja-JP" sz="2400" strike="dblStrike" dirty="0">
                <a:solidFill>
                  <a:srgbClr val="FF0000"/>
                </a:solidFill>
              </a:rPr>
              <a:t>int Calc::add(int a, int b) {</a:t>
            </a:r>
          </a:p>
          <a:p>
            <a:r>
              <a:rPr kumimoji="1" lang="en-US" altLang="ja-JP" sz="2400" strike="dblStrike" dirty="0">
                <a:solidFill>
                  <a:srgbClr val="FF0000"/>
                </a:solidFill>
              </a:rPr>
              <a:t>	return a + b;</a:t>
            </a:r>
          </a:p>
          <a:p>
            <a:r>
              <a:rPr kumimoji="1" lang="en-US" altLang="ja-JP" sz="2400" strike="dblStrike" dirty="0">
                <a:solidFill>
                  <a:srgbClr val="FF0000"/>
                </a:solidFill>
              </a:rPr>
              <a:t>}</a:t>
            </a:r>
          </a:p>
          <a:p>
            <a:r>
              <a:rPr kumimoji="1" lang="en-US" altLang="ja-JP" sz="2400" dirty="0"/>
              <a:t>void Calc::</a:t>
            </a:r>
            <a:r>
              <a:rPr kumimoji="1" lang="en-US" altLang="ja-JP" sz="2400" dirty="0" err="1"/>
              <a:t>setValue</a:t>
            </a:r>
            <a:r>
              <a:rPr kumimoji="1" lang="en-US" altLang="ja-JP" sz="2400" dirty="0"/>
              <a:t>(int a, int b) {</a:t>
            </a:r>
          </a:p>
          <a:p>
            <a:r>
              <a:rPr kumimoji="1" lang="en-US" altLang="ja-JP" sz="2400" dirty="0"/>
              <a:t>	</a:t>
            </a:r>
            <a:r>
              <a:rPr kumimoji="1" lang="en-US" altLang="ja-JP" sz="2400" dirty="0" err="1"/>
              <a:t>m_a</a:t>
            </a:r>
            <a:r>
              <a:rPr kumimoji="1" lang="en-US" altLang="ja-JP" sz="2400" dirty="0"/>
              <a:t> = a;</a:t>
            </a:r>
          </a:p>
          <a:p>
            <a:r>
              <a:rPr kumimoji="1" lang="en-US" altLang="ja-JP" sz="2400" dirty="0"/>
              <a:t>	</a:t>
            </a:r>
            <a:r>
              <a:rPr kumimoji="1" lang="en-US" altLang="ja-JP" sz="2400" dirty="0" err="1"/>
              <a:t>m_b</a:t>
            </a:r>
            <a:r>
              <a:rPr kumimoji="1" lang="en-US" altLang="ja-JP" sz="2400" dirty="0"/>
              <a:t> = b;</a:t>
            </a:r>
          </a:p>
          <a:p>
            <a:r>
              <a:rPr kumimoji="1" lang="en-US" altLang="ja-JP" sz="2400" dirty="0"/>
              <a:t>}</a:t>
            </a:r>
          </a:p>
        </p:txBody>
      </p:sp>
      <p:sp>
        <p:nvSpPr>
          <p:cNvPr id="4" name="テキスト ボックス 3">
            <a:extLst>
              <a:ext uri="{FF2B5EF4-FFF2-40B4-BE49-F238E27FC236}">
                <a16:creationId xmlns:a16="http://schemas.microsoft.com/office/drawing/2014/main" id="{66CE7F4B-75FF-4B35-95DF-A25B059D18CF}"/>
              </a:ext>
            </a:extLst>
          </p:cNvPr>
          <p:cNvSpPr txBox="1"/>
          <p:nvPr/>
        </p:nvSpPr>
        <p:spPr>
          <a:xfrm>
            <a:off x="4826948" y="4741714"/>
            <a:ext cx="6114174" cy="954107"/>
          </a:xfrm>
          <a:prstGeom prst="rect">
            <a:avLst/>
          </a:prstGeom>
          <a:solidFill>
            <a:schemeClr val="bg1"/>
          </a:solidFill>
          <a:ln>
            <a:solidFill>
              <a:schemeClr val="tx1"/>
            </a:solidFill>
          </a:ln>
          <a:effectLst>
            <a:outerShdw blurRad="50800" dist="38100" dir="2700000" algn="tl" rotWithShape="0">
              <a:prstClr val="black">
                <a:alpha val="40000"/>
              </a:prstClr>
            </a:outerShdw>
          </a:effectLst>
        </p:spPr>
        <p:txBody>
          <a:bodyPr wrap="none" rtlCol="0">
            <a:spAutoFit/>
          </a:bodyPr>
          <a:lstStyle/>
          <a:p>
            <a:r>
              <a:rPr kumimoji="1" lang="ja-JP" altLang="en-US" sz="2800" dirty="0"/>
              <a:t>ヘッダファイルで処理を記述したので</a:t>
            </a:r>
            <a:endParaRPr kumimoji="1" lang="en-US" altLang="ja-JP" sz="2800" dirty="0"/>
          </a:p>
          <a:p>
            <a:r>
              <a:rPr kumimoji="1" lang="ja-JP" altLang="en-US" sz="2800" dirty="0"/>
              <a:t>従来の関数処理を削除</a:t>
            </a:r>
            <a:endParaRPr kumimoji="1" lang="en-US" altLang="ja-JP" sz="2800" dirty="0"/>
          </a:p>
        </p:txBody>
      </p:sp>
    </p:spTree>
    <p:extLst>
      <p:ext uri="{BB962C8B-B14F-4D97-AF65-F5344CB8AC3E}">
        <p14:creationId xmlns:p14="http://schemas.microsoft.com/office/powerpoint/2010/main" val="38033948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r>
              <a:rPr kumimoji="1" lang="en-US" altLang="ja-JP" dirty="0"/>
              <a:t>main.</a:t>
            </a:r>
            <a:r>
              <a:rPr lang="en-US" altLang="ja-JP" dirty="0"/>
              <a:t>cpp</a:t>
            </a:r>
            <a:r>
              <a:rPr kumimoji="1" lang="ja-JP" altLang="en-US" dirty="0"/>
              <a:t>　</a:t>
            </a:r>
            <a:r>
              <a:rPr kumimoji="1" lang="en-US" altLang="ja-JP" dirty="0"/>
              <a:t>(Sample503t)</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1048254" y="1709060"/>
            <a:ext cx="11072409" cy="5078313"/>
          </a:xfrm>
          <a:prstGeom prst="rect">
            <a:avLst/>
          </a:prstGeom>
          <a:noFill/>
          <a:ln>
            <a:solidFill>
              <a:schemeClr val="tx1"/>
            </a:solidFill>
          </a:ln>
        </p:spPr>
        <p:txBody>
          <a:bodyPr wrap="square" rtlCol="0">
            <a:spAutoFit/>
          </a:bodyPr>
          <a:lstStyle/>
          <a:p>
            <a:r>
              <a:rPr kumimoji="1" lang="ja-JP" altLang="en-US" sz="2400" dirty="0"/>
              <a:t>　　　　（略）</a:t>
            </a:r>
            <a:endParaRPr kumimoji="1" lang="en-US" altLang="ja-JP" sz="2400" dirty="0"/>
          </a:p>
          <a:p>
            <a:r>
              <a:rPr kumimoji="1" lang="en-US" altLang="ja-JP" sz="2000" dirty="0"/>
              <a:t>int main() {</a:t>
            </a:r>
          </a:p>
          <a:p>
            <a:r>
              <a:rPr kumimoji="1" lang="en-US" altLang="ja-JP" sz="2000" dirty="0"/>
              <a:t>	Calc* pC1, * pC2;</a:t>
            </a:r>
          </a:p>
          <a:p>
            <a:r>
              <a:rPr kumimoji="1" lang="en-US" altLang="ja-JP" sz="2000" dirty="0"/>
              <a:t>	pC1 = new Calc();</a:t>
            </a:r>
          </a:p>
          <a:p>
            <a:r>
              <a:rPr kumimoji="1" lang="en-US" altLang="ja-JP" sz="2000" dirty="0"/>
              <a:t>	pC2 = new Calc(1, 2);</a:t>
            </a:r>
          </a:p>
          <a:p>
            <a:r>
              <a:rPr kumimoji="1" lang="en-US" altLang="ja-JP" sz="2000" dirty="0"/>
              <a:t>	</a:t>
            </a:r>
            <a:r>
              <a:rPr kumimoji="1" lang="en-US" altLang="ja-JP" sz="2000" dirty="0" err="1"/>
              <a:t>cout</a:t>
            </a:r>
            <a:r>
              <a:rPr kumimoji="1" lang="en-US" altLang="ja-JP" sz="2000" dirty="0"/>
              <a:t> &lt;&lt; 3 &lt;&lt; "+" &lt;&lt; 4 &lt;&lt; "="	&lt;&lt; pC1-&gt;add</a:t>
            </a:r>
            <a:r>
              <a:rPr kumimoji="1" lang="en-US" altLang="ja-JP" sz="2000" dirty="0">
                <a:solidFill>
                  <a:srgbClr val="FF0000"/>
                </a:solidFill>
              </a:rPr>
              <a:t>&lt;int&gt;</a:t>
            </a:r>
            <a:r>
              <a:rPr kumimoji="1" lang="en-US" altLang="ja-JP" sz="2000" dirty="0"/>
              <a:t>(3, 4) &lt;&lt; </a:t>
            </a:r>
            <a:r>
              <a:rPr kumimoji="1" lang="en-US" altLang="ja-JP" sz="2000" dirty="0" err="1"/>
              <a:t>endl</a:t>
            </a:r>
            <a:r>
              <a:rPr kumimoji="1" lang="en-US" altLang="ja-JP" sz="2000" dirty="0"/>
              <a:t>;</a:t>
            </a:r>
          </a:p>
          <a:p>
            <a:r>
              <a:rPr kumimoji="1" lang="en-US" altLang="ja-JP" sz="2000" dirty="0"/>
              <a:t>	</a:t>
            </a:r>
            <a:r>
              <a:rPr kumimoji="1" lang="en-US" altLang="ja-JP" sz="2000" dirty="0" err="1"/>
              <a:t>cout</a:t>
            </a:r>
            <a:r>
              <a:rPr kumimoji="1" lang="en-US" altLang="ja-JP" sz="2000" dirty="0"/>
              <a:t> &lt;&lt; pC2-&gt;</a:t>
            </a:r>
            <a:r>
              <a:rPr kumimoji="1" lang="en-US" altLang="ja-JP" sz="2000" dirty="0" err="1"/>
              <a:t>getA</a:t>
            </a:r>
            <a:r>
              <a:rPr kumimoji="1" lang="en-US" altLang="ja-JP" sz="2000" dirty="0"/>
              <a:t>() &lt;&lt; “+”	&lt;&lt; pC2-&gt;</a:t>
            </a:r>
            <a:r>
              <a:rPr kumimoji="1" lang="en-US" altLang="ja-JP" sz="2000" dirty="0" err="1"/>
              <a:t>getB</a:t>
            </a:r>
            <a:r>
              <a:rPr kumimoji="1" lang="en-US" altLang="ja-JP" sz="2000" dirty="0"/>
              <a:t>() </a:t>
            </a:r>
            <a:br>
              <a:rPr kumimoji="1" lang="en-US" altLang="ja-JP" sz="2000" dirty="0"/>
            </a:br>
            <a:r>
              <a:rPr kumimoji="1" lang="ja-JP" altLang="en-US" sz="2000" dirty="0"/>
              <a:t>     </a:t>
            </a:r>
            <a:r>
              <a:rPr kumimoji="1" lang="en-US" altLang="ja-JP" sz="2000" dirty="0"/>
              <a:t>&lt;&lt; "=“ &lt;&lt; pC2-&gt;add() &lt;&lt; </a:t>
            </a:r>
            <a:r>
              <a:rPr kumimoji="1" lang="en-US" altLang="ja-JP" sz="2000" dirty="0" err="1"/>
              <a:t>endl</a:t>
            </a:r>
            <a:r>
              <a:rPr kumimoji="1" lang="en-US" altLang="ja-JP" sz="2000" dirty="0"/>
              <a:t>;</a:t>
            </a:r>
          </a:p>
          <a:p>
            <a:r>
              <a:rPr kumimoji="1" lang="en-US" altLang="ja-JP" sz="2000" dirty="0"/>
              <a:t>	</a:t>
            </a:r>
            <a:r>
              <a:rPr kumimoji="1" lang="en-US" altLang="ja-JP" sz="2000" dirty="0" err="1">
                <a:solidFill>
                  <a:srgbClr val="FF0000"/>
                </a:solidFill>
              </a:rPr>
              <a:t>cout</a:t>
            </a:r>
            <a:r>
              <a:rPr kumimoji="1" lang="en-US" altLang="ja-JP" sz="2000" dirty="0">
                <a:solidFill>
                  <a:srgbClr val="FF0000"/>
                </a:solidFill>
              </a:rPr>
              <a:t> &lt;&lt; 1.1 &lt;&lt; “+” &lt;&lt; 2.5 &lt;&lt; “=“ &lt;&lt; pC1-&gt;add&lt;double&gt;(1.1, 2.5) </a:t>
            </a:r>
            <a:br>
              <a:rPr kumimoji="1" lang="en-US" altLang="ja-JP" sz="2000" dirty="0">
                <a:solidFill>
                  <a:srgbClr val="FF0000"/>
                </a:solidFill>
              </a:rPr>
            </a:br>
            <a:r>
              <a:rPr kumimoji="1" lang="en-US" altLang="ja-JP" sz="2000" dirty="0">
                <a:solidFill>
                  <a:srgbClr val="FF0000"/>
                </a:solidFill>
              </a:rPr>
              <a:t>			&lt;&lt; </a:t>
            </a:r>
            <a:r>
              <a:rPr kumimoji="1" lang="en-US" altLang="ja-JP" sz="2000" dirty="0" err="1">
                <a:solidFill>
                  <a:srgbClr val="FF0000"/>
                </a:solidFill>
              </a:rPr>
              <a:t>endl</a:t>
            </a:r>
            <a:r>
              <a:rPr kumimoji="1" lang="en-US" altLang="ja-JP" sz="2000" dirty="0">
                <a:solidFill>
                  <a:srgbClr val="FF0000"/>
                </a:solidFill>
              </a:rPr>
              <a:t>;</a:t>
            </a:r>
          </a:p>
          <a:p>
            <a:r>
              <a:rPr kumimoji="1" lang="en-US" altLang="ja-JP" sz="2000" dirty="0">
                <a:solidFill>
                  <a:srgbClr val="FF0000"/>
                </a:solidFill>
              </a:rPr>
              <a:t>	</a:t>
            </a:r>
            <a:r>
              <a:rPr kumimoji="1" lang="en-US" altLang="ja-JP" sz="2000" dirty="0" err="1">
                <a:solidFill>
                  <a:srgbClr val="FF0000"/>
                </a:solidFill>
              </a:rPr>
              <a:t>cout</a:t>
            </a:r>
            <a:r>
              <a:rPr kumimoji="1" lang="en-US" altLang="ja-JP" sz="2000" dirty="0">
                <a:solidFill>
                  <a:srgbClr val="FF0000"/>
                </a:solidFill>
              </a:rPr>
              <a:t> &lt;&lt; “ABC” &lt;&lt; “+” &lt;&lt; “DEF” &lt;&lt; “=“ </a:t>
            </a:r>
          </a:p>
          <a:p>
            <a:r>
              <a:rPr kumimoji="1" lang="en-US" altLang="ja-JP" sz="2000" dirty="0">
                <a:solidFill>
                  <a:srgbClr val="FF0000"/>
                </a:solidFill>
              </a:rPr>
              <a:t>			&lt;&lt; pC1-&gt;add&lt;string&gt;(“ABC”, “DEF”) &lt;&lt; </a:t>
            </a:r>
            <a:r>
              <a:rPr kumimoji="1" lang="en-US" altLang="ja-JP" sz="2000" dirty="0" err="1">
                <a:solidFill>
                  <a:srgbClr val="FF0000"/>
                </a:solidFill>
              </a:rPr>
              <a:t>endl</a:t>
            </a:r>
            <a:r>
              <a:rPr kumimoji="1" lang="en-US" altLang="ja-JP" sz="2000" dirty="0">
                <a:solidFill>
                  <a:srgbClr val="FF0000"/>
                </a:solidFill>
              </a:rPr>
              <a:t>;</a:t>
            </a:r>
          </a:p>
          <a:p>
            <a:r>
              <a:rPr kumimoji="1" lang="en-US" altLang="ja-JP" sz="2000" dirty="0"/>
              <a:t>	delete pC1;</a:t>
            </a:r>
          </a:p>
          <a:p>
            <a:r>
              <a:rPr kumimoji="1" lang="en-US" altLang="ja-JP" sz="2000" dirty="0"/>
              <a:t>	delete pC2;</a:t>
            </a:r>
          </a:p>
          <a:p>
            <a:r>
              <a:rPr kumimoji="1" lang="en-US" altLang="ja-JP" sz="2000" dirty="0"/>
              <a:t>	return 0;</a:t>
            </a:r>
          </a:p>
          <a:p>
            <a:r>
              <a:rPr kumimoji="1" lang="en-US" altLang="ja-JP" sz="2000" dirty="0"/>
              <a:t>}</a:t>
            </a:r>
          </a:p>
        </p:txBody>
      </p:sp>
    </p:spTree>
    <p:extLst>
      <p:ext uri="{BB962C8B-B14F-4D97-AF65-F5344CB8AC3E}">
        <p14:creationId xmlns:p14="http://schemas.microsoft.com/office/powerpoint/2010/main" val="14938280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0515600" cy="5374958"/>
          </a:xfrm>
        </p:spPr>
        <p:txBody>
          <a:bodyPr>
            <a:normAutofit/>
          </a:bodyPr>
          <a:lstStyle/>
          <a:p>
            <a:r>
              <a:rPr lang="ja-JP" altLang="en-US" sz="4400" b="1" u="sng" dirty="0"/>
              <a:t>関数テンプレート</a:t>
            </a:r>
            <a:endParaRPr lang="en-US" altLang="ja-JP" sz="4400" dirty="0"/>
          </a:p>
          <a:p>
            <a:r>
              <a:rPr lang="ja-JP" altLang="en-US" dirty="0"/>
              <a:t>テンプレートを用いることで、引数の数が同じだが引数の戻り値や型だけが異なる関数の記述をまとめることができる</a:t>
            </a:r>
            <a:br>
              <a:rPr lang="en-US" altLang="ja-JP" dirty="0"/>
            </a:br>
            <a:r>
              <a:rPr lang="en-US" altLang="ja-JP" dirty="0"/>
              <a:t>【</a:t>
            </a:r>
            <a:r>
              <a:rPr lang="ja-JP" altLang="en-US" dirty="0"/>
              <a:t>宣言方法</a:t>
            </a:r>
            <a:r>
              <a:rPr lang="en-US" altLang="ja-JP" dirty="0"/>
              <a:t>】</a:t>
            </a:r>
            <a:br>
              <a:rPr lang="en-US" altLang="ja-JP" dirty="0"/>
            </a:br>
            <a:r>
              <a:rPr lang="en-US" altLang="ja-JP" dirty="0">
                <a:solidFill>
                  <a:srgbClr val="FF0000"/>
                </a:solidFill>
              </a:rPr>
              <a:t>template &lt;</a:t>
            </a:r>
            <a:r>
              <a:rPr lang="en-US" altLang="ja-JP" dirty="0" err="1">
                <a:solidFill>
                  <a:srgbClr val="FF0000"/>
                </a:solidFill>
              </a:rPr>
              <a:t>typename</a:t>
            </a:r>
            <a:r>
              <a:rPr lang="en-US" altLang="ja-JP" dirty="0">
                <a:solidFill>
                  <a:srgbClr val="FF0000"/>
                </a:solidFill>
              </a:rPr>
              <a:t> T&gt;</a:t>
            </a:r>
            <a:br>
              <a:rPr lang="en-US" altLang="ja-JP" dirty="0">
                <a:solidFill>
                  <a:srgbClr val="FF0000"/>
                </a:solidFill>
              </a:rPr>
            </a:br>
            <a:r>
              <a:rPr lang="en-US" altLang="ja-JP" dirty="0">
                <a:solidFill>
                  <a:srgbClr val="FF0000"/>
                </a:solidFill>
              </a:rPr>
              <a:t>T </a:t>
            </a:r>
            <a:r>
              <a:rPr lang="ja-JP" altLang="en-US" dirty="0">
                <a:solidFill>
                  <a:srgbClr val="FF0000"/>
                </a:solidFill>
              </a:rPr>
              <a:t>関数名</a:t>
            </a:r>
            <a:r>
              <a:rPr lang="en-US" altLang="ja-JP" dirty="0">
                <a:solidFill>
                  <a:srgbClr val="FF0000"/>
                </a:solidFill>
              </a:rPr>
              <a:t>(T </a:t>
            </a:r>
            <a:r>
              <a:rPr lang="ja-JP" altLang="en-US" dirty="0">
                <a:solidFill>
                  <a:srgbClr val="FF0000"/>
                </a:solidFill>
              </a:rPr>
              <a:t>引数</a:t>
            </a:r>
            <a:r>
              <a:rPr lang="en-US" altLang="ja-JP" dirty="0">
                <a:solidFill>
                  <a:srgbClr val="FF0000"/>
                </a:solidFill>
              </a:rPr>
              <a:t>1, T </a:t>
            </a:r>
            <a:r>
              <a:rPr lang="ja-JP" altLang="en-US" dirty="0">
                <a:solidFill>
                  <a:srgbClr val="FF0000"/>
                </a:solidFill>
              </a:rPr>
              <a:t>引数</a:t>
            </a:r>
            <a:r>
              <a:rPr lang="en-US" altLang="ja-JP" dirty="0">
                <a:solidFill>
                  <a:srgbClr val="FF0000"/>
                </a:solidFill>
              </a:rPr>
              <a:t>2,</a:t>
            </a:r>
            <a:r>
              <a:rPr lang="ja-JP" altLang="en-US" dirty="0">
                <a:solidFill>
                  <a:srgbClr val="FF0000"/>
                </a:solidFill>
              </a:rPr>
              <a:t>・・・</a:t>
            </a:r>
            <a:r>
              <a:rPr lang="en-US" altLang="ja-JP" dirty="0">
                <a:solidFill>
                  <a:srgbClr val="FF0000"/>
                </a:solidFill>
              </a:rPr>
              <a:t>)</a:t>
            </a:r>
            <a:br>
              <a:rPr lang="en-US" altLang="ja-JP" dirty="0">
                <a:solidFill>
                  <a:srgbClr val="FF0000"/>
                </a:solidFill>
              </a:rPr>
            </a:br>
            <a:br>
              <a:rPr lang="en-US" altLang="ja-JP" dirty="0"/>
            </a:br>
            <a:r>
              <a:rPr lang="en-US" altLang="ja-JP" dirty="0"/>
              <a:t>【</a:t>
            </a:r>
            <a:r>
              <a:rPr lang="ja-JP" altLang="en-US" dirty="0"/>
              <a:t>実行方法</a:t>
            </a:r>
            <a:r>
              <a:rPr lang="en-US" altLang="ja-JP" dirty="0"/>
              <a:t>】</a:t>
            </a:r>
            <a:br>
              <a:rPr lang="en-US" altLang="ja-JP" dirty="0"/>
            </a:br>
            <a:r>
              <a:rPr lang="ja-JP" altLang="en-US" dirty="0">
                <a:solidFill>
                  <a:srgbClr val="0070C0"/>
                </a:solidFill>
              </a:rPr>
              <a:t>関数名</a:t>
            </a:r>
            <a:r>
              <a:rPr lang="en-US" altLang="ja-JP" dirty="0">
                <a:solidFill>
                  <a:srgbClr val="0070C0"/>
                </a:solidFill>
              </a:rPr>
              <a:t>&lt;</a:t>
            </a:r>
            <a:r>
              <a:rPr lang="ja-JP" altLang="en-US" dirty="0">
                <a:solidFill>
                  <a:srgbClr val="0070C0"/>
                </a:solidFill>
              </a:rPr>
              <a:t>型名</a:t>
            </a:r>
            <a:r>
              <a:rPr lang="en-US" altLang="ja-JP" dirty="0">
                <a:solidFill>
                  <a:srgbClr val="0070C0"/>
                </a:solidFill>
              </a:rPr>
              <a:t>&gt;(</a:t>
            </a:r>
            <a:r>
              <a:rPr lang="ja-JP" altLang="en-US" dirty="0">
                <a:solidFill>
                  <a:srgbClr val="0070C0"/>
                </a:solidFill>
              </a:rPr>
              <a:t>引数</a:t>
            </a:r>
            <a:r>
              <a:rPr lang="en-US" altLang="ja-JP" dirty="0">
                <a:solidFill>
                  <a:srgbClr val="0070C0"/>
                </a:solidFill>
              </a:rPr>
              <a:t>1, </a:t>
            </a:r>
            <a:r>
              <a:rPr lang="ja-JP" altLang="en-US" dirty="0">
                <a:solidFill>
                  <a:srgbClr val="0070C0"/>
                </a:solidFill>
              </a:rPr>
              <a:t>引数</a:t>
            </a:r>
            <a:r>
              <a:rPr lang="en-US" altLang="ja-JP" dirty="0">
                <a:solidFill>
                  <a:srgbClr val="0070C0"/>
                </a:solidFill>
              </a:rPr>
              <a:t>2,</a:t>
            </a:r>
            <a:r>
              <a:rPr lang="ja-JP" altLang="en-US" dirty="0">
                <a:solidFill>
                  <a:srgbClr val="0070C0"/>
                </a:solidFill>
              </a:rPr>
              <a:t>・・・</a:t>
            </a:r>
            <a:r>
              <a:rPr lang="en-US" altLang="ja-JP" dirty="0">
                <a:solidFill>
                  <a:srgbClr val="0070C0"/>
                </a:solidFill>
              </a:rPr>
              <a:t>)</a:t>
            </a:r>
            <a:endParaRPr lang="en-US" altLang="ja-JP" sz="3200" dirty="0">
              <a:solidFill>
                <a:srgbClr val="0070C0"/>
              </a:solidFill>
            </a:endParaRPr>
          </a:p>
        </p:txBody>
      </p:sp>
    </p:spTree>
    <p:extLst>
      <p:ext uri="{BB962C8B-B14F-4D97-AF65-F5344CB8AC3E}">
        <p14:creationId xmlns:p14="http://schemas.microsoft.com/office/powerpoint/2010/main" val="4247757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0515600" cy="5374958"/>
          </a:xfrm>
        </p:spPr>
        <p:txBody>
          <a:bodyPr>
            <a:normAutofit/>
          </a:bodyPr>
          <a:lstStyle/>
          <a:p>
            <a:r>
              <a:rPr lang="ja-JP" altLang="en-US" sz="4400" b="1" u="sng" dirty="0"/>
              <a:t>関数テンプレート</a:t>
            </a:r>
            <a:endParaRPr lang="en-US" altLang="ja-JP" sz="4400" dirty="0"/>
          </a:p>
          <a:p>
            <a:r>
              <a:rPr lang="ja-JP" altLang="en-US" dirty="0"/>
              <a:t>引数の型を複数もつテンプレート関数も定義可能</a:t>
            </a:r>
            <a:br>
              <a:rPr lang="en-US" altLang="ja-JP" dirty="0"/>
            </a:br>
            <a:br>
              <a:rPr lang="en-US" altLang="ja-JP" dirty="0"/>
            </a:br>
            <a:r>
              <a:rPr lang="en-US" altLang="ja-JP" dirty="0"/>
              <a:t>【</a:t>
            </a:r>
            <a:r>
              <a:rPr lang="ja-JP" altLang="en-US" dirty="0"/>
              <a:t>宣言方法</a:t>
            </a:r>
            <a:r>
              <a:rPr lang="en-US" altLang="ja-JP" dirty="0"/>
              <a:t>】</a:t>
            </a:r>
            <a:br>
              <a:rPr lang="en-US" altLang="ja-JP" dirty="0"/>
            </a:br>
            <a:r>
              <a:rPr lang="en-US" altLang="ja-JP" dirty="0">
                <a:solidFill>
                  <a:srgbClr val="FF0000"/>
                </a:solidFill>
              </a:rPr>
              <a:t>template &lt;</a:t>
            </a:r>
            <a:r>
              <a:rPr lang="en-US" altLang="ja-JP" dirty="0" err="1">
                <a:solidFill>
                  <a:srgbClr val="FF0000"/>
                </a:solidFill>
              </a:rPr>
              <a:t>typename</a:t>
            </a:r>
            <a:r>
              <a:rPr lang="en-US" altLang="ja-JP" dirty="0">
                <a:solidFill>
                  <a:srgbClr val="FF0000"/>
                </a:solidFill>
              </a:rPr>
              <a:t> </a:t>
            </a:r>
            <a:r>
              <a:rPr lang="en-US" altLang="ja-JP" b="1" dirty="0">
                <a:solidFill>
                  <a:srgbClr val="FF0000"/>
                </a:solidFill>
              </a:rPr>
              <a:t>T</a:t>
            </a:r>
            <a:r>
              <a:rPr lang="en-US" altLang="ja-JP" dirty="0">
                <a:solidFill>
                  <a:srgbClr val="FF0000"/>
                </a:solidFill>
              </a:rPr>
              <a:t>, </a:t>
            </a:r>
            <a:r>
              <a:rPr lang="en-US" altLang="ja-JP" dirty="0" err="1">
                <a:solidFill>
                  <a:srgbClr val="FF0000"/>
                </a:solidFill>
              </a:rPr>
              <a:t>typename</a:t>
            </a:r>
            <a:r>
              <a:rPr lang="en-US" altLang="ja-JP" dirty="0">
                <a:solidFill>
                  <a:srgbClr val="FF0000"/>
                </a:solidFill>
              </a:rPr>
              <a:t> </a:t>
            </a:r>
            <a:r>
              <a:rPr lang="en-US" altLang="ja-JP" b="1" dirty="0">
                <a:solidFill>
                  <a:srgbClr val="FF0000"/>
                </a:solidFill>
              </a:rPr>
              <a:t>U</a:t>
            </a:r>
            <a:r>
              <a:rPr lang="en-US" altLang="ja-JP" dirty="0">
                <a:solidFill>
                  <a:srgbClr val="FF0000"/>
                </a:solidFill>
              </a:rPr>
              <a:t>&gt;</a:t>
            </a:r>
            <a:br>
              <a:rPr lang="en-US" altLang="ja-JP" dirty="0">
                <a:solidFill>
                  <a:srgbClr val="FF0000"/>
                </a:solidFill>
              </a:rPr>
            </a:br>
            <a:r>
              <a:rPr lang="en-US" altLang="ja-JP" b="1" dirty="0">
                <a:solidFill>
                  <a:srgbClr val="FF0000"/>
                </a:solidFill>
              </a:rPr>
              <a:t>auto</a:t>
            </a:r>
            <a:r>
              <a:rPr lang="en-US" altLang="ja-JP" dirty="0">
                <a:solidFill>
                  <a:srgbClr val="FF0000"/>
                </a:solidFill>
              </a:rPr>
              <a:t> </a:t>
            </a:r>
            <a:r>
              <a:rPr lang="ja-JP" altLang="en-US" dirty="0">
                <a:solidFill>
                  <a:srgbClr val="FF0000"/>
                </a:solidFill>
              </a:rPr>
              <a:t>関数名</a:t>
            </a:r>
            <a:r>
              <a:rPr lang="en-US" altLang="ja-JP" dirty="0">
                <a:solidFill>
                  <a:srgbClr val="FF0000"/>
                </a:solidFill>
              </a:rPr>
              <a:t>(</a:t>
            </a:r>
            <a:r>
              <a:rPr lang="en-US" altLang="ja-JP" b="1" dirty="0">
                <a:solidFill>
                  <a:srgbClr val="FF0000"/>
                </a:solidFill>
              </a:rPr>
              <a:t>T</a:t>
            </a:r>
            <a:r>
              <a:rPr lang="en-US" altLang="ja-JP" dirty="0">
                <a:solidFill>
                  <a:srgbClr val="FF0000"/>
                </a:solidFill>
              </a:rPr>
              <a:t> </a:t>
            </a:r>
            <a:r>
              <a:rPr lang="ja-JP" altLang="en-US" dirty="0">
                <a:solidFill>
                  <a:srgbClr val="FF0000"/>
                </a:solidFill>
              </a:rPr>
              <a:t>引数</a:t>
            </a:r>
            <a:r>
              <a:rPr lang="en-US" altLang="ja-JP" dirty="0">
                <a:solidFill>
                  <a:srgbClr val="FF0000"/>
                </a:solidFill>
              </a:rPr>
              <a:t>1, </a:t>
            </a:r>
            <a:r>
              <a:rPr lang="en-US" altLang="ja-JP" b="1" dirty="0">
                <a:solidFill>
                  <a:srgbClr val="FF0000"/>
                </a:solidFill>
              </a:rPr>
              <a:t>U</a:t>
            </a:r>
            <a:r>
              <a:rPr lang="en-US" altLang="ja-JP" dirty="0">
                <a:solidFill>
                  <a:srgbClr val="FF0000"/>
                </a:solidFill>
              </a:rPr>
              <a:t> </a:t>
            </a:r>
            <a:r>
              <a:rPr lang="ja-JP" altLang="en-US" dirty="0">
                <a:solidFill>
                  <a:srgbClr val="FF0000"/>
                </a:solidFill>
              </a:rPr>
              <a:t>引数</a:t>
            </a:r>
            <a:r>
              <a:rPr lang="en-US" altLang="ja-JP" dirty="0">
                <a:solidFill>
                  <a:srgbClr val="FF0000"/>
                </a:solidFill>
              </a:rPr>
              <a:t>2)</a:t>
            </a:r>
            <a:br>
              <a:rPr lang="en-US" altLang="ja-JP" dirty="0">
                <a:solidFill>
                  <a:srgbClr val="FF0000"/>
                </a:solidFill>
              </a:rPr>
            </a:br>
            <a:br>
              <a:rPr lang="en-US" altLang="ja-JP" dirty="0"/>
            </a:br>
            <a:r>
              <a:rPr lang="en-US" altLang="ja-JP" dirty="0"/>
              <a:t>【</a:t>
            </a:r>
            <a:r>
              <a:rPr lang="ja-JP" altLang="en-US" dirty="0"/>
              <a:t>実行方法</a:t>
            </a:r>
            <a:r>
              <a:rPr lang="en-US" altLang="ja-JP" dirty="0"/>
              <a:t>】</a:t>
            </a:r>
            <a:br>
              <a:rPr lang="en-US" altLang="ja-JP" dirty="0"/>
            </a:br>
            <a:r>
              <a:rPr lang="ja-JP" altLang="en-US" dirty="0">
                <a:solidFill>
                  <a:srgbClr val="0070C0"/>
                </a:solidFill>
              </a:rPr>
              <a:t>関数名</a:t>
            </a:r>
            <a:r>
              <a:rPr lang="en-US" altLang="ja-JP" dirty="0">
                <a:solidFill>
                  <a:srgbClr val="0070C0"/>
                </a:solidFill>
              </a:rPr>
              <a:t>(</a:t>
            </a:r>
            <a:r>
              <a:rPr lang="ja-JP" altLang="en-US" dirty="0">
                <a:solidFill>
                  <a:srgbClr val="0070C0"/>
                </a:solidFill>
              </a:rPr>
              <a:t>引数</a:t>
            </a:r>
            <a:r>
              <a:rPr lang="en-US" altLang="ja-JP" dirty="0">
                <a:solidFill>
                  <a:srgbClr val="0070C0"/>
                </a:solidFill>
              </a:rPr>
              <a:t>1, </a:t>
            </a:r>
            <a:r>
              <a:rPr lang="ja-JP" altLang="en-US" dirty="0">
                <a:solidFill>
                  <a:srgbClr val="0070C0"/>
                </a:solidFill>
              </a:rPr>
              <a:t>引数</a:t>
            </a:r>
            <a:r>
              <a:rPr lang="en-US" altLang="ja-JP" dirty="0">
                <a:solidFill>
                  <a:srgbClr val="0070C0"/>
                </a:solidFill>
              </a:rPr>
              <a:t>2)</a:t>
            </a:r>
            <a:endParaRPr lang="en-US" altLang="ja-JP" sz="3200" dirty="0">
              <a:solidFill>
                <a:srgbClr val="0070C0"/>
              </a:solidFill>
            </a:endParaRPr>
          </a:p>
        </p:txBody>
      </p:sp>
    </p:spTree>
    <p:extLst>
      <p:ext uri="{BB962C8B-B14F-4D97-AF65-F5344CB8AC3E}">
        <p14:creationId xmlns:p14="http://schemas.microsoft.com/office/powerpoint/2010/main" val="2495998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ja-JP" altLang="en-US" dirty="0"/>
              <a:t>テンプレート</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0515600" cy="5374958"/>
          </a:xfrm>
        </p:spPr>
        <p:txBody>
          <a:bodyPr>
            <a:normAutofit/>
          </a:bodyPr>
          <a:lstStyle/>
          <a:p>
            <a:r>
              <a:rPr lang="ja-JP" altLang="en-US" sz="4400" b="1" u="sng" dirty="0"/>
              <a:t>テンプレートクラス</a:t>
            </a:r>
            <a:endParaRPr lang="en-US" altLang="ja-JP" sz="4400" dirty="0"/>
          </a:p>
          <a:p>
            <a:r>
              <a:rPr lang="ja-JP" altLang="en-US" dirty="0"/>
              <a:t>クラス定義についてもテンプレートを用いることができる</a:t>
            </a:r>
            <a:br>
              <a:rPr lang="en-US" altLang="ja-JP" dirty="0"/>
            </a:br>
            <a:br>
              <a:rPr lang="en-US" altLang="ja-JP" dirty="0"/>
            </a:br>
            <a:r>
              <a:rPr lang="en-US" altLang="ja-JP" dirty="0"/>
              <a:t>【</a:t>
            </a:r>
            <a:r>
              <a:rPr lang="ja-JP" altLang="en-US" dirty="0"/>
              <a:t>宣言方法</a:t>
            </a:r>
            <a:r>
              <a:rPr lang="en-US" altLang="ja-JP" dirty="0"/>
              <a:t>】</a:t>
            </a:r>
            <a:br>
              <a:rPr lang="en-US" altLang="ja-JP" dirty="0"/>
            </a:br>
            <a:r>
              <a:rPr lang="en-US" altLang="ja-JP" dirty="0">
                <a:solidFill>
                  <a:srgbClr val="FF0000"/>
                </a:solidFill>
              </a:rPr>
              <a:t>template &lt;</a:t>
            </a:r>
            <a:r>
              <a:rPr lang="en-US" altLang="ja-JP" dirty="0" err="1">
                <a:solidFill>
                  <a:srgbClr val="FF0000"/>
                </a:solidFill>
              </a:rPr>
              <a:t>typename</a:t>
            </a:r>
            <a:r>
              <a:rPr lang="en-US" altLang="ja-JP" dirty="0">
                <a:solidFill>
                  <a:srgbClr val="FF0000"/>
                </a:solidFill>
              </a:rPr>
              <a:t> T&gt;</a:t>
            </a:r>
            <a:br>
              <a:rPr lang="en-US" altLang="ja-JP" dirty="0">
                <a:solidFill>
                  <a:srgbClr val="FF0000"/>
                </a:solidFill>
              </a:rPr>
            </a:br>
            <a:r>
              <a:rPr lang="en-US" altLang="ja-JP" dirty="0">
                <a:solidFill>
                  <a:srgbClr val="FF0000"/>
                </a:solidFill>
              </a:rPr>
              <a:t>class </a:t>
            </a:r>
            <a:r>
              <a:rPr lang="ja-JP" altLang="en-US" dirty="0">
                <a:solidFill>
                  <a:srgbClr val="FF0000"/>
                </a:solidFill>
              </a:rPr>
              <a:t>クラス名 </a:t>
            </a:r>
            <a:r>
              <a:rPr lang="en-US" altLang="ja-JP" dirty="0">
                <a:solidFill>
                  <a:srgbClr val="FF0000"/>
                </a:solidFill>
              </a:rPr>
              <a:t>{</a:t>
            </a:r>
            <a:br>
              <a:rPr lang="en-US" altLang="ja-JP" dirty="0">
                <a:solidFill>
                  <a:srgbClr val="FF0000"/>
                </a:solidFill>
              </a:rPr>
            </a:br>
            <a:r>
              <a:rPr lang="en-US" altLang="ja-JP" dirty="0">
                <a:solidFill>
                  <a:srgbClr val="FF0000"/>
                </a:solidFill>
              </a:rPr>
              <a:t>};</a:t>
            </a:r>
            <a:endParaRPr lang="en-US" altLang="ja-JP" sz="3200" dirty="0">
              <a:solidFill>
                <a:srgbClr val="0070C0"/>
              </a:solidFill>
            </a:endParaRPr>
          </a:p>
        </p:txBody>
      </p:sp>
    </p:spTree>
    <p:extLst>
      <p:ext uri="{BB962C8B-B14F-4D97-AF65-F5344CB8AC3E}">
        <p14:creationId xmlns:p14="http://schemas.microsoft.com/office/powerpoint/2010/main" val="3723342302"/>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4787</TotalTime>
  <Words>950</Words>
  <Application>Microsoft Office PowerPoint</Application>
  <PresentationFormat>ワイド画面</PresentationFormat>
  <Paragraphs>102</Paragraphs>
  <Slides>10</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10</vt:i4>
      </vt:variant>
    </vt:vector>
  </HeadingPairs>
  <TitlesOfParts>
    <vt:vector size="13" baseType="lpstr">
      <vt:lpstr>0xProto</vt:lpstr>
      <vt:lpstr>Arial</vt:lpstr>
      <vt:lpstr>Office Theme</vt:lpstr>
      <vt:lpstr>テンプレート</vt:lpstr>
      <vt:lpstr>テンプレート</vt:lpstr>
      <vt:lpstr>テンプレート</vt:lpstr>
      <vt:lpstr>テンプレート</vt:lpstr>
      <vt:lpstr>テンプレート</vt:lpstr>
      <vt:lpstr>テンプレート</vt:lpstr>
      <vt:lpstr>テンプレート</vt:lpstr>
      <vt:lpstr>テンプレート</vt:lpstr>
      <vt:lpstr>テンプレート</vt:lpstr>
      <vt:lpstr>テンプレート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murata@st.kobedenshi.ac.jp</cp:lastModifiedBy>
  <cp:revision>188</cp:revision>
  <dcterms:created xsi:type="dcterms:W3CDTF">2024-07-09T01:55:23Z</dcterms:created>
  <dcterms:modified xsi:type="dcterms:W3CDTF">2024-09-24T03:55:18Z</dcterms:modified>
</cp:coreProperties>
</file>