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76" r:id="rId13"/>
    <p:sldId id="350" r:id="rId14"/>
    <p:sldId id="357" r:id="rId15"/>
    <p:sldId id="358" r:id="rId16"/>
    <p:sldId id="368" r:id="rId17"/>
    <p:sldId id="360" r:id="rId18"/>
    <p:sldId id="365" r:id="rId19"/>
    <p:sldId id="371" r:id="rId20"/>
    <p:sldId id="372" r:id="rId21"/>
    <p:sldId id="359" r:id="rId22"/>
    <p:sldId id="375" r:id="rId23"/>
    <p:sldId id="361" r:id="rId24"/>
    <p:sldId id="377" r:id="rId25"/>
    <p:sldId id="364" r:id="rId26"/>
    <p:sldId id="366" r:id="rId27"/>
    <p:sldId id="367" r:id="rId28"/>
    <p:sldId id="373" r:id="rId29"/>
    <p:sldId id="378" r:id="rId30"/>
    <p:sldId id="37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vector&lt;int&gt; v1 </a:t>
            </a:r>
            <a:r>
              <a:rPr lang="en-US" altLang="ja-JP" dirty="0">
                <a:solidFill>
                  <a:srgbClr val="FF0000"/>
                </a:solidFill>
                <a:ea typeface="ＭＳ ゴシック" panose="020B0609070205080204" pitchFamily="49" charset="-128"/>
              </a:rPr>
              <a:t>{ 10, 9, 8 }</a:t>
            </a:r>
            <a:r>
              <a:rPr lang="en-US" altLang="ja-JP" dirty="0">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初期値を設定</a:t>
            </a:r>
            <a:endParaRPr lang="en-US" altLang="ja-JP" dirty="0">
              <a:solidFill>
                <a:srgbClr val="00B050"/>
              </a:solidFill>
              <a:latin typeface="+mn-ea"/>
            </a:endParaRPr>
          </a:p>
          <a:p>
            <a:r>
              <a:rPr lang="en-US" altLang="ja-JP" dirty="0">
                <a:ea typeface="ＭＳ ゴシック" panose="020B0609070205080204" pitchFamily="49" charset="-128"/>
              </a:rPr>
              <a:t>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375372" y="228104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sz="3200"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v1.emplace_back(4);</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”v1</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v1.size()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v2.emplace_back(“G”);</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”v2</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v2.size()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v1.pop_back();</a:t>
            </a:r>
            <a:r>
              <a:rPr lang="ja-JP" altLang="en-US" sz="1800"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v2.pop_back();</a:t>
            </a:r>
            <a:r>
              <a:rPr lang="en-US" altLang="ja-JP" dirty="0">
                <a:solidFill>
                  <a:srgbClr val="00B050"/>
                </a:solidFill>
                <a:latin typeface="+mn-ea"/>
              </a:rPr>
              <a:t> </a:t>
            </a:r>
            <a:r>
              <a:rPr lang="ja-JP" altLang="en-US">
                <a:solidFill>
                  <a:srgbClr val="00B050"/>
                </a:solidFill>
                <a:latin typeface="+mn-ea"/>
              </a:rPr>
              <a:t> </a:t>
            </a:r>
            <a:r>
              <a:rPr lang="en-US" altLang="ja-JP">
                <a:solidFill>
                  <a:srgbClr val="00B050"/>
                </a:solidFill>
                <a:latin typeface="+mn-ea"/>
              </a:rPr>
              <a:t>//</a:t>
            </a:r>
            <a:r>
              <a:rPr lang="ja-JP" altLang="en-US"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v2.emplace_back(“G”);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vector&lt;int&gt;::iterator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ja-JP" altLang="en-US" sz="1800" dirty="0">
                <a:solidFill>
                  <a:srgbClr val="FF0000"/>
                </a:solidFill>
                <a:ea typeface="ＭＳ ゴシック" panose="020B0609070205080204" pitchFamily="49" charset="-128"/>
              </a:rPr>
              <a:t>イテレータが指す要素の値</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&lt;&lt; </a:t>
            </a:r>
            <a:r>
              <a:rPr lang="nn-NO" altLang="ja-JP" dirty="0">
                <a:solidFill>
                  <a:srgbClr val="FF0000"/>
                </a:solidFill>
                <a:ea typeface="ＭＳ ゴシック" panose="020B0609070205080204" pitchFamily="49" charset="-128"/>
              </a:rPr>
              <a:t>*</a:t>
            </a:r>
            <a:r>
              <a:rPr lang="nn-NO" altLang="ja-JP" sz="1800" dirty="0">
                <a:solidFill>
                  <a:srgbClr val="FF0000"/>
                </a:solidFill>
                <a:ea typeface="ＭＳ ゴシック" panose="020B0609070205080204" pitchFamily="49" charset="-128"/>
              </a:rPr>
              <a:t>itr</a:t>
            </a:r>
            <a:r>
              <a:rPr lang="sv-SE" altLang="ja-JP" sz="18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9" y="1353672"/>
            <a:ext cx="7818370"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FF00"/>
                </a:solidFill>
                <a:ea typeface="ＭＳ ゴシック" panose="020B0609070205080204" pitchFamily="49" charset="-128"/>
              </a:rPr>
              <a:t>auto</a:t>
            </a:r>
            <a:r>
              <a:rPr lang="ja-JP" altLang="en-US" sz="2000" dirty="0">
                <a:solidFill>
                  <a:schemeClr val="bg1"/>
                </a:solidFill>
                <a:latin typeface="+mn-ea"/>
              </a:rPr>
              <a:t>による</a:t>
            </a:r>
            <a:r>
              <a:rPr lang="ja-JP" altLang="en-US" sz="2000" dirty="0">
                <a:solidFill>
                  <a:srgbClr val="FFFF00"/>
                </a:solidFill>
                <a:latin typeface="+mn-ea"/>
              </a:rPr>
              <a:t>型推論</a:t>
            </a:r>
            <a:r>
              <a:rPr lang="ja-JP" altLang="en-US" sz="2000" dirty="0">
                <a:solidFill>
                  <a:schemeClr val="bg1"/>
                </a:solidFill>
                <a:latin typeface="+mn-ea"/>
              </a:rPr>
              <a:t>を使って、右辺値から型名を自動的に割り当て</a:t>
            </a:r>
            <a:endParaRPr lang="en-US" altLang="ja-JP" sz="2000" dirty="0">
              <a:solidFill>
                <a:schemeClr val="bg1"/>
              </a:solidFill>
              <a:latin typeface="+mn-ea"/>
            </a:endParaRPr>
          </a:p>
          <a:p>
            <a:pPr algn="ctr"/>
            <a:r>
              <a:rPr lang="en-US" altLang="ja-JP" sz="2000" dirty="0">
                <a:solidFill>
                  <a:schemeClr val="bg1"/>
                </a:solidFill>
                <a:ea typeface="ＭＳ ゴシック" panose="020B0609070205080204" pitchFamily="49" charset="-128"/>
              </a:rPr>
              <a:t>auto  </a:t>
            </a:r>
            <a:r>
              <a:rPr lang="ja-JP" altLang="en-US" sz="2000" dirty="0">
                <a:solidFill>
                  <a:schemeClr val="bg1"/>
                </a:solidFill>
                <a:ea typeface="ＭＳ ゴシック" panose="020B0609070205080204" pitchFamily="49" charset="-128"/>
              </a:rPr>
              <a:t>→　</a:t>
            </a: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vector&lt;int&gt;::iterator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dirty="0">
                <a:solidFill>
                  <a:srgbClr val="FF0000"/>
                </a:solidFill>
                <a:ea typeface="ＭＳ ゴシック" panose="020B0609070205080204" pitchFamily="49" charset="-128"/>
              </a:rPr>
              <a:t>v1.insert(</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+1</a:t>
            </a:r>
            <a:r>
              <a:rPr lang="ja-JP" altLang="en-US" dirty="0">
                <a:solidFill>
                  <a:srgbClr val="00B050"/>
                </a:solidFill>
                <a:latin typeface="+mn-ea"/>
              </a:rPr>
              <a:t>番目）へ要素（</a:t>
            </a:r>
            <a:r>
              <a:rPr lang="en-US" altLang="ja-JP" dirty="0">
                <a:solidFill>
                  <a:srgbClr val="00B050"/>
                </a:solidFill>
                <a:latin typeface="+mn-ea"/>
              </a:rPr>
              <a:t>11</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dirty="0" err="1">
                <a:solidFill>
                  <a:srgbClr val="FF0000"/>
                </a:solidFill>
              </a:rPr>
              <a:t>itr</a:t>
            </a:r>
            <a:r>
              <a:rPr lang="en-US" altLang="ja-JP" dirty="0">
                <a:solidFill>
                  <a:srgbClr val="FF0000"/>
                </a:solidFill>
              </a:rPr>
              <a:t> = v1.begin();		 </a:t>
            </a:r>
            <a:r>
              <a:rPr lang="en-US" altLang="ja-JP" dirty="0">
                <a:solidFill>
                  <a:srgbClr val="00B050"/>
                </a:solidFill>
                <a:latin typeface="+mn-ea"/>
              </a:rPr>
              <a:t>// </a:t>
            </a:r>
            <a:r>
              <a:rPr lang="ja-JP" altLang="en-US" dirty="0">
                <a:solidFill>
                  <a:srgbClr val="00B050"/>
                </a:solidFill>
                <a:latin typeface="+mn-ea"/>
              </a:rPr>
              <a:t>挿入操作で配列のイテレータが変更になったので再取得する</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solidFill>
                  <a:srgbClr val="FF0000"/>
                </a:solidFill>
                <a:ea typeface="ＭＳ ゴシック" panose="020B0609070205080204" pitchFamily="49" charset="-128"/>
              </a:rPr>
              <a:t>v1.erase(</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22856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r>
              <a:rPr lang="nn-NO" altLang="ja-JP" sz="1800" dirty="0">
                <a:solidFill>
                  <a:srgbClr val="FF0000"/>
                </a:solidFill>
                <a:ea typeface="ＭＳ ゴシック" panose="020B0609070205080204" pitchFamily="49" charset="-128"/>
              </a:rPr>
              <a:t>; itr != </a:t>
            </a:r>
            <a:r>
              <a:rPr lang="en-US" altLang="ja-JP" dirty="0">
                <a:solidFill>
                  <a:srgbClr val="FF0000"/>
                </a:solidFill>
                <a:ea typeface="ＭＳ ゴシック" panose="020B0609070205080204" pitchFamily="49" charset="-128"/>
              </a:rPr>
              <a:t>v1.end()</a:t>
            </a:r>
            <a:r>
              <a:rPr lang="nn-NO" altLang="ja-JP" sz="1800" dirty="0">
                <a:solidFill>
                  <a:srgbClr val="FF0000"/>
                </a:solidFill>
                <a:ea typeface="ＭＳ ゴシック" panose="020B0609070205080204" pitchFamily="49" charset="-128"/>
              </a:rPr>
              <a:t>; ++itr) {</a:t>
            </a:r>
          </a:p>
          <a:p>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a:t>
            </a:r>
            <a:r>
              <a:rPr lang="sv-SE"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sv-SE" altLang="ja-JP" sz="1800" dirty="0">
                <a:solidFill>
                  <a:srgbClr val="00B050"/>
                </a:solidFill>
              </a:rPr>
              <a:t>itrV1.end()</a:t>
            </a:r>
            <a:r>
              <a:rPr lang="ja-JP" altLang="en-US" sz="1800" dirty="0">
                <a:solidFill>
                  <a:srgbClr val="00B050"/>
                </a:solidFill>
                <a:latin typeface="+mn-ea"/>
              </a:rPr>
              <a:t>は最終要素のひとつ後</a:t>
            </a:r>
            <a:endParaRPr lang="sv-SE" altLang="ja-JP" sz="1800" dirty="0">
              <a:solidFill>
                <a:srgbClr val="00B050"/>
              </a:solidFill>
              <a:latin typeface="+mn-ea"/>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345646"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solidFill>
                  <a:srgbClr val="00B050"/>
                </a:solidFill>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の場合</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itr</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a:t>
            </a:r>
            <a:r>
              <a:rPr lang="en-US" altLang="ja-JP" sz="3200" dirty="0" err="1">
                <a:solidFill>
                  <a:srgbClr val="00B050"/>
                </a:solidFill>
                <a:ea typeface="ＭＳ ゴシック" panose="020B0609070205080204" pitchFamily="49" charset="-128"/>
              </a:rPr>
              <a:t>itr</a:t>
            </a:r>
            <a:r>
              <a:rPr lang="ja-JP" altLang="en-US" sz="3200" dirty="0">
                <a:solidFill>
                  <a:srgbClr val="00B050"/>
                </a:solidFill>
                <a:ea typeface="ＭＳ ゴシック" panose="020B0609070205080204" pitchFamily="49" charset="-128"/>
              </a:rPr>
              <a:t>に</a:t>
            </a:r>
            <a:r>
              <a:rPr lang="en-US"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は不要</a:t>
            </a:r>
            <a:r>
              <a:rPr lang="nn-NO" altLang="ja-JP" sz="3200" dirty="0">
                <a:solidFill>
                  <a:srgbClr val="00B050"/>
                </a:solidFill>
                <a:ea typeface="ＭＳ ゴシック" panose="020B0609070205080204" pitchFamily="49" charset="-128"/>
              </a:rPr>
              <a:t>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b="1"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:v1</a:t>
            </a:r>
            <a:r>
              <a:rPr lang="nn-NO" altLang="ja-JP" sz="1800" dirty="0">
                <a:solidFill>
                  <a:srgbClr val="FF0000"/>
                </a:solidFill>
                <a:ea typeface="ＭＳ ゴシック" panose="020B0609070205080204" pitchFamily="49" charset="-128"/>
              </a:rPr>
              <a:t>) {  </a:t>
            </a:r>
            <a:r>
              <a:rPr lang="nn-NO"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ja-JP" altLang="en-US" sz="1800" dirty="0">
                <a:solidFill>
                  <a:srgbClr val="00B050"/>
                </a:solidFill>
                <a:latin typeface="+mn-ea"/>
              </a:rPr>
              <a:t>範囲</a:t>
            </a:r>
            <a:r>
              <a:rPr lang="en-US" altLang="ja-JP" sz="1800" dirty="0">
                <a:solidFill>
                  <a:srgbClr val="00B050"/>
                </a:solidFill>
              </a:rPr>
              <a:t>for</a:t>
            </a:r>
            <a:r>
              <a:rPr lang="ja-JP" altLang="en-US" sz="1800" dirty="0">
                <a:solidFill>
                  <a:srgbClr val="00B050"/>
                </a:solidFill>
                <a:latin typeface="+mn-ea"/>
              </a:rPr>
              <a:t>文にするとすべての要素を順次取り出す形となる</a:t>
            </a:r>
            <a:endParaRPr lang="en-US" altLang="ja-JP" sz="1800" dirty="0">
              <a:solidFill>
                <a:srgbClr val="00B050"/>
              </a:solidFill>
              <a:latin typeface="+mn-ea"/>
            </a:endParaRPr>
          </a:p>
          <a:p>
            <a:r>
              <a:rPr lang="sv-SE" altLang="ja-JP" sz="1800"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 </a:t>
            </a: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最大値や最小値の取得</a:t>
            </a:r>
            <a:br>
              <a:rPr lang="en-US" altLang="ja-JP" dirty="0"/>
            </a:br>
            <a:br>
              <a:rPr lang="en-US" altLang="ja-JP" dirty="0"/>
            </a:br>
            <a:r>
              <a:rPr lang="ja-JP" altLang="en-US" dirty="0"/>
              <a:t>全要素の中から最大値や最小値を取得してみる</a:t>
            </a:r>
            <a:br>
              <a:rPr lang="en-US" altLang="ja-JP" dirty="0"/>
            </a:br>
            <a:r>
              <a:rPr lang="ja-JP" altLang="en-US" dirty="0"/>
              <a:t>方法としては３通り</a:t>
            </a:r>
            <a:endParaRPr lang="en-US" altLang="ja-JP" dirty="0"/>
          </a:p>
          <a:p>
            <a:pPr marL="971550" lvl="1" indent="-514350">
              <a:buFont typeface="+mj-ea"/>
              <a:buAutoNum type="circleNumDbPlain"/>
            </a:pPr>
            <a:r>
              <a:rPr lang="ja-JP" altLang="en-US" dirty="0"/>
              <a:t>配列の添え字番号をループで変更しながら最大値と最小値を探す</a:t>
            </a:r>
            <a:endParaRPr lang="en-US" altLang="ja-JP" dirty="0"/>
          </a:p>
          <a:p>
            <a:pPr marL="971550" lvl="1" indent="-514350">
              <a:buFont typeface="+mj-ea"/>
              <a:buAutoNum type="circleNumDbPlain"/>
            </a:pPr>
            <a:r>
              <a:rPr lang="ja-JP" altLang="en-US" dirty="0"/>
              <a:t>イテレータを使って、イテレータを進めながら最大値と最小値を探す</a:t>
            </a:r>
            <a:endParaRPr lang="en-US" altLang="ja-JP" dirty="0"/>
          </a:p>
          <a:p>
            <a:pPr marL="971550" lvl="1" indent="-514350">
              <a:buFont typeface="+mj-ea"/>
              <a:buAutoNum type="circleNumDbPlain"/>
            </a:pPr>
            <a:r>
              <a:rPr lang="ja-JP" altLang="en-US" dirty="0"/>
              <a:t>範囲</a:t>
            </a:r>
            <a:r>
              <a:rPr lang="en-US" altLang="ja-JP" dirty="0"/>
              <a:t>for</a:t>
            </a:r>
            <a:r>
              <a:rPr lang="ja-JP" altLang="en-US" dirty="0"/>
              <a:t>を使って最大値と最小値を探す</a:t>
            </a:r>
            <a:endParaRPr lang="en-US" altLang="ja-JP" dirty="0"/>
          </a:p>
        </p:txBody>
      </p:sp>
    </p:spTree>
    <p:extLst>
      <p:ext uri="{BB962C8B-B14F-4D97-AF65-F5344CB8AC3E}">
        <p14:creationId xmlns:p14="http://schemas.microsoft.com/office/powerpoint/2010/main" val="380123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5750</TotalTime>
  <Words>3319</Words>
  <Application>Microsoft Office PowerPoint</Application>
  <PresentationFormat>ワイド画面</PresentationFormat>
  <Paragraphs>337</Paragraphs>
  <Slides>30</Slides>
  <Notes>0</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30</vt:i4>
      </vt:variant>
    </vt:vector>
  </HeadingPairs>
  <TitlesOfParts>
    <vt:vector size="34" baseType="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202</cp:revision>
  <dcterms:created xsi:type="dcterms:W3CDTF">2024-07-09T01:55:23Z</dcterms:created>
  <dcterms:modified xsi:type="dcterms:W3CDTF">2024-10-10T00:12:37Z</dcterms:modified>
</cp:coreProperties>
</file>