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04" r:id="rId3"/>
    <p:sldId id="506" r:id="rId4"/>
    <p:sldId id="505" r:id="rId5"/>
    <p:sldId id="507" r:id="rId6"/>
    <p:sldId id="508" r:id="rId7"/>
    <p:sldId id="509" r:id="rId8"/>
    <p:sldId id="510" r:id="rId9"/>
    <p:sldId id="511" r:id="rId10"/>
    <p:sldId id="512" r:id="rId11"/>
    <p:sldId id="513" r:id="rId12"/>
    <p:sldId id="449" r:id="rId13"/>
    <p:sldId id="452" r:id="rId14"/>
    <p:sldId id="454" r:id="rId15"/>
    <p:sldId id="468" r:id="rId16"/>
    <p:sldId id="453" r:id="rId17"/>
    <p:sldId id="456" r:id="rId18"/>
    <p:sldId id="455" r:id="rId19"/>
    <p:sldId id="457" r:id="rId20"/>
    <p:sldId id="467" r:id="rId21"/>
    <p:sldId id="459" r:id="rId22"/>
    <p:sldId id="466" r:id="rId23"/>
    <p:sldId id="460" r:id="rId24"/>
    <p:sldId id="461" r:id="rId25"/>
    <p:sldId id="462" r:id="rId26"/>
    <p:sldId id="463" r:id="rId27"/>
    <p:sldId id="464" r:id="rId28"/>
    <p:sldId id="465" r:id="rId29"/>
    <p:sldId id="469" r:id="rId30"/>
    <p:sldId id="495" r:id="rId31"/>
    <p:sldId id="470" r:id="rId32"/>
    <p:sldId id="471" r:id="rId33"/>
    <p:sldId id="472" r:id="rId34"/>
    <p:sldId id="473" r:id="rId35"/>
    <p:sldId id="494" r:id="rId36"/>
    <p:sldId id="475" r:id="rId37"/>
    <p:sldId id="474" r:id="rId38"/>
    <p:sldId id="476" r:id="rId39"/>
    <p:sldId id="490" r:id="rId40"/>
    <p:sldId id="477" r:id="rId41"/>
    <p:sldId id="478" r:id="rId42"/>
    <p:sldId id="479" r:id="rId43"/>
    <p:sldId id="480" r:id="rId44"/>
    <p:sldId id="491" r:id="rId45"/>
    <p:sldId id="482" r:id="rId46"/>
    <p:sldId id="483" r:id="rId47"/>
    <p:sldId id="484" r:id="rId48"/>
    <p:sldId id="485" r:id="rId49"/>
    <p:sldId id="486" r:id="rId50"/>
    <p:sldId id="487" r:id="rId51"/>
    <p:sldId id="488" r:id="rId52"/>
    <p:sldId id="492" r:id="rId53"/>
    <p:sldId id="493" r:id="rId54"/>
    <p:sldId id="498" r:id="rId55"/>
    <p:sldId id="496" r:id="rId56"/>
    <p:sldId id="497" r:id="rId57"/>
    <p:sldId id="499" r:id="rId58"/>
    <p:sldId id="500" r:id="rId59"/>
    <p:sldId id="501" r:id="rId60"/>
    <p:sldId id="502" r:id="rId61"/>
    <p:sldId id="503"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カメラ、マイク、ゲームパッドなどのさまざまな入力デバイスを簡単にプログラムから扱える</a:t>
            </a:r>
          </a:p>
          <a:p>
            <a:pPr lvl="1"/>
            <a:r>
              <a:rPr lang="ja-JP" altLang="en-US" b="0" i="0" dirty="0">
                <a:effectLst/>
                <a:latin typeface="-apple-system"/>
              </a:rPr>
              <a:t>ウィンドウ処理、ファイルシステム、ネットワーク通信、タイマー処理など多種多様な処理を関数化してくれている</a:t>
            </a:r>
            <a:br>
              <a:rPr lang="en-US" altLang="ja-JP" b="0" i="0" dirty="0">
                <a:effectLst/>
                <a:latin typeface="-apple-system"/>
              </a:rPr>
            </a:br>
            <a:endParaRPr lang="en-US" altLang="ja-JP" b="0" i="0" dirty="0">
              <a:effectLst/>
              <a:latin typeface="-apple-system"/>
            </a:endParaRPr>
          </a:p>
          <a:p>
            <a:r>
              <a:rPr lang="ja-JP" altLang="en-US" b="0" i="0" dirty="0">
                <a:effectLst/>
                <a:latin typeface="-apple-system"/>
              </a:rPr>
              <a:t>上記機能を簡単な関数呼び出しで実行できるように</a:t>
            </a:r>
            <a:br>
              <a:rPr lang="en-US" altLang="ja-JP" b="0" i="0" dirty="0">
                <a:effectLst/>
                <a:latin typeface="-apple-system"/>
              </a:rPr>
            </a:br>
            <a:r>
              <a:rPr lang="ja-JP" altLang="en-US" b="0" i="0" dirty="0">
                <a:effectLst/>
                <a:latin typeface="-apple-system"/>
              </a:rPr>
              <a:t>してくれているライブラリ</a:t>
            </a: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①ブロック</a:t>
            </a:r>
            <a:br>
              <a:rPr kumimoji="1" lang="en-US" altLang="ja-JP" dirty="0"/>
            </a:br>
            <a:br>
              <a:rPr kumimoji="1" lang="en-US" altLang="ja-JP" dirty="0"/>
            </a:br>
            <a:r>
              <a:rPr kumimoji="1" lang="ja-JP" altLang="en-US" dirty="0"/>
              <a:t>②ボール</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④壁</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ボールがブロックに当るとブロック</a:t>
            </a:r>
            <a:br>
              <a:rPr kumimoji="1" lang="en-US" altLang="ja-JP" dirty="0"/>
            </a:br>
            <a:r>
              <a:rPr kumimoji="1" lang="ja-JP" altLang="en-US" dirty="0"/>
              <a:t>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a:p>
            <a:r>
              <a:rPr kumimoji="1" lang="ja-JP" altLang="en-US" dirty="0"/>
              <a:t>まず最初に、壁とパドルとボールだけの状態でボールの反射がうまくできるかを確認する</a:t>
            </a: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43BB0-3524-1BDE-610E-C7B0D10ED5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41DDFC5-6B0F-C34E-FF75-B051EB0A658B}"/>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3D6E3742-E229-C493-64CC-B18C20F08DE0}"/>
              </a:ext>
            </a:extLst>
          </p:cNvPr>
          <p:cNvSpPr>
            <a:spLocks noGrp="1"/>
          </p:cNvSpPr>
          <p:nvPr>
            <p:ph idx="1"/>
          </p:nvPr>
        </p:nvSpPr>
        <p:spPr>
          <a:xfrm>
            <a:off x="430306" y="1376038"/>
            <a:ext cx="11654118" cy="5329562"/>
          </a:xfrm>
        </p:spPr>
        <p:txBody>
          <a:bodyPr>
            <a:normAutofit/>
          </a:bodyPr>
          <a:lstStyle/>
          <a:p>
            <a:r>
              <a:rPr lang="en-US" altLang="ja-JP" dirty="0"/>
              <a:t>C++</a:t>
            </a:r>
            <a:r>
              <a:rPr lang="ja-JP" altLang="en-US" dirty="0"/>
              <a:t>作業フォルダ内に</a:t>
            </a:r>
            <a:r>
              <a:rPr lang="en-US" altLang="ja-JP" b="1" dirty="0" err="1"/>
              <a:t>PracMaze</a:t>
            </a:r>
            <a:r>
              <a:rPr lang="ja-JP" altLang="en-US" dirty="0"/>
              <a:t>フォルダを作成</a:t>
            </a:r>
            <a:br>
              <a:rPr lang="en-US" altLang="ja-JP" dirty="0">
                <a:solidFill>
                  <a:srgbClr val="0070C0"/>
                </a:solidFill>
              </a:rPr>
            </a:br>
            <a:r>
              <a:rPr lang="en-US" altLang="ja-JP" dirty="0" err="1">
                <a:solidFill>
                  <a:srgbClr val="0070C0"/>
                </a:solidFill>
              </a:rPr>
              <a:t>mkdir</a:t>
            </a:r>
            <a:r>
              <a:rPr lang="en-US" altLang="ja-JP" dirty="0">
                <a:solidFill>
                  <a:srgbClr val="0070C0"/>
                </a:solidFill>
              </a:rPr>
              <a:t> </a:t>
            </a:r>
            <a:r>
              <a:rPr lang="en-US" altLang="ja-JP" dirty="0" err="1">
                <a:solidFill>
                  <a:srgbClr val="0070C0"/>
                </a:solidFill>
              </a:rPr>
              <a:t>PracMaze</a:t>
            </a:r>
            <a:br>
              <a:rPr lang="en-US" altLang="ja-JP" dirty="0">
                <a:solidFill>
                  <a:srgbClr val="0070C0"/>
                </a:solidFill>
              </a:rPr>
            </a:br>
            <a:r>
              <a:rPr lang="en-US" altLang="ja-JP" dirty="0">
                <a:solidFill>
                  <a:srgbClr val="0070C0"/>
                </a:solidFill>
              </a:rPr>
              <a:t>cd </a:t>
            </a:r>
            <a:r>
              <a:rPr lang="en-US" altLang="ja-JP" dirty="0" err="1">
                <a:solidFill>
                  <a:srgbClr val="0070C0"/>
                </a:solidFill>
              </a:rPr>
              <a:t>PracMaze</a:t>
            </a:r>
            <a:br>
              <a:rPr lang="en-US" altLang="ja-JP" dirty="0">
                <a:solidFill>
                  <a:srgbClr val="0070C0"/>
                </a:solidFill>
              </a:rPr>
            </a:br>
            <a:endParaRPr lang="en-US" altLang="ja-JP" dirty="0">
              <a:solidFill>
                <a:srgbClr val="0070C0"/>
              </a:solidFill>
            </a:endParaRPr>
          </a:p>
          <a:p>
            <a:r>
              <a:rPr kumimoji="1" lang="en-US" altLang="ja-JP" b="1" dirty="0" err="1"/>
              <a:t>PracMaze</a:t>
            </a:r>
            <a:r>
              <a:rPr kumimoji="1" lang="ja-JP" altLang="en-US" dirty="0"/>
              <a:t>フォルダ内に </a:t>
            </a:r>
            <a:r>
              <a:rPr lang="en-US" altLang="ja-JP" dirty="0"/>
              <a:t>main.cpp </a:t>
            </a:r>
            <a:r>
              <a:rPr lang="ja-JP" altLang="en-US" dirty="0"/>
              <a:t>を作成する</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main.cpp</a:t>
            </a:r>
            <a:endParaRPr kumimoji="1" lang="ja-JP" altLang="en-US" dirty="0">
              <a:solidFill>
                <a:srgbClr val="0070C0"/>
              </a:solidFill>
            </a:endParaRPr>
          </a:p>
        </p:txBody>
      </p:sp>
    </p:spTree>
    <p:extLst>
      <p:ext uri="{BB962C8B-B14F-4D97-AF65-F5344CB8AC3E}">
        <p14:creationId xmlns:p14="http://schemas.microsoft.com/office/powerpoint/2010/main" val="222204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1D11B-7DAF-857E-8B1D-38864062F7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D1BA79-0194-A5FF-7AF8-A072C0163782}"/>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AD5E7B17-A835-74F5-B554-9CD01CC09E8F}"/>
              </a:ext>
            </a:extLst>
          </p:cNvPr>
          <p:cNvSpPr>
            <a:spLocks noGrp="1"/>
          </p:cNvSpPr>
          <p:nvPr>
            <p:ph idx="1"/>
          </p:nvPr>
        </p:nvSpPr>
        <p:spPr>
          <a:xfrm>
            <a:off x="430306" y="1376038"/>
            <a:ext cx="11654118" cy="5329562"/>
          </a:xfrm>
        </p:spPr>
        <p:txBody>
          <a:bodyPr>
            <a:normAutofit/>
          </a:bodyPr>
          <a:lstStyle/>
          <a:p>
            <a:r>
              <a:rPr kumimoji="1" lang="ja-JP" altLang="en-US" dirty="0"/>
              <a:t>迷路概要</a:t>
            </a:r>
            <a:endParaRPr kumimoji="1" lang="en-US" altLang="ja-JP" dirty="0"/>
          </a:p>
          <a:p>
            <a:pPr marL="1200150" lvl="1" indent="-742950">
              <a:buFont typeface="+mj-ea"/>
              <a:buAutoNum type="circleNumDbPlain"/>
            </a:pPr>
            <a:r>
              <a:rPr kumimoji="1" lang="ja-JP" altLang="en-US" sz="3600" dirty="0"/>
              <a:t>迷路のデータは</a:t>
            </a:r>
            <a:r>
              <a:rPr kumimoji="1" lang="en-US" altLang="ja-JP" sz="3600" dirty="0"/>
              <a:t>CSV</a:t>
            </a:r>
            <a:r>
              <a:rPr kumimoji="1" lang="ja-JP" altLang="en-US" sz="3600" dirty="0"/>
              <a:t>に格納</a:t>
            </a:r>
            <a:br>
              <a:rPr lang="en-US" altLang="ja-JP" sz="3600" dirty="0"/>
            </a:br>
            <a:endParaRPr lang="en-US" altLang="ja-JP" sz="3600" dirty="0"/>
          </a:p>
          <a:p>
            <a:pPr marL="1200150" lvl="1" indent="-742950">
              <a:buFont typeface="+mj-ea"/>
              <a:buAutoNum type="circleNumDbPlain"/>
            </a:pPr>
            <a:r>
              <a:rPr kumimoji="1" lang="ja-JP" altLang="en-US" sz="3600" dirty="0"/>
              <a:t>自キャラは通路のみ通行可</a:t>
            </a:r>
            <a:br>
              <a:rPr kumimoji="1" lang="en-US" altLang="ja-JP" sz="3600" dirty="0"/>
            </a:br>
            <a:endParaRPr kumimoji="1" lang="en-US" altLang="ja-JP" sz="3600" dirty="0"/>
          </a:p>
          <a:p>
            <a:pPr marL="1200150" lvl="1" indent="-742950">
              <a:buFont typeface="+mj-ea"/>
              <a:buAutoNum type="circleNumDbPlain"/>
            </a:pPr>
            <a:r>
              <a:rPr kumimoji="1" lang="ja-JP" altLang="en-US" sz="3600" dirty="0"/>
              <a:t>自キャラの周囲</a:t>
            </a:r>
            <a:r>
              <a:rPr kumimoji="1" lang="en-US" altLang="ja-JP" sz="3600" dirty="0"/>
              <a:t>5×5</a:t>
            </a:r>
            <a:r>
              <a:rPr kumimoji="1" lang="ja-JP" altLang="en-US" sz="3600" dirty="0"/>
              <a:t>マス</a:t>
            </a:r>
            <a:br>
              <a:rPr kumimoji="1" lang="en-US" altLang="ja-JP" sz="3600" dirty="0"/>
            </a:br>
            <a:r>
              <a:rPr kumimoji="1" lang="ja-JP" altLang="en-US" sz="3600" dirty="0"/>
              <a:t>しか表示しない</a:t>
            </a:r>
            <a:endParaRPr kumimoji="1" lang="en-US" altLang="ja-JP" sz="3600" dirty="0"/>
          </a:p>
        </p:txBody>
      </p:sp>
      <p:pic>
        <p:nvPicPr>
          <p:cNvPr id="5" name="図 4">
            <a:extLst>
              <a:ext uri="{FF2B5EF4-FFF2-40B4-BE49-F238E27FC236}">
                <a16:creationId xmlns:a16="http://schemas.microsoft.com/office/drawing/2014/main" id="{5615CDDA-864C-28C6-EBA3-F6D5BD9BB2C0}"/>
              </a:ext>
            </a:extLst>
          </p:cNvPr>
          <p:cNvPicPr>
            <a:picLocks noChangeAspect="1"/>
          </p:cNvPicPr>
          <p:nvPr/>
        </p:nvPicPr>
        <p:blipFill>
          <a:blip r:embed="rId2"/>
          <a:srcRect r="20018"/>
          <a:stretch/>
        </p:blipFill>
        <p:spPr>
          <a:xfrm>
            <a:off x="7665398" y="1511743"/>
            <a:ext cx="3307404" cy="4858243"/>
          </a:xfrm>
          <a:prstGeom prst="rect">
            <a:avLst/>
          </a:prstGeom>
        </p:spPr>
      </p:pic>
      <p:sp>
        <p:nvSpPr>
          <p:cNvPr id="7" name="正方形/長方形 6">
            <a:extLst>
              <a:ext uri="{FF2B5EF4-FFF2-40B4-BE49-F238E27FC236}">
                <a16:creationId xmlns:a16="http://schemas.microsoft.com/office/drawing/2014/main" id="{24F8A06F-1073-9D01-AFEB-AB5C5696FD37}"/>
              </a:ext>
            </a:extLst>
          </p:cNvPr>
          <p:cNvSpPr/>
          <p:nvPr/>
        </p:nvSpPr>
        <p:spPr>
          <a:xfrm>
            <a:off x="7714035" y="18093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312D3CF-2A4D-ADD4-1A85-C923CF7217FC}"/>
              </a:ext>
            </a:extLst>
          </p:cNvPr>
          <p:cNvSpPr/>
          <p:nvPr/>
        </p:nvSpPr>
        <p:spPr>
          <a:xfrm>
            <a:off x="7714034" y="269408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505C1AE-4E31-134B-2251-A053B6956483}"/>
              </a:ext>
            </a:extLst>
          </p:cNvPr>
          <p:cNvSpPr/>
          <p:nvPr/>
        </p:nvSpPr>
        <p:spPr>
          <a:xfrm>
            <a:off x="7714033" y="358902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64BC2FE-4216-2F0D-1085-28CA2B6345B7}"/>
              </a:ext>
            </a:extLst>
          </p:cNvPr>
          <p:cNvSpPr/>
          <p:nvPr/>
        </p:nvSpPr>
        <p:spPr>
          <a:xfrm>
            <a:off x="7714032" y="446403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9AD4EF6-2655-CF27-56F4-AE0E3493B82B}"/>
              </a:ext>
            </a:extLst>
          </p:cNvPr>
          <p:cNvSpPr/>
          <p:nvPr/>
        </p:nvSpPr>
        <p:spPr>
          <a:xfrm>
            <a:off x="7714032" y="5349249"/>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142146C-5E5A-94C5-E92F-298165AD36C6}"/>
              </a:ext>
            </a:extLst>
          </p:cNvPr>
          <p:cNvSpPr/>
          <p:nvPr/>
        </p:nvSpPr>
        <p:spPr>
          <a:xfrm>
            <a:off x="8317146" y="18093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2A6EFC6-3191-3C27-A193-E66AC6479A0A}"/>
              </a:ext>
            </a:extLst>
          </p:cNvPr>
          <p:cNvSpPr/>
          <p:nvPr/>
        </p:nvSpPr>
        <p:spPr>
          <a:xfrm>
            <a:off x="8317145" y="269408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EE90974-B3ED-8829-9FF4-E5A3B4C544B6}"/>
              </a:ext>
            </a:extLst>
          </p:cNvPr>
          <p:cNvSpPr/>
          <p:nvPr/>
        </p:nvSpPr>
        <p:spPr>
          <a:xfrm>
            <a:off x="8317144" y="358902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34CA33B-B89B-78A3-F693-70A19A597287}"/>
              </a:ext>
            </a:extLst>
          </p:cNvPr>
          <p:cNvSpPr/>
          <p:nvPr/>
        </p:nvSpPr>
        <p:spPr>
          <a:xfrm>
            <a:off x="8317143" y="446403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FEEAE68-28A1-C8E2-EEBC-946C17F1798C}"/>
              </a:ext>
            </a:extLst>
          </p:cNvPr>
          <p:cNvSpPr/>
          <p:nvPr/>
        </p:nvSpPr>
        <p:spPr>
          <a:xfrm>
            <a:off x="8317143" y="5349249"/>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8CAC1C2-4E90-9277-5A23-06DEBD47AE55}"/>
              </a:ext>
            </a:extLst>
          </p:cNvPr>
          <p:cNvSpPr/>
          <p:nvPr/>
        </p:nvSpPr>
        <p:spPr>
          <a:xfrm>
            <a:off x="8920253" y="18093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33F7CE5-3D00-45C5-0EB7-70E77F8C48FB}"/>
              </a:ext>
            </a:extLst>
          </p:cNvPr>
          <p:cNvSpPr/>
          <p:nvPr/>
        </p:nvSpPr>
        <p:spPr>
          <a:xfrm>
            <a:off x="8920252" y="269408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B33FFDF-674B-E87B-3B84-DDAEAEF7F5C9}"/>
              </a:ext>
            </a:extLst>
          </p:cNvPr>
          <p:cNvSpPr/>
          <p:nvPr/>
        </p:nvSpPr>
        <p:spPr>
          <a:xfrm>
            <a:off x="8920251" y="358902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D747ACD2-2E33-F2D7-AF13-9A256FCAEB26}"/>
              </a:ext>
            </a:extLst>
          </p:cNvPr>
          <p:cNvSpPr/>
          <p:nvPr/>
        </p:nvSpPr>
        <p:spPr>
          <a:xfrm>
            <a:off x="8920250" y="446403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D4F9F37-B6EA-C9E7-EF55-E2828DAD52B0}"/>
              </a:ext>
            </a:extLst>
          </p:cNvPr>
          <p:cNvSpPr/>
          <p:nvPr/>
        </p:nvSpPr>
        <p:spPr>
          <a:xfrm>
            <a:off x="8920250" y="5349249"/>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2E795A3-F0B7-6FA7-DC72-F97FE475E957}"/>
              </a:ext>
            </a:extLst>
          </p:cNvPr>
          <p:cNvSpPr/>
          <p:nvPr/>
        </p:nvSpPr>
        <p:spPr>
          <a:xfrm>
            <a:off x="9523353" y="180886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C78A8BB-3B60-A8EF-CBFB-105005A65260}"/>
              </a:ext>
            </a:extLst>
          </p:cNvPr>
          <p:cNvSpPr/>
          <p:nvPr/>
        </p:nvSpPr>
        <p:spPr>
          <a:xfrm>
            <a:off x="9523352" y="269359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DD56FDF-6F20-567C-D2C8-DCC71CE2A78D}"/>
              </a:ext>
            </a:extLst>
          </p:cNvPr>
          <p:cNvSpPr/>
          <p:nvPr/>
        </p:nvSpPr>
        <p:spPr>
          <a:xfrm>
            <a:off x="9523351" y="358854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51D551F5-8B78-CD24-62B5-A81AA4A72995}"/>
              </a:ext>
            </a:extLst>
          </p:cNvPr>
          <p:cNvSpPr/>
          <p:nvPr/>
        </p:nvSpPr>
        <p:spPr>
          <a:xfrm>
            <a:off x="9523350" y="446355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8812508-2667-C91D-83F2-2BBE1787BBD8}"/>
              </a:ext>
            </a:extLst>
          </p:cNvPr>
          <p:cNvSpPr/>
          <p:nvPr/>
        </p:nvSpPr>
        <p:spPr>
          <a:xfrm>
            <a:off x="9523350" y="534876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FE14347-8687-EB28-F35F-37D0C2EA4B8A}"/>
              </a:ext>
            </a:extLst>
          </p:cNvPr>
          <p:cNvSpPr/>
          <p:nvPr/>
        </p:nvSpPr>
        <p:spPr>
          <a:xfrm>
            <a:off x="10126442" y="180886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7A122E7-DF97-F9AE-D179-40C38D6B304A}"/>
              </a:ext>
            </a:extLst>
          </p:cNvPr>
          <p:cNvSpPr/>
          <p:nvPr/>
        </p:nvSpPr>
        <p:spPr>
          <a:xfrm>
            <a:off x="10126441" y="269359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6A14227-4DF7-3549-578E-008CB189BF14}"/>
              </a:ext>
            </a:extLst>
          </p:cNvPr>
          <p:cNvSpPr/>
          <p:nvPr/>
        </p:nvSpPr>
        <p:spPr>
          <a:xfrm>
            <a:off x="10126440" y="358854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45EDDA6F-60C3-8170-2B4A-907C30252B1D}"/>
              </a:ext>
            </a:extLst>
          </p:cNvPr>
          <p:cNvSpPr/>
          <p:nvPr/>
        </p:nvSpPr>
        <p:spPr>
          <a:xfrm>
            <a:off x="10126439" y="446355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ADC46B26-8A7A-6C98-6786-9B8D327628B2}"/>
              </a:ext>
            </a:extLst>
          </p:cNvPr>
          <p:cNvSpPr/>
          <p:nvPr/>
        </p:nvSpPr>
        <p:spPr>
          <a:xfrm>
            <a:off x="10126439" y="534876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739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B9F6A-0BF3-B34D-E556-2AC138B706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8EFAE0-D6C2-D0B5-F088-A5B459CD81D5}"/>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93CA47AA-7BDA-F259-A61A-8A91D8E3D677}"/>
              </a:ext>
            </a:extLst>
          </p:cNvPr>
          <p:cNvSpPr>
            <a:spLocks noGrp="1"/>
          </p:cNvSpPr>
          <p:nvPr>
            <p:ph idx="1"/>
          </p:nvPr>
        </p:nvSpPr>
        <p:spPr>
          <a:xfrm>
            <a:off x="430306" y="1376038"/>
            <a:ext cx="11654118" cy="5329562"/>
          </a:xfrm>
        </p:spPr>
        <p:txBody>
          <a:bodyPr>
            <a:normAutofit/>
          </a:bodyPr>
          <a:lstStyle/>
          <a:p>
            <a:r>
              <a:rPr kumimoji="1" lang="ja-JP" altLang="en-US" dirty="0"/>
              <a:t>迷路ファイル</a:t>
            </a:r>
            <a:r>
              <a:rPr kumimoji="1" lang="en-US" altLang="ja-JP" dirty="0">
                <a:solidFill>
                  <a:srgbClr val="00B0F0"/>
                </a:solidFill>
              </a:rPr>
              <a:t>2d_maze.csv</a:t>
            </a:r>
            <a:r>
              <a:rPr kumimoji="1" lang="ja-JP" altLang="en-US" dirty="0"/>
              <a:t>の作成</a:t>
            </a:r>
            <a:endParaRPr kumimoji="1" lang="en-US" altLang="ja-JP" dirty="0"/>
          </a:p>
          <a:p>
            <a:pPr marL="971550" lvl="1" indent="-514350">
              <a:buFont typeface="+mj-ea"/>
              <a:buAutoNum type="circleNumDbPlain"/>
            </a:pPr>
            <a:r>
              <a:rPr kumimoji="1" lang="en-US" altLang="ja-JP" dirty="0"/>
              <a:t>Excel</a:t>
            </a:r>
            <a:r>
              <a:rPr kumimoji="1" lang="ja-JP" altLang="en-US" dirty="0"/>
              <a:t>で</a:t>
            </a:r>
            <a:r>
              <a:rPr kumimoji="1" lang="en-US" altLang="ja-JP" dirty="0">
                <a:solidFill>
                  <a:srgbClr val="FF0000"/>
                </a:solidFill>
              </a:rPr>
              <a:t>1</a:t>
            </a:r>
            <a:r>
              <a:rPr kumimoji="1" lang="ja-JP" altLang="en-US" dirty="0"/>
              <a:t>を</a:t>
            </a:r>
            <a:r>
              <a:rPr kumimoji="1" lang="ja-JP" altLang="en-US" dirty="0">
                <a:solidFill>
                  <a:srgbClr val="FF0000"/>
                </a:solidFill>
              </a:rPr>
              <a:t>壁</a:t>
            </a:r>
            <a:r>
              <a:rPr kumimoji="1" lang="ja-JP" altLang="en-US" dirty="0"/>
              <a:t>、</a:t>
            </a:r>
            <a:r>
              <a:rPr kumimoji="1" lang="en-US" altLang="ja-JP" dirty="0">
                <a:solidFill>
                  <a:srgbClr val="00B050"/>
                </a:solidFill>
              </a:rPr>
              <a:t>0</a:t>
            </a:r>
            <a:r>
              <a:rPr kumimoji="1" lang="ja-JP" altLang="en-US" dirty="0"/>
              <a:t>を</a:t>
            </a:r>
            <a:r>
              <a:rPr kumimoji="1" lang="ja-JP" altLang="en-US" dirty="0">
                <a:solidFill>
                  <a:srgbClr val="00B050"/>
                </a:solidFill>
              </a:rPr>
              <a:t>通路</a:t>
            </a:r>
            <a:r>
              <a:rPr kumimoji="1" lang="ja-JP" altLang="en-US" dirty="0"/>
              <a:t>として迷路データを作成する</a:t>
            </a:r>
            <a:br>
              <a:rPr kumimoji="1" lang="en-US" altLang="ja-JP" dirty="0"/>
            </a:br>
            <a:r>
              <a:rPr kumimoji="1" lang="ja-JP" altLang="en-US" dirty="0"/>
              <a:t>（</a:t>
            </a:r>
            <a:r>
              <a:rPr kumimoji="1" lang="en-US" altLang="ja-JP" dirty="0"/>
              <a:t>※</a:t>
            </a:r>
            <a:r>
              <a:rPr kumimoji="1" lang="ja-JP" altLang="en-US" dirty="0"/>
              <a:t>条件付き書式を使えば壁を判別しやすくなる）</a:t>
            </a:r>
            <a:br>
              <a:rPr kumimoji="1" lang="en-US" altLang="ja-JP" dirty="0"/>
            </a:br>
            <a:endParaRPr kumimoji="1" lang="en-US" altLang="ja-JP" dirty="0"/>
          </a:p>
          <a:p>
            <a:pPr marL="971550" lvl="1" indent="-514350">
              <a:buFont typeface="+mj-ea"/>
              <a:buAutoNum type="circleNumDbPlain"/>
            </a:pPr>
            <a:r>
              <a:rPr kumimoji="1" lang="ja-JP" altLang="en-US" dirty="0"/>
              <a:t>制約条件</a:t>
            </a:r>
            <a:br>
              <a:rPr kumimoji="1" lang="en-US" altLang="ja-JP" dirty="0"/>
            </a:br>
            <a:r>
              <a:rPr kumimoji="1" lang="ja-JP" altLang="en-US" dirty="0"/>
              <a:t>・</a:t>
            </a:r>
            <a:r>
              <a:rPr lang="ja-JP" altLang="en-US" dirty="0"/>
              <a:t>縦</a:t>
            </a:r>
            <a:r>
              <a:rPr lang="en-US" altLang="ja-JP" dirty="0"/>
              <a:t>10</a:t>
            </a:r>
            <a:r>
              <a:rPr lang="ja-JP" altLang="en-US" dirty="0"/>
              <a:t>～</a:t>
            </a:r>
            <a:r>
              <a:rPr lang="en-US" altLang="ja-JP" dirty="0"/>
              <a:t>50</a:t>
            </a:r>
            <a:r>
              <a:rPr lang="ja-JP" altLang="en-US" dirty="0"/>
              <a:t>マス</a:t>
            </a:r>
            <a:r>
              <a:rPr lang="en-US" altLang="ja-JP" dirty="0"/>
              <a:t>×</a:t>
            </a:r>
            <a:r>
              <a:rPr lang="ja-JP" altLang="en-US" dirty="0"/>
              <a:t>横</a:t>
            </a:r>
            <a:r>
              <a:rPr lang="en-US" altLang="ja-JP" dirty="0"/>
              <a:t>10</a:t>
            </a:r>
            <a:r>
              <a:rPr lang="ja-JP" altLang="en-US" dirty="0"/>
              <a:t>～</a:t>
            </a:r>
            <a:r>
              <a:rPr lang="en-US" altLang="ja-JP" dirty="0"/>
              <a:t>50</a:t>
            </a:r>
            <a:r>
              <a:rPr lang="ja-JP" altLang="en-US" dirty="0"/>
              <a:t>マスの迷路データを作成する</a:t>
            </a:r>
            <a:br>
              <a:rPr lang="en-US" altLang="ja-JP" dirty="0"/>
            </a:br>
            <a:r>
              <a:rPr kumimoji="1" lang="ja-JP" altLang="en-US" dirty="0"/>
              <a:t>・最外周の壁のみ</a:t>
            </a:r>
            <a:r>
              <a:rPr kumimoji="1" lang="en-US" altLang="ja-JP" dirty="0"/>
              <a:t>2</a:t>
            </a:r>
            <a:r>
              <a:rPr kumimoji="1" lang="ja-JP" altLang="en-US" dirty="0"/>
              <a:t>マスにする</a:t>
            </a:r>
            <a:br>
              <a:rPr kumimoji="1" lang="en-US" altLang="ja-JP" dirty="0"/>
            </a:br>
            <a:endParaRPr lang="en-US" altLang="ja-JP" dirty="0"/>
          </a:p>
          <a:p>
            <a:pPr marL="971550" lvl="1" indent="-514350">
              <a:buFont typeface="+mj-ea"/>
              <a:buAutoNum type="circleNumDbPlain"/>
            </a:pPr>
            <a:r>
              <a:rPr kumimoji="1" lang="en-US" altLang="ja-JP" dirty="0" err="1"/>
              <a:t>PracMaze</a:t>
            </a:r>
            <a:r>
              <a:rPr kumimoji="1" lang="ja-JP" altLang="en-US" dirty="0"/>
              <a:t>フォルダに</a:t>
            </a:r>
            <a:r>
              <a:rPr kumimoji="1" lang="en-US" altLang="ja-JP" dirty="0"/>
              <a:t>2d_maze.csv</a:t>
            </a:r>
            <a:r>
              <a:rPr kumimoji="1" lang="ja-JP" altLang="en-US" dirty="0"/>
              <a:t>のファイル名で</a:t>
            </a:r>
            <a:br>
              <a:rPr kumimoji="1" lang="en-US" altLang="ja-JP" dirty="0"/>
            </a:br>
            <a:r>
              <a:rPr kumimoji="1" lang="ja-JP" altLang="en-US" dirty="0"/>
              <a:t>「</a:t>
            </a:r>
            <a:r>
              <a:rPr kumimoji="1" lang="en-US" altLang="ja-JP" dirty="0"/>
              <a:t>CSV</a:t>
            </a:r>
            <a:r>
              <a:rPr kumimoji="1" lang="ja-JP" altLang="en-US" dirty="0"/>
              <a:t>（コンマ区切り）」形式で保存</a:t>
            </a:r>
            <a:r>
              <a:rPr lang="ja-JP" altLang="en-US" dirty="0">
                <a:solidFill>
                  <a:srgbClr val="00B050"/>
                </a:solidFill>
              </a:rPr>
              <a:t>（一旦</a:t>
            </a:r>
            <a:r>
              <a:rPr lang="en-US" altLang="ja-JP" dirty="0">
                <a:solidFill>
                  <a:srgbClr val="00B050"/>
                </a:solidFill>
              </a:rPr>
              <a:t>Excel</a:t>
            </a:r>
            <a:r>
              <a:rPr lang="ja-JP" altLang="en-US" dirty="0">
                <a:solidFill>
                  <a:srgbClr val="00B050"/>
                </a:solidFill>
              </a:rPr>
              <a:t>ブック形式で保存したほうが後から変更するときに楽？）</a:t>
            </a:r>
            <a:endParaRPr kumimoji="1" lang="en-US" altLang="ja-JP" dirty="0">
              <a:solidFill>
                <a:srgbClr val="00B050"/>
              </a:solidFill>
            </a:endParaRPr>
          </a:p>
        </p:txBody>
      </p:sp>
    </p:spTree>
    <p:extLst>
      <p:ext uri="{BB962C8B-B14F-4D97-AF65-F5344CB8AC3E}">
        <p14:creationId xmlns:p14="http://schemas.microsoft.com/office/powerpoint/2010/main" val="67823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373AB-C223-1F61-F74C-F7E3FA76AB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848C42-503D-7609-D0ED-0A68CFDE71B5}"/>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9DE50A9-0FB5-0AEB-63CB-D470F2E7DFB9}"/>
              </a:ext>
            </a:extLst>
          </p:cNvPr>
          <p:cNvSpPr>
            <a:spLocks noGrp="1"/>
          </p:cNvSpPr>
          <p:nvPr>
            <p:ph idx="1"/>
          </p:nvPr>
        </p:nvSpPr>
        <p:spPr>
          <a:xfrm>
            <a:off x="430306" y="1376038"/>
            <a:ext cx="11654118" cy="5329562"/>
          </a:xfrm>
        </p:spPr>
        <p:txBody>
          <a:bodyPr>
            <a:normAutofit/>
          </a:bodyPr>
          <a:lstStyle/>
          <a:p>
            <a:r>
              <a:rPr kumimoji="1" lang="ja-JP" altLang="en-US" dirty="0"/>
              <a:t>開発方針</a:t>
            </a:r>
            <a:endParaRPr kumimoji="1" lang="en-US" altLang="ja-JP" dirty="0"/>
          </a:p>
          <a:p>
            <a:pPr marL="1200150" lvl="1" indent="-742950">
              <a:buFont typeface="+mj-ea"/>
              <a:buAutoNum type="circleNumDbPlain"/>
            </a:pPr>
            <a:r>
              <a:rPr kumimoji="1" lang="ja-JP" altLang="en-US" sz="3600" dirty="0"/>
              <a:t>迷路のマップデータは配列に格納する</a:t>
            </a:r>
            <a:endParaRPr kumimoji="1" lang="en-US" altLang="ja-JP" sz="3600" dirty="0"/>
          </a:p>
          <a:p>
            <a:pPr marL="1200150" lvl="1" indent="-742950">
              <a:buFont typeface="+mj-ea"/>
              <a:buAutoNum type="circleNumDbPlain"/>
            </a:pPr>
            <a:r>
              <a:rPr lang="ja-JP" altLang="en-US" sz="3600" dirty="0"/>
              <a:t>マップデータの行数と列数は変更できるように</a:t>
            </a:r>
            <a:br>
              <a:rPr lang="en-US" altLang="ja-JP" sz="3600" dirty="0"/>
            </a:br>
            <a:r>
              <a:rPr lang="ja-JP" altLang="en-US" sz="3600" dirty="0"/>
              <a:t>動的配列を用いる</a:t>
            </a:r>
            <a:endParaRPr lang="en-US" altLang="ja-JP" sz="3600" dirty="0"/>
          </a:p>
          <a:p>
            <a:pPr marL="1200150" lvl="1" indent="-742950">
              <a:buFont typeface="+mj-ea"/>
              <a:buAutoNum type="circleNumDbPlain"/>
            </a:pPr>
            <a:r>
              <a:rPr lang="ja-JP" altLang="en-US" sz="3600" dirty="0"/>
              <a:t>機能別にクラス化を行い、</a:t>
            </a:r>
            <a:r>
              <a:rPr lang="en-US" altLang="ja-JP" sz="3600" dirty="0"/>
              <a:t>main</a:t>
            </a:r>
            <a:r>
              <a:rPr lang="ja-JP" altLang="en-US" sz="3600" dirty="0"/>
              <a:t>関数はクラスの</a:t>
            </a:r>
            <a:br>
              <a:rPr lang="en-US" altLang="ja-JP" sz="3600" dirty="0"/>
            </a:br>
            <a:r>
              <a:rPr lang="ja-JP" altLang="en-US" sz="3600" dirty="0"/>
              <a:t>メンバを呼び出す機能のみを持つ</a:t>
            </a:r>
            <a:endParaRPr lang="en-US" altLang="ja-JP" sz="3600" dirty="0"/>
          </a:p>
          <a:p>
            <a:pPr marL="1200150" lvl="1" indent="-742950">
              <a:buFont typeface="+mj-ea"/>
              <a:buAutoNum type="circleNumDbPlain"/>
            </a:pPr>
            <a:r>
              <a:rPr lang="ja-JP" altLang="en-US" sz="3600" dirty="0"/>
              <a:t>とりあえずマップデータの読み込みと、その表示を行う機能から実装する</a:t>
            </a:r>
            <a:endParaRPr lang="en-US" altLang="ja-JP" sz="3600" dirty="0"/>
          </a:p>
        </p:txBody>
      </p:sp>
    </p:spTree>
    <p:extLst>
      <p:ext uri="{BB962C8B-B14F-4D97-AF65-F5344CB8AC3E}">
        <p14:creationId xmlns:p14="http://schemas.microsoft.com/office/powerpoint/2010/main" val="251562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8C05C-1454-73CB-D245-8C3A11DB5A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A838FCC-A098-B534-43E2-E6FBAB52522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0A679E44-B41E-21B6-2217-89233BB8997A}"/>
              </a:ext>
            </a:extLst>
          </p:cNvPr>
          <p:cNvSpPr>
            <a:spLocks noGrp="1"/>
          </p:cNvSpPr>
          <p:nvPr>
            <p:ph idx="1"/>
          </p:nvPr>
        </p:nvSpPr>
        <p:spPr>
          <a:xfrm>
            <a:off x="430306" y="1376038"/>
            <a:ext cx="11654118" cy="5329562"/>
          </a:xfrm>
        </p:spPr>
        <p:txBody>
          <a:bodyPr>
            <a:normAutofit/>
          </a:bodyPr>
          <a:lstStyle/>
          <a:p>
            <a:r>
              <a:rPr kumimoji="1" lang="ja-JP" altLang="en-US" dirty="0"/>
              <a:t>データ等の管理方法</a:t>
            </a:r>
            <a:br>
              <a:rPr kumimoji="1" lang="en-US" altLang="ja-JP" dirty="0"/>
            </a:br>
            <a:endParaRPr kumimoji="1" lang="en-US" altLang="ja-JP" dirty="0"/>
          </a:p>
          <a:p>
            <a:pPr lvl="1"/>
            <a:r>
              <a:rPr lang="ja-JP" altLang="en-US" dirty="0"/>
              <a:t>マップデータの行数と列数が不定のため、</a:t>
            </a:r>
            <a:r>
              <a:rPr lang="en-US" altLang="ja-JP" dirty="0"/>
              <a:t>vector</a:t>
            </a:r>
            <a:r>
              <a:rPr lang="ja-JP" altLang="en-US" dirty="0"/>
              <a:t>の二次元配列で管理する</a:t>
            </a:r>
            <a:endParaRPr lang="en-US" altLang="ja-JP" dirty="0"/>
          </a:p>
          <a:p>
            <a:pPr lvl="1"/>
            <a:r>
              <a:rPr kumimoji="1" lang="ja-JP" altLang="en-US" dirty="0"/>
              <a:t>二次元配列は</a:t>
            </a:r>
            <a:r>
              <a:rPr kumimoji="1" lang="en-US" altLang="ja-JP" b="1" dirty="0" err="1">
                <a:solidFill>
                  <a:srgbClr val="FF0000"/>
                </a:solidFill>
              </a:rPr>
              <a:t>MapData</a:t>
            </a:r>
            <a:r>
              <a:rPr kumimoji="1" lang="ja-JP" altLang="en-US" dirty="0"/>
              <a:t>クラスで管理</a:t>
            </a:r>
            <a:br>
              <a:rPr lang="en-US" altLang="ja-JP" dirty="0"/>
            </a:br>
            <a:r>
              <a:rPr lang="ja-JP" altLang="en-US" dirty="0"/>
              <a:t>マップ配列へのデータの格納や取り出しはこのクラスで行う</a:t>
            </a:r>
            <a:endParaRPr lang="en-US" altLang="ja-JP" dirty="0"/>
          </a:p>
          <a:p>
            <a:pPr lvl="1"/>
            <a:r>
              <a:rPr kumimoji="1" lang="ja-JP" altLang="en-US" dirty="0"/>
              <a:t>壁や通路、宝物の種類は</a:t>
            </a:r>
            <a:r>
              <a:rPr kumimoji="1" lang="ja-JP" altLang="en-US" dirty="0">
                <a:solidFill>
                  <a:srgbClr val="00B0F0"/>
                </a:solidFill>
              </a:rPr>
              <a:t>列挙型（</a:t>
            </a:r>
            <a:r>
              <a:rPr kumimoji="1" lang="en-US" altLang="ja-JP" dirty="0" err="1">
                <a:solidFill>
                  <a:srgbClr val="00B0F0"/>
                </a:solidFill>
              </a:rPr>
              <a:t>enum</a:t>
            </a:r>
            <a:r>
              <a:rPr kumimoji="1" lang="ja-JP" altLang="en-US" dirty="0">
                <a:solidFill>
                  <a:srgbClr val="00B0F0"/>
                </a:solidFill>
              </a:rPr>
              <a:t>）</a:t>
            </a:r>
            <a:r>
              <a:rPr kumimoji="1" lang="ja-JP" altLang="en-US" dirty="0"/>
              <a:t>で管理</a:t>
            </a:r>
            <a:endParaRPr kumimoji="1" lang="en-US" altLang="ja-JP" dirty="0"/>
          </a:p>
          <a:p>
            <a:pPr lvl="1"/>
            <a:r>
              <a:rPr kumimoji="1" lang="ja-JP" altLang="en-US" dirty="0"/>
              <a:t>マップの描画や</a:t>
            </a:r>
            <a:r>
              <a:rPr kumimoji="1" lang="en-US" altLang="ja-JP" dirty="0"/>
              <a:t>CSV</a:t>
            </a:r>
            <a:r>
              <a:rPr kumimoji="1" lang="ja-JP" altLang="en-US" dirty="0"/>
              <a:t>ファイルの読み込みや配列への格納は</a:t>
            </a:r>
            <a:r>
              <a:rPr kumimoji="1" lang="en-US" altLang="ja-JP" b="1" dirty="0">
                <a:solidFill>
                  <a:srgbClr val="00B050"/>
                </a:solidFill>
              </a:rPr>
              <a:t>Map</a:t>
            </a:r>
            <a:r>
              <a:rPr kumimoji="1" lang="ja-JP" altLang="en-US" dirty="0"/>
              <a:t>クラスで管理</a:t>
            </a:r>
            <a:endParaRPr kumimoji="1" lang="en-US" altLang="ja-JP" dirty="0"/>
          </a:p>
        </p:txBody>
      </p:sp>
    </p:spTree>
    <p:extLst>
      <p:ext uri="{BB962C8B-B14F-4D97-AF65-F5344CB8AC3E}">
        <p14:creationId xmlns:p14="http://schemas.microsoft.com/office/powerpoint/2010/main" val="3562665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EC127-E40E-91BD-9DED-56349459C9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9662BA-078A-3111-2C48-301272E084E9}"/>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67B56362-9A8C-3DD7-A25F-4649D13F8083}"/>
              </a:ext>
            </a:extLst>
          </p:cNvPr>
          <p:cNvSpPr>
            <a:spLocks noGrp="1"/>
          </p:cNvSpPr>
          <p:nvPr>
            <p:ph idx="1"/>
          </p:nvPr>
        </p:nvSpPr>
        <p:spPr>
          <a:xfrm>
            <a:off x="430306" y="1376038"/>
            <a:ext cx="11654118" cy="5329562"/>
          </a:xfrm>
        </p:spPr>
        <p:txBody>
          <a:bodyPr>
            <a:normAutofit/>
          </a:bodyPr>
          <a:lstStyle/>
          <a:p>
            <a:r>
              <a:rPr kumimoji="1" lang="en-US" altLang="ja-JP" b="1" dirty="0" err="1"/>
              <a:t>PracMaze</a:t>
            </a:r>
            <a:r>
              <a:rPr kumimoji="1" lang="ja-JP" altLang="en-US" dirty="0"/>
              <a:t>フォルダ内に </a:t>
            </a:r>
            <a:r>
              <a:rPr lang="en-US" altLang="ja-JP" dirty="0" err="1"/>
              <a:t>maze.h</a:t>
            </a:r>
            <a:r>
              <a:rPr lang="en-US" altLang="ja-JP" dirty="0"/>
              <a:t>, maze.cpp,</a:t>
            </a:r>
            <a:br>
              <a:rPr lang="en-US" altLang="ja-JP" dirty="0"/>
            </a:br>
            <a:r>
              <a:rPr lang="en-US" altLang="ja-JP" dirty="0" err="1"/>
              <a:t>map.h</a:t>
            </a:r>
            <a:r>
              <a:rPr lang="en-US" altLang="ja-JP" dirty="0"/>
              <a:t>, map.cpp </a:t>
            </a:r>
            <a:r>
              <a:rPr lang="ja-JP" altLang="en-US" dirty="0"/>
              <a:t>を作成</a:t>
            </a:r>
            <a:br>
              <a:rPr lang="en-US" altLang="ja-JP" dirty="0"/>
            </a:b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a:t>
            </a:r>
            <a:r>
              <a:rPr lang="en-US" altLang="ja-JP" dirty="0" err="1">
                <a:solidFill>
                  <a:srgbClr val="0070C0"/>
                </a:solidFill>
              </a:rPr>
              <a:t>maze.h</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maze.cpp</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a:t>
            </a:r>
            <a:r>
              <a:rPr lang="en-US" altLang="ja-JP" dirty="0" err="1">
                <a:solidFill>
                  <a:srgbClr val="0070C0"/>
                </a:solidFill>
              </a:rPr>
              <a:t>map.h</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a:solidFill>
                  <a:srgbClr val="0070C0"/>
                </a:solidFill>
              </a:rPr>
              <a:t> map.</a:t>
            </a:r>
            <a:r>
              <a:rPr lang="en-US" altLang="ja-JP" dirty="0">
                <a:solidFill>
                  <a:srgbClr val="0070C0"/>
                </a:solidFill>
              </a:rPr>
              <a:t>cpp</a:t>
            </a:r>
            <a:endParaRPr kumimoji="1" lang="ja-JP" altLang="en-US" dirty="0">
              <a:solidFill>
                <a:srgbClr val="0070C0"/>
              </a:solidFill>
            </a:endParaRPr>
          </a:p>
          <a:p>
            <a:endParaRPr kumimoji="1" lang="ja-JP" altLang="en-US" dirty="0">
              <a:solidFill>
                <a:srgbClr val="0070C0"/>
              </a:solidFill>
            </a:endParaRPr>
          </a:p>
          <a:p>
            <a:endParaRPr kumimoji="1" lang="ja-JP" altLang="en-US" dirty="0">
              <a:solidFill>
                <a:srgbClr val="0070C0"/>
              </a:solidFill>
            </a:endParaRPr>
          </a:p>
          <a:p>
            <a:endParaRPr kumimoji="1" lang="ja-JP" altLang="en-US" dirty="0">
              <a:solidFill>
                <a:srgbClr val="0070C0"/>
              </a:solidFill>
            </a:endParaRPr>
          </a:p>
        </p:txBody>
      </p:sp>
    </p:spTree>
    <p:extLst>
      <p:ext uri="{BB962C8B-B14F-4D97-AF65-F5344CB8AC3E}">
        <p14:creationId xmlns:p14="http://schemas.microsoft.com/office/powerpoint/2010/main" val="51116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8F13-93CF-645E-B78F-DCD1C633AA9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3C027E6-9F54-FEF8-5BCC-F126D26F8DFD}"/>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B866BC64-9A0F-2891-E8D7-D47F263D8BC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ea typeface="ＭＳ ゴシック" panose="020B0609070205080204" pitchFamily="49" charset="-128"/>
              </a:rPr>
              <a:t>#pragma once</a:t>
            </a:r>
            <a:br>
              <a:rPr lang="en-US" altLang="ja-JP" sz="2400" dirty="0">
                <a:ea typeface="ＭＳ ゴシック" panose="020B0609070205080204" pitchFamily="49" charset="-128"/>
              </a:rPr>
            </a:br>
            <a:r>
              <a:rPr lang="en-US" altLang="ja-JP" sz="2400" dirty="0">
                <a:solidFill>
                  <a:srgbClr val="000000"/>
                </a:solidFill>
                <a:ea typeface="ＭＳ ゴシック" panose="020B0609070205080204" pitchFamily="49" charset="-128"/>
              </a:rPr>
              <a:t>#include </a:t>
            </a:r>
            <a:r>
              <a:rPr lang="en-US" altLang="ja-JP" sz="2400" dirty="0">
                <a:solidFill>
                  <a:srgbClr val="A31515"/>
                </a:solidFill>
                <a:ea typeface="ＭＳ ゴシック" panose="020B0609070205080204" pitchFamily="49" charset="-128"/>
              </a:rPr>
              <a:t>&lt;vector&gt;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private</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vector</a:t>
            </a:r>
            <a:r>
              <a:rPr lang="en-US" altLang="ja-JP" sz="2400" dirty="0">
                <a:solidFill>
                  <a:srgbClr val="000000"/>
                </a:solidFill>
                <a:ea typeface="ＭＳ ゴシック" panose="020B0609070205080204" pitchFamily="49" charset="-128"/>
              </a:rPr>
              <a:t>&lt;</a:t>
            </a:r>
            <a:r>
              <a:rPr lang="en-US" altLang="ja-JP" sz="2400" dirty="0">
                <a:solidFill>
                  <a:srgbClr val="2B91AF"/>
                </a:solidFill>
                <a:ea typeface="ＭＳ ゴシック" panose="020B0609070205080204" pitchFamily="49" charset="-128"/>
              </a:rPr>
              <a:t>vector</a:t>
            </a:r>
            <a:r>
              <a:rPr lang="en-US" altLang="ja-JP" sz="2400" dirty="0">
                <a:solidFill>
                  <a:srgbClr val="000000"/>
                </a:solidFill>
                <a:ea typeface="ＭＳ ゴシック" panose="020B0609070205080204" pitchFamily="49" charset="-128"/>
              </a:rPr>
              <a:t>&lt;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&gt;&gt;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マップ格納用二次元配列</a:t>
            </a:r>
            <a:br>
              <a:rPr lang="en-US" altLang="ja-JP" sz="2400" dirty="0">
                <a:solidFill>
                  <a:srgbClr val="008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コンストラクタ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指定座標</a:t>
            </a:r>
            <a:r>
              <a:rPr lang="en-US" altLang="ja-JP" sz="2400" dirty="0">
                <a:solidFill>
                  <a:srgbClr val="008000"/>
                </a:solidFill>
                <a:ea typeface="ＭＳ ゴシック" panose="020B0609070205080204" pitchFamily="49" charset="-128"/>
              </a:rPr>
              <a:t>(</a:t>
            </a:r>
            <a:r>
              <a:rPr lang="en-US" altLang="ja-JP" sz="2400" dirty="0" err="1">
                <a:solidFill>
                  <a:srgbClr val="008000"/>
                </a:solidFill>
                <a:ea typeface="ＭＳ ゴシック" panose="020B0609070205080204" pitchFamily="49" charset="-128"/>
              </a:rPr>
              <a:t>x,y</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のデータを返す</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808080"/>
                </a:solidFill>
                <a:ea typeface="ＭＳ ゴシック" panose="020B0609070205080204" pitchFamily="49" charset="-128"/>
              </a:rPr>
              <a:t>i</a:t>
            </a: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列数を取得</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行数を取得</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addMap</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j</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指定行</a:t>
            </a:r>
            <a:r>
              <a:rPr lang="en-US" altLang="ja-JP" sz="2400" dirty="0">
                <a:solidFill>
                  <a:srgbClr val="008000"/>
                </a:solidFill>
                <a:ea typeface="ＭＳ ゴシック" panose="020B0609070205080204" pitchFamily="49" charset="-128"/>
              </a:rPr>
              <a:t>(j)</a:t>
            </a:r>
            <a:r>
              <a:rPr lang="ja-JP" altLang="en-US" sz="2400" dirty="0">
                <a:solidFill>
                  <a:srgbClr val="008000"/>
                </a:solidFill>
                <a:ea typeface="ＭＳ ゴシック" panose="020B0609070205080204" pitchFamily="49" charset="-128"/>
              </a:rPr>
              <a:t>に</a:t>
            </a:r>
            <a:r>
              <a:rPr lang="en-US" altLang="ja-JP" sz="2400" dirty="0">
                <a:solidFill>
                  <a:srgbClr val="008000"/>
                </a:solidFill>
                <a:ea typeface="ＭＳ ゴシック" panose="020B0609070205080204" pitchFamily="49" charset="-128"/>
              </a:rPr>
              <a:t>value</a:t>
            </a:r>
            <a:r>
              <a:rPr lang="ja-JP" altLang="en-US" sz="2400" dirty="0">
                <a:solidFill>
                  <a:srgbClr val="008000"/>
                </a:solidFill>
                <a:ea typeface="ＭＳ ゴシック" panose="020B0609070205080204" pitchFamily="49" charset="-128"/>
              </a:rPr>
              <a:t>を追加</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resizeMap</a:t>
            </a: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二次元配列に新しい行を追加</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指定座標</a:t>
            </a:r>
            <a:r>
              <a:rPr lang="en-US" altLang="ja-JP" sz="2400" dirty="0">
                <a:solidFill>
                  <a:srgbClr val="008000"/>
                </a:solidFill>
                <a:ea typeface="ＭＳ ゴシック" panose="020B0609070205080204" pitchFamily="49" charset="-128"/>
              </a:rPr>
              <a:t>(</a:t>
            </a:r>
            <a:r>
              <a:rPr lang="en-US" altLang="ja-JP" sz="2400" dirty="0" err="1">
                <a:solidFill>
                  <a:srgbClr val="008000"/>
                </a:solidFill>
                <a:ea typeface="ＭＳ ゴシック" panose="020B0609070205080204" pitchFamily="49" charset="-128"/>
              </a:rPr>
              <a:t>x,y</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に</a:t>
            </a:r>
            <a:r>
              <a:rPr lang="en-US" altLang="ja-JP" sz="2400" dirty="0">
                <a:solidFill>
                  <a:srgbClr val="008000"/>
                </a:solidFill>
                <a:ea typeface="ＭＳ ゴシック" panose="020B0609070205080204" pitchFamily="49" charset="-128"/>
              </a:rPr>
              <a:t>value</a:t>
            </a:r>
            <a:r>
              <a:rPr lang="ja-JP" altLang="en-US" sz="2400" dirty="0">
                <a:solidFill>
                  <a:srgbClr val="008000"/>
                </a:solidFill>
                <a:ea typeface="ＭＳ ゴシック" panose="020B0609070205080204" pitchFamily="49" charset="-128"/>
              </a:rPr>
              <a:t>を格納</a:t>
            </a:r>
            <a:br>
              <a:rPr lang="en-US" altLang="ja-JP" sz="2400" dirty="0">
                <a:solidFill>
                  <a:srgbClr val="008000"/>
                </a:solidFill>
                <a:ea typeface="ＭＳ ゴシック" panose="020B0609070205080204" pitchFamily="49" charset="-128"/>
              </a:rPr>
            </a:br>
            <a:r>
              <a:rPr lang="en-US" altLang="ja-JP" sz="2400" dirty="0">
                <a:ea typeface="ＭＳ ゴシック" panose="020B0609070205080204" pitchFamily="49" charset="-128"/>
              </a:rPr>
              <a:t>};</a:t>
            </a:r>
            <a:endParaRPr lang="en-US" altLang="ja-JP" sz="4800" dirty="0"/>
          </a:p>
        </p:txBody>
      </p:sp>
      <p:sp>
        <p:nvSpPr>
          <p:cNvPr id="7" name="テキスト ボックス 6">
            <a:extLst>
              <a:ext uri="{FF2B5EF4-FFF2-40B4-BE49-F238E27FC236}">
                <a16:creationId xmlns:a16="http://schemas.microsoft.com/office/drawing/2014/main" id="{D4652136-D058-5006-1597-BA9B6D490751}"/>
              </a:ext>
            </a:extLst>
          </p:cNvPr>
          <p:cNvSpPr txBox="1"/>
          <p:nvPr/>
        </p:nvSpPr>
        <p:spPr>
          <a:xfrm>
            <a:off x="9933709" y="554182"/>
            <a:ext cx="1906291" cy="646331"/>
          </a:xfrm>
          <a:prstGeom prst="rect">
            <a:avLst/>
          </a:prstGeom>
          <a:noFill/>
        </p:spPr>
        <p:txBody>
          <a:bodyPr wrap="none" rtlCol="0">
            <a:spAutoFit/>
          </a:bodyPr>
          <a:lstStyle/>
          <a:p>
            <a:r>
              <a:rPr kumimoji="1" lang="en-US" altLang="ja-JP" sz="3600" dirty="0" err="1"/>
              <a:t>maze.h</a:t>
            </a:r>
            <a:endParaRPr kumimoji="1" lang="ja-JP" altLang="en-US" sz="3600" dirty="0"/>
          </a:p>
        </p:txBody>
      </p:sp>
      <p:sp>
        <p:nvSpPr>
          <p:cNvPr id="3" name="コンテンツ プレースホルダー 2">
            <a:extLst>
              <a:ext uri="{FF2B5EF4-FFF2-40B4-BE49-F238E27FC236}">
                <a16:creationId xmlns:a16="http://schemas.microsoft.com/office/drawing/2014/main" id="{795C8EB3-7DCE-86F0-A56D-7CEF7F655643}"/>
              </a:ext>
            </a:extLst>
          </p:cNvPr>
          <p:cNvSpPr txBox="1">
            <a:spLocks/>
          </p:cNvSpPr>
          <p:nvPr/>
        </p:nvSpPr>
        <p:spPr>
          <a:xfrm>
            <a:off x="6429799" y="1200513"/>
            <a:ext cx="5410201" cy="176857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err="1">
                <a:solidFill>
                  <a:srgbClr val="0000FF"/>
                </a:solidFill>
                <a:ea typeface="ＭＳ ゴシック" panose="020B0609070205080204" pitchFamily="49" charset="-128"/>
              </a:rPr>
              <a:t>enum</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MapObj</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a:t>
            </a:r>
            <a:r>
              <a:rPr lang="en-US" altLang="ja-JP" sz="2400" dirty="0">
                <a:solidFill>
                  <a:srgbClr val="00B050"/>
                </a:solidFill>
                <a:ea typeface="ＭＳ ゴシック" panose="020B0609070205080204" pitchFamily="49" charset="-128"/>
              </a:rPr>
              <a:t>	0</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 </a:t>
            </a:r>
            <a:r>
              <a:rPr lang="en-US" altLang="ja-JP" sz="2400" dirty="0">
                <a:solidFill>
                  <a:srgbClr val="00B050"/>
                </a:solidFill>
                <a:ea typeface="ＭＳ ゴシック" panose="020B0609070205080204" pitchFamily="49" charset="-128"/>
              </a:rPr>
              <a:t>	1</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TREASURE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 </a:t>
            </a:r>
            <a:r>
              <a:rPr lang="en-US" altLang="ja-JP" sz="2400" dirty="0">
                <a:solidFill>
                  <a:srgbClr val="00B050"/>
                </a:solidFill>
                <a:ea typeface="ＭＳ ゴシック" panose="020B0609070205080204" pitchFamily="49" charset="-128"/>
              </a:rPr>
              <a:t>	2</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br>
              <a:rPr lang="en-US" altLang="ja-JP" sz="2400" dirty="0">
                <a:solidFill>
                  <a:srgbClr val="0000FF"/>
                </a:solidFill>
                <a:ea typeface="ＭＳ ゴシック" panose="020B0609070205080204" pitchFamily="49" charset="-128"/>
              </a:rPr>
            </a:br>
            <a:endParaRPr lang="en-US" altLang="ja-JP" sz="2400" dirty="0"/>
          </a:p>
        </p:txBody>
      </p:sp>
    </p:spTree>
    <p:extLst>
      <p:ext uri="{BB962C8B-B14F-4D97-AF65-F5344CB8AC3E}">
        <p14:creationId xmlns:p14="http://schemas.microsoft.com/office/powerpoint/2010/main" val="3847051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C93D8A5-3B44-32C8-9808-BF2C9AA5C8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F53CA-3D19-7177-BCD8-2F254D9468C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8C74B05B-B32D-1B9A-11DD-50AE84CEDDB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br>
              <a:rPr lang="en-US" altLang="ja-JP" sz="2400" dirty="0">
                <a:solidFill>
                  <a:srgbClr val="0000FF"/>
                </a:solidFill>
                <a:ea typeface="ＭＳ ゴシック" panose="020B0609070205080204" pitchFamily="49" charset="-128"/>
              </a:rPr>
            </a:br>
            <a:r>
              <a:rPr lang="en-US" altLang="ja-JP" sz="2400" dirty="0" err="1">
                <a:solidFill>
                  <a:srgbClr val="0000FF"/>
                </a:solidFill>
                <a:ea typeface="ＭＳ ゴシック" panose="020B0609070205080204" pitchFamily="49" charset="-128"/>
              </a:rPr>
              <a:t>enum</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MapObj</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マップ上に配置されるオブジェクト</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a:t>
            </a:r>
            <a:r>
              <a:rPr lang="en-US" altLang="ja-JP" sz="2400" dirty="0">
                <a:solidFill>
                  <a:srgbClr val="00B050"/>
                </a:solidFill>
                <a:ea typeface="ＭＳ ゴシック" panose="020B0609070205080204" pitchFamily="49" charset="-128"/>
              </a:rPr>
              <a:t>	0</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 </a:t>
            </a:r>
            <a:r>
              <a:rPr lang="en-US" altLang="ja-JP" sz="2400" dirty="0">
                <a:solidFill>
                  <a:srgbClr val="00B050"/>
                </a:solidFill>
                <a:ea typeface="ＭＳ ゴシック" panose="020B0609070205080204" pitchFamily="49" charset="-128"/>
              </a:rPr>
              <a:t>	1</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TREASURE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 </a:t>
            </a:r>
            <a:r>
              <a:rPr lang="en-US" altLang="ja-JP" sz="2400" dirty="0">
                <a:solidFill>
                  <a:srgbClr val="00B050"/>
                </a:solidFill>
                <a:ea typeface="ＭＳ ゴシック" panose="020B0609070205080204" pitchFamily="49" charset="-128"/>
              </a:rPr>
              <a:t>	2</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br>
              <a:rPr lang="en-US" altLang="ja-JP" sz="2400" dirty="0">
                <a:solidFill>
                  <a:srgbClr val="0000FF"/>
                </a:solidFill>
                <a:ea typeface="ＭＳ ゴシック" panose="020B0609070205080204" pitchFamily="49" charset="-128"/>
              </a:rPr>
            </a:br>
            <a:endParaRPr lang="en-US" altLang="ja-JP" sz="2400" dirty="0"/>
          </a:p>
        </p:txBody>
      </p:sp>
      <p:sp>
        <p:nvSpPr>
          <p:cNvPr id="7" name="テキスト ボックス 6">
            <a:extLst>
              <a:ext uri="{FF2B5EF4-FFF2-40B4-BE49-F238E27FC236}">
                <a16:creationId xmlns:a16="http://schemas.microsoft.com/office/drawing/2014/main" id="{4EF0FDB0-8E31-D5C0-F38E-CBAC93DE2D17}"/>
              </a:ext>
            </a:extLst>
          </p:cNvPr>
          <p:cNvSpPr txBox="1"/>
          <p:nvPr/>
        </p:nvSpPr>
        <p:spPr>
          <a:xfrm>
            <a:off x="9933709" y="554182"/>
            <a:ext cx="1906291" cy="646331"/>
          </a:xfrm>
          <a:prstGeom prst="rect">
            <a:avLst/>
          </a:prstGeom>
          <a:noFill/>
        </p:spPr>
        <p:txBody>
          <a:bodyPr wrap="none" rtlCol="0">
            <a:spAutoFit/>
          </a:bodyPr>
          <a:lstStyle/>
          <a:p>
            <a:r>
              <a:rPr kumimoji="1" lang="en-US" altLang="ja-JP" sz="3600" dirty="0" err="1"/>
              <a:t>maze.h</a:t>
            </a:r>
            <a:endParaRPr kumimoji="1" lang="ja-JP" altLang="en-US" sz="3600" dirty="0"/>
          </a:p>
        </p:txBody>
      </p:sp>
    </p:spTree>
    <p:extLst>
      <p:ext uri="{BB962C8B-B14F-4D97-AF65-F5344CB8AC3E}">
        <p14:creationId xmlns:p14="http://schemas.microsoft.com/office/powerpoint/2010/main" val="317496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kumimoji="1" lang="ja-JP" altLang="en-US" dirty="0"/>
              <a:t>ゲームに特化しているわけではないが、ゲーム用にも</a:t>
            </a:r>
            <a:br>
              <a:rPr kumimoji="1" lang="en-US" altLang="ja-JP" dirty="0"/>
            </a:br>
            <a:r>
              <a:rPr kumimoji="1" lang="ja-JP" altLang="en-US" dirty="0"/>
              <a:t>使用可能</a:t>
            </a:r>
            <a:br>
              <a:rPr kumimoji="1" lang="en-US" altLang="ja-JP" dirty="0"/>
            </a:br>
            <a:endParaRPr kumimoji="1" lang="en-US" altLang="ja-JP" dirty="0"/>
          </a:p>
          <a:p>
            <a:r>
              <a:rPr kumimoji="1" lang="ja-JP" altLang="en-US" dirty="0"/>
              <a:t>多くの機能が搭載されているため、処理速度の面では</a:t>
            </a:r>
            <a:r>
              <a:rPr kumimoji="1" lang="en-US" altLang="ja-JP" dirty="0" err="1"/>
              <a:t>KDGLib</a:t>
            </a:r>
            <a:r>
              <a:rPr kumimoji="1" lang="ja-JP" altLang="en-US" dirty="0"/>
              <a:t>のほうが上</a:t>
            </a:r>
            <a:br>
              <a:rPr kumimoji="1" lang="en-US" altLang="ja-JP" dirty="0"/>
            </a:br>
            <a:endParaRPr kumimoji="1" lang="en-US" altLang="ja-JP" dirty="0"/>
          </a:p>
          <a:p>
            <a:r>
              <a:rPr kumimoji="1" lang="ja-JP" altLang="en-US" dirty="0"/>
              <a:t>オープンソースで開発されているため、誰もが開発に参加できて、</a:t>
            </a:r>
            <a:r>
              <a:rPr kumimoji="1" lang="en-US" altLang="ja-JP" dirty="0"/>
              <a:t>Siv3D</a:t>
            </a:r>
            <a:r>
              <a:rPr kumimoji="1" lang="ja-JP" altLang="en-US" dirty="0"/>
              <a:t>を用いて開発したゲームやアプリは</a:t>
            </a:r>
            <a:br>
              <a:rPr kumimoji="1" lang="en-US" altLang="ja-JP" dirty="0"/>
            </a:br>
            <a:r>
              <a:rPr kumimoji="1" lang="ja-JP" altLang="en-US" dirty="0"/>
              <a:t>自由に公開や収益化可能</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5AEB915-EF7D-93DB-5EA2-A0D4E98828F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CE9CC0B-F3EC-B46B-C055-1DA8270AAD9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1C863199-C118-12BA-E064-AC590CF549A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br>
              <a:rPr lang="en-US" altLang="ja-JP" sz="2400" dirty="0">
                <a:solidFill>
                  <a:srgbClr val="0000FF"/>
                </a:solidFill>
                <a:ea typeface="ＭＳ ゴシック" panose="020B0609070205080204" pitchFamily="49" charset="-128"/>
              </a:rPr>
            </a:br>
            <a:r>
              <a:rPr lang="en-US" altLang="ja-JP" sz="2400" dirty="0" err="1">
                <a:solidFill>
                  <a:srgbClr val="0000FF"/>
                </a:solidFill>
                <a:ea typeface="ＭＳ ゴシック" panose="020B0609070205080204" pitchFamily="49" charset="-128"/>
              </a:rPr>
              <a:t>enum</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MapObj</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マップ上に配置されるオブジェクト</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TREASURE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br>
              <a:rPr lang="en-US" altLang="ja-JP" sz="2400" dirty="0">
                <a:solidFill>
                  <a:srgbClr val="0000FF"/>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Vector2</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二次元座標管理用</a:t>
            </a:r>
            <a:r>
              <a:rPr lang="en-US" altLang="ja-JP" sz="2400" dirty="0">
                <a:solidFill>
                  <a:srgbClr val="00B050"/>
                </a:solidFill>
                <a:ea typeface="ＭＳ ゴシック" panose="020B0609070205080204" pitchFamily="49" charset="-128"/>
              </a:rPr>
              <a:t>Vector2</a:t>
            </a:r>
            <a:r>
              <a:rPr lang="ja-JP" altLang="en-US" sz="2400" dirty="0">
                <a:solidFill>
                  <a:srgbClr val="00B050"/>
                </a:solidFill>
                <a:ea typeface="ＭＳ ゴシック" panose="020B0609070205080204" pitchFamily="49" charset="-128"/>
              </a:rPr>
              <a:t>クラス</a:t>
            </a:r>
            <a:br>
              <a:rPr lang="en-US" altLang="ja-JP" sz="2400" dirty="0">
                <a:solidFill>
                  <a:srgbClr val="00B05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a:t>
            </a:r>
            <a:r>
              <a:rPr lang="en-US" altLang="ja-JP" sz="2400" dirty="0">
                <a:solidFill>
                  <a:srgbClr val="00B050"/>
                </a:solidFill>
                <a:ea typeface="ＭＳ ゴシック" panose="020B0609070205080204" pitchFamily="49" charset="-128"/>
              </a:rPr>
              <a:t>//x</a:t>
            </a:r>
            <a:r>
              <a:rPr lang="ja-JP" altLang="en-US" sz="2400" dirty="0">
                <a:solidFill>
                  <a:srgbClr val="00B050"/>
                </a:solidFill>
                <a:ea typeface="ＭＳ ゴシック" panose="020B0609070205080204" pitchFamily="49" charset="-128"/>
              </a:rPr>
              <a:t>座標</a:t>
            </a:r>
            <a:br>
              <a:rPr lang="en-U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a:t>
            </a:r>
            <a:r>
              <a:rPr lang="en-US" altLang="ja-JP" sz="2400" dirty="0">
                <a:solidFill>
                  <a:srgbClr val="00B050"/>
                </a:solidFill>
                <a:ea typeface="ＭＳ ゴシック" panose="020B0609070205080204" pitchFamily="49" charset="-128"/>
              </a:rPr>
              <a:t>//y</a:t>
            </a:r>
            <a:r>
              <a:rPr lang="ja-JP" altLang="en-US" sz="2400" dirty="0">
                <a:solidFill>
                  <a:srgbClr val="00B050"/>
                </a:solidFill>
                <a:ea typeface="ＭＳ ゴシック" panose="020B0609070205080204" pitchFamily="49" charset="-128"/>
              </a:rPr>
              <a:t>座標</a:t>
            </a:r>
            <a:br>
              <a:rPr lang="en-U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Vector2; </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デフォルトコンストラクタ</a:t>
            </a:r>
            <a:br>
              <a:rPr lang="en-US" altLang="ja-JP" sz="2400" dirty="0">
                <a:solidFill>
                  <a:srgbClr val="00B050"/>
                </a:solidFill>
                <a:ea typeface="ＭＳ ゴシック" panose="020B0609070205080204" pitchFamily="49" charset="-128"/>
              </a:rPr>
            </a:br>
            <a:r>
              <a:rPr lang="es-ES" altLang="ja-JP" sz="2400" dirty="0">
                <a:solidFill>
                  <a:srgbClr val="000000"/>
                </a:solidFill>
                <a:ea typeface="ＭＳ ゴシック" panose="020B0609070205080204" pitchFamily="49" charset="-128"/>
              </a:rPr>
              <a:t>  Vector2(</a:t>
            </a:r>
            <a:r>
              <a:rPr lang="es-ES" altLang="ja-JP" sz="2400" dirty="0">
                <a:solidFill>
                  <a:srgbClr val="0000FF"/>
                </a:solidFill>
                <a:ea typeface="ＭＳ ゴシック" panose="020B0609070205080204" pitchFamily="49" charset="-128"/>
              </a:rPr>
              <a:t>int</a:t>
            </a:r>
            <a:r>
              <a:rPr lang="es-ES" altLang="ja-JP" sz="2400" dirty="0">
                <a:solidFill>
                  <a:srgbClr val="000000"/>
                </a:solidFill>
                <a:ea typeface="ＭＳ ゴシック" panose="020B0609070205080204" pitchFamily="49" charset="-128"/>
              </a:rPr>
              <a:t> </a:t>
            </a:r>
            <a:r>
              <a:rPr lang="es-ES" altLang="ja-JP" sz="2400" dirty="0">
                <a:solidFill>
                  <a:srgbClr val="808080"/>
                </a:solidFill>
                <a:ea typeface="ＭＳ ゴシック" panose="020B0609070205080204" pitchFamily="49" charset="-128"/>
              </a:rPr>
              <a:t>x</a:t>
            </a:r>
            <a:r>
              <a:rPr lang="es-ES" altLang="ja-JP" sz="2400" dirty="0">
                <a:solidFill>
                  <a:srgbClr val="000000"/>
                </a:solidFill>
                <a:ea typeface="ＭＳ ゴシック" panose="020B0609070205080204" pitchFamily="49" charset="-128"/>
              </a:rPr>
              <a:t>, </a:t>
            </a:r>
            <a:r>
              <a:rPr lang="es-ES" altLang="ja-JP" sz="2400" dirty="0">
                <a:solidFill>
                  <a:srgbClr val="0000FF"/>
                </a:solidFill>
                <a:ea typeface="ＭＳ ゴシック" panose="020B0609070205080204" pitchFamily="49" charset="-128"/>
              </a:rPr>
              <a:t>int</a:t>
            </a:r>
            <a:r>
              <a:rPr lang="es-ES" altLang="ja-JP" sz="2400" dirty="0">
                <a:solidFill>
                  <a:srgbClr val="000000"/>
                </a:solidFill>
                <a:ea typeface="ＭＳ ゴシック" panose="020B0609070205080204" pitchFamily="49" charset="-128"/>
              </a:rPr>
              <a:t> </a:t>
            </a:r>
            <a:r>
              <a:rPr lang="es-ES" altLang="ja-JP" sz="2400" dirty="0">
                <a:solidFill>
                  <a:srgbClr val="808080"/>
                </a:solidFill>
                <a:ea typeface="ＭＳ ゴシック" panose="020B0609070205080204" pitchFamily="49" charset="-128"/>
              </a:rPr>
              <a:t>y</a:t>
            </a:r>
            <a:r>
              <a:rPr lang="es-ES" altLang="ja-JP" sz="2400" dirty="0">
                <a:solidFill>
                  <a:srgbClr val="00000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引数ありコンストラクタ</a:t>
            </a:r>
            <a:br>
              <a:rPr lang="es-E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endParaRPr lang="en-US" altLang="ja-JP" sz="2400" dirty="0"/>
          </a:p>
        </p:txBody>
      </p:sp>
      <p:sp>
        <p:nvSpPr>
          <p:cNvPr id="7" name="テキスト ボックス 6">
            <a:extLst>
              <a:ext uri="{FF2B5EF4-FFF2-40B4-BE49-F238E27FC236}">
                <a16:creationId xmlns:a16="http://schemas.microsoft.com/office/drawing/2014/main" id="{108950A8-1301-837E-1235-D268EEF9B520}"/>
              </a:ext>
            </a:extLst>
          </p:cNvPr>
          <p:cNvSpPr txBox="1"/>
          <p:nvPr/>
        </p:nvSpPr>
        <p:spPr>
          <a:xfrm>
            <a:off x="9933709" y="554182"/>
            <a:ext cx="1906291" cy="646331"/>
          </a:xfrm>
          <a:prstGeom prst="rect">
            <a:avLst/>
          </a:prstGeom>
          <a:noFill/>
        </p:spPr>
        <p:txBody>
          <a:bodyPr wrap="none" rtlCol="0">
            <a:spAutoFit/>
          </a:bodyPr>
          <a:lstStyle/>
          <a:p>
            <a:r>
              <a:rPr kumimoji="1" lang="en-US" altLang="ja-JP" sz="3600" dirty="0" err="1"/>
              <a:t>maze.h</a:t>
            </a:r>
            <a:endParaRPr kumimoji="1" lang="ja-JP" altLang="en-US" sz="3600" dirty="0"/>
          </a:p>
        </p:txBody>
      </p:sp>
    </p:spTree>
    <p:extLst>
      <p:ext uri="{BB962C8B-B14F-4D97-AF65-F5344CB8AC3E}">
        <p14:creationId xmlns:p14="http://schemas.microsoft.com/office/powerpoint/2010/main" val="118061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B0749-F1ED-5131-CAE2-D6CD8A0E5A1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1B18AD-3601-74D7-E108-11DAF92479F8}"/>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D0216505-4A7B-E2E3-EF1C-6531B6660F4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endParaRPr lang="en-US" altLang="ja-JP" sz="2400" dirty="0">
              <a:solidFill>
                <a:srgbClr val="000000"/>
              </a:solidFill>
              <a:ea typeface="ＭＳ ゴシック" panose="020B0609070205080204" pitchFamily="49" charset="-128"/>
            </a:endParaRPr>
          </a:p>
          <a:p>
            <a:pPr marL="0" indent="0">
              <a:buNone/>
            </a:pP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 </a:t>
            </a:r>
            <a:r>
              <a:rPr lang="en-US" altLang="ja-JP" sz="2400" dirty="0">
                <a:solidFill>
                  <a:srgbClr val="0000FF"/>
                </a:solidFill>
                <a:ea typeface="ＭＳ ゴシック" panose="020B0609070205080204" pitchFamily="49" charset="-128"/>
              </a:rPr>
              <a:t>default</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デフォルトコンストラクタ</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y</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x</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座標</a:t>
            </a:r>
            <a:r>
              <a:rPr lang="en-US" altLang="ja-JP" sz="2400" dirty="0">
                <a:solidFill>
                  <a:srgbClr val="00B050"/>
                </a:solidFill>
                <a:ea typeface="ＭＳ ゴシック" panose="020B0609070205080204" pitchFamily="49" charset="-128"/>
              </a:rPr>
              <a:t>(</a:t>
            </a:r>
            <a:r>
              <a:rPr lang="en-US" altLang="ja-JP" sz="2400" dirty="0" err="1">
                <a:solidFill>
                  <a:srgbClr val="00B050"/>
                </a:solidFill>
                <a:ea typeface="ＭＳ ゴシック" panose="020B0609070205080204" pitchFamily="49" charset="-128"/>
              </a:rPr>
              <a:t>x,y</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の要素の値</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を返す</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808080"/>
                </a:solidFill>
                <a:ea typeface="ＭＳ ゴシック" panose="020B0609070205080204" pitchFamily="49" charset="-128"/>
              </a:rPr>
              <a:t>i</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err="1">
                <a:solidFill>
                  <a:srgbClr val="80808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.size();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列数を返す</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mapData.size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行数を返す</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addMap</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j</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j</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push_back</a:t>
            </a:r>
            <a:r>
              <a:rPr lang="en-US" altLang="ja-JP" sz="2400" dirty="0">
                <a:solidFill>
                  <a:srgbClr val="00000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行を指定して</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を追加</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resizeMap</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mapData.resize</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mapData.size</a:t>
            </a:r>
            <a:r>
              <a:rPr lang="en-US" altLang="ja-JP" sz="2400" dirty="0">
                <a:solidFill>
                  <a:srgbClr val="000000"/>
                </a:solidFill>
                <a:ea typeface="ＭＳ ゴシック" panose="020B0609070205080204" pitchFamily="49" charset="-128"/>
              </a:rPr>
              <a:t>() + 1);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新しい行を追加</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setMapValue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y</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x</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座標</a:t>
            </a:r>
            <a:r>
              <a:rPr lang="en-US" altLang="ja-JP" sz="2400" dirty="0">
                <a:solidFill>
                  <a:srgbClr val="00B050"/>
                </a:solidFill>
                <a:ea typeface="ＭＳ ゴシック" panose="020B0609070205080204" pitchFamily="49" charset="-128"/>
              </a:rPr>
              <a:t>(</a:t>
            </a:r>
            <a:r>
              <a:rPr lang="en-US" altLang="ja-JP" sz="2400" dirty="0" err="1">
                <a:solidFill>
                  <a:srgbClr val="00B050"/>
                </a:solidFill>
                <a:ea typeface="ＭＳ ゴシック" panose="020B0609070205080204" pitchFamily="49" charset="-128"/>
              </a:rPr>
              <a:t>x,y</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へ</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を格納</a:t>
            </a:r>
            <a:endParaRPr lang="en-US" altLang="ja-JP" sz="2400" dirty="0">
              <a:solidFill>
                <a:srgbClr val="00B05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44F4B473-5529-B99E-8208-6AD4EB7AE5D9}"/>
              </a:ext>
            </a:extLst>
          </p:cNvPr>
          <p:cNvSpPr txBox="1"/>
          <p:nvPr/>
        </p:nvSpPr>
        <p:spPr>
          <a:xfrm>
            <a:off x="9296397" y="554182"/>
            <a:ext cx="2568332" cy="646331"/>
          </a:xfrm>
          <a:prstGeom prst="rect">
            <a:avLst/>
          </a:prstGeom>
          <a:noFill/>
        </p:spPr>
        <p:txBody>
          <a:bodyPr wrap="none" rtlCol="0">
            <a:spAutoFit/>
          </a:bodyPr>
          <a:lstStyle/>
          <a:p>
            <a:r>
              <a:rPr kumimoji="1" lang="en-US" altLang="ja-JP" sz="3600" dirty="0"/>
              <a:t>maze.cpp</a:t>
            </a:r>
            <a:endParaRPr kumimoji="1" lang="ja-JP" altLang="en-US" sz="3600" dirty="0"/>
          </a:p>
        </p:txBody>
      </p:sp>
    </p:spTree>
    <p:extLst>
      <p:ext uri="{BB962C8B-B14F-4D97-AF65-F5344CB8AC3E}">
        <p14:creationId xmlns:p14="http://schemas.microsoft.com/office/powerpoint/2010/main" val="221266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D163B43-805C-8B06-964B-1A30647929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AC05DFA-4ACC-4090-CECE-DA1FC53E4D6C}"/>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F019BE92-FD3E-CB11-AD43-DBE951F7648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endParaRPr lang="en-US" altLang="ja-JP" sz="2400" dirty="0">
              <a:solidFill>
                <a:srgbClr val="000000"/>
              </a:solidFill>
              <a:ea typeface="ＭＳ ゴシック" panose="020B0609070205080204" pitchFamily="49" charset="-128"/>
            </a:endParaRPr>
          </a:p>
          <a:p>
            <a:pPr marL="0" indent="0">
              <a:buNone/>
            </a:pP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 </a:t>
            </a:r>
            <a:r>
              <a:rPr lang="en-US" altLang="ja-JP" sz="2400" dirty="0">
                <a:solidFill>
                  <a:srgbClr val="0000FF"/>
                </a:solidFill>
                <a:ea typeface="ＭＳ ゴシック" panose="020B0609070205080204" pitchFamily="49" charset="-128"/>
              </a:rPr>
              <a:t>default</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デフォルトコンストラクタ</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y</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x</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座標</a:t>
            </a:r>
            <a:r>
              <a:rPr lang="en-US" altLang="ja-JP" sz="2400" dirty="0">
                <a:solidFill>
                  <a:srgbClr val="00B050"/>
                </a:solidFill>
                <a:ea typeface="ＭＳ ゴシック" panose="020B0609070205080204" pitchFamily="49" charset="-128"/>
              </a:rPr>
              <a:t>(</a:t>
            </a:r>
            <a:r>
              <a:rPr lang="en-US" altLang="ja-JP" sz="2400" dirty="0" err="1">
                <a:solidFill>
                  <a:srgbClr val="00B050"/>
                </a:solidFill>
                <a:ea typeface="ＭＳ ゴシック" panose="020B0609070205080204" pitchFamily="49" charset="-128"/>
              </a:rPr>
              <a:t>x,y</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の要素の値</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を返す</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808080"/>
                </a:solidFill>
                <a:ea typeface="ＭＳ ゴシック" panose="020B0609070205080204" pitchFamily="49" charset="-128"/>
              </a:rPr>
              <a:t>i</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err="1">
                <a:solidFill>
                  <a:srgbClr val="80808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.size();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列数を返す</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mapData.size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行数を返す</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addMap</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j</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j</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push_back</a:t>
            </a:r>
            <a:r>
              <a:rPr lang="en-US" altLang="ja-JP" sz="2400" dirty="0">
                <a:solidFill>
                  <a:srgbClr val="00000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行を指定して</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を追加</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resizeMap</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mapData.resize</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mapData.size</a:t>
            </a:r>
            <a:r>
              <a:rPr lang="en-US" altLang="ja-JP" sz="2400" dirty="0">
                <a:solidFill>
                  <a:srgbClr val="000000"/>
                </a:solidFill>
                <a:ea typeface="ＭＳ ゴシック" panose="020B0609070205080204" pitchFamily="49" charset="-128"/>
              </a:rPr>
              <a:t>() + 1);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新しい行を追加</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setMapValue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y</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x</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座標</a:t>
            </a:r>
            <a:r>
              <a:rPr lang="en-US" altLang="ja-JP" sz="2400" dirty="0">
                <a:solidFill>
                  <a:srgbClr val="00B050"/>
                </a:solidFill>
                <a:ea typeface="ＭＳ ゴシック" panose="020B0609070205080204" pitchFamily="49" charset="-128"/>
              </a:rPr>
              <a:t>(</a:t>
            </a:r>
            <a:r>
              <a:rPr lang="en-US" altLang="ja-JP" sz="2400" dirty="0" err="1">
                <a:solidFill>
                  <a:srgbClr val="00B050"/>
                </a:solidFill>
                <a:ea typeface="ＭＳ ゴシック" panose="020B0609070205080204" pitchFamily="49" charset="-128"/>
              </a:rPr>
              <a:t>x,y</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へ</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を格納</a:t>
            </a:r>
            <a:endParaRPr lang="en-US" altLang="ja-JP" sz="2400" dirty="0">
              <a:solidFill>
                <a:srgbClr val="00B050"/>
              </a:solidFill>
              <a:ea typeface="ＭＳ ゴシック" panose="020B0609070205080204" pitchFamily="49" charset="-128"/>
            </a:endParaRPr>
          </a:p>
          <a:p>
            <a:pPr marL="0" indent="0">
              <a:buNone/>
            </a:pPr>
            <a:r>
              <a:rPr lang="en-US" altLang="ja-JP" sz="2400" dirty="0">
                <a:solidFill>
                  <a:srgbClr val="2B91AF"/>
                </a:solidFill>
                <a:ea typeface="ＭＳ ゴシック" panose="020B0609070205080204" pitchFamily="49" charset="-128"/>
              </a:rPr>
              <a:t>Vector2</a:t>
            </a:r>
            <a:r>
              <a:rPr lang="en-US" altLang="ja-JP" sz="2400" dirty="0">
                <a:solidFill>
                  <a:srgbClr val="000000"/>
                </a:solidFill>
                <a:ea typeface="ＭＳ ゴシック" panose="020B0609070205080204" pitchFamily="49" charset="-128"/>
              </a:rPr>
              <a:t>::Vector2() = </a:t>
            </a:r>
            <a:r>
              <a:rPr lang="en-US" altLang="ja-JP" sz="2400" dirty="0">
                <a:solidFill>
                  <a:srgbClr val="0000FF"/>
                </a:solidFill>
                <a:ea typeface="ＭＳ ゴシック" panose="020B0609070205080204" pitchFamily="49" charset="-128"/>
              </a:rPr>
              <a:t>default</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s-ES" altLang="ja-JP" sz="2400" dirty="0">
                <a:solidFill>
                  <a:srgbClr val="2B91AF"/>
                </a:solidFill>
                <a:ea typeface="ＭＳ ゴシック" panose="020B0609070205080204" pitchFamily="49" charset="-128"/>
              </a:rPr>
              <a:t>Vector2</a:t>
            </a:r>
            <a:r>
              <a:rPr lang="es-ES" altLang="ja-JP" sz="2400" dirty="0">
                <a:solidFill>
                  <a:srgbClr val="000000"/>
                </a:solidFill>
                <a:ea typeface="ＭＳ ゴシック" panose="020B0609070205080204" pitchFamily="49" charset="-128"/>
              </a:rPr>
              <a:t>::Vector2(</a:t>
            </a:r>
            <a:r>
              <a:rPr lang="es-ES" altLang="ja-JP" sz="2400" dirty="0">
                <a:solidFill>
                  <a:srgbClr val="0000FF"/>
                </a:solidFill>
                <a:ea typeface="ＭＳ ゴシック" panose="020B0609070205080204" pitchFamily="49" charset="-128"/>
              </a:rPr>
              <a:t>int</a:t>
            </a:r>
            <a:r>
              <a:rPr lang="es-ES" altLang="ja-JP" sz="2400" dirty="0">
                <a:solidFill>
                  <a:srgbClr val="000000"/>
                </a:solidFill>
                <a:ea typeface="ＭＳ ゴシック" panose="020B0609070205080204" pitchFamily="49" charset="-128"/>
              </a:rPr>
              <a:t> </a:t>
            </a:r>
            <a:r>
              <a:rPr lang="es-ES" altLang="ja-JP" sz="2400" dirty="0">
                <a:solidFill>
                  <a:srgbClr val="808080"/>
                </a:solidFill>
                <a:ea typeface="ＭＳ ゴシック" panose="020B0609070205080204" pitchFamily="49" charset="-128"/>
              </a:rPr>
              <a:t>x</a:t>
            </a:r>
            <a:r>
              <a:rPr lang="es-ES" altLang="ja-JP" sz="2400" dirty="0">
                <a:solidFill>
                  <a:srgbClr val="000000"/>
                </a:solidFill>
                <a:ea typeface="ＭＳ ゴシック" panose="020B0609070205080204" pitchFamily="49" charset="-128"/>
              </a:rPr>
              <a:t>, </a:t>
            </a:r>
            <a:r>
              <a:rPr lang="es-ES" altLang="ja-JP" sz="2400" dirty="0">
                <a:solidFill>
                  <a:srgbClr val="0000FF"/>
                </a:solidFill>
                <a:ea typeface="ＭＳ ゴシック" panose="020B0609070205080204" pitchFamily="49" charset="-128"/>
              </a:rPr>
              <a:t>int</a:t>
            </a:r>
            <a:r>
              <a:rPr lang="es-ES" altLang="ja-JP" sz="2400" dirty="0">
                <a:solidFill>
                  <a:srgbClr val="000000"/>
                </a:solidFill>
                <a:ea typeface="ＭＳ ゴシック" panose="020B0609070205080204" pitchFamily="49" charset="-128"/>
              </a:rPr>
              <a:t> </a:t>
            </a:r>
            <a:r>
              <a:rPr lang="es-ES" altLang="ja-JP" sz="2400" dirty="0">
                <a:solidFill>
                  <a:srgbClr val="808080"/>
                </a:solidFill>
                <a:ea typeface="ＭＳ ゴシック" panose="020B0609070205080204" pitchFamily="49" charset="-128"/>
              </a:rPr>
              <a:t>y</a:t>
            </a:r>
            <a:r>
              <a:rPr lang="es-ES" altLang="ja-JP" sz="2400" dirty="0">
                <a:solidFill>
                  <a:srgbClr val="000000"/>
                </a:solidFill>
                <a:ea typeface="ＭＳ ゴシック" panose="020B0609070205080204" pitchFamily="49" charset="-128"/>
              </a:rPr>
              <a:t>) : x(</a:t>
            </a:r>
            <a:r>
              <a:rPr lang="es-ES" altLang="ja-JP" sz="2400" dirty="0">
                <a:solidFill>
                  <a:srgbClr val="808080"/>
                </a:solidFill>
                <a:ea typeface="ＭＳ ゴシック" panose="020B0609070205080204" pitchFamily="49" charset="-128"/>
              </a:rPr>
              <a:t>x</a:t>
            </a:r>
            <a:r>
              <a:rPr lang="es-ES" altLang="ja-JP" sz="2400" dirty="0">
                <a:solidFill>
                  <a:srgbClr val="000000"/>
                </a:solidFill>
                <a:ea typeface="ＭＳ ゴシック" panose="020B0609070205080204" pitchFamily="49" charset="-128"/>
              </a:rPr>
              <a:t>), y(</a:t>
            </a:r>
            <a:r>
              <a:rPr lang="es-ES" altLang="ja-JP" sz="2400" dirty="0">
                <a:solidFill>
                  <a:srgbClr val="808080"/>
                </a:solidFill>
                <a:ea typeface="ＭＳ ゴシック" panose="020B0609070205080204" pitchFamily="49" charset="-128"/>
              </a:rPr>
              <a:t>y</a:t>
            </a:r>
            <a:r>
              <a:rPr lang="es-ES" altLang="ja-JP" sz="2400" dirty="0">
                <a:solidFill>
                  <a:srgbClr val="000000"/>
                </a:solidFill>
                <a:ea typeface="ＭＳ ゴシック" panose="020B0609070205080204" pitchFamily="49" charset="-128"/>
              </a:rPr>
              <a:t>) {};</a:t>
            </a:r>
            <a:endParaRPr lang="en-US" altLang="ja-JP" sz="2400" dirty="0"/>
          </a:p>
        </p:txBody>
      </p:sp>
      <p:sp>
        <p:nvSpPr>
          <p:cNvPr id="7" name="テキスト ボックス 6">
            <a:extLst>
              <a:ext uri="{FF2B5EF4-FFF2-40B4-BE49-F238E27FC236}">
                <a16:creationId xmlns:a16="http://schemas.microsoft.com/office/drawing/2014/main" id="{42D6ABF1-DF07-620A-1B7B-D4F8B9C4F668}"/>
              </a:ext>
            </a:extLst>
          </p:cNvPr>
          <p:cNvSpPr txBox="1"/>
          <p:nvPr/>
        </p:nvSpPr>
        <p:spPr>
          <a:xfrm>
            <a:off x="9296397" y="554182"/>
            <a:ext cx="2568332" cy="646331"/>
          </a:xfrm>
          <a:prstGeom prst="rect">
            <a:avLst/>
          </a:prstGeom>
          <a:noFill/>
        </p:spPr>
        <p:txBody>
          <a:bodyPr wrap="none" rtlCol="0">
            <a:spAutoFit/>
          </a:bodyPr>
          <a:lstStyle/>
          <a:p>
            <a:r>
              <a:rPr kumimoji="1" lang="en-US" altLang="ja-JP" sz="3600" dirty="0"/>
              <a:t>maze.cpp</a:t>
            </a:r>
            <a:endParaRPr kumimoji="1" lang="ja-JP" altLang="en-US" sz="3600" dirty="0"/>
          </a:p>
        </p:txBody>
      </p:sp>
    </p:spTree>
    <p:extLst>
      <p:ext uri="{BB962C8B-B14F-4D97-AF65-F5344CB8AC3E}">
        <p14:creationId xmlns:p14="http://schemas.microsoft.com/office/powerpoint/2010/main" val="4164780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E79A6-64D0-AD9A-AF72-7BA56DD376C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D128BF-7D3D-382A-5695-99133346BD71}"/>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57CC1714-53D5-732C-BCA0-E9FFDBFC878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ea typeface="ＭＳ ゴシック" panose="020B0609070205080204" pitchFamily="49" charset="-128"/>
              </a:rPr>
              <a:t>#pragma once</a:t>
            </a:r>
            <a:br>
              <a:rPr lang="en-US" altLang="ja-JP" sz="2400" dirty="0">
                <a:ea typeface="ＭＳ ゴシック" panose="020B0609070205080204" pitchFamily="49" charset="-128"/>
              </a:rPr>
            </a:br>
            <a:r>
              <a:rPr lang="en-US" altLang="ja-JP" sz="2400" dirty="0">
                <a:solidFill>
                  <a:srgbClr val="000000"/>
                </a:solidFill>
                <a:ea typeface="ＭＳ ゴシック" panose="020B0609070205080204" pitchFamily="49" charset="-128"/>
              </a:rPr>
              <a:t>#include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r>
              <a:rPr lang="en-US" altLang="ja-JP" sz="2400">
                <a:solidFill>
                  <a:srgbClr val="000000"/>
                </a:solidFill>
                <a:ea typeface="ＭＳ ゴシック" panose="020B0609070205080204" pitchFamily="49" charset="-128"/>
              </a:rPr>
              <a:t>include </a:t>
            </a:r>
            <a:r>
              <a:rPr lang="en-US" altLang="ja-JP" sz="240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400" dirty="0" err="1">
                <a:solidFill>
                  <a:srgbClr val="00B050"/>
                </a:solidFill>
                <a:ea typeface="ＭＳ ゴシック" panose="020B0609070205080204" pitchFamily="49" charset="-128"/>
              </a:rPr>
              <a:t>MapData</a:t>
            </a:r>
            <a:r>
              <a:rPr lang="ja-JP" altLang="en-US" sz="2400" dirty="0">
                <a:solidFill>
                  <a:srgbClr val="00B050"/>
                </a:solidFill>
                <a:ea typeface="ＭＳ ゴシック" panose="020B0609070205080204" pitchFamily="49" charset="-128"/>
              </a:rPr>
              <a:t>クラスのインスタンス（マップデータ）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Map();</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コンストラクタ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Load(</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//CSV</a:t>
            </a:r>
            <a:r>
              <a:rPr lang="ja-JP" altLang="en-US" sz="2400" dirty="0">
                <a:solidFill>
                  <a:srgbClr val="00B050"/>
                </a:solidFill>
                <a:ea typeface="ＭＳ ゴシック" panose="020B0609070205080204" pitchFamily="49" charset="-128"/>
              </a:rPr>
              <a:t>ファイルの読み込みと格納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マップ描画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endParaRPr lang="en-US" altLang="ja-JP" sz="4800" dirty="0"/>
          </a:p>
        </p:txBody>
      </p:sp>
      <p:sp>
        <p:nvSpPr>
          <p:cNvPr id="7" name="テキスト ボックス 6">
            <a:extLst>
              <a:ext uri="{FF2B5EF4-FFF2-40B4-BE49-F238E27FC236}">
                <a16:creationId xmlns:a16="http://schemas.microsoft.com/office/drawing/2014/main" id="{42F49E51-BC18-3495-1A9E-3918479D2135}"/>
              </a:ext>
            </a:extLst>
          </p:cNvPr>
          <p:cNvSpPr txBox="1"/>
          <p:nvPr/>
        </p:nvSpPr>
        <p:spPr>
          <a:xfrm>
            <a:off x="9933709" y="554182"/>
            <a:ext cx="1619354" cy="646331"/>
          </a:xfrm>
          <a:prstGeom prst="rect">
            <a:avLst/>
          </a:prstGeom>
          <a:noFill/>
        </p:spPr>
        <p:txBody>
          <a:bodyPr wrap="none" rtlCol="0">
            <a:spAutoFit/>
          </a:bodyPr>
          <a:lstStyle/>
          <a:p>
            <a:r>
              <a:rPr kumimoji="1" lang="en-US" altLang="ja-JP" sz="3600" dirty="0" err="1"/>
              <a:t>map.h</a:t>
            </a:r>
            <a:endParaRPr kumimoji="1" lang="ja-JP" altLang="en-US" sz="3600" dirty="0"/>
          </a:p>
        </p:txBody>
      </p:sp>
    </p:spTree>
    <p:extLst>
      <p:ext uri="{BB962C8B-B14F-4D97-AF65-F5344CB8AC3E}">
        <p14:creationId xmlns:p14="http://schemas.microsoft.com/office/powerpoint/2010/main" val="83385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DA257-5CAC-990E-C50C-CBC23E7A20D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57AF8A2-0649-B8F4-FD4F-B7081AF11D9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360CD3EB-6126-F57E-7E84-02984E1C971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fstream</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sstream</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&lt;random&gt;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&lt;algorithm&gt;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p>
          <a:p>
            <a:pPr marL="0" indent="0">
              <a:buNone/>
            </a:pP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::Map() = </a:t>
            </a:r>
            <a:r>
              <a:rPr lang="en-US" altLang="ja-JP" sz="2400" dirty="0">
                <a:solidFill>
                  <a:srgbClr val="0000FF"/>
                </a:solidFill>
                <a:ea typeface="ＭＳ ゴシック" panose="020B0609070205080204" pitchFamily="49" charset="-128"/>
              </a:rPr>
              <a:t>default</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デフォルトコンストラクタ</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::Load(</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//CSV</a:t>
            </a:r>
            <a:r>
              <a:rPr lang="ja-JP" altLang="en-US" sz="2400" dirty="0">
                <a:solidFill>
                  <a:srgbClr val="00B050"/>
                </a:solidFill>
                <a:ea typeface="ＭＳ ゴシック" panose="020B0609070205080204" pitchFamily="49" charset="-128"/>
              </a:rPr>
              <a:t>ファイルの読み込み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ifstream</a:t>
            </a:r>
            <a:r>
              <a:rPr lang="en-US" altLang="ja-JP" sz="2400" dirty="0">
                <a:solidFill>
                  <a:srgbClr val="000000"/>
                </a:solidFill>
                <a:ea typeface="ＭＳ ゴシック" panose="020B0609070205080204" pitchFamily="49" charset="-128"/>
              </a:rPr>
              <a:t> ifs(</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入力ファイルストリームの生成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ifs.fail</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エラーが発生したとき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FileOpen</a:t>
            </a:r>
            <a:r>
              <a:rPr lang="en-US" altLang="ja-JP" sz="2400" dirty="0">
                <a:solidFill>
                  <a:srgbClr val="A31515"/>
                </a:solidFill>
                <a:ea typeface="ＭＳ ゴシック" panose="020B0609070205080204" pitchFamily="49" charset="-128"/>
              </a:rPr>
              <a:t> Error”</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エラーメッセージ表示</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exit(-1);</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コード</a:t>
            </a:r>
            <a:r>
              <a:rPr lang="en-US" altLang="ja-JP" sz="2400" dirty="0">
                <a:solidFill>
                  <a:srgbClr val="00B050"/>
                </a:solidFill>
                <a:ea typeface="ＭＳ ゴシック" panose="020B0609070205080204" pitchFamily="49" charset="-128"/>
              </a:rPr>
              <a:t>-1</a:t>
            </a:r>
            <a:r>
              <a:rPr lang="ja-JP" altLang="en-US" sz="2400" dirty="0">
                <a:solidFill>
                  <a:srgbClr val="00B050"/>
                </a:solidFill>
                <a:ea typeface="ＭＳ ゴシック" panose="020B0609070205080204" pitchFamily="49" charset="-128"/>
              </a:rPr>
              <a:t>で強制終了</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endParaRPr lang="en-US" altLang="ja-JP" sz="2400" dirty="0"/>
          </a:p>
        </p:txBody>
      </p:sp>
      <p:sp>
        <p:nvSpPr>
          <p:cNvPr id="7" name="テキスト ボックス 6">
            <a:extLst>
              <a:ext uri="{FF2B5EF4-FFF2-40B4-BE49-F238E27FC236}">
                <a16:creationId xmlns:a16="http://schemas.microsoft.com/office/drawing/2014/main" id="{FEB432B8-279A-B062-7A98-FF2B32FE306E}"/>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1039676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C83A1-A691-AF48-B173-1CF2C03BBA6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DB2AD4-B138-C281-059B-CA6AA07EDF6B}"/>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91110D0C-C8E3-9019-CA51-CA6588F52DA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text;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j = 0;</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二次元配列の行を管理する変数</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while</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getline</a:t>
            </a:r>
            <a:r>
              <a:rPr lang="en-US" altLang="ja-JP" sz="2400" dirty="0">
                <a:solidFill>
                  <a:srgbClr val="000000"/>
                </a:solidFill>
                <a:ea typeface="ＭＳ ゴシック" panose="020B0609070205080204" pitchFamily="49" charset="-128"/>
              </a:rPr>
              <a:t>(ifs, text))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ファイルから一行読込み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mapdata.resizeMap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二次元配列の行を追加</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istringstream</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iss</a:t>
            </a:r>
            <a:r>
              <a:rPr lang="en-US" altLang="ja-JP" sz="2400" dirty="0">
                <a:solidFill>
                  <a:srgbClr val="000000"/>
                </a:solidFill>
                <a:ea typeface="ＭＳ ゴシック" panose="020B0609070205080204" pitchFamily="49" charset="-128"/>
              </a:rPr>
              <a:t>(text);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文字列ストリームを生成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while</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getline</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iss</a:t>
            </a:r>
            <a:r>
              <a:rPr lang="en-US" altLang="ja-JP" sz="2400" dirty="0">
                <a:solidFill>
                  <a:srgbClr val="000000"/>
                </a:solidFill>
                <a:ea typeface="ＭＳ ゴシック" panose="020B0609070205080204" pitchFamily="49" charset="-128"/>
              </a:rPr>
              <a:t>, text, </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コンマで分割</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mapdata.addMap</a:t>
            </a:r>
            <a:r>
              <a:rPr lang="en-US" altLang="ja-JP" sz="2400" dirty="0">
                <a:solidFill>
                  <a:srgbClr val="000000"/>
                </a:solidFill>
                <a:ea typeface="ＭＳ ゴシック" panose="020B0609070205080204" pitchFamily="49" charset="-128"/>
              </a:rPr>
              <a:t>(j, </a:t>
            </a:r>
            <a:r>
              <a:rPr lang="en-US" altLang="ja-JP" sz="2400" dirty="0" err="1">
                <a:solidFill>
                  <a:srgbClr val="000000"/>
                </a:solidFill>
                <a:ea typeface="ＭＳ ゴシック" panose="020B0609070205080204" pitchFamily="49" charset="-128"/>
              </a:rPr>
              <a:t>stoi</a:t>
            </a:r>
            <a:r>
              <a:rPr lang="en-US" altLang="ja-JP" sz="2400" dirty="0">
                <a:solidFill>
                  <a:srgbClr val="000000"/>
                </a:solidFill>
                <a:ea typeface="ＭＳ ゴシック" panose="020B0609070205080204" pitchFamily="49" charset="-128"/>
              </a:rPr>
              <a:t>(text));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マップデータに格納</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j++</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行数をカウントアップ</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ifs.close</a:t>
            </a:r>
            <a:r>
              <a:rPr lang="en-US" altLang="ja-JP" sz="2400" dirty="0">
                <a:solidFill>
                  <a:srgbClr val="000000"/>
                </a:solidFill>
                <a:ea typeface="ＭＳ ゴシック" panose="020B0609070205080204" pitchFamily="49" charset="-128"/>
              </a:rPr>
              <a:t>();</a:t>
            </a:r>
          </a:p>
          <a:p>
            <a:pPr marL="0" indent="0">
              <a:buNone/>
            </a:pPr>
            <a:r>
              <a:rPr lang="en-US" altLang="ja-JP" sz="2400" dirty="0">
                <a:solidFill>
                  <a:srgbClr val="000000"/>
                </a:solidFill>
                <a:ea typeface="ＭＳ ゴシック" panose="020B0609070205080204" pitchFamily="49" charset="-128"/>
              </a:rPr>
              <a:t>}</a:t>
            </a:r>
            <a:endParaRPr lang="en-US" altLang="ja-JP" sz="2400" dirty="0"/>
          </a:p>
        </p:txBody>
      </p:sp>
      <p:sp>
        <p:nvSpPr>
          <p:cNvPr id="7" name="テキスト ボックス 6">
            <a:extLst>
              <a:ext uri="{FF2B5EF4-FFF2-40B4-BE49-F238E27FC236}">
                <a16:creationId xmlns:a16="http://schemas.microsoft.com/office/drawing/2014/main" id="{9DE856CF-33FE-E914-37A4-95257D9CE3B1}"/>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177969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5EF072B-D4E8-B6C7-D5A1-EB98C2CE38F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654130-0638-E59C-8BE3-5E32B8F438F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EB8F0215-4E0F-6D6C-7ADF-AD6CB39E987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00FF"/>
                </a:solidFill>
                <a:ea typeface="ＭＳ ゴシック" panose="020B0609070205080204" pitchFamily="49" charset="-128"/>
              </a:rPr>
              <a:t>void</a:t>
            </a:r>
            <a:r>
              <a:rPr lang="en-US" altLang="ja-JP" sz="2200" dirty="0">
                <a:solidFill>
                  <a:srgbClr val="000000"/>
                </a:solidFill>
                <a:ea typeface="ＭＳ ゴシック" panose="020B0609070205080204" pitchFamily="49" charset="-128"/>
              </a:rPr>
              <a:t> </a:t>
            </a:r>
            <a:r>
              <a:rPr lang="en-US" altLang="ja-JP" sz="2200" dirty="0">
                <a:solidFill>
                  <a:srgbClr val="2B91AF"/>
                </a:solidFill>
                <a:ea typeface="ＭＳ ゴシック" panose="020B0609070205080204" pitchFamily="49" charset="-128"/>
              </a:rPr>
              <a:t>Map</a:t>
            </a:r>
            <a:r>
              <a:rPr lang="en-US" altLang="ja-JP" sz="2200" dirty="0">
                <a:solidFill>
                  <a:srgbClr val="00000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setTreasure</a:t>
            </a:r>
            <a:r>
              <a:rPr lang="en-US" altLang="ja-JP" sz="2200" dirty="0">
                <a:solidFill>
                  <a:srgbClr val="000000"/>
                </a:solidFill>
                <a:ea typeface="ＭＳ ゴシック" panose="020B0609070205080204" pitchFamily="49" charset="-128"/>
              </a:rPr>
              <a:t>() {</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2B91AF"/>
                </a:solidFill>
                <a:ea typeface="ＭＳ ゴシック" panose="020B0609070205080204" pitchFamily="49" charset="-128"/>
              </a:rPr>
              <a:t>random_device</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rnd_dev</a:t>
            </a:r>
            <a:r>
              <a:rPr lang="en-US" altLang="ja-JP" sz="22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200" dirty="0">
                <a:solidFill>
                  <a:srgbClr val="00B050"/>
                </a:solidFill>
                <a:ea typeface="ＭＳ ゴシック" panose="020B0609070205080204" pitchFamily="49" charset="-128"/>
              </a:rPr>
              <a:t>//</a:t>
            </a:r>
            <a:r>
              <a:rPr lang="ja-JP" altLang="en-US" sz="2200" dirty="0">
                <a:solidFill>
                  <a:srgbClr val="00B050"/>
                </a:solidFill>
                <a:ea typeface="ＭＳ ゴシック" panose="020B0609070205080204" pitchFamily="49" charset="-128"/>
              </a:rPr>
              <a:t>乱数生成器</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2B91AF"/>
                </a:solidFill>
                <a:ea typeface="ＭＳ ゴシック" panose="020B0609070205080204" pitchFamily="49" charset="-128"/>
              </a:rPr>
              <a:t>mt19937</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rand_engine</a:t>
            </a:r>
            <a:r>
              <a:rPr lang="en-US" altLang="ja-JP" sz="2200" dirty="0">
                <a:solidFill>
                  <a:srgbClr val="00000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rnd_dev</a:t>
            </a:r>
            <a:r>
              <a:rPr lang="en-US" altLang="ja-JP" sz="2200" dirty="0">
                <a:solidFill>
                  <a:srgbClr val="008080"/>
                </a:solidFill>
                <a:ea typeface="ＭＳ ゴシック" panose="020B0609070205080204" pitchFamily="49" charset="-128"/>
              </a:rPr>
              <a:t>()</a:t>
            </a:r>
            <a:r>
              <a:rPr lang="en-US" altLang="ja-JP" sz="22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200" dirty="0">
                <a:solidFill>
                  <a:srgbClr val="00B050"/>
                </a:solidFill>
                <a:ea typeface="ＭＳ ゴシック" panose="020B0609070205080204" pitchFamily="49" charset="-128"/>
              </a:rPr>
              <a:t>//</a:t>
            </a:r>
            <a:r>
              <a:rPr lang="ja-JP" altLang="en-US" sz="2200" dirty="0">
                <a:solidFill>
                  <a:srgbClr val="00B050"/>
                </a:solidFill>
                <a:ea typeface="ＭＳ ゴシック" panose="020B0609070205080204" pitchFamily="49" charset="-128"/>
              </a:rPr>
              <a:t>メルセンヌツイスターを使用</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2B91AF"/>
                </a:solidFill>
                <a:ea typeface="ＭＳ ゴシック" panose="020B0609070205080204" pitchFamily="49" charset="-128"/>
              </a:rPr>
              <a:t>uniform_int_distribution</a:t>
            </a:r>
            <a:r>
              <a:rPr lang="en-US" altLang="ja-JP" sz="2200" dirty="0">
                <a:solidFill>
                  <a:srgbClr val="000000"/>
                </a:solidFill>
                <a:ea typeface="ＭＳ ゴシック" panose="020B0609070205080204" pitchFamily="49" charset="-128"/>
              </a:rPr>
              <a:t>&lt;</a:t>
            </a:r>
            <a:r>
              <a:rPr lang="en-US" altLang="ja-JP" sz="2200" dirty="0">
                <a:solidFill>
                  <a:srgbClr val="0000FF"/>
                </a:solidFill>
                <a:ea typeface="ＭＳ ゴシック" panose="020B0609070205080204" pitchFamily="49" charset="-128"/>
              </a:rPr>
              <a:t>int</a:t>
            </a:r>
            <a:r>
              <a:rPr lang="en-US" altLang="ja-JP" sz="2200" dirty="0">
                <a:solidFill>
                  <a:srgbClr val="000000"/>
                </a:solidFill>
                <a:ea typeface="ＭＳ ゴシック" panose="020B0609070205080204" pitchFamily="49" charset="-128"/>
              </a:rPr>
              <a:t>&gt; </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rnd_x</a:t>
            </a:r>
            <a:r>
              <a:rPr lang="en-US" altLang="ja-JP" sz="2200" dirty="0">
                <a:solidFill>
                  <a:srgbClr val="000000"/>
                </a:solidFill>
                <a:ea typeface="ＭＳ ゴシック" panose="020B0609070205080204" pitchFamily="49" charset="-128"/>
              </a:rPr>
              <a:t>(2, </a:t>
            </a:r>
            <a:r>
              <a:rPr lang="en-US" altLang="ja-JP" sz="2200" dirty="0" err="1">
                <a:solidFill>
                  <a:srgbClr val="000000"/>
                </a:solidFill>
                <a:ea typeface="ＭＳ ゴシック" panose="020B0609070205080204" pitchFamily="49" charset="-128"/>
              </a:rPr>
              <a:t>mapdata.getMapSize</a:t>
            </a:r>
            <a:r>
              <a:rPr lang="en-US" altLang="ja-JP" sz="2200" dirty="0">
                <a:solidFill>
                  <a:srgbClr val="000000"/>
                </a:solidFill>
                <a:ea typeface="ＭＳ ゴシック" panose="020B0609070205080204" pitchFamily="49" charset="-128"/>
              </a:rPr>
              <a:t>(0) - 3);</a:t>
            </a:r>
            <a:r>
              <a:rPr lang="en-US" altLang="ja-JP" sz="2000" dirty="0">
                <a:solidFill>
                  <a:srgbClr val="00B050"/>
                </a:solidFill>
                <a:ea typeface="ＭＳ ゴシック" panose="020B0609070205080204" pitchFamily="49" charset="-128"/>
              </a:rPr>
              <a:t> //x</a:t>
            </a:r>
            <a:r>
              <a:rPr lang="ja-JP" altLang="en-US" sz="2000" dirty="0">
                <a:solidFill>
                  <a:srgbClr val="00B050"/>
                </a:solidFill>
                <a:ea typeface="ＭＳ ゴシック" panose="020B0609070205080204" pitchFamily="49" charset="-128"/>
              </a:rPr>
              <a:t>座標用分布生成器</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2B91AF"/>
                </a:solidFill>
                <a:ea typeface="ＭＳ ゴシック" panose="020B0609070205080204" pitchFamily="49" charset="-128"/>
              </a:rPr>
              <a:t>uniform_int_distribution</a:t>
            </a:r>
            <a:r>
              <a:rPr lang="en-US" altLang="ja-JP" sz="2200" dirty="0">
                <a:solidFill>
                  <a:srgbClr val="000000"/>
                </a:solidFill>
                <a:ea typeface="ＭＳ ゴシック" panose="020B0609070205080204" pitchFamily="49" charset="-128"/>
              </a:rPr>
              <a:t>&lt;</a:t>
            </a:r>
            <a:r>
              <a:rPr lang="en-US" altLang="ja-JP" sz="2200" dirty="0">
                <a:solidFill>
                  <a:srgbClr val="0000FF"/>
                </a:solidFill>
                <a:ea typeface="ＭＳ ゴシック" panose="020B0609070205080204" pitchFamily="49" charset="-128"/>
              </a:rPr>
              <a:t>int</a:t>
            </a:r>
            <a:r>
              <a:rPr lang="en-US" altLang="ja-JP" sz="2200" dirty="0">
                <a:solidFill>
                  <a:srgbClr val="000000"/>
                </a:solidFill>
                <a:ea typeface="ＭＳ ゴシック" panose="020B0609070205080204" pitchFamily="49" charset="-128"/>
              </a:rPr>
              <a:t>&gt;</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rnd_y</a:t>
            </a:r>
            <a:r>
              <a:rPr lang="en-US" altLang="ja-JP" sz="2200" dirty="0">
                <a:solidFill>
                  <a:srgbClr val="000000"/>
                </a:solidFill>
                <a:ea typeface="ＭＳ ゴシック" panose="020B0609070205080204" pitchFamily="49" charset="-128"/>
              </a:rPr>
              <a:t>(2, </a:t>
            </a:r>
            <a:r>
              <a:rPr lang="en-US" altLang="ja-JP" sz="2200" dirty="0" err="1">
                <a:solidFill>
                  <a:srgbClr val="000000"/>
                </a:solidFill>
                <a:ea typeface="ＭＳ ゴシック" panose="020B0609070205080204" pitchFamily="49" charset="-128"/>
              </a:rPr>
              <a:t>mapdata.getMapSize</a:t>
            </a:r>
            <a:r>
              <a:rPr lang="en-US" altLang="ja-JP" sz="2200" dirty="0">
                <a:solidFill>
                  <a:srgbClr val="000000"/>
                </a:solidFill>
                <a:ea typeface="ＭＳ ゴシック" panose="020B0609070205080204" pitchFamily="49" charset="-128"/>
              </a:rPr>
              <a:t>() - 3);</a:t>
            </a:r>
            <a:r>
              <a:rPr lang="en-US" altLang="ja-JP" sz="2000" dirty="0">
                <a:solidFill>
                  <a:srgbClr val="00B050"/>
                </a:solidFill>
                <a:ea typeface="ＭＳ ゴシック" panose="020B0609070205080204" pitchFamily="49" charset="-128"/>
              </a:rPr>
              <a:t>  //y</a:t>
            </a:r>
            <a:r>
              <a:rPr lang="ja-JP" altLang="en-US" sz="2000" dirty="0">
                <a:solidFill>
                  <a:srgbClr val="00B050"/>
                </a:solidFill>
                <a:ea typeface="ＭＳ ゴシック" panose="020B0609070205080204" pitchFamily="49" charset="-128"/>
              </a:rPr>
              <a:t>座標用分布生成器</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while</a:t>
            </a:r>
            <a:r>
              <a:rPr lang="en-US" altLang="ja-JP" sz="2200" dirty="0">
                <a:solidFill>
                  <a:srgbClr val="000000"/>
                </a:solidFill>
                <a:ea typeface="ＭＳ ゴシック" panose="020B0609070205080204" pitchFamily="49" charset="-128"/>
              </a:rPr>
              <a:t> (1) {</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auto</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trX</a:t>
            </a:r>
            <a:r>
              <a:rPr lang="en-US" altLang="ja-JP" sz="2200" dirty="0">
                <a:solidFill>
                  <a:srgbClr val="000000"/>
                </a:solidFill>
                <a:ea typeface="ＭＳ ゴシック" panose="020B0609070205080204" pitchFamily="49" charset="-128"/>
              </a:rPr>
              <a:t> = </a:t>
            </a:r>
            <a:r>
              <a:rPr lang="en-US" altLang="ja-JP" sz="2200" dirty="0" err="1">
                <a:solidFill>
                  <a:srgbClr val="000000"/>
                </a:solidFill>
                <a:ea typeface="ＭＳ ゴシック" panose="020B0609070205080204" pitchFamily="49" charset="-128"/>
              </a:rPr>
              <a:t>rnd_x</a:t>
            </a:r>
            <a:r>
              <a:rPr lang="en-US" altLang="ja-JP" sz="2200" dirty="0">
                <a:solidFill>
                  <a:srgbClr val="00808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rand_engine</a:t>
            </a:r>
            <a:r>
              <a:rPr lang="en-US" altLang="ja-JP" sz="2200" dirty="0">
                <a:solidFill>
                  <a:srgbClr val="008080"/>
                </a:solidFill>
                <a:ea typeface="ＭＳ ゴシック" panose="020B0609070205080204" pitchFamily="49" charset="-128"/>
              </a:rPr>
              <a:t>)</a:t>
            </a:r>
            <a:r>
              <a:rPr lang="en-US" altLang="ja-JP" sz="2200" dirty="0">
                <a:solidFill>
                  <a:srgbClr val="000000"/>
                </a:solidFill>
                <a:ea typeface="ＭＳ ゴシック" panose="020B0609070205080204" pitchFamily="49" charset="-128"/>
              </a:rPr>
              <a:t>;</a:t>
            </a:r>
            <a:r>
              <a:rPr lang="ja-JP" altLang="en-US" sz="2200" dirty="0">
                <a:solidFill>
                  <a:srgbClr val="000000"/>
                </a:solidFill>
                <a:ea typeface="ＭＳ ゴシック" panose="020B0609070205080204" pitchFamily="49" charset="-128"/>
              </a:rPr>
              <a:t>         </a:t>
            </a:r>
            <a:r>
              <a:rPr lang="en-US" altLang="ja-JP" sz="2200" dirty="0">
                <a:solidFill>
                  <a:srgbClr val="00B050"/>
                </a:solidFill>
                <a:ea typeface="ＭＳ ゴシック" panose="020B0609070205080204" pitchFamily="49" charset="-128"/>
              </a:rPr>
              <a:t>//2</a:t>
            </a:r>
            <a:r>
              <a:rPr lang="ja-JP" altLang="en-US" sz="2200" dirty="0">
                <a:solidFill>
                  <a:srgbClr val="00B050"/>
                </a:solidFill>
                <a:ea typeface="ＭＳ ゴシック" panose="020B0609070205080204" pitchFamily="49" charset="-128"/>
              </a:rPr>
              <a:t>～列数</a:t>
            </a:r>
            <a:r>
              <a:rPr lang="en-US" altLang="ja-JP" sz="2200" dirty="0">
                <a:solidFill>
                  <a:srgbClr val="00B050"/>
                </a:solidFill>
                <a:ea typeface="ＭＳ ゴシック" panose="020B0609070205080204" pitchFamily="49" charset="-128"/>
              </a:rPr>
              <a:t>-3</a:t>
            </a:r>
            <a:r>
              <a:rPr lang="ja-JP" altLang="en-US" sz="2200" dirty="0">
                <a:solidFill>
                  <a:srgbClr val="00B050"/>
                </a:solidFill>
                <a:ea typeface="ＭＳ ゴシック" panose="020B0609070205080204" pitchFamily="49" charset="-128"/>
              </a:rPr>
              <a:t>の数値を生成</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auto</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trY</a:t>
            </a:r>
            <a:r>
              <a:rPr lang="en-US" altLang="ja-JP" sz="2200" dirty="0">
                <a:solidFill>
                  <a:srgbClr val="000000"/>
                </a:solidFill>
                <a:ea typeface="ＭＳ ゴシック" panose="020B0609070205080204" pitchFamily="49" charset="-128"/>
              </a:rPr>
              <a:t> = </a:t>
            </a:r>
            <a:r>
              <a:rPr lang="en-US" altLang="ja-JP" sz="2200" dirty="0" err="1">
                <a:solidFill>
                  <a:srgbClr val="000000"/>
                </a:solidFill>
                <a:ea typeface="ＭＳ ゴシック" panose="020B0609070205080204" pitchFamily="49" charset="-128"/>
              </a:rPr>
              <a:t>rnd_y</a:t>
            </a:r>
            <a:r>
              <a:rPr lang="en-US" altLang="ja-JP" sz="2200" dirty="0">
                <a:solidFill>
                  <a:srgbClr val="00808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rand_engine</a:t>
            </a:r>
            <a:r>
              <a:rPr lang="en-US" altLang="ja-JP" sz="2200" dirty="0">
                <a:solidFill>
                  <a:srgbClr val="008080"/>
                </a:solidFill>
                <a:ea typeface="ＭＳ ゴシック" panose="020B0609070205080204" pitchFamily="49" charset="-128"/>
              </a:rPr>
              <a:t>)</a:t>
            </a:r>
            <a:r>
              <a:rPr lang="en-US" altLang="ja-JP" sz="2200" dirty="0">
                <a:solidFill>
                  <a:srgbClr val="000000"/>
                </a:solidFill>
                <a:ea typeface="ＭＳ ゴシック" panose="020B0609070205080204" pitchFamily="49" charset="-128"/>
              </a:rPr>
              <a:t>;</a:t>
            </a:r>
            <a:r>
              <a:rPr lang="en-US" altLang="ja-JP" sz="2200" dirty="0">
                <a:solidFill>
                  <a:srgbClr val="00B050"/>
                </a:solidFill>
                <a:ea typeface="ＭＳ ゴシック" panose="020B0609070205080204" pitchFamily="49" charset="-128"/>
              </a:rPr>
              <a:t>         //2</a:t>
            </a:r>
            <a:r>
              <a:rPr lang="ja-JP" altLang="en-US" sz="2200" dirty="0">
                <a:solidFill>
                  <a:srgbClr val="00B050"/>
                </a:solidFill>
                <a:ea typeface="ＭＳ ゴシック" panose="020B0609070205080204" pitchFamily="49" charset="-128"/>
              </a:rPr>
              <a:t>～行数</a:t>
            </a:r>
            <a:r>
              <a:rPr lang="en-US" altLang="ja-JP" sz="2200" dirty="0">
                <a:solidFill>
                  <a:srgbClr val="00B050"/>
                </a:solidFill>
                <a:ea typeface="ＭＳ ゴシック" panose="020B0609070205080204" pitchFamily="49" charset="-128"/>
              </a:rPr>
              <a:t>-3</a:t>
            </a:r>
            <a:r>
              <a:rPr lang="ja-JP" altLang="en-US" sz="2200" dirty="0">
                <a:solidFill>
                  <a:srgbClr val="00B050"/>
                </a:solidFill>
                <a:ea typeface="ＭＳ ゴシック" panose="020B0609070205080204" pitchFamily="49" charset="-128"/>
              </a:rPr>
              <a:t>の数値を生成</a:t>
            </a:r>
            <a:br>
              <a:rPr lang="en-US" altLang="ja-JP" sz="2200" dirty="0">
                <a:solidFill>
                  <a:srgbClr val="00B050"/>
                </a:solidFill>
                <a:ea typeface="ＭＳ ゴシック" panose="020B0609070205080204" pitchFamily="49" charset="-128"/>
              </a:rPr>
            </a:br>
            <a:r>
              <a:rPr lang="en-US" altLang="ja-JP" sz="2200" dirty="0">
                <a:solidFill>
                  <a:srgbClr val="00B050"/>
                </a:solidFill>
                <a:ea typeface="ＭＳ ゴシック" panose="020B0609070205080204" pitchFamily="49" charset="-128"/>
              </a:rPr>
              <a:t>    //</a:t>
            </a:r>
            <a:r>
              <a:rPr lang="ja-JP" altLang="en-US" sz="2200" dirty="0">
                <a:solidFill>
                  <a:srgbClr val="00B050"/>
                </a:solidFill>
                <a:ea typeface="ＭＳ ゴシック" panose="020B0609070205080204" pitchFamily="49" charset="-128"/>
              </a:rPr>
              <a:t>宝物の設置場所が通路であれば、その場所に宝物を設定</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if</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mapdata.getMapValue</a:t>
            </a:r>
            <a:r>
              <a:rPr lang="en-US" altLang="ja-JP" sz="2200" dirty="0">
                <a:solidFill>
                  <a:srgbClr val="00000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trX</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trY</a:t>
            </a:r>
            <a:r>
              <a:rPr lang="en-US" altLang="ja-JP" sz="2200" dirty="0">
                <a:solidFill>
                  <a:srgbClr val="000000"/>
                </a:solidFill>
                <a:ea typeface="ＭＳ ゴシック" panose="020B0609070205080204" pitchFamily="49" charset="-128"/>
              </a:rPr>
              <a:t>) == </a:t>
            </a:r>
            <a:r>
              <a:rPr lang="en-US" altLang="ja-JP" sz="2200" dirty="0">
                <a:solidFill>
                  <a:srgbClr val="2F4F4F"/>
                </a:solidFill>
                <a:ea typeface="ＭＳ ゴシック" panose="020B0609070205080204" pitchFamily="49" charset="-128"/>
              </a:rPr>
              <a:t>ROAD</a:t>
            </a:r>
            <a:r>
              <a:rPr lang="en-US" altLang="ja-JP" sz="2200" dirty="0">
                <a:solidFill>
                  <a:srgbClr val="000000"/>
                </a:solidFill>
                <a:ea typeface="ＭＳ ゴシック" panose="020B0609070205080204" pitchFamily="49" charset="-128"/>
              </a:rPr>
              <a:t>) {</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mapdata.setMapValue</a:t>
            </a:r>
            <a:r>
              <a:rPr lang="en-US" altLang="ja-JP" sz="2200" dirty="0">
                <a:solidFill>
                  <a:srgbClr val="00000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trX</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trY</a:t>
            </a:r>
            <a:r>
              <a:rPr lang="en-US" altLang="ja-JP" sz="2200" dirty="0">
                <a:solidFill>
                  <a:srgbClr val="000000"/>
                </a:solidFill>
                <a:ea typeface="ＭＳ ゴシック" panose="020B0609070205080204" pitchFamily="49" charset="-128"/>
              </a:rPr>
              <a:t>, </a:t>
            </a:r>
            <a:r>
              <a:rPr lang="en-US" altLang="ja-JP" sz="2200" dirty="0">
                <a:solidFill>
                  <a:srgbClr val="2F4F4F"/>
                </a:solidFill>
                <a:ea typeface="ＭＳ ゴシック" panose="020B0609070205080204" pitchFamily="49" charset="-128"/>
              </a:rPr>
              <a:t>TREASURE</a:t>
            </a:r>
            <a:r>
              <a:rPr lang="en-US" altLang="ja-JP" sz="2200" dirty="0">
                <a:solidFill>
                  <a:srgbClr val="000000"/>
                </a:solidFill>
                <a:ea typeface="ＭＳ ゴシック" panose="020B0609070205080204" pitchFamily="49" charset="-128"/>
              </a:rPr>
              <a:t>);</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break</a:t>
            </a:r>
            <a:r>
              <a:rPr lang="en-US" altLang="ja-JP" sz="2200" dirty="0">
                <a:solidFill>
                  <a:srgbClr val="000000"/>
                </a:solidFill>
                <a:ea typeface="ＭＳ ゴシック" panose="020B0609070205080204" pitchFamily="49" charset="-128"/>
              </a:rPr>
              <a:t>;                               </a:t>
            </a:r>
            <a:r>
              <a:rPr lang="en-US" altLang="ja-JP" sz="2200" dirty="0">
                <a:solidFill>
                  <a:srgbClr val="00B050"/>
                </a:solidFill>
                <a:ea typeface="ＭＳ ゴシック" panose="020B0609070205080204" pitchFamily="49" charset="-128"/>
              </a:rPr>
              <a:t>//</a:t>
            </a:r>
            <a:r>
              <a:rPr lang="ja-JP" altLang="en-US" sz="2200" dirty="0">
                <a:solidFill>
                  <a:srgbClr val="00B050"/>
                </a:solidFill>
                <a:ea typeface="ＭＳ ゴシック" panose="020B0609070205080204" pitchFamily="49" charset="-128"/>
              </a:rPr>
              <a:t>処理を終了</a:t>
            </a:r>
            <a:br>
              <a:rPr lang="en-US" altLang="ja-JP" sz="2200" dirty="0">
                <a:solidFill>
                  <a:srgbClr val="000000"/>
                </a:solidFill>
                <a:ea typeface="ＭＳ ゴシック" panose="020B0609070205080204" pitchFamily="49" charset="-128"/>
              </a:rPr>
            </a:br>
            <a:r>
              <a:rPr lang="ja-JP" altLang="en-US" sz="2200" dirty="0">
                <a:solidFill>
                  <a:srgbClr val="000000"/>
                </a:solidFill>
                <a:ea typeface="ＭＳ ゴシック" panose="020B0609070205080204" pitchFamily="49" charset="-128"/>
              </a:rPr>
              <a:t>    </a:t>
            </a:r>
            <a:r>
              <a:rPr lang="en-US" altLang="ja-JP" sz="2200" dirty="0">
                <a:solidFill>
                  <a:srgbClr val="000000"/>
                </a:solidFill>
                <a:ea typeface="ＭＳ ゴシック" panose="020B0609070205080204" pitchFamily="49" charset="-128"/>
              </a:rPr>
              <a:t>}</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p>
          <a:p>
            <a:pPr marL="0" indent="0">
              <a:buNone/>
            </a:pPr>
            <a:r>
              <a:rPr lang="en-US" altLang="ja-JP" sz="2200" dirty="0">
                <a:solidFill>
                  <a:srgbClr val="000000"/>
                </a:solidFill>
                <a:ea typeface="ＭＳ ゴシック" panose="020B0609070205080204" pitchFamily="49" charset="-128"/>
              </a:rPr>
              <a:t>}</a:t>
            </a:r>
            <a:endParaRPr lang="en-US" altLang="ja-JP" sz="2200" dirty="0"/>
          </a:p>
        </p:txBody>
      </p:sp>
      <p:sp>
        <p:nvSpPr>
          <p:cNvPr id="7" name="テキスト ボックス 6">
            <a:extLst>
              <a:ext uri="{FF2B5EF4-FFF2-40B4-BE49-F238E27FC236}">
                <a16:creationId xmlns:a16="http://schemas.microsoft.com/office/drawing/2014/main" id="{7FF84414-C47A-6AD1-6BBD-A010CA6B0E1B}"/>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2160415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075EE-052D-2EAD-71E3-B0F31B3510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E04A0C-C02B-B2C5-B2DA-901687125B5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D944BD25-0ABB-2099-CA6F-3EBA1DEE1A9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0; y &lt; </a:t>
            </a:r>
            <a:r>
              <a:rPr lang="en-US" altLang="ja-JP" sz="2400" dirty="0" err="1">
                <a:solidFill>
                  <a:srgbClr val="000000"/>
                </a:solidFill>
                <a:ea typeface="ＭＳ ゴシック" panose="020B0609070205080204" pitchFamily="49" charset="-128"/>
              </a:rPr>
              <a:t>mapdata.getMapSize</a:t>
            </a:r>
            <a:r>
              <a:rPr lang="en-US" altLang="ja-JP" sz="2400" dirty="0">
                <a:solidFill>
                  <a:srgbClr val="000000"/>
                </a:solidFill>
                <a:ea typeface="ＭＳ ゴシック" panose="020B0609070205080204" pitchFamily="49" charset="-128"/>
              </a:rPr>
              <a:t>(); y++)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0; x &lt; </a:t>
            </a:r>
            <a:r>
              <a:rPr lang="en-US" altLang="ja-JP" sz="2400" dirty="0" err="1">
                <a:ea typeface="ＭＳ ゴシック" panose="020B0609070205080204" pitchFamily="49" charset="-128"/>
              </a:rPr>
              <a:t>mapdata.getMapSize</a:t>
            </a:r>
            <a:r>
              <a:rPr lang="en-US" altLang="ja-JP" sz="2400" dirty="0">
                <a:ea typeface="ＭＳ ゴシック" panose="020B0609070205080204" pitchFamily="49" charset="-128"/>
              </a:rPr>
              <a:t>(y)</a:t>
            </a:r>
            <a:r>
              <a:rPr lang="en-US" altLang="ja-JP" sz="2400" dirty="0">
                <a:solidFill>
                  <a:srgbClr val="000000"/>
                </a:solidFill>
                <a:ea typeface="ＭＳ ゴシック" panose="020B0609070205080204" pitchFamily="49" charset="-128"/>
              </a:rPr>
              <a:t>; x++)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p>
          <a:p>
            <a:pPr marL="0" indent="0">
              <a:buNone/>
            </a:pP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3CF0155-3506-1B55-B0F1-AD4C99958C44}"/>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47898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CF0FD-CE14-750B-1C11-F22BA4CF79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C85AC62-2321-8A45-BBCB-C660C7065A1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F1C3EEE8-95B0-02AD-779D-B7C4DBDEF96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コマンドプロンプトの表示位置を</a:t>
            </a:r>
            <a:r>
              <a:rPr lang="en-US" altLang="ja-JP" sz="2400" dirty="0">
                <a:solidFill>
                  <a:srgbClr val="00B050"/>
                </a:solidFill>
                <a:ea typeface="ＭＳ ゴシック" panose="020B0609070205080204" pitchFamily="49" charset="-128"/>
              </a:rPr>
              <a:t>(0,0)</a:t>
            </a:r>
            <a:r>
              <a:rPr lang="ja-JP" altLang="en-US" sz="2400" dirty="0">
                <a:solidFill>
                  <a:srgbClr val="00B050"/>
                </a:solidFill>
                <a:ea typeface="ＭＳ ゴシック" panose="020B0609070205080204" pitchFamily="49" charset="-128"/>
              </a:rPr>
              <a:t>へ設定</a:t>
            </a:r>
            <a:br>
              <a:rPr lang="en-US" altLang="ja-JP" sz="2400" dirty="0">
                <a:solidFill>
                  <a:srgbClr val="008000"/>
                </a:solidFill>
                <a:ea typeface="ＭＳ ゴシック" panose="020B0609070205080204" pitchFamily="49" charset="-128"/>
              </a:rPr>
            </a:br>
            <a:r>
              <a:rPr lang="en-US" altLang="ja-JP" sz="2400" dirty="0">
                <a:solidFill>
                  <a:srgbClr val="008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SetConsoleCursorPosition</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GetStdHandle</a:t>
            </a:r>
            <a:r>
              <a:rPr lang="en-US" altLang="ja-JP" sz="2400" dirty="0">
                <a:solidFill>
                  <a:srgbClr val="000000"/>
                </a:solidFill>
                <a:ea typeface="ＭＳ ゴシック" panose="020B0609070205080204" pitchFamily="49" charset="-128"/>
              </a:rPr>
              <a:t>(</a:t>
            </a:r>
            <a:r>
              <a:rPr lang="en-US" altLang="ja-JP" sz="2400" dirty="0">
                <a:solidFill>
                  <a:srgbClr val="6F008A"/>
                </a:solidFill>
                <a:ea typeface="ＭＳ ゴシック" panose="020B0609070205080204" pitchFamily="49" charset="-128"/>
              </a:rPr>
              <a:t>STD_OUTPUT_HANDLE</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COORD</a:t>
            </a:r>
            <a:r>
              <a:rPr lang="en-US" altLang="ja-JP" sz="2400" dirty="0">
                <a:solidFill>
                  <a:srgbClr val="000000"/>
                </a:solidFill>
                <a:ea typeface="ＭＳ ゴシック" panose="020B0609070205080204" pitchFamily="49" charset="-128"/>
              </a:rPr>
              <a:t>{ 0, 0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map.DrawMap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マップの描画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0;</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40F49FD8-32CB-3D1D-4658-930A4F864608}"/>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36558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0F8F1-6BA9-B2CF-26D6-C0AC9F8E61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986C6A3-C8A9-8B7B-2E9D-691DAFA5E8FE}"/>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9EA40DF-B96C-8A9B-A16D-DC58EBE41754}"/>
              </a:ext>
            </a:extLst>
          </p:cNvPr>
          <p:cNvSpPr>
            <a:spLocks noGrp="1"/>
          </p:cNvSpPr>
          <p:nvPr>
            <p:ph idx="1"/>
          </p:nvPr>
        </p:nvSpPr>
        <p:spPr>
          <a:xfrm>
            <a:off x="430306" y="1376038"/>
            <a:ext cx="11654118" cy="5329562"/>
          </a:xfrm>
        </p:spPr>
        <p:txBody>
          <a:bodyPr>
            <a:normAutofit/>
          </a:bodyPr>
          <a:lstStyle/>
          <a:p>
            <a:r>
              <a:rPr kumimoji="1" lang="ja-JP" altLang="en-US" dirty="0"/>
              <a:t>コマンドプロンプト上の表示場所を固定する</a:t>
            </a:r>
            <a:br>
              <a:rPr kumimoji="1" lang="en-US" altLang="ja-JP" dirty="0"/>
            </a:br>
            <a:endParaRPr kumimoji="1" lang="en-US" altLang="ja-JP" dirty="0"/>
          </a:p>
          <a:p>
            <a:pPr lvl="1"/>
            <a:r>
              <a:rPr lang="en-US" altLang="ja-JP" sz="3200" dirty="0">
                <a:solidFill>
                  <a:srgbClr val="008000"/>
                </a:solidFill>
                <a:ea typeface="ＭＳ ゴシック" panose="020B0609070205080204" pitchFamily="49" charset="-128"/>
              </a:rPr>
              <a:t> </a:t>
            </a:r>
            <a:r>
              <a:rPr lang="en-US" altLang="ja-JP" sz="3200" dirty="0" err="1">
                <a:solidFill>
                  <a:srgbClr val="000000"/>
                </a:solidFill>
                <a:ea typeface="ＭＳ ゴシック" panose="020B0609070205080204" pitchFamily="49" charset="-128"/>
              </a:rPr>
              <a:t>SetConsoleCursorPosition</a:t>
            </a:r>
            <a:r>
              <a:rPr lang="en-US" altLang="ja-JP" sz="3200" dirty="0">
                <a:solidFill>
                  <a:srgbClr val="000000"/>
                </a:solidFill>
                <a:ea typeface="ＭＳ ゴシック" panose="020B0609070205080204" pitchFamily="49" charset="-128"/>
              </a:rPr>
              <a:t>(</a:t>
            </a:r>
            <a:br>
              <a:rPr lang="en-US" altLang="ja-JP" sz="3200" dirty="0">
                <a:solidFill>
                  <a:srgbClr val="000000"/>
                </a:solidFill>
                <a:ea typeface="ＭＳ ゴシック" panose="020B0609070205080204" pitchFamily="49" charset="-128"/>
              </a:rPr>
            </a:br>
            <a:br>
              <a:rPr lang="en-US" altLang="ja-JP" sz="3200" dirty="0">
                <a:solidFill>
                  <a:srgbClr val="000000"/>
                </a:solidFill>
                <a:ea typeface="ＭＳ ゴシック" panose="020B0609070205080204" pitchFamily="49" charset="-128"/>
              </a:rPr>
            </a:br>
            <a:r>
              <a:rPr lang="en-US" altLang="ja-JP" sz="3200" dirty="0">
                <a:solidFill>
                  <a:srgbClr val="000000"/>
                </a:solidFill>
                <a:ea typeface="ＭＳ ゴシック" panose="020B0609070205080204" pitchFamily="49" charset="-128"/>
              </a:rPr>
              <a:t>    </a:t>
            </a:r>
            <a:r>
              <a:rPr lang="en-US" altLang="ja-JP" sz="3200" dirty="0" err="1">
                <a:solidFill>
                  <a:srgbClr val="000000"/>
                </a:solidFill>
                <a:ea typeface="ＭＳ ゴシック" panose="020B0609070205080204" pitchFamily="49" charset="-128"/>
              </a:rPr>
              <a:t>GetStdHandle</a:t>
            </a:r>
            <a:r>
              <a:rPr lang="en-US" altLang="ja-JP" sz="3200" dirty="0">
                <a:solidFill>
                  <a:srgbClr val="000000"/>
                </a:solidFill>
                <a:ea typeface="ＭＳ ゴシック" panose="020B0609070205080204" pitchFamily="49" charset="-128"/>
              </a:rPr>
              <a:t>(</a:t>
            </a:r>
            <a:r>
              <a:rPr lang="en-US" altLang="ja-JP" sz="3200" dirty="0">
                <a:solidFill>
                  <a:srgbClr val="6F008A"/>
                </a:solidFill>
                <a:ea typeface="ＭＳ ゴシック" panose="020B0609070205080204" pitchFamily="49" charset="-128"/>
              </a:rPr>
              <a:t>STD_OUTPUT_HANDLE</a:t>
            </a:r>
            <a:r>
              <a:rPr lang="en-US" altLang="ja-JP" sz="3200" dirty="0">
                <a:solidFill>
                  <a:srgbClr val="000000"/>
                </a:solidFill>
                <a:ea typeface="ＭＳ ゴシック" panose="020B0609070205080204" pitchFamily="49" charset="-128"/>
              </a:rPr>
              <a:t>),    </a:t>
            </a:r>
            <a:br>
              <a:rPr lang="en-US" altLang="ja-JP" sz="3200" dirty="0">
                <a:solidFill>
                  <a:srgbClr val="000000"/>
                </a:solidFill>
                <a:ea typeface="ＭＳ ゴシック" panose="020B0609070205080204" pitchFamily="49" charset="-128"/>
              </a:rPr>
            </a:br>
            <a:br>
              <a:rPr lang="en-US" altLang="ja-JP" sz="3200" dirty="0">
                <a:solidFill>
                  <a:srgbClr val="000000"/>
                </a:solidFill>
                <a:ea typeface="ＭＳ ゴシック" panose="020B0609070205080204" pitchFamily="49" charset="-128"/>
              </a:rPr>
            </a:br>
            <a:r>
              <a:rPr lang="en-US" altLang="ja-JP" sz="3200" dirty="0">
                <a:solidFill>
                  <a:srgbClr val="000000"/>
                </a:solidFill>
                <a:ea typeface="ＭＳ ゴシック" panose="020B0609070205080204" pitchFamily="49" charset="-128"/>
              </a:rPr>
              <a:t>                     </a:t>
            </a:r>
            <a:r>
              <a:rPr lang="en-US" altLang="ja-JP" sz="3200" dirty="0">
                <a:solidFill>
                  <a:srgbClr val="2B91AF"/>
                </a:solidFill>
                <a:ea typeface="ＭＳ ゴシック" panose="020B0609070205080204" pitchFamily="49" charset="-128"/>
              </a:rPr>
              <a:t>COORD</a:t>
            </a:r>
            <a:r>
              <a:rPr lang="en-US" altLang="ja-JP" sz="3200" dirty="0">
                <a:solidFill>
                  <a:srgbClr val="000000"/>
                </a:solidFill>
                <a:ea typeface="ＭＳ ゴシック" panose="020B0609070205080204" pitchFamily="49" charset="-128"/>
              </a:rPr>
              <a:t>{ 0, 0 });</a:t>
            </a:r>
            <a:endParaRPr kumimoji="1" lang="en-US" altLang="ja-JP" dirty="0"/>
          </a:p>
        </p:txBody>
      </p:sp>
      <p:sp>
        <p:nvSpPr>
          <p:cNvPr id="5" name="テキスト ボックス 4">
            <a:extLst>
              <a:ext uri="{FF2B5EF4-FFF2-40B4-BE49-F238E27FC236}">
                <a16:creationId xmlns:a16="http://schemas.microsoft.com/office/drawing/2014/main" id="{12091208-875A-745E-2FAD-815A6F67AC6E}"/>
              </a:ext>
            </a:extLst>
          </p:cNvPr>
          <p:cNvSpPr txBox="1"/>
          <p:nvPr/>
        </p:nvSpPr>
        <p:spPr>
          <a:xfrm>
            <a:off x="8463063" y="4675760"/>
            <a:ext cx="2574744" cy="584775"/>
          </a:xfrm>
          <a:prstGeom prst="rect">
            <a:avLst/>
          </a:prstGeom>
          <a:noFill/>
        </p:spPr>
        <p:txBody>
          <a:bodyPr wrap="none" rtlCol="0">
            <a:spAutoFit/>
          </a:bodyPr>
          <a:lstStyle/>
          <a:p>
            <a:r>
              <a:rPr kumimoji="1" lang="ja-JP" altLang="en-US" sz="3200" dirty="0">
                <a:solidFill>
                  <a:srgbClr val="FF0000"/>
                </a:solidFill>
              </a:rPr>
              <a:t>↑座標（</a:t>
            </a:r>
            <a:r>
              <a:rPr kumimoji="1" lang="en-US" altLang="ja-JP" sz="3200" dirty="0">
                <a:solidFill>
                  <a:srgbClr val="FF0000"/>
                </a:solidFill>
              </a:rPr>
              <a:t>0</a:t>
            </a:r>
            <a:r>
              <a:rPr kumimoji="1" lang="ja-JP" altLang="en-US" sz="3200" dirty="0">
                <a:solidFill>
                  <a:srgbClr val="FF0000"/>
                </a:solidFill>
              </a:rPr>
              <a:t>，</a:t>
            </a:r>
            <a:r>
              <a:rPr kumimoji="1" lang="en-US" altLang="ja-JP" sz="3200" dirty="0">
                <a:solidFill>
                  <a:srgbClr val="FF0000"/>
                </a:solidFill>
              </a:rPr>
              <a:t>0</a:t>
            </a:r>
            <a:r>
              <a:rPr kumimoji="1" lang="ja-JP" altLang="en-US" sz="3200" dirty="0">
                <a:solidFill>
                  <a:srgbClr val="FF0000"/>
                </a:solidFill>
              </a:rPr>
              <a:t>）</a:t>
            </a:r>
          </a:p>
        </p:txBody>
      </p:sp>
      <p:sp>
        <p:nvSpPr>
          <p:cNvPr id="6" name="テキスト ボックス 5">
            <a:extLst>
              <a:ext uri="{FF2B5EF4-FFF2-40B4-BE49-F238E27FC236}">
                <a16:creationId xmlns:a16="http://schemas.microsoft.com/office/drawing/2014/main" id="{B5B7ACBC-DDBC-DB92-35F1-FCAA681A1C5A}"/>
              </a:ext>
            </a:extLst>
          </p:cNvPr>
          <p:cNvSpPr txBox="1"/>
          <p:nvPr/>
        </p:nvSpPr>
        <p:spPr>
          <a:xfrm>
            <a:off x="1363614" y="2014419"/>
            <a:ext cx="4732386" cy="523220"/>
          </a:xfrm>
          <a:prstGeom prst="rect">
            <a:avLst/>
          </a:prstGeom>
          <a:noFill/>
        </p:spPr>
        <p:txBody>
          <a:bodyPr wrap="none" rtlCol="0">
            <a:spAutoFit/>
          </a:bodyPr>
          <a:lstStyle/>
          <a:p>
            <a:r>
              <a:rPr kumimoji="1" lang="ja-JP" altLang="en-US" sz="2800" dirty="0">
                <a:solidFill>
                  <a:srgbClr val="FF0000"/>
                </a:solidFill>
              </a:rPr>
              <a:t>カーソル位置を指定する関数</a:t>
            </a:r>
          </a:p>
        </p:txBody>
      </p:sp>
      <p:sp>
        <p:nvSpPr>
          <p:cNvPr id="7" name="テキスト ボックス 6">
            <a:extLst>
              <a:ext uri="{FF2B5EF4-FFF2-40B4-BE49-F238E27FC236}">
                <a16:creationId xmlns:a16="http://schemas.microsoft.com/office/drawing/2014/main" id="{260588E6-461F-8704-FA57-AD1216A478EA}"/>
              </a:ext>
            </a:extLst>
          </p:cNvPr>
          <p:cNvSpPr txBox="1"/>
          <p:nvPr/>
        </p:nvSpPr>
        <p:spPr>
          <a:xfrm>
            <a:off x="2088213" y="2905780"/>
            <a:ext cx="8178842" cy="523220"/>
          </a:xfrm>
          <a:prstGeom prst="rect">
            <a:avLst/>
          </a:prstGeom>
          <a:noFill/>
        </p:spPr>
        <p:txBody>
          <a:bodyPr wrap="none" rtlCol="0">
            <a:spAutoFit/>
          </a:bodyPr>
          <a:lstStyle/>
          <a:p>
            <a:r>
              <a:rPr kumimoji="1" lang="ja-JP" altLang="en-US" sz="2800" dirty="0">
                <a:solidFill>
                  <a:srgbClr val="FF0000"/>
                </a:solidFill>
              </a:rPr>
              <a:t>画面上のウィンドウからコマンドプロンプトを指定</a:t>
            </a:r>
          </a:p>
        </p:txBody>
      </p:sp>
    </p:spTree>
    <p:extLst>
      <p:ext uri="{BB962C8B-B14F-4D97-AF65-F5344CB8AC3E}">
        <p14:creationId xmlns:p14="http://schemas.microsoft.com/office/powerpoint/2010/main" val="155562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dirty="0">
                <a:hlinkClick r:id="rId3"/>
              </a:rPr>
              <a:t>https://bit.ly/4fYSW1e</a:t>
            </a:r>
            <a:br>
              <a:rPr kumimoji="1" lang="en-US" altLang="ja-JP" dirty="0"/>
            </a:br>
            <a:endParaRPr kumimoji="1" lang="en-US" altLang="ja-JP" dirty="0"/>
          </a:p>
          <a:p>
            <a:pPr lvl="1"/>
            <a:r>
              <a:rPr kumimoji="1" lang="ja-JP" altLang="en-US" dirty="0"/>
              <a:t>あとはダウンロードしたファイルを実行すれば完了</a:t>
            </a:r>
            <a:endParaRPr kumimoji="1" lang="en-US" altLang="ja-JP" dirty="0"/>
          </a:p>
        </p:txBody>
      </p:sp>
    </p:spTree>
    <p:extLst>
      <p:ext uri="{BB962C8B-B14F-4D97-AF65-F5344CB8AC3E}">
        <p14:creationId xmlns:p14="http://schemas.microsoft.com/office/powerpoint/2010/main" val="3461653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2605-A1D4-34FF-89A8-A457F8E32B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C14E70-9F24-341A-256A-87E4474A714E}"/>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9D5D7566-7C86-0D8B-1212-4E7460EBDC59}"/>
              </a:ext>
            </a:extLst>
          </p:cNvPr>
          <p:cNvSpPr>
            <a:spLocks noGrp="1"/>
          </p:cNvSpPr>
          <p:nvPr>
            <p:ph idx="1"/>
          </p:nvPr>
        </p:nvSpPr>
        <p:spPr>
          <a:xfrm>
            <a:off x="430306" y="1376038"/>
            <a:ext cx="11654118" cy="5329562"/>
          </a:xfrm>
        </p:spPr>
        <p:txBody>
          <a:bodyPr>
            <a:normAutofit/>
          </a:bodyPr>
          <a:lstStyle/>
          <a:p>
            <a:r>
              <a:rPr kumimoji="1" lang="ja-JP" altLang="en-US" dirty="0"/>
              <a:t>壁と通路の色を変更する</a:t>
            </a:r>
            <a:br>
              <a:rPr kumimoji="1" lang="en-US" altLang="ja-JP" dirty="0"/>
            </a:br>
            <a:endParaRPr kumimoji="1" lang="en-US" altLang="ja-JP" dirty="0"/>
          </a:p>
          <a:p>
            <a:pPr lvl="1"/>
            <a:r>
              <a:rPr lang="ja-JP" altLang="en-US" dirty="0"/>
              <a:t>エスケープシーケンスという機能を利用することで、画面に表示される色を変更可能</a:t>
            </a:r>
            <a:br>
              <a:rPr lang="en-US" altLang="ja-JP" dirty="0"/>
            </a:br>
            <a:endParaRPr kumimoji="1" lang="en-US" altLang="ja-JP" dirty="0"/>
          </a:p>
        </p:txBody>
      </p:sp>
      <p:sp>
        <p:nvSpPr>
          <p:cNvPr id="4" name="テキスト ボックス 3">
            <a:extLst>
              <a:ext uri="{FF2B5EF4-FFF2-40B4-BE49-F238E27FC236}">
                <a16:creationId xmlns:a16="http://schemas.microsoft.com/office/drawing/2014/main" id="{7B82F28D-3AC1-2C0D-8A86-5B14A6E52CB8}"/>
              </a:ext>
            </a:extLst>
          </p:cNvPr>
          <p:cNvSpPr txBox="1"/>
          <p:nvPr/>
        </p:nvSpPr>
        <p:spPr>
          <a:xfrm>
            <a:off x="1317173" y="3506821"/>
            <a:ext cx="9880384" cy="3108543"/>
          </a:xfrm>
          <a:prstGeom prst="rect">
            <a:avLst/>
          </a:prstGeom>
          <a:noFill/>
        </p:spPr>
        <p:txBody>
          <a:bodyPr wrap="square" rtlCol="0">
            <a:spAutoFit/>
          </a:bodyPr>
          <a:lstStyle/>
          <a:p>
            <a:r>
              <a:rPr lang="ja-JP" altLang="en-US" sz="2800" dirty="0">
                <a:solidFill>
                  <a:srgbClr val="000000"/>
                </a:solidFill>
                <a:highlight>
                  <a:srgbClr val="FFFFFF"/>
                </a:highlight>
              </a:rPr>
              <a:t>黒：　</a:t>
            </a:r>
            <a:r>
              <a:rPr lang="en-US" altLang="ja-JP" sz="2800" dirty="0">
                <a:solidFill>
                  <a:srgbClr val="000000"/>
                </a:solidFill>
                <a:highlight>
                  <a:srgbClr val="FFFFFF"/>
                </a:highlight>
              </a:rPr>
              <a:t>\033[30m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赤：　</a:t>
            </a:r>
            <a:r>
              <a:rPr lang="en-US" altLang="ja-JP" sz="2800" dirty="0">
                <a:solidFill>
                  <a:srgbClr val="000000"/>
                </a:solidFill>
                <a:highlight>
                  <a:srgbClr val="FFFFFF"/>
                </a:highlight>
              </a:rPr>
              <a:t>\033[31m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緑：　</a:t>
            </a:r>
            <a:r>
              <a:rPr lang="en-US" altLang="ja-JP" sz="2800" dirty="0">
                <a:solidFill>
                  <a:srgbClr val="000000"/>
                </a:solidFill>
                <a:highlight>
                  <a:srgbClr val="FFFFFF"/>
                </a:highlight>
              </a:rPr>
              <a:t>\033[32m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黄：　</a:t>
            </a:r>
            <a:r>
              <a:rPr lang="en-US" altLang="ja-JP" sz="2800" dirty="0">
                <a:solidFill>
                  <a:srgbClr val="000000"/>
                </a:solidFill>
                <a:highlight>
                  <a:srgbClr val="FFFFFF"/>
                </a:highlight>
              </a:rPr>
              <a:t>\033[33m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青：　</a:t>
            </a:r>
            <a:r>
              <a:rPr lang="en-US" altLang="ja-JP" sz="2800" dirty="0">
                <a:solidFill>
                  <a:srgbClr val="000000"/>
                </a:solidFill>
                <a:highlight>
                  <a:srgbClr val="FFFFFF"/>
                </a:highlight>
              </a:rPr>
              <a:t>\033[34m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白：　</a:t>
            </a:r>
            <a:r>
              <a:rPr lang="en-US" altLang="ja-JP" sz="2800" dirty="0">
                <a:solidFill>
                  <a:srgbClr val="000000"/>
                </a:solidFill>
                <a:highlight>
                  <a:srgbClr val="FFFFFF"/>
                </a:highlight>
              </a:rPr>
              <a:t>\033[37m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無：　</a:t>
            </a:r>
            <a:r>
              <a:rPr lang="en-US" altLang="ja-JP" sz="2800" dirty="0">
                <a:solidFill>
                  <a:srgbClr val="000000"/>
                </a:solidFill>
                <a:highlight>
                  <a:srgbClr val="FFFFFF"/>
                </a:highlight>
              </a:rPr>
              <a:t>\033[m  ※</a:t>
            </a:r>
            <a:r>
              <a:rPr lang="ja-JP" altLang="en-US" sz="2800" dirty="0">
                <a:solidFill>
                  <a:srgbClr val="000000"/>
                </a:solidFill>
                <a:highlight>
                  <a:srgbClr val="FFFFFF"/>
                </a:highlight>
              </a:rPr>
              <a:t>これでリセットしないと色が残る</a:t>
            </a:r>
            <a:endParaRPr kumimoji="1" lang="ja-JP" altLang="en-US" sz="2800" dirty="0"/>
          </a:p>
        </p:txBody>
      </p:sp>
    </p:spTree>
    <p:extLst>
      <p:ext uri="{BB962C8B-B14F-4D97-AF65-F5344CB8AC3E}">
        <p14:creationId xmlns:p14="http://schemas.microsoft.com/office/powerpoint/2010/main" val="176105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5DE23-2549-ED91-7D33-4503F5D26F1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F041E48-ECB1-9C7A-8ED3-6426BDEB6482}"/>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7615D161-B7A0-020E-2A3D-14431F6F9006}"/>
              </a:ext>
            </a:extLst>
          </p:cNvPr>
          <p:cNvSpPr>
            <a:spLocks noGrp="1"/>
          </p:cNvSpPr>
          <p:nvPr>
            <p:ph idx="1"/>
          </p:nvPr>
        </p:nvSpPr>
        <p:spPr>
          <a:xfrm>
            <a:off x="430306" y="1376038"/>
            <a:ext cx="11654118" cy="5329562"/>
          </a:xfrm>
        </p:spPr>
        <p:txBody>
          <a:bodyPr>
            <a:normAutofit/>
          </a:bodyPr>
          <a:lstStyle/>
          <a:p>
            <a:r>
              <a:rPr kumimoji="1" lang="ja-JP" altLang="en-US" dirty="0"/>
              <a:t>壁と通路の色を変更する</a:t>
            </a:r>
            <a:br>
              <a:rPr kumimoji="1" lang="en-US" altLang="ja-JP" dirty="0"/>
            </a:br>
            <a:endParaRPr kumimoji="1" lang="en-US" altLang="ja-JP" dirty="0"/>
          </a:p>
          <a:p>
            <a:pPr lvl="1"/>
            <a:r>
              <a:rPr lang="ja-JP" altLang="en-US" dirty="0"/>
              <a:t>例</a:t>
            </a:r>
            <a:br>
              <a:rPr lang="en-US" altLang="ja-JP" dirty="0"/>
            </a:br>
            <a:r>
              <a:rPr lang="en-US" altLang="ja-JP" dirty="0" err="1"/>
              <a:t>cout</a:t>
            </a:r>
            <a:r>
              <a:rPr lang="en-US" altLang="ja-JP" dirty="0"/>
              <a:t> &lt;&lt; “</a:t>
            </a:r>
            <a:r>
              <a:rPr lang="en-US" altLang="ja-JP" sz="3200" dirty="0">
                <a:solidFill>
                  <a:srgbClr val="000000"/>
                </a:solidFill>
                <a:highlight>
                  <a:srgbClr val="FFFFFF"/>
                </a:highlight>
              </a:rPr>
              <a:t>\033[31m</a:t>
            </a:r>
            <a:r>
              <a:rPr lang="ja-JP" altLang="en-US" sz="3200" dirty="0">
                <a:solidFill>
                  <a:srgbClr val="FF0000"/>
                </a:solidFill>
                <a:highlight>
                  <a:srgbClr val="FFFFFF"/>
                </a:highlight>
              </a:rPr>
              <a:t>赤色で表示</a:t>
            </a:r>
            <a:r>
              <a:rPr lang="en-US" altLang="ja-JP" sz="3200" dirty="0">
                <a:solidFill>
                  <a:srgbClr val="000000"/>
                </a:solidFill>
                <a:highlight>
                  <a:srgbClr val="FFFFFF"/>
                </a:highlight>
              </a:rPr>
              <a:t>\033[m” &lt;&lt; </a:t>
            </a:r>
            <a:r>
              <a:rPr lang="en-US" altLang="ja-JP" sz="3200" dirty="0" err="1">
                <a:solidFill>
                  <a:srgbClr val="000000"/>
                </a:solidFill>
                <a:highlight>
                  <a:srgbClr val="FFFFFF"/>
                </a:highlight>
              </a:rPr>
              <a:t>endl</a:t>
            </a:r>
            <a:r>
              <a:rPr lang="en-US" altLang="ja-JP" sz="3200" dirty="0">
                <a:solidFill>
                  <a:srgbClr val="000000"/>
                </a:solidFill>
                <a:highlight>
                  <a:srgbClr val="FFFFFF"/>
                </a:highlight>
              </a:rPr>
              <a:t>;</a:t>
            </a:r>
            <a:br>
              <a:rPr lang="en-US" altLang="ja-JP" sz="3200" dirty="0">
                <a:solidFill>
                  <a:srgbClr val="000000"/>
                </a:solidFill>
                <a:highlight>
                  <a:srgbClr val="FFFFFF"/>
                </a:highlight>
              </a:rPr>
            </a:br>
            <a:br>
              <a:rPr lang="en-US" altLang="ja-JP" sz="3200" dirty="0">
                <a:solidFill>
                  <a:srgbClr val="000000"/>
                </a:solidFill>
                <a:highlight>
                  <a:srgbClr val="FFFFFF"/>
                </a:highlight>
              </a:rPr>
            </a:br>
            <a:r>
              <a:rPr lang="ja-JP" altLang="en-US" sz="3200" dirty="0">
                <a:solidFill>
                  <a:srgbClr val="000000"/>
                </a:solidFill>
                <a:highlight>
                  <a:srgbClr val="FFFFFF"/>
                </a:highlight>
              </a:rPr>
              <a:t>表示したい色のエスケープシーケンスと、それをリセット</a:t>
            </a:r>
            <a:br>
              <a:rPr lang="en-US" altLang="ja-JP" sz="3200" dirty="0">
                <a:solidFill>
                  <a:srgbClr val="000000"/>
                </a:solidFill>
                <a:highlight>
                  <a:srgbClr val="FFFFFF"/>
                </a:highlight>
              </a:rPr>
            </a:br>
            <a:r>
              <a:rPr lang="ja-JP" altLang="en-US" sz="3200" dirty="0">
                <a:solidFill>
                  <a:srgbClr val="000000"/>
                </a:solidFill>
                <a:highlight>
                  <a:srgbClr val="FFFFFF"/>
                </a:highlight>
              </a:rPr>
              <a:t>するエスケープシーケンスで挟んで表示する</a:t>
            </a:r>
            <a:br>
              <a:rPr lang="en-US" altLang="ja-JP" dirty="0"/>
            </a:br>
            <a:endParaRPr kumimoji="1" lang="en-US" altLang="ja-JP" dirty="0"/>
          </a:p>
        </p:txBody>
      </p:sp>
    </p:spTree>
    <p:extLst>
      <p:ext uri="{BB962C8B-B14F-4D97-AF65-F5344CB8AC3E}">
        <p14:creationId xmlns:p14="http://schemas.microsoft.com/office/powerpoint/2010/main" val="3227386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92101-605A-172F-0673-1E3FEB027B7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4468D2-D94D-38B2-E190-F9D8A45EC29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11BD48F9-4C7A-5CB8-BFFF-BE36E32EC8A9}"/>
              </a:ext>
            </a:extLst>
          </p:cNvPr>
          <p:cNvSpPr>
            <a:spLocks noGrp="1"/>
          </p:cNvSpPr>
          <p:nvPr>
            <p:ph idx="1"/>
          </p:nvPr>
        </p:nvSpPr>
        <p:spPr>
          <a:xfrm>
            <a:off x="430306" y="1376038"/>
            <a:ext cx="11654118" cy="5329562"/>
          </a:xfrm>
        </p:spPr>
        <p:txBody>
          <a:bodyPr>
            <a:normAutofit/>
          </a:bodyPr>
          <a:lstStyle/>
          <a:p>
            <a:r>
              <a:rPr kumimoji="1" lang="ja-JP" altLang="en-US" dirty="0"/>
              <a:t>壁と通路の色を変更する</a:t>
            </a:r>
            <a:br>
              <a:rPr kumimoji="1" lang="en-US" altLang="ja-JP" dirty="0"/>
            </a:br>
            <a:endParaRPr kumimoji="1" lang="en-US" altLang="ja-JP" dirty="0"/>
          </a:p>
          <a:p>
            <a:pPr lvl="1"/>
            <a:r>
              <a:rPr kumimoji="1" lang="ja-JP" altLang="en-US" dirty="0"/>
              <a:t>壁を赤色</a:t>
            </a:r>
            <a:endParaRPr kumimoji="1" lang="en-US" altLang="ja-JP" dirty="0"/>
          </a:p>
          <a:p>
            <a:pPr lvl="1"/>
            <a:r>
              <a:rPr kumimoji="1" lang="ja-JP" altLang="en-US" dirty="0"/>
              <a:t>通路を黒色</a:t>
            </a:r>
            <a:br>
              <a:rPr kumimoji="1" lang="en-US" altLang="ja-JP" dirty="0"/>
            </a:br>
            <a:br>
              <a:rPr kumimoji="1" lang="en-US" altLang="ja-JP" dirty="0"/>
            </a:br>
            <a:r>
              <a:rPr kumimoji="1" lang="ja-JP" altLang="en-US" dirty="0"/>
              <a:t>にしてみる</a:t>
            </a:r>
            <a:endParaRPr kumimoji="1" lang="en-US" altLang="ja-JP" dirty="0"/>
          </a:p>
        </p:txBody>
      </p:sp>
      <p:pic>
        <p:nvPicPr>
          <p:cNvPr id="4" name="図 3">
            <a:extLst>
              <a:ext uri="{FF2B5EF4-FFF2-40B4-BE49-F238E27FC236}">
                <a16:creationId xmlns:a16="http://schemas.microsoft.com/office/drawing/2014/main" id="{8CA44082-33F2-D194-77F7-ADA56CFD1A73}"/>
              </a:ext>
            </a:extLst>
          </p:cNvPr>
          <p:cNvPicPr>
            <a:picLocks noChangeAspect="1"/>
          </p:cNvPicPr>
          <p:nvPr/>
        </p:nvPicPr>
        <p:blipFill>
          <a:blip r:embed="rId2"/>
          <a:stretch>
            <a:fillRect/>
          </a:stretch>
        </p:blipFill>
        <p:spPr>
          <a:xfrm>
            <a:off x="5023119" y="2062263"/>
            <a:ext cx="2298579" cy="4554461"/>
          </a:xfrm>
          <a:prstGeom prst="rect">
            <a:avLst/>
          </a:prstGeom>
        </p:spPr>
      </p:pic>
      <p:pic>
        <p:nvPicPr>
          <p:cNvPr id="6" name="図 5">
            <a:extLst>
              <a:ext uri="{FF2B5EF4-FFF2-40B4-BE49-F238E27FC236}">
                <a16:creationId xmlns:a16="http://schemas.microsoft.com/office/drawing/2014/main" id="{19CE80EE-45FB-360A-1E15-17F98AAD145C}"/>
              </a:ext>
            </a:extLst>
          </p:cNvPr>
          <p:cNvPicPr>
            <a:picLocks noChangeAspect="1"/>
          </p:cNvPicPr>
          <p:nvPr/>
        </p:nvPicPr>
        <p:blipFill>
          <a:blip r:embed="rId3"/>
          <a:stretch>
            <a:fillRect/>
          </a:stretch>
        </p:blipFill>
        <p:spPr>
          <a:xfrm>
            <a:off x="8773041" y="2062262"/>
            <a:ext cx="2341479" cy="4554462"/>
          </a:xfrm>
          <a:prstGeom prst="rect">
            <a:avLst/>
          </a:prstGeom>
        </p:spPr>
      </p:pic>
      <p:sp>
        <p:nvSpPr>
          <p:cNvPr id="7" name="矢印: 右 6">
            <a:extLst>
              <a:ext uri="{FF2B5EF4-FFF2-40B4-BE49-F238E27FC236}">
                <a16:creationId xmlns:a16="http://schemas.microsoft.com/office/drawing/2014/main" id="{D5FC6091-CFF6-8DD7-0892-2BE11E0337A7}"/>
              </a:ext>
            </a:extLst>
          </p:cNvPr>
          <p:cNvSpPr/>
          <p:nvPr/>
        </p:nvSpPr>
        <p:spPr>
          <a:xfrm>
            <a:off x="7558391" y="4040819"/>
            <a:ext cx="1021405" cy="5252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0175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45C5-53AB-0B6E-4C95-663C9D6C96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6A9D9C6-1847-D83C-4367-DEA2DA28FE10}"/>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C0864339-933D-3EA5-94EC-2D24B310B75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0; y &lt; </a:t>
            </a:r>
            <a:r>
              <a:rPr lang="en-US" altLang="ja-JP" sz="2400" dirty="0" err="1">
                <a:solidFill>
                  <a:srgbClr val="000000"/>
                </a:solidFill>
                <a:ea typeface="ＭＳ ゴシック" panose="020B0609070205080204" pitchFamily="49" charset="-128"/>
              </a:rPr>
              <a:t>mapdata.getMapSize</a:t>
            </a:r>
            <a:r>
              <a:rPr lang="en-US" altLang="ja-JP" sz="2400" dirty="0">
                <a:solidFill>
                  <a:srgbClr val="000000"/>
                </a:solidFill>
                <a:ea typeface="ＭＳ ゴシック" panose="020B0609070205080204" pitchFamily="49" charset="-128"/>
              </a:rPr>
              <a:t>(); y++)</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=0; x &lt; </a:t>
            </a:r>
            <a:r>
              <a:rPr lang="en-US" altLang="ja-JP" sz="2400" dirty="0" err="1">
                <a:ea typeface="ＭＳ ゴシック" panose="020B0609070205080204" pitchFamily="49" charset="-128"/>
              </a:rPr>
              <a:t>mapdata.getMapSize</a:t>
            </a:r>
            <a:r>
              <a:rPr lang="en-US" altLang="ja-JP" sz="2400" dirty="0">
                <a:ea typeface="ＭＳ ゴシック" panose="020B0609070205080204" pitchFamily="49" charset="-128"/>
              </a:rPr>
              <a:t>(0)</a:t>
            </a:r>
            <a:r>
              <a:rPr lang="en-US" altLang="ja-JP" sz="2400" dirty="0">
                <a:solidFill>
                  <a:srgbClr val="000000"/>
                </a:solidFill>
                <a:ea typeface="ＭＳ ゴシック" panose="020B0609070205080204" pitchFamily="49" charset="-128"/>
              </a:rPr>
              <a:t>; x++)</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\033[31m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\033[30m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88DDC737-8D8C-57DE-6DB1-D23EC9DD9898}"/>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
        <p:nvSpPr>
          <p:cNvPr id="3" name="正方形/長方形 2">
            <a:extLst>
              <a:ext uri="{FF2B5EF4-FFF2-40B4-BE49-F238E27FC236}">
                <a16:creationId xmlns:a16="http://schemas.microsoft.com/office/drawing/2014/main" id="{C33624EF-353A-35A1-6B3E-C7864AD84934}"/>
              </a:ext>
            </a:extLst>
          </p:cNvPr>
          <p:cNvSpPr/>
          <p:nvPr/>
        </p:nvSpPr>
        <p:spPr>
          <a:xfrm>
            <a:off x="1901652" y="3073943"/>
            <a:ext cx="8759863" cy="20233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0708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626E4-8EA1-748D-2BC3-7E94EE23AF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7E2042-6F28-5E14-9D43-77FE93420528}"/>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73357FE1-6E32-CF80-D809-AE9D7FD17EF0}"/>
              </a:ext>
            </a:extLst>
          </p:cNvPr>
          <p:cNvSpPr>
            <a:spLocks noGrp="1"/>
          </p:cNvSpPr>
          <p:nvPr>
            <p:ph idx="1"/>
          </p:nvPr>
        </p:nvSpPr>
        <p:spPr>
          <a:xfrm>
            <a:off x="430306" y="1376038"/>
            <a:ext cx="11654118" cy="5329562"/>
          </a:xfrm>
        </p:spPr>
        <p:txBody>
          <a:bodyPr>
            <a:normAutofit/>
          </a:bodyPr>
          <a:lstStyle/>
          <a:p>
            <a:r>
              <a:rPr kumimoji="1" lang="ja-JP" altLang="en-US" dirty="0"/>
              <a:t>迷路上のランダムな場所に宝物を配置する</a:t>
            </a:r>
            <a:br>
              <a:rPr kumimoji="1" lang="en-US" altLang="ja-JP" dirty="0"/>
            </a:br>
            <a:r>
              <a:rPr kumimoji="1" lang="en-US" altLang="ja-JP" dirty="0"/>
              <a:t>                      </a:t>
            </a:r>
            <a:r>
              <a:rPr kumimoji="1" lang="en-US" altLang="ja-JP" dirty="0" err="1"/>
              <a:t>SetTreasure</a:t>
            </a:r>
            <a:r>
              <a:rPr kumimoji="1" lang="en-US" altLang="ja-JP" dirty="0"/>
              <a:t>()</a:t>
            </a:r>
            <a:r>
              <a:rPr kumimoji="1" lang="ja-JP" altLang="en-US" dirty="0"/>
              <a:t>関数</a:t>
            </a:r>
            <a:br>
              <a:rPr kumimoji="1" lang="en-US" altLang="ja-JP" dirty="0"/>
            </a:br>
            <a:endParaRPr kumimoji="1" lang="en-US" altLang="ja-JP" dirty="0"/>
          </a:p>
          <a:p>
            <a:pPr lvl="1"/>
            <a:r>
              <a:rPr kumimoji="1" lang="ja-JP" altLang="en-US" dirty="0"/>
              <a:t>乱数を使ってプレイする毎に異なる</a:t>
            </a:r>
            <a:br>
              <a:rPr kumimoji="1" lang="en-US" altLang="ja-JP" dirty="0"/>
            </a:br>
            <a:r>
              <a:rPr kumimoji="1" lang="ja-JP" altLang="en-US" dirty="0"/>
              <a:t>場所に配置</a:t>
            </a:r>
            <a:endParaRPr kumimoji="1" lang="en-US" altLang="ja-JP" dirty="0"/>
          </a:p>
          <a:p>
            <a:pPr lvl="1"/>
            <a:r>
              <a:rPr kumimoji="1" lang="ja-JP" altLang="en-US" dirty="0"/>
              <a:t>配置する</a:t>
            </a:r>
            <a:r>
              <a:rPr lang="en-US" altLang="ja-JP" dirty="0"/>
              <a:t>x</a:t>
            </a:r>
            <a:r>
              <a:rPr lang="ja-JP" altLang="en-US" dirty="0"/>
              <a:t>座標は、外周を除いた</a:t>
            </a:r>
            <a:br>
              <a:rPr lang="en-US" altLang="ja-JP" dirty="0"/>
            </a:br>
            <a:r>
              <a:rPr lang="en-US" altLang="ja-JP" dirty="0"/>
              <a:t>2</a:t>
            </a:r>
            <a:r>
              <a:rPr lang="ja-JP" altLang="en-US" dirty="0"/>
              <a:t>から</a:t>
            </a:r>
            <a:r>
              <a:rPr lang="en-US" altLang="ja-JP" dirty="0"/>
              <a:t>(</a:t>
            </a:r>
            <a:r>
              <a:rPr lang="ja-JP" altLang="en-US" dirty="0"/>
              <a:t>列数</a:t>
            </a:r>
            <a:r>
              <a:rPr lang="en-US" altLang="ja-JP" dirty="0"/>
              <a:t>-3)</a:t>
            </a:r>
            <a:r>
              <a:rPr lang="ja-JP" altLang="en-US" dirty="0"/>
              <a:t>の範囲</a:t>
            </a:r>
            <a:endParaRPr lang="en-US" altLang="ja-JP" dirty="0"/>
          </a:p>
          <a:p>
            <a:pPr lvl="1"/>
            <a:r>
              <a:rPr kumimoji="1" lang="ja-JP" altLang="en-US" dirty="0"/>
              <a:t>配置する</a:t>
            </a:r>
            <a:r>
              <a:rPr lang="en-US" altLang="ja-JP" dirty="0"/>
              <a:t>y</a:t>
            </a:r>
            <a:r>
              <a:rPr lang="ja-JP" altLang="en-US" dirty="0"/>
              <a:t>座標は、外周を除いた</a:t>
            </a:r>
            <a:br>
              <a:rPr lang="en-US" altLang="ja-JP" dirty="0"/>
            </a:br>
            <a:r>
              <a:rPr lang="en-US" altLang="ja-JP" dirty="0"/>
              <a:t>2</a:t>
            </a:r>
            <a:r>
              <a:rPr lang="ja-JP" altLang="en-US" dirty="0"/>
              <a:t>から</a:t>
            </a:r>
            <a:r>
              <a:rPr lang="en-US" altLang="ja-JP" dirty="0"/>
              <a:t>(</a:t>
            </a:r>
            <a:r>
              <a:rPr lang="ja-JP" altLang="en-US" dirty="0"/>
              <a:t>行数</a:t>
            </a:r>
            <a:r>
              <a:rPr lang="en-US" altLang="ja-JP" dirty="0"/>
              <a:t>-3)</a:t>
            </a:r>
            <a:r>
              <a:rPr lang="ja-JP" altLang="en-US" dirty="0"/>
              <a:t>の範囲</a:t>
            </a:r>
            <a:endParaRPr lang="en-US" altLang="ja-JP" dirty="0"/>
          </a:p>
          <a:p>
            <a:pPr lvl="1"/>
            <a:endParaRPr kumimoji="1" lang="en-US" altLang="ja-JP" dirty="0"/>
          </a:p>
        </p:txBody>
      </p:sp>
      <p:pic>
        <p:nvPicPr>
          <p:cNvPr id="4" name="図 3">
            <a:extLst>
              <a:ext uri="{FF2B5EF4-FFF2-40B4-BE49-F238E27FC236}">
                <a16:creationId xmlns:a16="http://schemas.microsoft.com/office/drawing/2014/main" id="{D8AB81E9-640C-0AFD-DFF8-36BF847CF1BA}"/>
              </a:ext>
            </a:extLst>
          </p:cNvPr>
          <p:cNvPicPr>
            <a:picLocks noChangeAspect="1"/>
          </p:cNvPicPr>
          <p:nvPr/>
        </p:nvPicPr>
        <p:blipFill>
          <a:blip r:embed="rId2"/>
          <a:stretch>
            <a:fillRect/>
          </a:stretch>
        </p:blipFill>
        <p:spPr>
          <a:xfrm>
            <a:off x="8610789" y="2446262"/>
            <a:ext cx="3473635" cy="4259338"/>
          </a:xfrm>
          <a:prstGeom prst="rect">
            <a:avLst/>
          </a:prstGeom>
        </p:spPr>
      </p:pic>
    </p:spTree>
    <p:extLst>
      <p:ext uri="{BB962C8B-B14F-4D97-AF65-F5344CB8AC3E}">
        <p14:creationId xmlns:p14="http://schemas.microsoft.com/office/powerpoint/2010/main" val="152211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5128C-6AC2-87ED-7C94-42E85B4615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6F1F15-E35B-2CCA-8DD9-CB5C8AEB47CF}"/>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C7AA0D4E-E956-DB59-0400-74260E8A95AD}"/>
              </a:ext>
            </a:extLst>
          </p:cNvPr>
          <p:cNvSpPr>
            <a:spLocks noGrp="1"/>
          </p:cNvSpPr>
          <p:nvPr>
            <p:ph idx="1"/>
          </p:nvPr>
        </p:nvSpPr>
        <p:spPr>
          <a:xfrm>
            <a:off x="430306" y="1376038"/>
            <a:ext cx="11654118" cy="5329562"/>
          </a:xfrm>
        </p:spPr>
        <p:txBody>
          <a:bodyPr>
            <a:normAutofit/>
          </a:bodyPr>
          <a:lstStyle/>
          <a:p>
            <a:r>
              <a:rPr kumimoji="1" lang="ja-JP" altLang="en-US" dirty="0"/>
              <a:t>迷路上のランダムな場所に宝物を配置する</a:t>
            </a:r>
            <a:br>
              <a:rPr kumimoji="1" lang="en-US" altLang="ja-JP" dirty="0"/>
            </a:br>
            <a:r>
              <a:rPr kumimoji="1" lang="en-US" altLang="ja-JP" dirty="0"/>
              <a:t>                      </a:t>
            </a:r>
            <a:r>
              <a:rPr kumimoji="1" lang="en-US" altLang="ja-JP" dirty="0" err="1"/>
              <a:t>SetTreasure</a:t>
            </a:r>
            <a:r>
              <a:rPr kumimoji="1" lang="en-US" altLang="ja-JP" dirty="0"/>
              <a:t>()</a:t>
            </a:r>
            <a:r>
              <a:rPr kumimoji="1" lang="ja-JP" altLang="en-US" dirty="0"/>
              <a:t>関数</a:t>
            </a:r>
            <a:br>
              <a:rPr kumimoji="1" lang="en-US" altLang="ja-JP" dirty="0"/>
            </a:br>
            <a:endParaRPr kumimoji="1" lang="en-US" altLang="ja-JP" dirty="0"/>
          </a:p>
          <a:p>
            <a:pPr lvl="1"/>
            <a:r>
              <a:rPr lang="ja-JP" altLang="en-US" dirty="0"/>
              <a:t>配置予定場所が通路なら、その地点の</a:t>
            </a:r>
            <a:br>
              <a:rPr lang="en-US" altLang="ja-JP" dirty="0"/>
            </a:br>
            <a:r>
              <a:rPr lang="en-US" altLang="ja-JP" dirty="0"/>
              <a:t>value</a:t>
            </a:r>
            <a:r>
              <a:rPr lang="ja-JP" altLang="en-US" dirty="0"/>
              <a:t>を</a:t>
            </a:r>
            <a:r>
              <a:rPr lang="en-US" altLang="ja-JP" dirty="0"/>
              <a:t>2(TREASURE)</a:t>
            </a:r>
            <a:r>
              <a:rPr lang="ja-JP" altLang="en-US" dirty="0"/>
              <a:t>にする</a:t>
            </a:r>
            <a:br>
              <a:rPr lang="en-US" altLang="ja-JP" dirty="0"/>
            </a:br>
            <a:endParaRPr lang="en-US" altLang="ja-JP" dirty="0"/>
          </a:p>
          <a:p>
            <a:pPr lvl="1"/>
            <a:r>
              <a:rPr lang="ja-JP" altLang="en-US" dirty="0"/>
              <a:t>配置予定場所が壁なら、再度乱数で</a:t>
            </a:r>
            <a:br>
              <a:rPr lang="en-US" altLang="ja-JP" dirty="0"/>
            </a:br>
            <a:r>
              <a:rPr lang="ja-JP" altLang="en-US" dirty="0"/>
              <a:t>場所を決定</a:t>
            </a:r>
            <a:endParaRPr lang="en-US" altLang="ja-JP" dirty="0"/>
          </a:p>
          <a:p>
            <a:pPr lvl="1"/>
            <a:endParaRPr kumimoji="1" lang="en-US" altLang="ja-JP" dirty="0"/>
          </a:p>
        </p:txBody>
      </p:sp>
      <p:pic>
        <p:nvPicPr>
          <p:cNvPr id="4" name="図 3">
            <a:extLst>
              <a:ext uri="{FF2B5EF4-FFF2-40B4-BE49-F238E27FC236}">
                <a16:creationId xmlns:a16="http://schemas.microsoft.com/office/drawing/2014/main" id="{20E09BC8-6A88-0072-300D-8CD35C707FB8}"/>
              </a:ext>
            </a:extLst>
          </p:cNvPr>
          <p:cNvPicPr>
            <a:picLocks noChangeAspect="1"/>
          </p:cNvPicPr>
          <p:nvPr/>
        </p:nvPicPr>
        <p:blipFill>
          <a:blip r:embed="rId2"/>
          <a:stretch>
            <a:fillRect/>
          </a:stretch>
        </p:blipFill>
        <p:spPr>
          <a:xfrm>
            <a:off x="8611688" y="2446262"/>
            <a:ext cx="3473635" cy="4259338"/>
          </a:xfrm>
          <a:prstGeom prst="rect">
            <a:avLst/>
          </a:prstGeom>
        </p:spPr>
      </p:pic>
    </p:spTree>
    <p:extLst>
      <p:ext uri="{BB962C8B-B14F-4D97-AF65-F5344CB8AC3E}">
        <p14:creationId xmlns:p14="http://schemas.microsoft.com/office/powerpoint/2010/main" val="1865112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67CA-BA20-65CE-E9AE-E99DB078459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B6169-A212-EA7C-423E-A26F7246DD8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A14EF989-EAFE-03E5-D282-2912F3B0884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ea typeface="ＭＳ ゴシック" panose="020B0609070205080204" pitchFamily="49" charset="-128"/>
              </a:rPr>
              <a:t>#pragma once</a:t>
            </a:r>
            <a:br>
              <a:rPr lang="en-US" altLang="ja-JP" sz="2400" dirty="0">
                <a:ea typeface="ＭＳ ゴシック" panose="020B0609070205080204" pitchFamily="49" charset="-128"/>
              </a:rPr>
            </a:br>
            <a:r>
              <a:rPr lang="en-US" altLang="ja-JP" sz="2400" dirty="0">
                <a:solidFill>
                  <a:srgbClr val="000000"/>
                </a:solidFill>
                <a:ea typeface="ＭＳ ゴシック" panose="020B0609070205080204" pitchFamily="49" charset="-128"/>
              </a:rPr>
              <a:t>#include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400" dirty="0" err="1">
                <a:solidFill>
                  <a:srgbClr val="00B050"/>
                </a:solidFill>
                <a:ea typeface="ＭＳ ゴシック" panose="020B0609070205080204" pitchFamily="49" charset="-128"/>
              </a:rPr>
              <a:t>MapData</a:t>
            </a:r>
            <a:r>
              <a:rPr lang="ja-JP" altLang="en-US" sz="2400" dirty="0">
                <a:solidFill>
                  <a:srgbClr val="00B050"/>
                </a:solidFill>
                <a:ea typeface="ＭＳ ゴシック" panose="020B0609070205080204" pitchFamily="49" charset="-128"/>
              </a:rPr>
              <a:t>クラスのインスタンス（マップデータ）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Map();</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コンストラクタ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Load(</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//CSV</a:t>
            </a:r>
            <a:r>
              <a:rPr lang="ja-JP" altLang="en-US" sz="2400" dirty="0">
                <a:solidFill>
                  <a:srgbClr val="00B050"/>
                </a:solidFill>
                <a:ea typeface="ＭＳ ゴシック" panose="020B0609070205080204" pitchFamily="49" charset="-128"/>
              </a:rPr>
              <a:t>ファイルの読み込みと格納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マップ描画</a:t>
            </a:r>
            <a:br>
              <a:rPr lang="en-U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SetTreasure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マップ上に宝物をランダム配置</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endParaRPr lang="en-US" altLang="ja-JP" sz="4800" dirty="0"/>
          </a:p>
        </p:txBody>
      </p:sp>
      <p:sp>
        <p:nvSpPr>
          <p:cNvPr id="7" name="テキスト ボックス 6">
            <a:extLst>
              <a:ext uri="{FF2B5EF4-FFF2-40B4-BE49-F238E27FC236}">
                <a16:creationId xmlns:a16="http://schemas.microsoft.com/office/drawing/2014/main" id="{4E6A617D-9187-EF6C-E244-9678766ED3A4}"/>
              </a:ext>
            </a:extLst>
          </p:cNvPr>
          <p:cNvSpPr txBox="1"/>
          <p:nvPr/>
        </p:nvSpPr>
        <p:spPr>
          <a:xfrm>
            <a:off x="9933709" y="554182"/>
            <a:ext cx="1619354" cy="646331"/>
          </a:xfrm>
          <a:prstGeom prst="rect">
            <a:avLst/>
          </a:prstGeom>
          <a:noFill/>
        </p:spPr>
        <p:txBody>
          <a:bodyPr wrap="none" rtlCol="0">
            <a:spAutoFit/>
          </a:bodyPr>
          <a:lstStyle/>
          <a:p>
            <a:r>
              <a:rPr kumimoji="1" lang="en-US" altLang="ja-JP" sz="3600" dirty="0" err="1"/>
              <a:t>map.h</a:t>
            </a:r>
            <a:endParaRPr kumimoji="1" lang="ja-JP" altLang="en-US" sz="3600" dirty="0"/>
          </a:p>
        </p:txBody>
      </p:sp>
      <p:sp>
        <p:nvSpPr>
          <p:cNvPr id="3" name="正方形/長方形 2">
            <a:extLst>
              <a:ext uri="{FF2B5EF4-FFF2-40B4-BE49-F238E27FC236}">
                <a16:creationId xmlns:a16="http://schemas.microsoft.com/office/drawing/2014/main" id="{27DDC942-A824-C1C0-0395-67BBDC9FBCF6}"/>
              </a:ext>
            </a:extLst>
          </p:cNvPr>
          <p:cNvSpPr/>
          <p:nvPr/>
        </p:nvSpPr>
        <p:spPr>
          <a:xfrm>
            <a:off x="1180183" y="4153710"/>
            <a:ext cx="1009417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0240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B1784-7856-58E4-75F6-5BD5242326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73AC4F-D39D-FB88-776D-77B0FF7C0CAF}"/>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27E82A4C-7578-2380-D109-32B6D66DF12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00FF"/>
                </a:solidFill>
                <a:highlight>
                  <a:srgbClr val="FFFFFF"/>
                </a:highlight>
                <a:ea typeface="ＭＳ ゴシック" panose="020B0609070205080204" pitchFamily="49" charset="-128"/>
              </a:rPr>
              <a:t>void</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Map</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setTreasure</a:t>
            </a:r>
            <a:r>
              <a:rPr lang="en-US" altLang="ja-JP" sz="2200" dirty="0">
                <a:solidFill>
                  <a:srgbClr val="000000"/>
                </a:solidFill>
                <a:highlight>
                  <a:srgbClr val="FFFFFF"/>
                </a:highlight>
                <a:ea typeface="ＭＳ ゴシック" panose="020B0609070205080204" pitchFamily="49" charset="-128"/>
              </a:rPr>
              <a:t>()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random_device</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rnd_dev</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乱数生成器を作成</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mt19937</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rand_engine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rnd_dev</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範囲指定した分布生成器</a:t>
            </a:r>
            <a:r>
              <a:rPr lang="en-US" altLang="ja-JP" sz="2200" dirty="0">
                <a:solidFill>
                  <a:srgbClr val="008000"/>
                </a:solidFill>
                <a:highlight>
                  <a:srgbClr val="FFFFFF"/>
                </a:highlight>
                <a:ea typeface="ＭＳ ゴシック" panose="020B0609070205080204" pitchFamily="49" charset="-128"/>
              </a:rPr>
              <a:t>(X,Y</a:t>
            </a:r>
            <a:r>
              <a:rPr lang="ja-JP" altLang="en-US" sz="2200" dirty="0">
                <a:solidFill>
                  <a:srgbClr val="008000"/>
                </a:solidFill>
                <a:highlight>
                  <a:srgbClr val="FFFFFF"/>
                </a:highlight>
                <a:ea typeface="ＭＳ ゴシック" panose="020B0609070205080204" pitchFamily="49" charset="-128"/>
              </a:rPr>
              <a:t>座標用</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を生成</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uniform_int_distribution</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&gt;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rnd_x</a:t>
            </a:r>
            <a:r>
              <a:rPr lang="en-US" altLang="ja-JP" sz="2200" dirty="0">
                <a:solidFill>
                  <a:srgbClr val="000000"/>
                </a:solidFill>
                <a:highlight>
                  <a:srgbClr val="FFFFFF"/>
                </a:highlight>
                <a:ea typeface="ＭＳ ゴシック" panose="020B0609070205080204" pitchFamily="49" charset="-128"/>
              </a:rPr>
              <a:t>(2, </a:t>
            </a:r>
            <a:r>
              <a:rPr lang="en-US" altLang="ja-JP" sz="2200" dirty="0" err="1">
                <a:solidFill>
                  <a:srgbClr val="000000"/>
                </a:solidFill>
                <a:highlight>
                  <a:srgbClr val="FFFFFF"/>
                </a:highlight>
                <a:ea typeface="ＭＳ ゴシック" panose="020B0609070205080204" pitchFamily="49" charset="-128"/>
              </a:rPr>
              <a:t>mapdata.getMapSize</a:t>
            </a:r>
            <a:r>
              <a:rPr lang="en-US" altLang="ja-JP" sz="2200" dirty="0">
                <a:solidFill>
                  <a:srgbClr val="000000"/>
                </a:solidFill>
                <a:highlight>
                  <a:srgbClr val="FFFFFF"/>
                </a:highlight>
                <a:ea typeface="ＭＳ ゴシック" panose="020B0609070205080204" pitchFamily="49" charset="-128"/>
              </a:rPr>
              <a:t>(0) - 3);</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uniform_int_distribution</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&gt;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rnd_y</a:t>
            </a:r>
            <a:r>
              <a:rPr lang="en-US" altLang="ja-JP" sz="2200" dirty="0">
                <a:solidFill>
                  <a:srgbClr val="000000"/>
                </a:solidFill>
                <a:highlight>
                  <a:srgbClr val="FFFFFF"/>
                </a:highlight>
                <a:ea typeface="ＭＳ ゴシック" panose="020B0609070205080204" pitchFamily="49" charset="-128"/>
              </a:rPr>
              <a:t>(2, </a:t>
            </a:r>
            <a:r>
              <a:rPr lang="en-US" altLang="ja-JP" sz="2200" dirty="0" err="1">
                <a:solidFill>
                  <a:srgbClr val="000000"/>
                </a:solidFill>
                <a:highlight>
                  <a:srgbClr val="FFFFFF"/>
                </a:highlight>
                <a:ea typeface="ＭＳ ゴシック" panose="020B0609070205080204" pitchFamily="49" charset="-128"/>
              </a:rPr>
              <a:t>mapdata.getMapSize</a:t>
            </a:r>
            <a:r>
              <a:rPr lang="en-US" altLang="ja-JP" sz="2200" dirty="0">
                <a:solidFill>
                  <a:srgbClr val="000000"/>
                </a:solidFill>
                <a:highlight>
                  <a:srgbClr val="FFFFFF"/>
                </a:highlight>
                <a:ea typeface="ＭＳ ゴシック" panose="020B0609070205080204" pitchFamily="49" charset="-128"/>
              </a:rPr>
              <a:t>() - 3);</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while</a:t>
            </a:r>
            <a:r>
              <a:rPr lang="en-US" altLang="ja-JP" sz="2200" dirty="0">
                <a:solidFill>
                  <a:srgbClr val="000000"/>
                </a:solidFill>
                <a:highlight>
                  <a:srgbClr val="FFFFFF"/>
                </a:highlight>
                <a:ea typeface="ＭＳ ゴシック" panose="020B0609070205080204" pitchFamily="49" charset="-128"/>
              </a:rPr>
              <a:t> (true)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trX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rnd_x</a:t>
            </a:r>
            <a:r>
              <a:rPr lang="en-US" altLang="ja-JP" sz="2200" dirty="0">
                <a:solidFill>
                  <a:srgbClr val="00808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rand_engine</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ea typeface="ＭＳ ゴシック" panose="020B0609070205080204" pitchFamily="49" charset="-128"/>
              </a:rPr>
              <a:t> //X</a:t>
            </a:r>
            <a:r>
              <a:rPr lang="ja-JP" altLang="en-US" sz="2200" dirty="0">
                <a:solidFill>
                  <a:srgbClr val="008000"/>
                </a:solidFill>
                <a:highlight>
                  <a:srgbClr val="FFFFFF"/>
                </a:highlight>
                <a:ea typeface="ＭＳ ゴシック" panose="020B0609070205080204" pitchFamily="49" charset="-128"/>
              </a:rPr>
              <a:t>座標の乱数生成</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trY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rnd_y</a:t>
            </a:r>
            <a:r>
              <a:rPr lang="en-US" altLang="ja-JP" sz="2200" dirty="0">
                <a:solidFill>
                  <a:srgbClr val="00808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rand_engine</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ea typeface="ＭＳ ゴシック" panose="020B0609070205080204" pitchFamily="49" charset="-128"/>
              </a:rPr>
              <a:t> //Y</a:t>
            </a:r>
            <a:r>
              <a:rPr lang="ja-JP" altLang="en-US" sz="2200" dirty="0">
                <a:solidFill>
                  <a:srgbClr val="008000"/>
                </a:solidFill>
                <a:highlight>
                  <a:srgbClr val="FFFFFF"/>
                </a:highlight>
                <a:ea typeface="ＭＳ ゴシック" panose="020B0609070205080204" pitchFamily="49" charset="-128"/>
              </a:rPr>
              <a:t>座標の乱数生成</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宝箱の位置が通路上であれば</a:t>
            </a:r>
            <a:r>
              <a:rPr lang="en-US" altLang="ja-JP" sz="2200" dirty="0">
                <a:solidFill>
                  <a:srgbClr val="008000"/>
                </a:solidFill>
                <a:highlight>
                  <a:srgbClr val="FFFFFF"/>
                </a:highlight>
                <a:ea typeface="ＭＳ ゴシック" panose="020B0609070205080204" pitchFamily="49" charset="-128"/>
              </a:rPr>
              <a:t>OK</a:t>
            </a:r>
            <a:r>
              <a:rPr lang="ja-JP" altLang="en-US" sz="2200" dirty="0">
                <a:solidFill>
                  <a:srgbClr val="008000"/>
                </a:solidFill>
                <a:highlight>
                  <a:srgbClr val="FFFFFF"/>
                </a:highlight>
                <a:ea typeface="ＭＳ ゴシック" panose="020B0609070205080204" pitchFamily="49" charset="-128"/>
              </a:rPr>
              <a:t>。そうでなければ乱数生成を繰り返す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mapdata.getMapValue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trX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trY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ROAD</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mapdata.setMapValue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trX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trY</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F4F4F"/>
                </a:solidFill>
                <a:highlight>
                  <a:srgbClr val="FFFFFF"/>
                </a:highlight>
                <a:ea typeface="ＭＳ ゴシック" panose="020B0609070205080204" pitchFamily="49" charset="-128"/>
              </a:rPr>
              <a:t>TREASURE</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宝物を配置</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188105B-5779-7988-01C6-E6BE08ED83F0}"/>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885118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E30AC-5443-E059-092D-D0B57433E3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84C8243-65B4-99BB-B241-8955A767D58E}"/>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A4D8110-5AF5-A285-1FFD-44F63E7F5DA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0; y &lt; </a:t>
            </a:r>
            <a:r>
              <a:rPr lang="en-US" altLang="ja-JP" sz="2400" dirty="0" err="1">
                <a:solidFill>
                  <a:srgbClr val="000000"/>
                </a:solidFill>
                <a:ea typeface="ＭＳ ゴシック" panose="020B0609070205080204" pitchFamily="49" charset="-128"/>
              </a:rPr>
              <a:t>mapdata.getMapSize</a:t>
            </a:r>
            <a:r>
              <a:rPr lang="en-US" altLang="ja-JP" sz="2400" dirty="0">
                <a:solidFill>
                  <a:srgbClr val="000000"/>
                </a:solidFill>
                <a:ea typeface="ＭＳ ゴシック" panose="020B0609070205080204" pitchFamily="49" charset="-128"/>
              </a:rPr>
              <a:t>(); y++)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=0; x &lt; </a:t>
            </a:r>
            <a:r>
              <a:rPr lang="en-US" altLang="ja-JP" sz="2400" dirty="0" err="1">
                <a:ea typeface="ＭＳ ゴシック" panose="020B0609070205080204" pitchFamily="49" charset="-128"/>
              </a:rPr>
              <a:t>mapdata.getMapSize</a:t>
            </a:r>
            <a:r>
              <a:rPr lang="en-US" altLang="ja-JP" sz="2400" dirty="0">
                <a:ea typeface="ＭＳ ゴシック" panose="020B0609070205080204" pitchFamily="49" charset="-128"/>
              </a:rPr>
              <a:t>(0)</a:t>
            </a:r>
            <a:r>
              <a:rPr lang="en-US" altLang="ja-JP" sz="2400" dirty="0">
                <a:solidFill>
                  <a:srgbClr val="000000"/>
                </a:solidFill>
                <a:ea typeface="ＭＳ ゴシック" panose="020B0609070205080204" pitchFamily="49" charset="-128"/>
              </a:rPr>
              <a:t>; x++)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\033[31m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\033[30m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TREASURE</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\033[33m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AC1102E0-0519-8D49-7A45-1DFED2F4640F}"/>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
        <p:nvSpPr>
          <p:cNvPr id="3" name="正方形/長方形 2">
            <a:extLst>
              <a:ext uri="{FF2B5EF4-FFF2-40B4-BE49-F238E27FC236}">
                <a16:creationId xmlns:a16="http://schemas.microsoft.com/office/drawing/2014/main" id="{8AFB0EE2-9027-6ACB-75FB-761EDD48FF0F}"/>
              </a:ext>
            </a:extLst>
          </p:cNvPr>
          <p:cNvSpPr/>
          <p:nvPr/>
        </p:nvSpPr>
        <p:spPr>
          <a:xfrm>
            <a:off x="1901652" y="4396905"/>
            <a:ext cx="9452148" cy="102140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2254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DC031-995A-2177-0A9D-1049D4729AF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769CDF-A0EA-4C9C-513B-C9F1F158FC59}"/>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75A3D1F4-BCA7-EF4E-CE23-67794DFB697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err="1">
                <a:ea typeface="ＭＳ ゴシック" panose="020B0609070205080204" pitchFamily="49" charset="-128"/>
              </a:rPr>
              <a:t>map.setTreasure</a:t>
            </a:r>
            <a:r>
              <a:rPr lang="en-US" altLang="ja-JP" sz="2400" dirty="0">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宝物の配置</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コマンドプロンプトの表示位置を</a:t>
            </a:r>
            <a:r>
              <a:rPr lang="en-US" altLang="ja-JP" sz="2400" dirty="0">
                <a:solidFill>
                  <a:srgbClr val="00B050"/>
                </a:solidFill>
                <a:ea typeface="ＭＳ ゴシック" panose="020B0609070205080204" pitchFamily="49" charset="-128"/>
              </a:rPr>
              <a:t>(0,0)</a:t>
            </a:r>
            <a:r>
              <a:rPr lang="ja-JP" altLang="en-US" sz="2400" dirty="0">
                <a:solidFill>
                  <a:srgbClr val="00B050"/>
                </a:solidFill>
                <a:ea typeface="ＭＳ ゴシック" panose="020B0609070205080204" pitchFamily="49" charset="-128"/>
              </a:rPr>
              <a:t>へ設定</a:t>
            </a:r>
            <a:br>
              <a:rPr lang="en-US" altLang="ja-JP" sz="2400" dirty="0">
                <a:solidFill>
                  <a:srgbClr val="008000"/>
                </a:solidFill>
                <a:ea typeface="ＭＳ ゴシック" panose="020B0609070205080204" pitchFamily="49" charset="-128"/>
              </a:rPr>
            </a:br>
            <a:r>
              <a:rPr lang="en-US" altLang="ja-JP" sz="2400" dirty="0">
                <a:solidFill>
                  <a:srgbClr val="008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SetConsoleCursorPosition</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GetStdHandle</a:t>
            </a:r>
            <a:r>
              <a:rPr lang="en-US" altLang="ja-JP" sz="2400" dirty="0">
                <a:solidFill>
                  <a:srgbClr val="000000"/>
                </a:solidFill>
                <a:ea typeface="ＭＳ ゴシック" panose="020B0609070205080204" pitchFamily="49" charset="-128"/>
              </a:rPr>
              <a:t>(</a:t>
            </a:r>
            <a:r>
              <a:rPr lang="en-US" altLang="ja-JP" sz="2400" dirty="0">
                <a:solidFill>
                  <a:srgbClr val="6F008A"/>
                </a:solidFill>
                <a:ea typeface="ＭＳ ゴシック" panose="020B0609070205080204" pitchFamily="49" charset="-128"/>
              </a:rPr>
              <a:t>STD_OUTPUT_HANDLE</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COORD</a:t>
            </a:r>
            <a:r>
              <a:rPr lang="en-US" altLang="ja-JP" sz="2400" dirty="0">
                <a:solidFill>
                  <a:srgbClr val="000000"/>
                </a:solidFill>
                <a:ea typeface="ＭＳ ゴシック" panose="020B0609070205080204" pitchFamily="49" charset="-128"/>
              </a:rPr>
              <a:t>{ 0, 0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map.DrawMap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マップの描画</a:t>
            </a:r>
            <a:br>
              <a:rPr lang="en-US" altLang="ja-JP" sz="2400" dirty="0">
                <a:solidFill>
                  <a:srgbClr val="000000"/>
                </a:solidFill>
                <a:ea typeface="ＭＳ ゴシック" panose="020B0609070205080204" pitchFamily="49" charset="-128"/>
              </a:rPr>
            </a:b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E8031A79-AFF9-3FAE-6872-C349D99E1D64}"/>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正方形/長方形 2">
            <a:extLst>
              <a:ext uri="{FF2B5EF4-FFF2-40B4-BE49-F238E27FC236}">
                <a16:creationId xmlns:a16="http://schemas.microsoft.com/office/drawing/2014/main" id="{026C0B71-F48A-294A-66AA-9016522F73D1}"/>
              </a:ext>
            </a:extLst>
          </p:cNvPr>
          <p:cNvSpPr/>
          <p:nvPr/>
        </p:nvSpPr>
        <p:spPr>
          <a:xfrm>
            <a:off x="1065074" y="4143981"/>
            <a:ext cx="6785147" cy="3696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505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42297-2350-8CBB-7802-69587F9F415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DA688D4-1CC3-4CA9-BF69-90D8D322044D}"/>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DCEB64B0-6229-9526-3039-D559AA42C4FE}"/>
              </a:ext>
            </a:extLst>
          </p:cNvPr>
          <p:cNvSpPr>
            <a:spLocks noGrp="1"/>
          </p:cNvSpPr>
          <p:nvPr>
            <p:ph idx="1"/>
          </p:nvPr>
        </p:nvSpPr>
        <p:spPr>
          <a:xfrm>
            <a:off x="430306" y="1376038"/>
            <a:ext cx="11654118" cy="5329562"/>
          </a:xfrm>
        </p:spPr>
        <p:txBody>
          <a:bodyPr>
            <a:normAutofit/>
          </a:bodyPr>
          <a:lstStyle/>
          <a:p>
            <a:r>
              <a:rPr kumimoji="1" lang="ja-JP" altLang="en-US" dirty="0"/>
              <a:t>迷路の表示範囲を</a:t>
            </a:r>
            <a:r>
              <a:rPr kumimoji="1" lang="en-US" altLang="ja-JP" dirty="0"/>
              <a:t>5×5</a:t>
            </a:r>
            <a:r>
              <a:rPr kumimoji="1" lang="ja-JP" altLang="en-US" dirty="0"/>
              <a:t>に限定する</a:t>
            </a:r>
            <a:br>
              <a:rPr kumimoji="1" lang="en-US" altLang="ja-JP" dirty="0"/>
            </a:br>
            <a:endParaRPr kumimoji="1" lang="en-US" altLang="ja-JP" dirty="0"/>
          </a:p>
          <a:p>
            <a:pPr marL="1200150" lvl="1" indent="-742950">
              <a:buFont typeface="+mj-ea"/>
              <a:buAutoNum type="circleNumDbPlain"/>
            </a:pPr>
            <a:r>
              <a:rPr kumimoji="1" lang="ja-JP" altLang="en-US" sz="3600" dirty="0"/>
              <a:t>自キャラの座標（</a:t>
            </a:r>
            <a:r>
              <a:rPr lang="en-US" altLang="ja-JP" sz="3600" dirty="0">
                <a:solidFill>
                  <a:srgbClr val="00B0F0"/>
                </a:solidFill>
              </a:rPr>
              <a:t>X</a:t>
            </a:r>
            <a:r>
              <a:rPr lang="en-US" altLang="ja-JP" sz="3600" dirty="0"/>
              <a:t>,</a:t>
            </a:r>
            <a:r>
              <a:rPr lang="en-US" altLang="ja-JP" sz="3600" dirty="0">
                <a:solidFill>
                  <a:srgbClr val="00B050"/>
                </a:solidFill>
              </a:rPr>
              <a:t>Y</a:t>
            </a:r>
            <a:r>
              <a:rPr lang="ja-JP" altLang="en-US" sz="3600" dirty="0"/>
              <a:t>）を求める</a:t>
            </a:r>
            <a:br>
              <a:rPr lang="en-US" altLang="ja-JP" sz="3600" dirty="0"/>
            </a:br>
            <a:endParaRPr lang="en-US" altLang="ja-JP" sz="3600" dirty="0"/>
          </a:p>
          <a:p>
            <a:pPr marL="1200150" lvl="1" indent="-742950">
              <a:buFont typeface="+mj-ea"/>
              <a:buAutoNum type="circleNumDbPlain"/>
            </a:pPr>
            <a:r>
              <a:rPr kumimoji="1" lang="ja-JP" altLang="en-US" sz="3600" dirty="0"/>
              <a:t>迷路の表示範囲を</a:t>
            </a:r>
            <a:br>
              <a:rPr kumimoji="1" lang="en-US" altLang="ja-JP" sz="3600" dirty="0"/>
            </a:br>
            <a:r>
              <a:rPr kumimoji="1" lang="en-US" altLang="ja-JP" sz="3600" dirty="0">
                <a:solidFill>
                  <a:srgbClr val="00B0F0"/>
                </a:solidFill>
              </a:rPr>
              <a:t>X-2</a:t>
            </a:r>
            <a:r>
              <a:rPr kumimoji="1" lang="ja-JP" altLang="en-US" sz="3600" dirty="0"/>
              <a:t>～</a:t>
            </a:r>
            <a:r>
              <a:rPr kumimoji="1" lang="en-US" altLang="ja-JP" sz="3600" dirty="0">
                <a:solidFill>
                  <a:srgbClr val="00B0F0"/>
                </a:solidFill>
              </a:rPr>
              <a:t>X+2</a:t>
            </a:r>
            <a:br>
              <a:rPr kumimoji="1" lang="en-US" altLang="ja-JP" sz="3600" dirty="0"/>
            </a:br>
            <a:r>
              <a:rPr kumimoji="1" lang="en-US" altLang="ja-JP" sz="3600" dirty="0">
                <a:solidFill>
                  <a:srgbClr val="00B050"/>
                </a:solidFill>
              </a:rPr>
              <a:t>Y-2</a:t>
            </a:r>
            <a:r>
              <a:rPr kumimoji="1" lang="ja-JP" altLang="en-US" sz="3600" dirty="0"/>
              <a:t>～</a:t>
            </a:r>
            <a:r>
              <a:rPr kumimoji="1" lang="en-US" altLang="ja-JP" sz="3600" dirty="0">
                <a:solidFill>
                  <a:srgbClr val="00B050"/>
                </a:solidFill>
              </a:rPr>
              <a:t>Y+2</a:t>
            </a:r>
            <a:br>
              <a:rPr kumimoji="1" lang="en-US" altLang="ja-JP" sz="3600" dirty="0"/>
            </a:br>
            <a:r>
              <a:rPr kumimoji="1" lang="ja-JP" altLang="en-US" sz="3600" dirty="0"/>
              <a:t>に限定して表示する</a:t>
            </a:r>
            <a:br>
              <a:rPr kumimoji="1" lang="en-US" altLang="ja-JP" sz="3600" dirty="0"/>
            </a:br>
            <a:endParaRPr kumimoji="1" lang="en-US" altLang="ja-JP" sz="3600" dirty="0"/>
          </a:p>
          <a:p>
            <a:pPr marL="1200150" lvl="1" indent="-742950">
              <a:buFont typeface="+mj-ea"/>
              <a:buAutoNum type="circleNumDbPlain"/>
            </a:pPr>
            <a:r>
              <a:rPr kumimoji="1" lang="ja-JP" altLang="en-US" sz="3600" dirty="0"/>
              <a:t>中心に自キャラを表示する</a:t>
            </a:r>
            <a:endParaRPr kumimoji="1" lang="en-US" altLang="ja-JP" sz="3600" dirty="0"/>
          </a:p>
        </p:txBody>
      </p:sp>
      <p:pic>
        <p:nvPicPr>
          <p:cNvPr id="5" name="図 4">
            <a:extLst>
              <a:ext uri="{FF2B5EF4-FFF2-40B4-BE49-F238E27FC236}">
                <a16:creationId xmlns:a16="http://schemas.microsoft.com/office/drawing/2014/main" id="{7A1DE879-2863-FFF1-C823-AE3AC772DE3D}"/>
              </a:ext>
            </a:extLst>
          </p:cNvPr>
          <p:cNvPicPr>
            <a:picLocks noChangeAspect="1"/>
          </p:cNvPicPr>
          <p:nvPr/>
        </p:nvPicPr>
        <p:blipFill>
          <a:blip r:embed="rId2"/>
          <a:srcRect t="3913" r="25900"/>
          <a:stretch/>
        </p:blipFill>
        <p:spPr>
          <a:xfrm>
            <a:off x="8561865" y="1634246"/>
            <a:ext cx="3064155" cy="4668128"/>
          </a:xfrm>
          <a:prstGeom prst="rect">
            <a:avLst/>
          </a:prstGeom>
        </p:spPr>
      </p:pic>
      <p:sp>
        <p:nvSpPr>
          <p:cNvPr id="7" name="正方形/長方形 6">
            <a:extLst>
              <a:ext uri="{FF2B5EF4-FFF2-40B4-BE49-F238E27FC236}">
                <a16:creationId xmlns:a16="http://schemas.microsoft.com/office/drawing/2014/main" id="{15649E94-6207-9D38-F10F-8A3718EF272A}"/>
              </a:ext>
            </a:extLst>
          </p:cNvPr>
          <p:cNvSpPr/>
          <p:nvPr/>
        </p:nvSpPr>
        <p:spPr>
          <a:xfrm>
            <a:off x="8610502" y="174173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8933C4E-6024-4781-F67A-18098DEC7532}"/>
              </a:ext>
            </a:extLst>
          </p:cNvPr>
          <p:cNvSpPr/>
          <p:nvPr/>
        </p:nvSpPr>
        <p:spPr>
          <a:xfrm>
            <a:off x="8610501" y="262646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EF19C19-667F-4123-115B-A0C0DDA4596B}"/>
              </a:ext>
            </a:extLst>
          </p:cNvPr>
          <p:cNvSpPr/>
          <p:nvPr/>
        </p:nvSpPr>
        <p:spPr>
          <a:xfrm>
            <a:off x="8610500" y="352141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921EB2F-EB41-73C1-EE00-29AE0551604B}"/>
              </a:ext>
            </a:extLst>
          </p:cNvPr>
          <p:cNvSpPr/>
          <p:nvPr/>
        </p:nvSpPr>
        <p:spPr>
          <a:xfrm>
            <a:off x="8610499" y="43964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F4CE197-EFAF-4EDB-6D4A-D877C82B6A3E}"/>
              </a:ext>
            </a:extLst>
          </p:cNvPr>
          <p:cNvSpPr/>
          <p:nvPr/>
        </p:nvSpPr>
        <p:spPr>
          <a:xfrm>
            <a:off x="8610499" y="528163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629A79C8-FE2B-CC1B-87FE-B397FABF558A}"/>
              </a:ext>
            </a:extLst>
          </p:cNvPr>
          <p:cNvSpPr/>
          <p:nvPr/>
        </p:nvSpPr>
        <p:spPr>
          <a:xfrm>
            <a:off x="9213613" y="174173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19D7343-542F-CA1D-636C-5D0CE88C910D}"/>
              </a:ext>
            </a:extLst>
          </p:cNvPr>
          <p:cNvSpPr/>
          <p:nvPr/>
        </p:nvSpPr>
        <p:spPr>
          <a:xfrm>
            <a:off x="9213612" y="262646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14407D3-7D60-0460-5E63-EE37DCDBB3B2}"/>
              </a:ext>
            </a:extLst>
          </p:cNvPr>
          <p:cNvSpPr/>
          <p:nvPr/>
        </p:nvSpPr>
        <p:spPr>
          <a:xfrm>
            <a:off x="9213611" y="352141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FBBA2C07-CB2F-062D-AB00-CD4C00CDD5C8}"/>
              </a:ext>
            </a:extLst>
          </p:cNvPr>
          <p:cNvSpPr/>
          <p:nvPr/>
        </p:nvSpPr>
        <p:spPr>
          <a:xfrm>
            <a:off x="9213610" y="43964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1841D2A-D899-E501-42D4-97253A22C097}"/>
              </a:ext>
            </a:extLst>
          </p:cNvPr>
          <p:cNvSpPr/>
          <p:nvPr/>
        </p:nvSpPr>
        <p:spPr>
          <a:xfrm>
            <a:off x="9213610" y="528163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394130C-5C39-2B25-071F-473C241D525E}"/>
              </a:ext>
            </a:extLst>
          </p:cNvPr>
          <p:cNvSpPr/>
          <p:nvPr/>
        </p:nvSpPr>
        <p:spPr>
          <a:xfrm>
            <a:off x="9816720" y="174173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730B562-A127-CFA3-D4C3-D8EF684B696D}"/>
              </a:ext>
            </a:extLst>
          </p:cNvPr>
          <p:cNvSpPr/>
          <p:nvPr/>
        </p:nvSpPr>
        <p:spPr>
          <a:xfrm>
            <a:off x="9816719" y="262646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643C688-8555-403A-CBA4-925026ACF1E4}"/>
              </a:ext>
            </a:extLst>
          </p:cNvPr>
          <p:cNvSpPr/>
          <p:nvPr/>
        </p:nvSpPr>
        <p:spPr>
          <a:xfrm>
            <a:off x="9816718" y="352141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D7770CC-E850-DF61-F2ED-98E1763555F0}"/>
              </a:ext>
            </a:extLst>
          </p:cNvPr>
          <p:cNvSpPr/>
          <p:nvPr/>
        </p:nvSpPr>
        <p:spPr>
          <a:xfrm>
            <a:off x="9816717" y="43964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C70A7DD5-DE87-57AD-1C6A-EA83BB27D377}"/>
              </a:ext>
            </a:extLst>
          </p:cNvPr>
          <p:cNvSpPr/>
          <p:nvPr/>
        </p:nvSpPr>
        <p:spPr>
          <a:xfrm>
            <a:off x="9816717" y="528163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0D3B264-D408-B4CD-45BA-531A2EA620E7}"/>
              </a:ext>
            </a:extLst>
          </p:cNvPr>
          <p:cNvSpPr/>
          <p:nvPr/>
        </p:nvSpPr>
        <p:spPr>
          <a:xfrm>
            <a:off x="10419820" y="1741251"/>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AEDA72A9-F864-4918-177B-0F201DF09088}"/>
              </a:ext>
            </a:extLst>
          </p:cNvPr>
          <p:cNvSpPr/>
          <p:nvPr/>
        </p:nvSpPr>
        <p:spPr>
          <a:xfrm>
            <a:off x="10419819" y="2625986"/>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E4FA8B28-17A5-E56E-87D9-15EB66600E81}"/>
              </a:ext>
            </a:extLst>
          </p:cNvPr>
          <p:cNvSpPr/>
          <p:nvPr/>
        </p:nvSpPr>
        <p:spPr>
          <a:xfrm>
            <a:off x="10419818" y="3520931"/>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103E9B1-FE7B-8FBB-4C01-FBC76A489718}"/>
              </a:ext>
            </a:extLst>
          </p:cNvPr>
          <p:cNvSpPr/>
          <p:nvPr/>
        </p:nvSpPr>
        <p:spPr>
          <a:xfrm>
            <a:off x="10419817" y="439593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E85D957-A5D1-827A-6094-F2AC36CE8915}"/>
              </a:ext>
            </a:extLst>
          </p:cNvPr>
          <p:cNvSpPr/>
          <p:nvPr/>
        </p:nvSpPr>
        <p:spPr>
          <a:xfrm>
            <a:off x="10419817" y="528115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C5E5F934-CCEB-66C2-816D-3D4CD471CE68}"/>
              </a:ext>
            </a:extLst>
          </p:cNvPr>
          <p:cNvSpPr/>
          <p:nvPr/>
        </p:nvSpPr>
        <p:spPr>
          <a:xfrm>
            <a:off x="11022909" y="1741251"/>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A2C22A6-FFC1-9CD5-9250-8B9779B7762C}"/>
              </a:ext>
            </a:extLst>
          </p:cNvPr>
          <p:cNvSpPr/>
          <p:nvPr/>
        </p:nvSpPr>
        <p:spPr>
          <a:xfrm>
            <a:off x="11022908" y="2625986"/>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22BFF556-0F49-18D2-0B55-D333CA6BDE47}"/>
              </a:ext>
            </a:extLst>
          </p:cNvPr>
          <p:cNvSpPr/>
          <p:nvPr/>
        </p:nvSpPr>
        <p:spPr>
          <a:xfrm>
            <a:off x="11022907" y="3520931"/>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5DC56893-03DF-A75C-9051-A50285992989}"/>
              </a:ext>
            </a:extLst>
          </p:cNvPr>
          <p:cNvSpPr/>
          <p:nvPr/>
        </p:nvSpPr>
        <p:spPr>
          <a:xfrm>
            <a:off x="11022906" y="439593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AE0DB88E-0824-75D8-F5C8-3C09E537FC20}"/>
              </a:ext>
            </a:extLst>
          </p:cNvPr>
          <p:cNvSpPr/>
          <p:nvPr/>
        </p:nvSpPr>
        <p:spPr>
          <a:xfrm>
            <a:off x="11022906" y="528115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3B9C961-AEA3-2444-2CA2-D3D45CFFE284}"/>
              </a:ext>
            </a:extLst>
          </p:cNvPr>
          <p:cNvSpPr txBox="1"/>
          <p:nvPr/>
        </p:nvSpPr>
        <p:spPr>
          <a:xfrm>
            <a:off x="9851213" y="898890"/>
            <a:ext cx="534121" cy="769441"/>
          </a:xfrm>
          <a:prstGeom prst="rect">
            <a:avLst/>
          </a:prstGeom>
          <a:noFill/>
        </p:spPr>
        <p:txBody>
          <a:bodyPr wrap="none" rtlCol="0">
            <a:spAutoFit/>
          </a:bodyPr>
          <a:lstStyle/>
          <a:p>
            <a:r>
              <a:rPr kumimoji="1" lang="en-US" altLang="ja-JP" sz="4400" dirty="0">
                <a:solidFill>
                  <a:srgbClr val="00B0F0"/>
                </a:solidFill>
              </a:rPr>
              <a:t>X</a:t>
            </a:r>
            <a:endParaRPr kumimoji="1" lang="ja-JP" altLang="en-US" sz="4400" dirty="0">
              <a:solidFill>
                <a:srgbClr val="00B0F0"/>
              </a:solidFill>
            </a:endParaRPr>
          </a:p>
        </p:txBody>
      </p:sp>
      <p:sp>
        <p:nvSpPr>
          <p:cNvPr id="6" name="テキスト ボックス 5">
            <a:extLst>
              <a:ext uri="{FF2B5EF4-FFF2-40B4-BE49-F238E27FC236}">
                <a16:creationId xmlns:a16="http://schemas.microsoft.com/office/drawing/2014/main" id="{2559AD9E-58D8-A08A-EC0F-BC7E07EC5198}"/>
              </a:ext>
            </a:extLst>
          </p:cNvPr>
          <p:cNvSpPr txBox="1"/>
          <p:nvPr/>
        </p:nvSpPr>
        <p:spPr>
          <a:xfrm>
            <a:off x="7956173" y="3578818"/>
            <a:ext cx="534121" cy="769441"/>
          </a:xfrm>
          <a:prstGeom prst="rect">
            <a:avLst/>
          </a:prstGeom>
          <a:noFill/>
        </p:spPr>
        <p:txBody>
          <a:bodyPr wrap="none" rtlCol="0">
            <a:spAutoFit/>
          </a:bodyPr>
          <a:lstStyle/>
          <a:p>
            <a:r>
              <a:rPr kumimoji="1" lang="en-US" altLang="ja-JP" sz="4400" dirty="0">
                <a:solidFill>
                  <a:srgbClr val="00B050"/>
                </a:solidFill>
              </a:rPr>
              <a:t>Y</a:t>
            </a:r>
            <a:endParaRPr kumimoji="1" lang="ja-JP" altLang="en-US" sz="4400" dirty="0">
              <a:solidFill>
                <a:srgbClr val="00B050"/>
              </a:solidFill>
            </a:endParaRPr>
          </a:p>
        </p:txBody>
      </p:sp>
      <p:sp>
        <p:nvSpPr>
          <p:cNvPr id="8" name="テキスト ボックス 7">
            <a:extLst>
              <a:ext uri="{FF2B5EF4-FFF2-40B4-BE49-F238E27FC236}">
                <a16:creationId xmlns:a16="http://schemas.microsoft.com/office/drawing/2014/main" id="{243F84EE-689B-0980-6403-250F85A728AE}"/>
              </a:ext>
            </a:extLst>
          </p:cNvPr>
          <p:cNvSpPr txBox="1"/>
          <p:nvPr/>
        </p:nvSpPr>
        <p:spPr>
          <a:xfrm>
            <a:off x="8223233" y="869914"/>
            <a:ext cx="1233030" cy="769441"/>
          </a:xfrm>
          <a:prstGeom prst="rect">
            <a:avLst/>
          </a:prstGeom>
          <a:noFill/>
        </p:spPr>
        <p:txBody>
          <a:bodyPr wrap="none" rtlCol="0">
            <a:spAutoFit/>
          </a:bodyPr>
          <a:lstStyle/>
          <a:p>
            <a:r>
              <a:rPr kumimoji="1" lang="en-US" altLang="ja-JP" sz="4400" dirty="0">
                <a:solidFill>
                  <a:srgbClr val="00B0F0"/>
                </a:solidFill>
              </a:rPr>
              <a:t>X-2</a:t>
            </a:r>
            <a:endParaRPr kumimoji="1" lang="ja-JP" altLang="en-US" sz="4400" dirty="0">
              <a:solidFill>
                <a:srgbClr val="00B0F0"/>
              </a:solidFill>
            </a:endParaRPr>
          </a:p>
        </p:txBody>
      </p:sp>
      <p:sp>
        <p:nvSpPr>
          <p:cNvPr id="13" name="テキスト ボックス 12">
            <a:extLst>
              <a:ext uri="{FF2B5EF4-FFF2-40B4-BE49-F238E27FC236}">
                <a16:creationId xmlns:a16="http://schemas.microsoft.com/office/drawing/2014/main" id="{D80136BB-414F-9130-AA36-044E5554A8B1}"/>
              </a:ext>
            </a:extLst>
          </p:cNvPr>
          <p:cNvSpPr txBox="1"/>
          <p:nvPr/>
        </p:nvSpPr>
        <p:spPr>
          <a:xfrm>
            <a:off x="10958970" y="896413"/>
            <a:ext cx="1233030" cy="769441"/>
          </a:xfrm>
          <a:prstGeom prst="rect">
            <a:avLst/>
          </a:prstGeom>
          <a:noFill/>
        </p:spPr>
        <p:txBody>
          <a:bodyPr wrap="none" rtlCol="0">
            <a:spAutoFit/>
          </a:bodyPr>
          <a:lstStyle/>
          <a:p>
            <a:r>
              <a:rPr kumimoji="1" lang="en-US" altLang="ja-JP" sz="4400" dirty="0">
                <a:solidFill>
                  <a:srgbClr val="00B0F0"/>
                </a:solidFill>
              </a:rPr>
              <a:t>X+2</a:t>
            </a:r>
            <a:endParaRPr kumimoji="1" lang="ja-JP" altLang="en-US" sz="4400" dirty="0">
              <a:solidFill>
                <a:srgbClr val="00B0F0"/>
              </a:solidFill>
            </a:endParaRPr>
          </a:p>
        </p:txBody>
      </p:sp>
      <p:sp>
        <p:nvSpPr>
          <p:cNvPr id="14" name="テキスト ボックス 13">
            <a:extLst>
              <a:ext uri="{FF2B5EF4-FFF2-40B4-BE49-F238E27FC236}">
                <a16:creationId xmlns:a16="http://schemas.microsoft.com/office/drawing/2014/main" id="{BE7449C4-07BD-88DA-9BA9-31C4F06A20D1}"/>
              </a:ext>
            </a:extLst>
          </p:cNvPr>
          <p:cNvSpPr txBox="1"/>
          <p:nvPr/>
        </p:nvSpPr>
        <p:spPr>
          <a:xfrm>
            <a:off x="7328832" y="1740770"/>
            <a:ext cx="1233030" cy="769441"/>
          </a:xfrm>
          <a:prstGeom prst="rect">
            <a:avLst/>
          </a:prstGeom>
          <a:noFill/>
        </p:spPr>
        <p:txBody>
          <a:bodyPr wrap="none" rtlCol="0">
            <a:spAutoFit/>
          </a:bodyPr>
          <a:lstStyle/>
          <a:p>
            <a:r>
              <a:rPr kumimoji="1" lang="en-US" altLang="ja-JP" sz="4400" dirty="0">
                <a:solidFill>
                  <a:srgbClr val="00B050"/>
                </a:solidFill>
              </a:rPr>
              <a:t>Y-2</a:t>
            </a:r>
            <a:endParaRPr kumimoji="1" lang="ja-JP" altLang="en-US" sz="4400" dirty="0">
              <a:solidFill>
                <a:srgbClr val="00B050"/>
              </a:solidFill>
            </a:endParaRPr>
          </a:p>
        </p:txBody>
      </p:sp>
      <p:sp>
        <p:nvSpPr>
          <p:cNvPr id="15" name="テキスト ボックス 14">
            <a:extLst>
              <a:ext uri="{FF2B5EF4-FFF2-40B4-BE49-F238E27FC236}">
                <a16:creationId xmlns:a16="http://schemas.microsoft.com/office/drawing/2014/main" id="{77F5F5DA-AABA-8FA0-DD15-18221624793C}"/>
              </a:ext>
            </a:extLst>
          </p:cNvPr>
          <p:cNvSpPr txBox="1"/>
          <p:nvPr/>
        </p:nvSpPr>
        <p:spPr>
          <a:xfrm>
            <a:off x="7328832" y="5343669"/>
            <a:ext cx="1233030" cy="769441"/>
          </a:xfrm>
          <a:prstGeom prst="rect">
            <a:avLst/>
          </a:prstGeom>
          <a:noFill/>
        </p:spPr>
        <p:txBody>
          <a:bodyPr wrap="none" rtlCol="0">
            <a:spAutoFit/>
          </a:bodyPr>
          <a:lstStyle/>
          <a:p>
            <a:r>
              <a:rPr kumimoji="1" lang="en-US" altLang="ja-JP" sz="4400" dirty="0">
                <a:solidFill>
                  <a:srgbClr val="00B050"/>
                </a:solidFill>
              </a:rPr>
              <a:t>Y+2</a:t>
            </a:r>
            <a:endParaRPr kumimoji="1" lang="ja-JP" altLang="en-US" sz="4400" dirty="0">
              <a:solidFill>
                <a:srgbClr val="00B050"/>
              </a:solidFill>
            </a:endParaRPr>
          </a:p>
        </p:txBody>
      </p:sp>
    </p:spTree>
    <p:extLst>
      <p:ext uri="{BB962C8B-B14F-4D97-AF65-F5344CB8AC3E}">
        <p14:creationId xmlns:p14="http://schemas.microsoft.com/office/powerpoint/2010/main" val="2037125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00B03-1253-1A4C-DE08-CDD9566E45A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FC4F5E-C559-C47A-80F7-152739F03DAC}"/>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23F79EC4-4C08-80C9-4304-F4B6D27DF2E0}"/>
              </a:ext>
            </a:extLst>
          </p:cNvPr>
          <p:cNvSpPr>
            <a:spLocks noGrp="1"/>
          </p:cNvSpPr>
          <p:nvPr>
            <p:ph idx="1"/>
          </p:nvPr>
        </p:nvSpPr>
        <p:spPr>
          <a:xfrm>
            <a:off x="430306" y="1376038"/>
            <a:ext cx="11654118" cy="5329562"/>
          </a:xfrm>
        </p:spPr>
        <p:txBody>
          <a:bodyPr>
            <a:normAutofit/>
          </a:bodyPr>
          <a:lstStyle/>
          <a:p>
            <a:r>
              <a:rPr kumimoji="1" lang="ja-JP" altLang="en-US" dirty="0"/>
              <a:t>迷路の表示範囲を</a:t>
            </a:r>
            <a:r>
              <a:rPr kumimoji="1" lang="en-US" altLang="ja-JP" dirty="0"/>
              <a:t>5×5</a:t>
            </a:r>
            <a:r>
              <a:rPr kumimoji="1" lang="ja-JP" altLang="en-US" dirty="0"/>
              <a:t>に限定する</a:t>
            </a:r>
            <a:br>
              <a:rPr kumimoji="1" lang="en-US" altLang="ja-JP" dirty="0"/>
            </a:br>
            <a:endParaRPr lang="en-US" altLang="ja-JP" dirty="0"/>
          </a:p>
          <a:p>
            <a:pPr lvl="1"/>
            <a:r>
              <a:rPr lang="en-US" altLang="ja-JP" dirty="0"/>
              <a:t>Map::</a:t>
            </a:r>
            <a:r>
              <a:rPr lang="en-US" altLang="ja-JP" dirty="0" err="1"/>
              <a:t>DrawMap</a:t>
            </a:r>
            <a:r>
              <a:rPr lang="en-US" altLang="ja-JP" dirty="0"/>
              <a:t>()</a:t>
            </a:r>
            <a:r>
              <a:rPr lang="ja-JP" altLang="en-US" dirty="0"/>
              <a:t>を</a:t>
            </a:r>
            <a:br>
              <a:rPr lang="en-US" altLang="ja-JP" dirty="0"/>
            </a:br>
            <a:br>
              <a:rPr lang="en-US" altLang="ja-JP" dirty="0"/>
            </a:br>
            <a:r>
              <a:rPr lang="en-US" altLang="ja-JP" dirty="0"/>
              <a:t>Map::</a:t>
            </a:r>
            <a:r>
              <a:rPr lang="en-US" altLang="ja-JP" dirty="0" err="1"/>
              <a:t>DrawMap</a:t>
            </a:r>
            <a:r>
              <a:rPr lang="en-US" altLang="ja-JP" dirty="0"/>
              <a:t>(</a:t>
            </a:r>
            <a:r>
              <a:rPr lang="en-US" altLang="ja-JP" dirty="0">
                <a:solidFill>
                  <a:srgbClr val="FF0000"/>
                </a:solidFill>
              </a:rPr>
              <a:t>int </a:t>
            </a:r>
            <a:r>
              <a:rPr lang="en-US" altLang="ja-JP" dirty="0" err="1">
                <a:solidFill>
                  <a:srgbClr val="FF0000"/>
                </a:solidFill>
              </a:rPr>
              <a:t>px,int</a:t>
            </a:r>
            <a:r>
              <a:rPr lang="en-US" altLang="ja-JP" dirty="0">
                <a:solidFill>
                  <a:srgbClr val="FF0000"/>
                </a:solidFill>
              </a:rPr>
              <a:t> </a:t>
            </a:r>
            <a:r>
              <a:rPr lang="en-US" altLang="ja-JP" dirty="0" err="1">
                <a:solidFill>
                  <a:srgbClr val="FF0000"/>
                </a:solidFill>
              </a:rPr>
              <a:t>py</a:t>
            </a:r>
            <a:r>
              <a:rPr lang="en-US" altLang="ja-JP" dirty="0"/>
              <a:t>)</a:t>
            </a:r>
            <a:br>
              <a:rPr lang="en-US" altLang="ja-JP" dirty="0"/>
            </a:br>
            <a:br>
              <a:rPr lang="en-US" altLang="ja-JP" dirty="0"/>
            </a:br>
            <a:r>
              <a:rPr lang="ja-JP" altLang="en-US" dirty="0"/>
              <a:t>として、自キャラの</a:t>
            </a:r>
            <a:r>
              <a:rPr lang="en-US" altLang="ja-JP" dirty="0"/>
              <a:t>X,Y</a:t>
            </a:r>
            <a:r>
              <a:rPr lang="ja-JP" altLang="en-US" dirty="0"/>
              <a:t>座標を引数として</a:t>
            </a:r>
            <a:br>
              <a:rPr lang="en-US" altLang="ja-JP" dirty="0"/>
            </a:br>
            <a:r>
              <a:rPr lang="ja-JP" altLang="en-US" dirty="0"/>
              <a:t>受け取れるように変更して処理を行う</a:t>
            </a:r>
            <a:endParaRPr kumimoji="1" lang="en-US" altLang="ja-JP" dirty="0"/>
          </a:p>
        </p:txBody>
      </p:sp>
      <p:pic>
        <p:nvPicPr>
          <p:cNvPr id="5" name="図 4">
            <a:extLst>
              <a:ext uri="{FF2B5EF4-FFF2-40B4-BE49-F238E27FC236}">
                <a16:creationId xmlns:a16="http://schemas.microsoft.com/office/drawing/2014/main" id="{D462BA5C-E828-FCC2-F481-E8336CB08D20}"/>
              </a:ext>
            </a:extLst>
          </p:cNvPr>
          <p:cNvPicPr>
            <a:picLocks noChangeAspect="1"/>
          </p:cNvPicPr>
          <p:nvPr/>
        </p:nvPicPr>
        <p:blipFill>
          <a:blip r:embed="rId2"/>
          <a:srcRect t="3913" r="25900"/>
          <a:stretch/>
        </p:blipFill>
        <p:spPr>
          <a:xfrm>
            <a:off x="8454290" y="1566153"/>
            <a:ext cx="3064155" cy="4668128"/>
          </a:xfrm>
          <a:prstGeom prst="rect">
            <a:avLst/>
          </a:prstGeom>
        </p:spPr>
      </p:pic>
      <p:sp>
        <p:nvSpPr>
          <p:cNvPr id="7" name="正方形/長方形 6">
            <a:extLst>
              <a:ext uri="{FF2B5EF4-FFF2-40B4-BE49-F238E27FC236}">
                <a16:creationId xmlns:a16="http://schemas.microsoft.com/office/drawing/2014/main" id="{473C6152-5383-39C6-253E-71093D73EDA2}"/>
              </a:ext>
            </a:extLst>
          </p:cNvPr>
          <p:cNvSpPr/>
          <p:nvPr/>
        </p:nvSpPr>
        <p:spPr>
          <a:xfrm>
            <a:off x="8502927" y="167364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1DEBF8C-1648-4E0C-F992-186F5497C462}"/>
              </a:ext>
            </a:extLst>
          </p:cNvPr>
          <p:cNvSpPr/>
          <p:nvPr/>
        </p:nvSpPr>
        <p:spPr>
          <a:xfrm>
            <a:off x="8502926" y="255837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F67779F-8B5C-4E09-DB4E-7ECD7255CF4F}"/>
              </a:ext>
            </a:extLst>
          </p:cNvPr>
          <p:cNvSpPr/>
          <p:nvPr/>
        </p:nvSpPr>
        <p:spPr>
          <a:xfrm>
            <a:off x="8502925" y="34533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40C17E1-DEFF-7017-557C-6730E885B1F6}"/>
              </a:ext>
            </a:extLst>
          </p:cNvPr>
          <p:cNvSpPr/>
          <p:nvPr/>
        </p:nvSpPr>
        <p:spPr>
          <a:xfrm>
            <a:off x="8502924" y="432832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F274B7D-446A-1857-43F6-D4A083DA3AD4}"/>
              </a:ext>
            </a:extLst>
          </p:cNvPr>
          <p:cNvSpPr/>
          <p:nvPr/>
        </p:nvSpPr>
        <p:spPr>
          <a:xfrm>
            <a:off x="8502924" y="5213544"/>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01E4ABA-CDA8-72A7-6269-23A653FA3B2A}"/>
              </a:ext>
            </a:extLst>
          </p:cNvPr>
          <p:cNvSpPr/>
          <p:nvPr/>
        </p:nvSpPr>
        <p:spPr>
          <a:xfrm>
            <a:off x="9106038" y="167364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80231AB-34B0-5E6F-9D44-C9C3817707C7}"/>
              </a:ext>
            </a:extLst>
          </p:cNvPr>
          <p:cNvSpPr/>
          <p:nvPr/>
        </p:nvSpPr>
        <p:spPr>
          <a:xfrm>
            <a:off x="9106037" y="255837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04A6317-2EA5-75BF-FCC9-9D5E440EE901}"/>
              </a:ext>
            </a:extLst>
          </p:cNvPr>
          <p:cNvSpPr/>
          <p:nvPr/>
        </p:nvSpPr>
        <p:spPr>
          <a:xfrm>
            <a:off x="9106036" y="34533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42F9193-22EE-9FB2-5FE1-68491BAC1B9E}"/>
              </a:ext>
            </a:extLst>
          </p:cNvPr>
          <p:cNvSpPr/>
          <p:nvPr/>
        </p:nvSpPr>
        <p:spPr>
          <a:xfrm>
            <a:off x="9106035" y="432832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EE360229-D58D-37D4-BE26-CCB0C0D67EC6}"/>
              </a:ext>
            </a:extLst>
          </p:cNvPr>
          <p:cNvSpPr/>
          <p:nvPr/>
        </p:nvSpPr>
        <p:spPr>
          <a:xfrm>
            <a:off x="9106035" y="5213544"/>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FED16A7-E35E-4284-74CF-3B2F17541207}"/>
              </a:ext>
            </a:extLst>
          </p:cNvPr>
          <p:cNvSpPr/>
          <p:nvPr/>
        </p:nvSpPr>
        <p:spPr>
          <a:xfrm>
            <a:off x="9709145" y="167364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8FCE630-5FEA-606C-82EF-D398DB3C5421}"/>
              </a:ext>
            </a:extLst>
          </p:cNvPr>
          <p:cNvSpPr/>
          <p:nvPr/>
        </p:nvSpPr>
        <p:spPr>
          <a:xfrm>
            <a:off x="9709144" y="255837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46E842CE-53C8-FC0E-3513-538DC63AE6C4}"/>
              </a:ext>
            </a:extLst>
          </p:cNvPr>
          <p:cNvSpPr/>
          <p:nvPr/>
        </p:nvSpPr>
        <p:spPr>
          <a:xfrm>
            <a:off x="9709143" y="34533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C48C5C1-3448-66CB-867F-756B3F7304D6}"/>
              </a:ext>
            </a:extLst>
          </p:cNvPr>
          <p:cNvSpPr/>
          <p:nvPr/>
        </p:nvSpPr>
        <p:spPr>
          <a:xfrm>
            <a:off x="9709142" y="432832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C6FB8A7-9B8C-E175-5704-97EE5802C251}"/>
              </a:ext>
            </a:extLst>
          </p:cNvPr>
          <p:cNvSpPr/>
          <p:nvPr/>
        </p:nvSpPr>
        <p:spPr>
          <a:xfrm>
            <a:off x="9709142" y="5213544"/>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A56149B-0F75-7388-52B7-D9992FBF37F4}"/>
              </a:ext>
            </a:extLst>
          </p:cNvPr>
          <p:cNvSpPr/>
          <p:nvPr/>
        </p:nvSpPr>
        <p:spPr>
          <a:xfrm>
            <a:off x="10312245" y="167315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7F73A921-CB18-B6CC-AD69-6BDB3688567E}"/>
              </a:ext>
            </a:extLst>
          </p:cNvPr>
          <p:cNvSpPr/>
          <p:nvPr/>
        </p:nvSpPr>
        <p:spPr>
          <a:xfrm>
            <a:off x="10312244" y="255789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64072717-9340-3D1D-1274-FC4CDD65E5F4}"/>
              </a:ext>
            </a:extLst>
          </p:cNvPr>
          <p:cNvSpPr/>
          <p:nvPr/>
        </p:nvSpPr>
        <p:spPr>
          <a:xfrm>
            <a:off x="10312243" y="345283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9D55D85F-74F2-755A-8024-0ECE55010DA9}"/>
              </a:ext>
            </a:extLst>
          </p:cNvPr>
          <p:cNvSpPr/>
          <p:nvPr/>
        </p:nvSpPr>
        <p:spPr>
          <a:xfrm>
            <a:off x="10312242" y="43278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9B0B9C2-9DDF-8064-7465-4BAD7C0351E2}"/>
              </a:ext>
            </a:extLst>
          </p:cNvPr>
          <p:cNvSpPr/>
          <p:nvPr/>
        </p:nvSpPr>
        <p:spPr>
          <a:xfrm>
            <a:off x="10312242" y="521306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28014FB-625D-9620-8578-BDCB06A72305}"/>
              </a:ext>
            </a:extLst>
          </p:cNvPr>
          <p:cNvSpPr/>
          <p:nvPr/>
        </p:nvSpPr>
        <p:spPr>
          <a:xfrm>
            <a:off x="10915334" y="167315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F1C9E21F-21B2-D2DE-803F-770D08E3486D}"/>
              </a:ext>
            </a:extLst>
          </p:cNvPr>
          <p:cNvSpPr/>
          <p:nvPr/>
        </p:nvSpPr>
        <p:spPr>
          <a:xfrm>
            <a:off x="10915333" y="255789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7FF437C-50CF-DDD7-116A-10CF9AECA9A5}"/>
              </a:ext>
            </a:extLst>
          </p:cNvPr>
          <p:cNvSpPr/>
          <p:nvPr/>
        </p:nvSpPr>
        <p:spPr>
          <a:xfrm>
            <a:off x="10915332" y="345283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D881D8C1-4B16-81BB-A1F0-32E9868FC241}"/>
              </a:ext>
            </a:extLst>
          </p:cNvPr>
          <p:cNvSpPr/>
          <p:nvPr/>
        </p:nvSpPr>
        <p:spPr>
          <a:xfrm>
            <a:off x="10915331" y="43278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A14E343-743E-F60D-5653-782D0E00DC3C}"/>
              </a:ext>
            </a:extLst>
          </p:cNvPr>
          <p:cNvSpPr/>
          <p:nvPr/>
        </p:nvSpPr>
        <p:spPr>
          <a:xfrm>
            <a:off x="10915331" y="521306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55D281-430E-49D7-8D97-D1E4B7521EB4}"/>
              </a:ext>
            </a:extLst>
          </p:cNvPr>
          <p:cNvSpPr txBox="1"/>
          <p:nvPr/>
        </p:nvSpPr>
        <p:spPr>
          <a:xfrm>
            <a:off x="8747023" y="4799639"/>
            <a:ext cx="2630848" cy="769441"/>
          </a:xfrm>
          <a:prstGeom prst="rect">
            <a:avLst/>
          </a:prstGeom>
          <a:solidFill>
            <a:srgbClr val="FFFF00"/>
          </a:solidFill>
        </p:spPr>
        <p:txBody>
          <a:bodyPr wrap="none" rtlCol="0">
            <a:spAutoFit/>
          </a:bodyPr>
          <a:lstStyle/>
          <a:p>
            <a:r>
              <a:rPr kumimoji="1" lang="en-US" altLang="ja-JP" sz="4400" dirty="0">
                <a:solidFill>
                  <a:srgbClr val="00B0F0"/>
                </a:solidFill>
              </a:rPr>
              <a:t>(</a:t>
            </a:r>
            <a:r>
              <a:rPr kumimoji="1" lang="en-US" altLang="ja-JP" sz="4400" dirty="0" err="1">
                <a:solidFill>
                  <a:srgbClr val="00B0F0"/>
                </a:solidFill>
              </a:rPr>
              <a:t>px,py</a:t>
            </a:r>
            <a:r>
              <a:rPr kumimoji="1" lang="en-US" altLang="ja-JP" sz="4400" dirty="0">
                <a:solidFill>
                  <a:srgbClr val="00B0F0"/>
                </a:solidFill>
              </a:rPr>
              <a:t>)</a:t>
            </a:r>
            <a:endParaRPr kumimoji="1" lang="ja-JP" altLang="en-US" sz="4400" dirty="0">
              <a:solidFill>
                <a:srgbClr val="00B0F0"/>
              </a:solidFill>
            </a:endParaRPr>
          </a:p>
        </p:txBody>
      </p:sp>
      <p:sp>
        <p:nvSpPr>
          <p:cNvPr id="8" name="正方形/長方形 7">
            <a:extLst>
              <a:ext uri="{FF2B5EF4-FFF2-40B4-BE49-F238E27FC236}">
                <a16:creationId xmlns:a16="http://schemas.microsoft.com/office/drawing/2014/main" id="{058AB526-2E2F-4FB2-04D4-552C05A3243A}"/>
              </a:ext>
            </a:extLst>
          </p:cNvPr>
          <p:cNvSpPr/>
          <p:nvPr/>
        </p:nvSpPr>
        <p:spPr>
          <a:xfrm>
            <a:off x="9709112" y="3452356"/>
            <a:ext cx="603113" cy="86527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9AAB74D1-1B9B-106D-94B1-3C11512D1242}"/>
              </a:ext>
            </a:extLst>
          </p:cNvPr>
          <p:cNvSpPr/>
          <p:nvPr/>
        </p:nvSpPr>
        <p:spPr>
          <a:xfrm flipV="1">
            <a:off x="9884208" y="3972791"/>
            <a:ext cx="287460" cy="897849"/>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5228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F8A7A-F8C3-AF4B-9A1A-C40AF4D0D4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3BB52A-F649-A2B4-470C-4A3398B2FF90}"/>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81C04E7A-3E17-E014-5D54-EBD083E503C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ea typeface="ＭＳ ゴシック" panose="020B0609070205080204" pitchFamily="49" charset="-128"/>
              </a:rPr>
              <a:t>#pragma once</a:t>
            </a:r>
            <a:br>
              <a:rPr lang="en-US" altLang="ja-JP" sz="2400" dirty="0">
                <a:ea typeface="ＭＳ ゴシック" panose="020B0609070205080204" pitchFamily="49" charset="-128"/>
              </a:rPr>
            </a:br>
            <a:r>
              <a:rPr lang="en-US" altLang="ja-JP" sz="2400" dirty="0">
                <a:solidFill>
                  <a:srgbClr val="000000"/>
                </a:solidFill>
                <a:ea typeface="ＭＳ ゴシック" panose="020B0609070205080204" pitchFamily="49" charset="-128"/>
              </a:rPr>
              <a:t>#include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400" dirty="0" err="1">
                <a:solidFill>
                  <a:srgbClr val="00B050"/>
                </a:solidFill>
                <a:ea typeface="ＭＳ ゴシック" panose="020B0609070205080204" pitchFamily="49" charset="-128"/>
              </a:rPr>
              <a:t>MapData</a:t>
            </a:r>
            <a:r>
              <a:rPr lang="ja-JP" altLang="en-US" sz="2400" dirty="0">
                <a:solidFill>
                  <a:srgbClr val="00B050"/>
                </a:solidFill>
                <a:ea typeface="ＭＳ ゴシック" panose="020B0609070205080204" pitchFamily="49" charset="-128"/>
              </a:rPr>
              <a:t>クラスのインスタンス（マップデータ）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Map();</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コンストラクタ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Load(</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//CSV</a:t>
            </a:r>
            <a:r>
              <a:rPr lang="ja-JP" altLang="en-US" sz="2400" dirty="0">
                <a:solidFill>
                  <a:srgbClr val="00B050"/>
                </a:solidFill>
                <a:ea typeface="ＭＳ ゴシック" panose="020B0609070205080204" pitchFamily="49" charset="-128"/>
              </a:rPr>
              <a:t>ファイルの読み込みと格納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(int </a:t>
            </a:r>
            <a:r>
              <a:rPr lang="en-US" altLang="ja-JP" sz="2400" dirty="0" err="1">
                <a:solidFill>
                  <a:srgbClr val="000000"/>
                </a:solidFill>
                <a:ea typeface="ＭＳ ゴシック" panose="020B0609070205080204" pitchFamily="49" charset="-128"/>
              </a:rPr>
              <a:t>px,int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マップ描画</a:t>
            </a:r>
            <a:br>
              <a:rPr lang="en-U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SetTreasure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マップ上に宝物をランダム配置</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endParaRPr lang="en-US" altLang="ja-JP" sz="4800" dirty="0"/>
          </a:p>
        </p:txBody>
      </p:sp>
      <p:sp>
        <p:nvSpPr>
          <p:cNvPr id="7" name="テキスト ボックス 6">
            <a:extLst>
              <a:ext uri="{FF2B5EF4-FFF2-40B4-BE49-F238E27FC236}">
                <a16:creationId xmlns:a16="http://schemas.microsoft.com/office/drawing/2014/main" id="{C436A9D3-1EE9-402B-4796-8643D612FC75}"/>
              </a:ext>
            </a:extLst>
          </p:cNvPr>
          <p:cNvSpPr txBox="1"/>
          <p:nvPr/>
        </p:nvSpPr>
        <p:spPr>
          <a:xfrm>
            <a:off x="9933709" y="554182"/>
            <a:ext cx="1619354" cy="646331"/>
          </a:xfrm>
          <a:prstGeom prst="rect">
            <a:avLst/>
          </a:prstGeom>
          <a:noFill/>
        </p:spPr>
        <p:txBody>
          <a:bodyPr wrap="none" rtlCol="0">
            <a:spAutoFit/>
          </a:bodyPr>
          <a:lstStyle/>
          <a:p>
            <a:r>
              <a:rPr kumimoji="1" lang="en-US" altLang="ja-JP" sz="3600" dirty="0" err="1"/>
              <a:t>map.h</a:t>
            </a:r>
            <a:endParaRPr kumimoji="1" lang="ja-JP" altLang="en-US" sz="3600" dirty="0"/>
          </a:p>
        </p:txBody>
      </p:sp>
      <p:sp>
        <p:nvSpPr>
          <p:cNvPr id="3" name="正方形/長方形 2">
            <a:extLst>
              <a:ext uri="{FF2B5EF4-FFF2-40B4-BE49-F238E27FC236}">
                <a16:creationId xmlns:a16="http://schemas.microsoft.com/office/drawing/2014/main" id="{6E1EF51D-B0B4-1771-8FAA-229B2F0AFF25}"/>
              </a:ext>
            </a:extLst>
          </p:cNvPr>
          <p:cNvSpPr/>
          <p:nvPr/>
        </p:nvSpPr>
        <p:spPr>
          <a:xfrm>
            <a:off x="1170455" y="3813241"/>
            <a:ext cx="1009417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2472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9F543-EE24-88F0-F2E1-5F11AB04F4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A115EE-088A-9A16-8DD1-E2289AF5C4F6}"/>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2333DB6D-D51B-A687-6292-94AD34312B6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(int </a:t>
            </a:r>
            <a:r>
              <a:rPr lang="en-US" altLang="ja-JP" sz="2400" dirty="0" err="1">
                <a:solidFill>
                  <a:srgbClr val="000000"/>
                </a:solidFill>
                <a:ea typeface="ＭＳ ゴシック" panose="020B0609070205080204" pitchFamily="49" charset="-128"/>
              </a:rPr>
              <a:t>px</a:t>
            </a:r>
            <a:r>
              <a:rPr lang="en-US" altLang="ja-JP" sz="2400" dirty="0">
                <a:solidFill>
                  <a:srgbClr val="000000"/>
                </a:solidFill>
                <a:ea typeface="ＭＳ ゴシック" panose="020B0609070205080204" pitchFamily="49" charset="-128"/>
              </a:rPr>
              <a:t>, int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- 2; y &lt;=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+ 2; y++)</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 </a:t>
            </a:r>
            <a:r>
              <a:rPr lang="en-US" altLang="ja-JP" sz="2400" dirty="0" err="1">
                <a:solidFill>
                  <a:srgbClr val="000000"/>
                </a:solidFill>
                <a:ea typeface="ＭＳ ゴシック" panose="020B0609070205080204" pitchFamily="49" charset="-128"/>
              </a:rPr>
              <a:t>px</a:t>
            </a:r>
            <a:r>
              <a:rPr lang="en-US" altLang="ja-JP" sz="2400" dirty="0">
                <a:solidFill>
                  <a:srgbClr val="000000"/>
                </a:solidFill>
                <a:ea typeface="ＭＳ ゴシック" panose="020B0609070205080204" pitchFamily="49" charset="-128"/>
              </a:rPr>
              <a:t> - 2; x &lt;= </a:t>
            </a:r>
            <a:r>
              <a:rPr lang="en-US" altLang="ja-JP" sz="2400" dirty="0" err="1">
                <a:ea typeface="ＭＳ ゴシック" panose="020B0609070205080204" pitchFamily="49" charset="-128"/>
              </a:rPr>
              <a:t>px</a:t>
            </a:r>
            <a:r>
              <a:rPr lang="en-US" altLang="ja-JP" sz="2400" dirty="0">
                <a:ea typeface="ＭＳ ゴシック" panose="020B0609070205080204" pitchFamily="49" charset="-128"/>
              </a:rPr>
              <a:t> + 2</a:t>
            </a:r>
            <a:r>
              <a:rPr lang="en-US" altLang="ja-JP" sz="2400" dirty="0">
                <a:solidFill>
                  <a:srgbClr val="000000"/>
                </a:solidFill>
                <a:ea typeface="ＭＳ ゴシック" panose="020B0609070205080204" pitchFamily="49" charset="-128"/>
              </a:rPr>
              <a:t>; x++)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\033[31m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\033[30m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TREASURE</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\033[33m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F0887AA7-3E85-BB5C-574A-34A446B30733}"/>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
        <p:nvSpPr>
          <p:cNvPr id="3" name="正方形/長方形 2">
            <a:extLst>
              <a:ext uri="{FF2B5EF4-FFF2-40B4-BE49-F238E27FC236}">
                <a16:creationId xmlns:a16="http://schemas.microsoft.com/office/drawing/2014/main" id="{CFE2C3F5-692B-68FD-935E-C5A4D7167344}"/>
              </a:ext>
            </a:extLst>
          </p:cNvPr>
          <p:cNvSpPr/>
          <p:nvPr/>
        </p:nvSpPr>
        <p:spPr>
          <a:xfrm>
            <a:off x="731194" y="1162976"/>
            <a:ext cx="8429377" cy="12105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5522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77F0D-A9B5-5C68-29B0-D23C882B3C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7C61026-5266-641D-015B-082F31A55B35}"/>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7B5F87D9-2D28-FE85-2932-D1975E0B9DE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err="1">
                <a:ea typeface="ＭＳ ゴシック" panose="020B0609070205080204" pitchFamily="49" charset="-128"/>
              </a:rPr>
              <a:t>map.setTreasure</a:t>
            </a:r>
            <a:r>
              <a:rPr lang="en-US" altLang="ja-JP" sz="2400" dirty="0">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宝物の配置</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コマンドプロンプトの表示位置を</a:t>
            </a:r>
            <a:r>
              <a:rPr lang="en-US" altLang="ja-JP" sz="2400" dirty="0">
                <a:solidFill>
                  <a:srgbClr val="00B050"/>
                </a:solidFill>
                <a:ea typeface="ＭＳ ゴシック" panose="020B0609070205080204" pitchFamily="49" charset="-128"/>
              </a:rPr>
              <a:t>(0,0)</a:t>
            </a:r>
            <a:r>
              <a:rPr lang="ja-JP" altLang="en-US" sz="2400" dirty="0">
                <a:solidFill>
                  <a:srgbClr val="00B050"/>
                </a:solidFill>
                <a:ea typeface="ＭＳ ゴシック" panose="020B0609070205080204" pitchFamily="49" charset="-128"/>
              </a:rPr>
              <a:t>へ設定</a:t>
            </a:r>
            <a:br>
              <a:rPr lang="en-US" altLang="ja-JP" sz="2400" dirty="0">
                <a:solidFill>
                  <a:srgbClr val="008000"/>
                </a:solidFill>
                <a:ea typeface="ＭＳ ゴシック" panose="020B0609070205080204" pitchFamily="49" charset="-128"/>
              </a:rPr>
            </a:br>
            <a:r>
              <a:rPr lang="en-US" altLang="ja-JP" sz="2400" dirty="0">
                <a:solidFill>
                  <a:srgbClr val="008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SetConsoleCursorPosition</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GetStdHandle</a:t>
            </a:r>
            <a:r>
              <a:rPr lang="en-US" altLang="ja-JP" sz="2400" dirty="0">
                <a:solidFill>
                  <a:srgbClr val="000000"/>
                </a:solidFill>
                <a:ea typeface="ＭＳ ゴシック" panose="020B0609070205080204" pitchFamily="49" charset="-128"/>
              </a:rPr>
              <a:t>(</a:t>
            </a:r>
            <a:r>
              <a:rPr lang="en-US" altLang="ja-JP" sz="2400" dirty="0">
                <a:solidFill>
                  <a:srgbClr val="6F008A"/>
                </a:solidFill>
                <a:ea typeface="ＭＳ ゴシック" panose="020B0609070205080204" pitchFamily="49" charset="-128"/>
              </a:rPr>
              <a:t>STD_OUTPUT_HANDLE</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COORD</a:t>
            </a:r>
            <a:r>
              <a:rPr lang="en-US" altLang="ja-JP" sz="2400" dirty="0">
                <a:solidFill>
                  <a:srgbClr val="000000"/>
                </a:solidFill>
                <a:ea typeface="ＭＳ ゴシック" panose="020B0609070205080204" pitchFamily="49" charset="-128"/>
              </a:rPr>
              <a:t>{ 0, 0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map.DrawMap</a:t>
            </a:r>
            <a:r>
              <a:rPr lang="en-US" altLang="ja-JP" sz="2400" dirty="0">
                <a:solidFill>
                  <a:srgbClr val="000000"/>
                </a:solidFill>
                <a:ea typeface="ＭＳ ゴシック" panose="020B0609070205080204" pitchFamily="49" charset="-128"/>
              </a:rPr>
              <a:t>(2, 2);</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マップの描画</a:t>
            </a:r>
            <a:br>
              <a:rPr lang="en-US" altLang="ja-JP" sz="2400" dirty="0">
                <a:solidFill>
                  <a:srgbClr val="000000"/>
                </a:solidFill>
                <a:ea typeface="ＭＳ ゴシック" panose="020B0609070205080204" pitchFamily="49" charset="-128"/>
              </a:rPr>
            </a:b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41B6271-E27E-576F-D40F-19E9847C19F5}"/>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正方形/長方形 4">
            <a:extLst>
              <a:ext uri="{FF2B5EF4-FFF2-40B4-BE49-F238E27FC236}">
                <a16:creationId xmlns:a16="http://schemas.microsoft.com/office/drawing/2014/main" id="{B19FEBCC-1E19-C227-3B47-BA4E0F3553AD}"/>
              </a:ext>
            </a:extLst>
          </p:cNvPr>
          <p:cNvSpPr/>
          <p:nvPr/>
        </p:nvSpPr>
        <p:spPr>
          <a:xfrm>
            <a:off x="1151001" y="5802206"/>
            <a:ext cx="3615554"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9199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05105-3E69-B0C4-5C95-9692E7732FD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05C2CB-4505-4F88-9C3C-39A9A426E74C}"/>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B77D9EE9-CB79-F8BA-25B2-30447D4C33D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(int </a:t>
            </a:r>
            <a:r>
              <a:rPr lang="en-US" altLang="ja-JP" sz="2400" dirty="0" err="1">
                <a:solidFill>
                  <a:srgbClr val="000000"/>
                </a:solidFill>
                <a:ea typeface="ＭＳ ゴシック" panose="020B0609070205080204" pitchFamily="49" charset="-128"/>
              </a:rPr>
              <a:t>px</a:t>
            </a:r>
            <a:r>
              <a:rPr lang="en-US" altLang="ja-JP" sz="2400" dirty="0">
                <a:solidFill>
                  <a:srgbClr val="000000"/>
                </a:solidFill>
                <a:ea typeface="ＭＳ ゴシック" panose="020B0609070205080204" pitchFamily="49" charset="-128"/>
              </a:rPr>
              <a:t>, int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a:t>
            </a:r>
            <a:r>
              <a:rPr lang="en-US" altLang="ja-JP" sz="2400" dirty="0" err="1">
                <a:solidFill>
                  <a:srgbClr val="000000"/>
                </a:solidFill>
                <a:ea typeface="ＭＳ ゴシック" panose="020B0609070205080204" pitchFamily="49" charset="-128"/>
              </a:rPr>
              <a:t>py</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- 2; y &lt;=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+ 2; y++)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 </a:t>
            </a:r>
            <a:r>
              <a:rPr lang="en-US" altLang="ja-JP" sz="2400" dirty="0" err="1">
                <a:solidFill>
                  <a:srgbClr val="000000"/>
                </a:solidFill>
                <a:ea typeface="ＭＳ ゴシック" panose="020B0609070205080204" pitchFamily="49" charset="-128"/>
              </a:rPr>
              <a:t>px</a:t>
            </a:r>
            <a:r>
              <a:rPr lang="en-US" altLang="ja-JP" sz="2400" dirty="0">
                <a:solidFill>
                  <a:srgbClr val="000000"/>
                </a:solidFill>
                <a:ea typeface="ＭＳ ゴシック" panose="020B0609070205080204" pitchFamily="49" charset="-128"/>
              </a:rPr>
              <a:t> - 2; x &lt;= </a:t>
            </a:r>
            <a:r>
              <a:rPr lang="en-US" altLang="ja-JP" sz="2400" dirty="0" err="1">
                <a:ea typeface="ＭＳ ゴシック" panose="020B0609070205080204" pitchFamily="49" charset="-128"/>
              </a:rPr>
              <a:t>px</a:t>
            </a:r>
            <a:r>
              <a:rPr lang="en-US" altLang="ja-JP" sz="2400" dirty="0">
                <a:ea typeface="ＭＳ ゴシック" panose="020B0609070205080204" pitchFamily="49" charset="-128"/>
              </a:rPr>
              <a:t> + 2</a:t>
            </a:r>
            <a:r>
              <a:rPr lang="en-US" altLang="ja-JP" sz="2400" dirty="0">
                <a:solidFill>
                  <a:srgbClr val="000000"/>
                </a:solidFill>
                <a:ea typeface="ＭＳ ゴシック" panose="020B0609070205080204" pitchFamily="49" charset="-128"/>
              </a:rPr>
              <a:t>; x++)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highlight>
                  <a:srgbClr val="FFFFFF"/>
                </a:highlight>
                <a:ea typeface="ＭＳ ゴシック" panose="020B0609070205080204" pitchFamily="49" charset="-128"/>
              </a:rPr>
              <a:t> (x == </a:t>
            </a:r>
            <a:r>
              <a:rPr lang="en-US" altLang="ja-JP" sz="2400" dirty="0" err="1">
                <a:highlight>
                  <a:srgbClr val="FFFFFF"/>
                </a:highlight>
                <a:ea typeface="ＭＳ ゴシック" panose="020B0609070205080204" pitchFamily="49" charset="-128"/>
              </a:rPr>
              <a:t>px</a:t>
            </a:r>
            <a:r>
              <a:rPr lang="en-US" altLang="ja-JP" sz="2400" dirty="0">
                <a:highlight>
                  <a:srgbClr val="FFFFFF"/>
                </a:highlight>
                <a:ea typeface="ＭＳ ゴシック" panose="020B0609070205080204" pitchFamily="49" charset="-128"/>
              </a:rPr>
              <a:t> &amp;&amp; y == </a:t>
            </a:r>
            <a:r>
              <a:rPr lang="en-US" altLang="ja-JP" sz="2400" dirty="0" err="1">
                <a:highlight>
                  <a:srgbClr val="FFFFFF"/>
                </a:highlight>
                <a:ea typeface="ＭＳ ゴシック" panose="020B0609070205080204" pitchFamily="49" charset="-128"/>
              </a:rPr>
              <a:t>py</a:t>
            </a:r>
            <a:r>
              <a:rPr lang="en-US" altLang="ja-JP" sz="2400" dirty="0">
                <a:highlight>
                  <a:srgbClr val="FFFFFF"/>
                </a:highlight>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中心座標のとき自キャラ表示</a:t>
            </a:r>
            <a:br>
              <a:rPr lang="en-US" altLang="ja-JP" sz="2400" dirty="0">
                <a:highlight>
                  <a:srgbClr val="FFFFFF"/>
                </a:highlight>
                <a:ea typeface="ＭＳ ゴシック" panose="020B0609070205080204" pitchFamily="49" charset="-128"/>
              </a:rPr>
            </a:br>
            <a:r>
              <a:rPr lang="ja-JP" altLang="en-US" sz="2400" dirty="0">
                <a:highlight>
                  <a:srgbClr val="FFFFFF"/>
                </a:highlight>
                <a:ea typeface="ＭＳ ゴシック" panose="020B0609070205080204" pitchFamily="49" charset="-128"/>
              </a:rPr>
              <a:t>        </a:t>
            </a:r>
            <a:r>
              <a:rPr lang="en-US" altLang="ja-JP" sz="2400" dirty="0" err="1">
                <a:highlight>
                  <a:srgbClr val="FFFFFF"/>
                </a:highlight>
                <a:ea typeface="ＭＳ ゴシック" panose="020B0609070205080204" pitchFamily="49" charset="-128"/>
              </a:rPr>
              <a:t>cout</a:t>
            </a:r>
            <a:r>
              <a:rPr lang="en-US" altLang="ja-JP" sz="2400" dirty="0">
                <a:highlight>
                  <a:srgbClr val="FFFFFF"/>
                </a:highlight>
                <a:ea typeface="ＭＳ ゴシック" panose="020B0609070205080204" pitchFamily="49" charset="-128"/>
              </a:rPr>
              <a:t> &lt;&lt; “@”; </a:t>
            </a:r>
          </a:p>
          <a:p>
            <a:pPr marL="0" indent="0">
              <a:buNone/>
            </a:pPr>
            <a:r>
              <a:rPr lang="en-US" altLang="ja-JP" sz="2400" dirty="0">
                <a:highlight>
                  <a:srgbClr val="FFFFFF"/>
                </a:highlight>
                <a:ea typeface="ＭＳ ゴシック" panose="020B0609070205080204" pitchFamily="49" charset="-128"/>
              </a:rPr>
              <a:t>      }</a:t>
            </a:r>
            <a:br>
              <a:rPr lang="en-US" altLang="ja-JP" sz="2400" dirty="0">
                <a:highlight>
                  <a:srgbClr val="FFFFFF"/>
                </a:highlight>
                <a:ea typeface="ＭＳ ゴシック" panose="020B0609070205080204" pitchFamily="49" charset="-128"/>
              </a:rPr>
            </a:br>
            <a:r>
              <a:rPr lang="ja-JP" altLang="en-US" sz="2400" dirty="0">
                <a:highlight>
                  <a:srgbClr val="FFFFFF"/>
                </a:highlight>
                <a:ea typeface="ＭＳ ゴシック" panose="020B0609070205080204" pitchFamily="49" charset="-128"/>
              </a:rPr>
              <a:t>      </a:t>
            </a:r>
            <a:r>
              <a:rPr lang="en-US" altLang="ja-JP" sz="2400" dirty="0">
                <a:solidFill>
                  <a:srgbClr val="0000FF"/>
                </a:solidFill>
                <a:ea typeface="ＭＳ ゴシック" panose="020B0609070205080204" pitchFamily="49" charset="-128"/>
              </a:rPr>
              <a:t>else</a:t>
            </a:r>
            <a:br>
              <a:rPr lang="en-US" altLang="ja-JP" sz="2400" dirty="0">
                <a:highlight>
                  <a:srgbClr val="FFFFFF"/>
                </a:highlight>
                <a:ea typeface="ＭＳ ゴシック" panose="020B0609070205080204" pitchFamily="49" charset="-128"/>
              </a:rPr>
            </a:br>
            <a:r>
              <a:rPr lang="en-US" altLang="ja-JP" sz="2400" dirty="0">
                <a:highlight>
                  <a:srgbClr val="FFFFFF"/>
                </a:highlight>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\033[31m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\033[30m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TREASURE</a:t>
            </a:r>
            <a:r>
              <a:rPr lang="en-US" altLang="ja-JP" sz="2400" dirty="0">
                <a:solidFill>
                  <a:srgbClr val="000000"/>
                </a:solidFill>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2B5993E9-B326-23B9-9A85-53702747ECB7}"/>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
        <p:nvSpPr>
          <p:cNvPr id="3" name="正方形/長方形 2">
            <a:extLst>
              <a:ext uri="{FF2B5EF4-FFF2-40B4-BE49-F238E27FC236}">
                <a16:creationId xmlns:a16="http://schemas.microsoft.com/office/drawing/2014/main" id="{68F830D1-F38C-A3FA-DE4B-9A37EFA3E202}"/>
              </a:ext>
            </a:extLst>
          </p:cNvPr>
          <p:cNvSpPr/>
          <p:nvPr/>
        </p:nvSpPr>
        <p:spPr>
          <a:xfrm>
            <a:off x="1801236" y="2252473"/>
            <a:ext cx="9901138" cy="18915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E2C64ED6-09D9-8017-4AC9-8D3E4752D9BF}"/>
              </a:ext>
            </a:extLst>
          </p:cNvPr>
          <p:cNvPicPr>
            <a:picLocks noChangeAspect="1"/>
          </p:cNvPicPr>
          <p:nvPr/>
        </p:nvPicPr>
        <p:blipFill>
          <a:blip r:embed="rId2"/>
          <a:stretch>
            <a:fillRect/>
          </a:stretch>
        </p:blipFill>
        <p:spPr>
          <a:xfrm>
            <a:off x="201351" y="4122354"/>
            <a:ext cx="1434515" cy="2667552"/>
          </a:xfrm>
          <a:prstGeom prst="rect">
            <a:avLst/>
          </a:prstGeom>
        </p:spPr>
      </p:pic>
    </p:spTree>
    <p:extLst>
      <p:ext uri="{BB962C8B-B14F-4D97-AF65-F5344CB8AC3E}">
        <p14:creationId xmlns:p14="http://schemas.microsoft.com/office/powerpoint/2010/main" val="2785216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CDBD5-0C89-8DA3-3CFC-44D8AF7556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C6CE23-4DB2-952F-2CC5-131F82F99481}"/>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1717B43-5006-5E5A-F04C-D293C410D154}"/>
              </a:ext>
            </a:extLst>
          </p:cNvPr>
          <p:cNvSpPr>
            <a:spLocks noGrp="1"/>
          </p:cNvSpPr>
          <p:nvPr>
            <p:ph idx="1"/>
          </p:nvPr>
        </p:nvSpPr>
        <p:spPr>
          <a:xfrm>
            <a:off x="430306" y="1376038"/>
            <a:ext cx="11654118" cy="5329562"/>
          </a:xfrm>
        </p:spPr>
        <p:txBody>
          <a:bodyPr>
            <a:normAutofit/>
          </a:bodyPr>
          <a:lstStyle/>
          <a:p>
            <a:r>
              <a:rPr kumimoji="1" lang="ja-JP" altLang="en-US" dirty="0"/>
              <a:t>迷路内を移動できるようにする</a:t>
            </a:r>
            <a:br>
              <a:rPr kumimoji="1" lang="en-US" altLang="ja-JP" dirty="0"/>
            </a:br>
            <a:endParaRPr lang="en-US" altLang="ja-JP" dirty="0"/>
          </a:p>
          <a:p>
            <a:pPr lvl="1"/>
            <a:r>
              <a:rPr lang="ja-JP" altLang="en-US" dirty="0"/>
              <a:t>自キャラの情報を管理する</a:t>
            </a:r>
            <a:r>
              <a:rPr lang="en-US" altLang="ja-JP" b="1" dirty="0">
                <a:solidFill>
                  <a:srgbClr val="00B0F0"/>
                </a:solidFill>
              </a:rPr>
              <a:t>Player</a:t>
            </a:r>
            <a:r>
              <a:rPr lang="ja-JP" altLang="en-US" dirty="0"/>
              <a:t>クラスを作成する</a:t>
            </a:r>
            <a:br>
              <a:rPr lang="en-US" altLang="ja-JP" dirty="0"/>
            </a:br>
            <a:endParaRPr lang="en-US" altLang="ja-JP" dirty="0"/>
          </a:p>
          <a:p>
            <a:pPr lvl="1"/>
            <a:r>
              <a:rPr lang="ja-JP" altLang="en-US" dirty="0"/>
              <a:t>自キャラが指定の方向へ移動可能かどうかのチェックを行って、その結果で自キャラの座標を更新する</a:t>
            </a:r>
            <a:br>
              <a:rPr lang="en-US" altLang="ja-JP" dirty="0"/>
            </a:br>
            <a:endParaRPr lang="en-US" altLang="ja-JP" dirty="0"/>
          </a:p>
          <a:p>
            <a:pPr lvl="1"/>
            <a:r>
              <a:rPr lang="ja-JP" altLang="en-US" dirty="0"/>
              <a:t>更新した座標は</a:t>
            </a:r>
            <a:r>
              <a:rPr lang="en-US" altLang="ja-JP" dirty="0"/>
              <a:t>Map::</a:t>
            </a:r>
            <a:r>
              <a:rPr lang="en-US" altLang="ja-JP" dirty="0" err="1"/>
              <a:t>DrawMap</a:t>
            </a:r>
            <a:r>
              <a:rPr lang="ja-JP" altLang="en-US" dirty="0"/>
              <a:t>の引数として与える</a:t>
            </a:r>
            <a:endParaRPr lang="en-US" altLang="ja-JP" dirty="0"/>
          </a:p>
        </p:txBody>
      </p:sp>
    </p:spTree>
    <p:extLst>
      <p:ext uri="{BB962C8B-B14F-4D97-AF65-F5344CB8AC3E}">
        <p14:creationId xmlns:p14="http://schemas.microsoft.com/office/powerpoint/2010/main" val="1382734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6C993-29BE-3519-4A3F-21A8FA5460B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A6125A-C6B7-D0DF-20D2-86229B745C48}"/>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EBA4C636-ECC3-20D1-9C74-62EBE94C8B3B}"/>
              </a:ext>
            </a:extLst>
          </p:cNvPr>
          <p:cNvSpPr>
            <a:spLocks noGrp="1"/>
          </p:cNvSpPr>
          <p:nvPr>
            <p:ph idx="1"/>
          </p:nvPr>
        </p:nvSpPr>
        <p:spPr>
          <a:xfrm>
            <a:off x="430306" y="1376038"/>
            <a:ext cx="11654118" cy="5329562"/>
          </a:xfrm>
        </p:spPr>
        <p:txBody>
          <a:bodyPr>
            <a:normAutofit/>
          </a:bodyPr>
          <a:lstStyle/>
          <a:p>
            <a:r>
              <a:rPr kumimoji="1" lang="en-US" altLang="ja-JP" b="1" dirty="0" err="1"/>
              <a:t>PracMaze</a:t>
            </a:r>
            <a:r>
              <a:rPr kumimoji="1" lang="ja-JP" altLang="en-US" dirty="0"/>
              <a:t>フォルダ内に </a:t>
            </a:r>
            <a:r>
              <a:rPr lang="en-US" altLang="ja-JP" dirty="0" err="1"/>
              <a:t>player.h</a:t>
            </a:r>
            <a:r>
              <a:rPr lang="en-US" altLang="ja-JP" dirty="0"/>
              <a:t>, player.cpp</a:t>
            </a:r>
            <a:br>
              <a:rPr lang="en-US" altLang="ja-JP" dirty="0"/>
            </a:br>
            <a:r>
              <a:rPr lang="ja-JP" altLang="en-US" dirty="0"/>
              <a:t>を作成</a:t>
            </a:r>
            <a:br>
              <a:rPr lang="en-US" altLang="ja-JP" dirty="0"/>
            </a:b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a:t>
            </a:r>
            <a:r>
              <a:rPr lang="en-US" altLang="ja-JP" dirty="0" err="1">
                <a:solidFill>
                  <a:srgbClr val="0070C0"/>
                </a:solidFill>
              </a:rPr>
              <a:t>player.h</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player.cpp</a:t>
            </a:r>
            <a:br>
              <a:rPr lang="en-US" altLang="ja-JP" dirty="0">
                <a:solidFill>
                  <a:srgbClr val="0070C0"/>
                </a:solidFill>
              </a:rPr>
            </a:br>
            <a:endParaRPr kumimoji="1" lang="ja-JP" altLang="en-US" dirty="0">
              <a:solidFill>
                <a:srgbClr val="0070C0"/>
              </a:solidFill>
            </a:endParaRPr>
          </a:p>
          <a:p>
            <a:endParaRPr kumimoji="1" lang="ja-JP" altLang="en-US" dirty="0">
              <a:solidFill>
                <a:srgbClr val="0070C0"/>
              </a:solidFill>
            </a:endParaRPr>
          </a:p>
          <a:p>
            <a:endParaRPr kumimoji="1" lang="ja-JP" altLang="en-US" dirty="0">
              <a:solidFill>
                <a:srgbClr val="0070C0"/>
              </a:solidFill>
            </a:endParaRPr>
          </a:p>
        </p:txBody>
      </p:sp>
    </p:spTree>
    <p:extLst>
      <p:ext uri="{BB962C8B-B14F-4D97-AF65-F5344CB8AC3E}">
        <p14:creationId xmlns:p14="http://schemas.microsoft.com/office/powerpoint/2010/main" val="1640496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1C97D-1F36-5CC5-FAAF-C403DA988B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B0D475-CF48-A795-A07A-36EF841DC6A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1360594E-BFF5-6D44-B4F9-B2139CB9CBB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ea typeface="ＭＳ ゴシック" panose="020B0609070205080204" pitchFamily="49" charset="-128"/>
              </a:rPr>
              <a:t>#pragma once</a:t>
            </a:r>
            <a:br>
              <a:rPr lang="en-US" altLang="ja-JP" sz="2000" dirty="0">
                <a:ea typeface="ＭＳ ゴシック" panose="020B0609070205080204" pitchFamily="49" charset="-128"/>
              </a:rPr>
            </a:br>
            <a:r>
              <a:rPr lang="en-US" altLang="ja-JP" sz="2000" dirty="0">
                <a:solidFill>
                  <a:srgbClr val="000000"/>
                </a:solidFill>
                <a:ea typeface="ＭＳ ゴシック" panose="020B0609070205080204" pitchFamily="49" charset="-128"/>
              </a:rPr>
              <a:t>#include </a:t>
            </a:r>
            <a:r>
              <a:rPr lang="en-US" altLang="ja-JP" sz="2000" dirty="0">
                <a:solidFill>
                  <a:srgbClr val="A31515"/>
                </a:solidFill>
                <a:ea typeface="ＭＳ ゴシック" panose="020B0609070205080204" pitchFamily="49" charset="-128"/>
              </a:rPr>
              <a:t>“</a:t>
            </a:r>
            <a:r>
              <a:rPr lang="en-US" altLang="ja-JP" sz="2000" dirty="0" err="1">
                <a:solidFill>
                  <a:srgbClr val="A31515"/>
                </a:solidFill>
                <a:ea typeface="ＭＳ ゴシック" panose="020B0609070205080204" pitchFamily="49" charset="-128"/>
              </a:rPr>
              <a:t>maze.h</a:t>
            </a:r>
            <a:r>
              <a:rPr lang="en-US" altLang="ja-JP" sz="20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using</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namespace</a:t>
            </a:r>
            <a:r>
              <a:rPr lang="en-US" altLang="ja-JP" sz="2000" dirty="0">
                <a:solidFill>
                  <a:srgbClr val="000000"/>
                </a:solidFill>
                <a:highlight>
                  <a:srgbClr val="FFFFFF"/>
                </a:highlight>
                <a:ea typeface="ＭＳ ゴシック" panose="020B0609070205080204" pitchFamily="49" charset="-128"/>
              </a:rPr>
              <a:t> std;</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struct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Vector2</a:t>
            </a:r>
            <a:r>
              <a:rPr lang="en-US" altLang="ja-JP" sz="2000" dirty="0">
                <a:solidFill>
                  <a:srgbClr val="000000"/>
                </a:solidFill>
                <a:highlight>
                  <a:srgbClr val="FFFFFF"/>
                </a:highlight>
                <a:ea typeface="ＭＳ ゴシック" panose="020B0609070205080204" pitchFamily="49" charset="-128"/>
              </a:rPr>
              <a:t> {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構造体</a:t>
            </a:r>
            <a:r>
              <a:rPr lang="en-US" altLang="ja-JP" sz="2000" dirty="0">
                <a:solidFill>
                  <a:srgbClr val="00B050"/>
                </a:solidFill>
                <a:highlight>
                  <a:srgbClr val="FFFFFF"/>
                </a:highlight>
                <a:ea typeface="ＭＳ ゴシック" panose="020B0609070205080204" pitchFamily="49" charset="-128"/>
              </a:rPr>
              <a:t>Vector2</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x, y;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自キャラの</a:t>
            </a:r>
            <a:r>
              <a:rPr lang="en-US" altLang="ja-JP" sz="2000" dirty="0">
                <a:solidFill>
                  <a:srgbClr val="00B050"/>
                </a:solidFill>
                <a:highlight>
                  <a:srgbClr val="FFFFFF"/>
                </a:highlight>
                <a:ea typeface="ＭＳ ゴシック" panose="020B0609070205080204" pitchFamily="49" charset="-128"/>
              </a:rPr>
              <a:t>X</a:t>
            </a:r>
            <a:r>
              <a:rPr lang="ja-JP" altLang="en-US" sz="2000" dirty="0">
                <a:solidFill>
                  <a:srgbClr val="00B050"/>
                </a:solidFill>
                <a:highlight>
                  <a:srgbClr val="FFFFFF"/>
                </a:highlight>
                <a:ea typeface="ＭＳ ゴシック" panose="020B0609070205080204" pitchFamily="49" charset="-128"/>
              </a:rPr>
              <a:t>座標と</a:t>
            </a:r>
            <a:r>
              <a:rPr lang="en-US" altLang="ja-JP" sz="2000" dirty="0">
                <a:solidFill>
                  <a:srgbClr val="00B050"/>
                </a:solidFill>
                <a:highlight>
                  <a:srgbClr val="FFFFFF"/>
                </a:highlight>
                <a:ea typeface="ＭＳ ゴシック" panose="020B0609070205080204" pitchFamily="49" charset="-128"/>
              </a:rPr>
              <a:t>Y</a:t>
            </a:r>
            <a:r>
              <a:rPr lang="ja-JP" altLang="en-US" sz="2000" dirty="0">
                <a:solidFill>
                  <a:srgbClr val="00B050"/>
                </a:solidFill>
                <a:highlight>
                  <a:srgbClr val="FFFFFF"/>
                </a:highlight>
                <a:ea typeface="ＭＳ ゴシック" panose="020B0609070205080204" pitchFamily="49" charset="-128"/>
              </a:rPr>
              <a:t>座標を管理</a:t>
            </a:r>
            <a:br>
              <a:rPr lang="en-US" altLang="ja-JP" sz="2000" dirty="0">
                <a:solidFill>
                  <a:srgbClr val="00B05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s-ES" altLang="ja-JP" sz="2000" dirty="0">
                <a:solidFill>
                  <a:srgbClr val="000000"/>
                </a:solidFill>
                <a:highlight>
                  <a:srgbClr val="FFFFFF"/>
                </a:highlight>
                <a:ea typeface="ＭＳ ゴシック" panose="020B0609070205080204" pitchFamily="49" charset="-128"/>
              </a:rPr>
              <a:t>Vector2(</a:t>
            </a:r>
            <a:r>
              <a:rPr lang="es-ES" altLang="ja-JP" sz="2000" dirty="0">
                <a:solidFill>
                  <a:srgbClr val="0000FF"/>
                </a:solidFill>
                <a:highlight>
                  <a:srgbClr val="FFFFFF"/>
                </a:highlight>
                <a:ea typeface="ＭＳ ゴシック" panose="020B0609070205080204" pitchFamily="49" charset="-128"/>
              </a:rPr>
              <a:t>int</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808080"/>
                </a:solidFill>
                <a:highlight>
                  <a:srgbClr val="FFFFFF"/>
                </a:highlight>
                <a:ea typeface="ＭＳ ゴシック" panose="020B0609070205080204" pitchFamily="49" charset="-128"/>
              </a:rPr>
              <a:t>x</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0000FF"/>
                </a:solidFill>
                <a:highlight>
                  <a:srgbClr val="FFFFFF"/>
                </a:highlight>
                <a:ea typeface="ＭＳ ゴシック" panose="020B0609070205080204" pitchFamily="49" charset="-128"/>
              </a:rPr>
              <a:t>int</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808080"/>
                </a:solidFill>
                <a:highlight>
                  <a:srgbClr val="FFFFFF"/>
                </a:highlight>
                <a:ea typeface="ＭＳ ゴシック" panose="020B0609070205080204" pitchFamily="49" charset="-128"/>
              </a:rPr>
              <a:t>y</a:t>
            </a:r>
            <a:r>
              <a:rPr lang="es-ES" altLang="ja-JP" sz="2000" dirty="0">
                <a:solidFill>
                  <a:srgbClr val="000000"/>
                </a:solidFill>
                <a:highlight>
                  <a:srgbClr val="FFFFFF"/>
                </a:highlight>
                <a:ea typeface="ＭＳ ゴシック" panose="020B0609070205080204" pitchFamily="49" charset="-128"/>
              </a:rPr>
              <a:t>) : x(</a:t>
            </a:r>
            <a:r>
              <a:rPr lang="es-ES" altLang="ja-JP" sz="2000" dirty="0">
                <a:solidFill>
                  <a:srgbClr val="808080"/>
                </a:solidFill>
                <a:highlight>
                  <a:srgbClr val="FFFFFF"/>
                </a:highlight>
                <a:ea typeface="ＭＳ ゴシック" panose="020B0609070205080204" pitchFamily="49" charset="-128"/>
              </a:rPr>
              <a:t>x</a:t>
            </a:r>
            <a:r>
              <a:rPr lang="es-ES" altLang="ja-JP" sz="2000" dirty="0">
                <a:solidFill>
                  <a:srgbClr val="000000"/>
                </a:solidFill>
                <a:highlight>
                  <a:srgbClr val="FFFFFF"/>
                </a:highlight>
                <a:ea typeface="ＭＳ ゴシック" panose="020B0609070205080204" pitchFamily="49" charset="-128"/>
              </a:rPr>
              <a:t>), y(</a:t>
            </a:r>
            <a:r>
              <a:rPr lang="es-ES" altLang="ja-JP" sz="2000" dirty="0">
                <a:solidFill>
                  <a:srgbClr val="808080"/>
                </a:solidFill>
                <a:highlight>
                  <a:srgbClr val="FFFFFF"/>
                </a:highlight>
                <a:ea typeface="ＭＳ ゴシック" panose="020B0609070205080204" pitchFamily="49" charset="-128"/>
              </a:rPr>
              <a:t>y</a:t>
            </a:r>
            <a:r>
              <a:rPr lang="es-ES" altLang="ja-JP" sz="2000" dirty="0">
                <a:solidFill>
                  <a:srgbClr val="000000"/>
                </a:solidFill>
                <a:highlight>
                  <a:srgbClr val="FFFFFF"/>
                </a:highlight>
                <a:ea typeface="ＭＳ ゴシック" panose="020B0609070205080204" pitchFamily="49" charset="-128"/>
              </a:rPr>
              <a:t>) {};	</a:t>
            </a:r>
            <a:r>
              <a:rPr lang="es-E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コンストラクタ</a:t>
            </a:r>
            <a:br>
              <a:rPr lang="es-E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a:t>
            </a:r>
          </a:p>
          <a:p>
            <a:pPr marL="0" indent="0">
              <a:buNone/>
            </a:pPr>
            <a:r>
              <a:rPr lang="en-US" altLang="ja-JP" sz="2000" dirty="0">
                <a:solidFill>
                  <a:srgbClr val="0000FF"/>
                </a:solidFill>
                <a:highlight>
                  <a:srgbClr val="FFFFFF"/>
                </a:highlight>
                <a:ea typeface="ＭＳ ゴシック" panose="020B0609070205080204" pitchFamily="49" charset="-128"/>
              </a:rPr>
              <a:t>class</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Player</a:t>
            </a:r>
            <a:r>
              <a:rPr lang="en-US" altLang="ja-JP" sz="2000" dirty="0">
                <a:solidFill>
                  <a:srgbClr val="000000"/>
                </a:solidFill>
                <a:highlight>
                  <a:srgbClr val="FFFFFF"/>
                </a:highlight>
                <a:ea typeface="ＭＳ ゴシック" panose="020B0609070205080204" pitchFamily="49" charset="-128"/>
              </a:rPr>
              <a:t> {</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private</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Vector2</a:t>
            </a:r>
            <a:r>
              <a:rPr lang="en-US" altLang="ja-JP" sz="2000" dirty="0">
                <a:solidFill>
                  <a:srgbClr val="000000"/>
                </a:solidFill>
                <a:highlight>
                  <a:srgbClr val="FFFFFF"/>
                </a:highlight>
                <a:ea typeface="ＭＳ ゴシック" panose="020B0609070205080204" pitchFamily="49" charset="-128"/>
              </a:rPr>
              <a:t> Pos;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構造体</a:t>
            </a:r>
            <a:r>
              <a:rPr lang="en-US" altLang="ja-JP" sz="2000" dirty="0">
                <a:solidFill>
                  <a:srgbClr val="00B050"/>
                </a:solidFill>
                <a:highlight>
                  <a:srgbClr val="FFFFFF"/>
                </a:highlight>
                <a:ea typeface="ＭＳ ゴシック" panose="020B0609070205080204" pitchFamily="49" charset="-128"/>
              </a:rPr>
              <a:t>Vector2</a:t>
            </a:r>
            <a:r>
              <a:rPr lang="ja-JP" altLang="en-US" sz="2000" dirty="0">
                <a:solidFill>
                  <a:srgbClr val="00B050"/>
                </a:solidFill>
                <a:highlight>
                  <a:srgbClr val="FFFFFF"/>
                </a:highlight>
                <a:ea typeface="ＭＳ ゴシック" panose="020B0609070205080204" pitchFamily="49" charset="-128"/>
              </a:rPr>
              <a:t>を</a:t>
            </a:r>
            <a:r>
              <a:rPr lang="en-US" altLang="ja-JP" sz="2000" dirty="0">
                <a:solidFill>
                  <a:srgbClr val="00B050"/>
                </a:solidFill>
                <a:highlight>
                  <a:srgbClr val="FFFFFF"/>
                </a:highlight>
                <a:ea typeface="ＭＳ ゴシック" panose="020B0609070205080204" pitchFamily="49" charset="-128"/>
              </a:rPr>
              <a:t>Pos</a:t>
            </a:r>
            <a:r>
              <a:rPr lang="ja-JP" altLang="en-US" sz="2000" dirty="0">
                <a:solidFill>
                  <a:srgbClr val="00B050"/>
                </a:solidFill>
                <a:highlight>
                  <a:srgbClr val="FFFFFF"/>
                </a:highlight>
                <a:ea typeface="ＭＳ ゴシック" panose="020B0609070205080204" pitchFamily="49" charset="-128"/>
              </a:rPr>
              <a:t>として定義</a:t>
            </a:r>
            <a:br>
              <a:rPr lang="en-US" altLang="ja-JP" sz="2000" dirty="0">
                <a:solidFill>
                  <a:srgbClr val="00B05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public</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Player();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コンストラクタ（引数なし）</a:t>
            </a:r>
            <a:br>
              <a:rPr lang="en-US" altLang="ja-JP" sz="2000" dirty="0">
                <a:solidFill>
                  <a:srgbClr val="00B050"/>
                </a:solidFill>
                <a:highlight>
                  <a:srgbClr val="FFFFFF"/>
                </a:highlight>
                <a:ea typeface="ＭＳ ゴシック" panose="020B0609070205080204" pitchFamily="49" charset="-128"/>
              </a:rPr>
            </a:br>
            <a:r>
              <a:rPr lang="fr-FR" altLang="ja-JP" sz="2000" dirty="0">
                <a:solidFill>
                  <a:srgbClr val="000000"/>
                </a:solidFill>
                <a:highlight>
                  <a:srgbClr val="FFFFFF"/>
                </a:highlight>
                <a:ea typeface="ＭＳ ゴシック" panose="020B0609070205080204" pitchFamily="49" charset="-128"/>
              </a:rPr>
              <a:t>  Player(</a:t>
            </a:r>
            <a:r>
              <a:rPr lang="fr-FR" altLang="ja-JP" sz="2000" dirty="0">
                <a:solidFill>
                  <a:srgbClr val="0000FF"/>
                </a:solidFill>
                <a:highlight>
                  <a:srgbClr val="FFFFFF"/>
                </a:highlight>
                <a:ea typeface="ＭＳ ゴシック" panose="020B0609070205080204" pitchFamily="49" charset="-128"/>
              </a:rPr>
              <a:t>int</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808080"/>
                </a:solidFill>
                <a:highlight>
                  <a:srgbClr val="FFFFFF"/>
                </a:highlight>
                <a:ea typeface="ＭＳ ゴシック" panose="020B0609070205080204" pitchFamily="49" charset="-128"/>
              </a:rPr>
              <a:t>x</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0000FF"/>
                </a:solidFill>
                <a:highlight>
                  <a:srgbClr val="FFFFFF"/>
                </a:highlight>
                <a:ea typeface="ＭＳ ゴシック" panose="020B0609070205080204" pitchFamily="49" charset="-128"/>
              </a:rPr>
              <a:t>int</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808080"/>
                </a:solidFill>
                <a:highlight>
                  <a:srgbClr val="FFFFFF"/>
                </a:highlight>
                <a:ea typeface="ＭＳ ゴシック" panose="020B0609070205080204" pitchFamily="49" charset="-128"/>
              </a:rPr>
              <a:t>y</a:t>
            </a:r>
            <a:r>
              <a:rPr lang="fr-FR" altLang="ja-JP" sz="2000" dirty="0">
                <a:solidFill>
                  <a:srgbClr val="000000"/>
                </a:solidFill>
                <a:highlight>
                  <a:srgbClr val="FFFFFF"/>
                </a:highlight>
                <a:ea typeface="ＭＳ ゴシック" panose="020B0609070205080204" pitchFamily="49" charset="-128"/>
              </a:rPr>
              <a:t>);</a:t>
            </a:r>
            <a:r>
              <a:rPr lang="fr-FR"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　　　（引数あり）</a:t>
            </a:r>
            <a:br>
              <a:rPr lang="fr-FR"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setX</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x</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セッター</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setY</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y</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getX</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ゲッター</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getY</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move(</a:t>
            </a:r>
            <a:r>
              <a:rPr lang="en-US" altLang="ja-JP" sz="2000" dirty="0">
                <a:solidFill>
                  <a:srgbClr val="0000FF"/>
                </a:solidFill>
                <a:highlight>
                  <a:srgbClr val="FFFFFF"/>
                </a:highlight>
                <a:ea typeface="ＭＳ ゴシック" panose="020B0609070205080204" pitchFamily="49" charset="-128"/>
              </a:rPr>
              <a:t>char</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key</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2B91AF"/>
                </a:solidFill>
                <a:highlight>
                  <a:srgbClr val="FFFFFF"/>
                </a:highlight>
                <a:ea typeface="ＭＳ ゴシック" panose="020B0609070205080204" pitchFamily="49" charset="-128"/>
              </a:rPr>
              <a:t>MapData</a:t>
            </a:r>
            <a:r>
              <a:rPr lang="en-US" altLang="ja-JP" sz="2000" dirty="0">
                <a:solidFill>
                  <a:srgbClr val="000000"/>
                </a:solidFill>
                <a:highlight>
                  <a:srgbClr val="FFFFFF"/>
                </a:highlight>
                <a:ea typeface="ＭＳ ゴシック" panose="020B0609070205080204" pitchFamily="49" charset="-128"/>
              </a:rPr>
              <a:t>&amp; </a:t>
            </a:r>
            <a:r>
              <a:rPr lang="en-US" altLang="ja-JP" sz="2000" dirty="0" err="1">
                <a:solidFill>
                  <a:srgbClr val="808080"/>
                </a:solidFill>
                <a:highlight>
                  <a:srgbClr val="FFFFFF"/>
                </a:highlight>
                <a:ea typeface="ＭＳ ゴシック" panose="020B0609070205080204" pitchFamily="49" charset="-128"/>
              </a:rPr>
              <a:t>mapdata</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マップ上で移動可能かを調べる</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a:t>
            </a:r>
            <a:endParaRPr lang="en-US" altLang="ja-JP" sz="5400" dirty="0"/>
          </a:p>
        </p:txBody>
      </p:sp>
      <p:sp>
        <p:nvSpPr>
          <p:cNvPr id="7" name="テキスト ボックス 6">
            <a:extLst>
              <a:ext uri="{FF2B5EF4-FFF2-40B4-BE49-F238E27FC236}">
                <a16:creationId xmlns:a16="http://schemas.microsoft.com/office/drawing/2014/main" id="{84908A80-5D68-D3D1-EC32-E034A457C2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err="1"/>
              <a:t>player.h</a:t>
            </a:r>
            <a:endParaRPr kumimoji="1" lang="ja-JP" altLang="en-US" sz="3600" dirty="0"/>
          </a:p>
        </p:txBody>
      </p:sp>
    </p:spTree>
    <p:extLst>
      <p:ext uri="{BB962C8B-B14F-4D97-AF65-F5344CB8AC3E}">
        <p14:creationId xmlns:p14="http://schemas.microsoft.com/office/powerpoint/2010/main" val="1650327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B2A6F-6527-5639-A0DC-796DF54B721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12BBDB-0058-4047-3112-F9517DC8EFE6}"/>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8ABA4D53-4BC7-6D1B-3A02-F029A29D193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808080"/>
                </a:solidFill>
                <a:highlight>
                  <a:srgbClr val="FFFFFF"/>
                </a:highlight>
                <a:ea typeface="ＭＳ ゴシック" panose="020B0609070205080204" pitchFamily="49" charset="-128"/>
              </a:rPr>
              <a:t>#include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a:t>
            </a:r>
            <a:r>
              <a:rPr lang="en-US" altLang="ja-JP" sz="2200" dirty="0" err="1">
                <a:solidFill>
                  <a:srgbClr val="A31515"/>
                </a:solidFill>
                <a:highlight>
                  <a:srgbClr val="FFFFFF"/>
                </a:highlight>
                <a:ea typeface="ＭＳ ゴシック" panose="020B0609070205080204" pitchFamily="49" charset="-128"/>
              </a:rPr>
              <a:t>maze.h</a:t>
            </a:r>
            <a:r>
              <a:rPr lang="en-US" altLang="ja-JP" sz="2200" dirty="0">
                <a:solidFill>
                  <a:srgbClr val="A31515"/>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808080"/>
                </a:solidFill>
                <a:highlight>
                  <a:srgbClr val="FFFFFF"/>
                </a:highlight>
                <a:ea typeface="ＭＳ ゴシック" panose="020B0609070205080204" pitchFamily="49" charset="-128"/>
              </a:rPr>
              <a:t>#include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a:t>
            </a:r>
            <a:r>
              <a:rPr lang="en-US" altLang="ja-JP" sz="2200" dirty="0" err="1">
                <a:solidFill>
                  <a:srgbClr val="A31515"/>
                </a:solidFill>
                <a:highlight>
                  <a:srgbClr val="FFFFFF"/>
                </a:highlight>
                <a:ea typeface="ＭＳ ゴシック" panose="020B0609070205080204" pitchFamily="49" charset="-128"/>
              </a:rPr>
              <a:t>player.h</a:t>
            </a:r>
            <a:r>
              <a:rPr lang="en-US" altLang="ja-JP" sz="2200" dirty="0">
                <a:solidFill>
                  <a:srgbClr val="A31515"/>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808080"/>
                </a:solidFill>
                <a:highlight>
                  <a:srgbClr val="FFFFFF"/>
                </a:highlight>
                <a:ea typeface="ＭＳ ゴシック" panose="020B0609070205080204" pitchFamily="49" charset="-128"/>
              </a:rPr>
              <a:t>#include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&lt;iostream&gt;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using</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namespace</a:t>
            </a:r>
            <a:r>
              <a:rPr lang="en-US" altLang="ja-JP" sz="2200" dirty="0">
                <a:solidFill>
                  <a:srgbClr val="000000"/>
                </a:solidFill>
                <a:highlight>
                  <a:srgbClr val="FFFFFF"/>
                </a:highlight>
                <a:ea typeface="ＭＳ ゴシック" panose="020B0609070205080204" pitchFamily="49" charset="-128"/>
              </a:rPr>
              <a:t> std;</a:t>
            </a:r>
          </a:p>
          <a:p>
            <a:pPr marL="0" indent="0">
              <a:buNone/>
            </a:pPr>
            <a:r>
              <a:rPr lang="es-ES" altLang="ja-JP" sz="2200" dirty="0">
                <a:solidFill>
                  <a:srgbClr val="2B91AF"/>
                </a:solidFill>
                <a:highlight>
                  <a:srgbClr val="FFFFFF"/>
                </a:highlight>
                <a:ea typeface="ＭＳ ゴシック" panose="020B0609070205080204" pitchFamily="49" charset="-128"/>
              </a:rPr>
              <a:t>Player</a:t>
            </a:r>
            <a:r>
              <a:rPr lang="es-ES" altLang="ja-JP" sz="2200" dirty="0">
                <a:solidFill>
                  <a:srgbClr val="000000"/>
                </a:solidFill>
                <a:highlight>
                  <a:srgbClr val="FFFFFF"/>
                </a:highlight>
                <a:ea typeface="ＭＳ ゴシック" panose="020B0609070205080204" pitchFamily="49" charset="-128"/>
              </a:rPr>
              <a:t>::Player() : Pos(0, 0) {};</a:t>
            </a:r>
            <a:br>
              <a:rPr lang="en-US" altLang="ja-JP" sz="2200" dirty="0">
                <a:solidFill>
                  <a:srgbClr val="000000"/>
                </a:solidFill>
                <a:highlight>
                  <a:srgbClr val="FFFFFF"/>
                </a:highlight>
                <a:ea typeface="ＭＳ ゴシック" panose="020B0609070205080204" pitchFamily="49" charset="-128"/>
              </a:rPr>
            </a:br>
            <a:r>
              <a:rPr lang="es-ES" altLang="ja-JP" sz="2200" dirty="0">
                <a:solidFill>
                  <a:srgbClr val="2B91AF"/>
                </a:solidFill>
                <a:highlight>
                  <a:srgbClr val="FFFFFF"/>
                </a:highlight>
                <a:ea typeface="ＭＳ ゴシック" panose="020B0609070205080204" pitchFamily="49" charset="-128"/>
              </a:rPr>
              <a:t>Player</a:t>
            </a:r>
            <a:r>
              <a:rPr lang="es-ES" altLang="ja-JP" sz="2200" dirty="0">
                <a:solidFill>
                  <a:srgbClr val="000000"/>
                </a:solidFill>
                <a:highlight>
                  <a:srgbClr val="FFFFFF"/>
                </a:highlight>
                <a:ea typeface="ＭＳ ゴシック" panose="020B0609070205080204" pitchFamily="49" charset="-128"/>
              </a:rPr>
              <a:t>::Player(</a:t>
            </a:r>
            <a:r>
              <a:rPr lang="es-ES" altLang="ja-JP" sz="2200" dirty="0">
                <a:solidFill>
                  <a:srgbClr val="0000FF"/>
                </a:solidFill>
                <a:highlight>
                  <a:srgbClr val="FFFFFF"/>
                </a:highlight>
                <a:ea typeface="ＭＳ ゴシック" panose="020B0609070205080204" pitchFamily="49" charset="-128"/>
              </a:rPr>
              <a:t>int</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808080"/>
                </a:solidFill>
                <a:highlight>
                  <a:srgbClr val="FFFFFF"/>
                </a:highlight>
                <a:ea typeface="ＭＳ ゴシック" panose="020B0609070205080204" pitchFamily="49" charset="-128"/>
              </a:rPr>
              <a:t>x</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int</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808080"/>
                </a:solidFill>
                <a:highlight>
                  <a:srgbClr val="FFFFFF"/>
                </a:highlight>
                <a:ea typeface="ＭＳ ゴシック" panose="020B0609070205080204" pitchFamily="49" charset="-128"/>
              </a:rPr>
              <a:t>y</a:t>
            </a:r>
            <a:r>
              <a:rPr lang="es-ES" altLang="ja-JP" sz="2200" dirty="0">
                <a:solidFill>
                  <a:srgbClr val="000000"/>
                </a:solidFill>
                <a:highlight>
                  <a:srgbClr val="FFFFFF"/>
                </a:highlight>
                <a:ea typeface="ＭＳ ゴシック" panose="020B0609070205080204" pitchFamily="49" charset="-128"/>
              </a:rPr>
              <a:t>) : Pos(</a:t>
            </a:r>
            <a:r>
              <a:rPr lang="es-ES" altLang="ja-JP" sz="2200" dirty="0">
                <a:solidFill>
                  <a:srgbClr val="808080"/>
                </a:solidFill>
                <a:highlight>
                  <a:srgbClr val="FFFFFF"/>
                </a:highlight>
                <a:ea typeface="ＭＳ ゴシック" panose="020B0609070205080204" pitchFamily="49" charset="-128"/>
              </a:rPr>
              <a:t>x</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808080"/>
                </a:solidFill>
                <a:highlight>
                  <a:srgbClr val="FFFFFF"/>
                </a:highlight>
                <a:ea typeface="ＭＳ ゴシック" panose="020B0609070205080204" pitchFamily="49" charset="-128"/>
              </a:rPr>
              <a:t>y</a:t>
            </a:r>
            <a:r>
              <a:rPr lang="es-ES" altLang="ja-JP" sz="2200" dirty="0">
                <a:solidFill>
                  <a:srgbClr val="000000"/>
                </a:solidFill>
                <a:highlight>
                  <a:srgbClr val="FFFFFF"/>
                </a:highlight>
                <a:ea typeface="ＭＳ ゴシック" panose="020B0609070205080204" pitchFamily="49" charset="-128"/>
              </a:rPr>
              <a:t>) {};</a:t>
            </a:r>
            <a:br>
              <a:rPr lang="es-E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void</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Player</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setX</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808080"/>
                </a:solidFill>
                <a:highlight>
                  <a:srgbClr val="FFFFFF"/>
                </a:highlight>
                <a:ea typeface="ＭＳ ゴシック" panose="020B0609070205080204" pitchFamily="49" charset="-128"/>
              </a:rPr>
              <a:t>x</a:t>
            </a:r>
            <a:r>
              <a:rPr lang="en-US" altLang="ja-JP" sz="2200" dirty="0">
                <a:solidFill>
                  <a:srgbClr val="000000"/>
                </a:solidFill>
                <a:highlight>
                  <a:srgbClr val="FFFFFF"/>
                </a:highlight>
                <a:ea typeface="ＭＳ ゴシック" panose="020B0609070205080204" pitchFamily="49" charset="-128"/>
              </a:rPr>
              <a:t>) {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808080"/>
                </a:solidFill>
                <a:highlight>
                  <a:srgbClr val="FFFFFF"/>
                </a:highlight>
                <a:ea typeface="ＭＳ ゴシック" panose="020B0609070205080204" pitchFamily="49" charset="-128"/>
              </a:rPr>
              <a:t>x</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void</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Player</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setY</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808080"/>
                </a:solidFill>
                <a:highlight>
                  <a:srgbClr val="FFFFFF"/>
                </a:highlight>
                <a:ea typeface="ＭＳ ゴシック" panose="020B0609070205080204" pitchFamily="49" charset="-128"/>
              </a:rPr>
              <a:t>y</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808080"/>
                </a:solidFill>
                <a:highlight>
                  <a:srgbClr val="FFFFFF"/>
                </a:highlight>
                <a:ea typeface="ＭＳ ゴシック" panose="020B0609070205080204" pitchFamily="49" charset="-128"/>
              </a:rPr>
              <a:t>y</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Player</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getX</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Player</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getY</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052D2BF-2EA3-6BEB-979C-D00DA786321B}"/>
              </a:ext>
            </a:extLst>
          </p:cNvPr>
          <p:cNvSpPr txBox="1"/>
          <p:nvPr/>
        </p:nvSpPr>
        <p:spPr>
          <a:xfrm>
            <a:off x="8892849" y="544454"/>
            <a:ext cx="3054041" cy="646331"/>
          </a:xfrm>
          <a:prstGeom prst="rect">
            <a:avLst/>
          </a:prstGeom>
          <a:noFill/>
        </p:spPr>
        <p:txBody>
          <a:bodyPr wrap="none" rtlCol="0">
            <a:spAutoFit/>
          </a:bodyPr>
          <a:lstStyle/>
          <a:p>
            <a:r>
              <a:rPr kumimoji="1" lang="en-US" altLang="ja-JP" sz="3600" dirty="0"/>
              <a:t>player.cpp</a:t>
            </a:r>
            <a:endParaRPr kumimoji="1" lang="ja-JP" altLang="en-US" sz="3600" dirty="0"/>
          </a:p>
        </p:txBody>
      </p:sp>
    </p:spTree>
    <p:extLst>
      <p:ext uri="{BB962C8B-B14F-4D97-AF65-F5344CB8AC3E}">
        <p14:creationId xmlns:p14="http://schemas.microsoft.com/office/powerpoint/2010/main" val="112822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59509-045B-A45F-D522-0A6CCB3986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BCD55E-FCAC-BD7A-9979-57C554FD8D30}"/>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2E918DAA-8512-B0E5-A293-F1B9B96D10FA}"/>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00FF"/>
                </a:solidFill>
                <a:highlight>
                  <a:srgbClr val="FFFFFF"/>
                </a:highlight>
                <a:ea typeface="Microsoft JhengHei UI Light" panose="020B0304030504040204" pitchFamily="34" charset="-120"/>
              </a:rPr>
              <a:t>void</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2B91AF"/>
                </a:solidFill>
                <a:highlight>
                  <a:srgbClr val="FFFFFF"/>
                </a:highlight>
                <a:ea typeface="Microsoft JhengHei UI Light" panose="020B0304030504040204" pitchFamily="34" charset="-120"/>
              </a:rPr>
              <a:t>Player</a:t>
            </a:r>
            <a:r>
              <a:rPr lang="en-US" altLang="ja-JP" sz="2200" dirty="0">
                <a:solidFill>
                  <a:srgbClr val="000000"/>
                </a:solidFill>
                <a:highlight>
                  <a:srgbClr val="FFFFFF"/>
                </a:highlight>
                <a:ea typeface="Microsoft JhengHei UI Light" panose="020B0304030504040204" pitchFamily="34" charset="-120"/>
              </a:rPr>
              <a:t>::move(</a:t>
            </a:r>
            <a:r>
              <a:rPr lang="en-US" altLang="ja-JP" sz="2200" dirty="0">
                <a:solidFill>
                  <a:srgbClr val="0000FF"/>
                </a:solidFill>
                <a:highlight>
                  <a:srgbClr val="FFFFFF"/>
                </a:highlight>
                <a:ea typeface="Microsoft JhengHei UI Light" panose="020B0304030504040204" pitchFamily="34" charset="-120"/>
              </a:rPr>
              <a:t>char</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808080"/>
                </a:solidFill>
                <a:highlight>
                  <a:srgbClr val="FFFFFF"/>
                </a:highlight>
                <a:ea typeface="Microsoft JhengHei UI Light" panose="020B0304030504040204" pitchFamily="34" charset="-120"/>
              </a:rPr>
              <a:t>key</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2B91AF"/>
                </a:solidFill>
                <a:highlight>
                  <a:srgbClr val="FFFFFF"/>
                </a:highlight>
                <a:ea typeface="Microsoft JhengHei UI Light" panose="020B0304030504040204" pitchFamily="34" charset="-120"/>
              </a:rPr>
              <a:t>MapData</a:t>
            </a:r>
            <a:r>
              <a:rPr lang="en-US" altLang="ja-JP" sz="2200" dirty="0">
                <a:solidFill>
                  <a:srgbClr val="000000"/>
                </a:solidFill>
                <a:highlight>
                  <a:srgbClr val="FFFFFF"/>
                </a:highlight>
                <a:ea typeface="Microsoft JhengHei UI Light" panose="020B0304030504040204" pitchFamily="34" charset="-120"/>
              </a:rPr>
              <a:t>&amp; </a:t>
            </a:r>
            <a:r>
              <a:rPr lang="en-US" altLang="ja-JP" sz="2200" dirty="0" err="1">
                <a:solidFill>
                  <a:srgbClr val="808080"/>
                </a:solidFill>
                <a:highlight>
                  <a:srgbClr val="FFFFFF"/>
                </a:highlight>
                <a:ea typeface="Microsoft JhengHei UI Light" panose="020B0304030504040204" pitchFamily="34" charset="-120"/>
              </a:rPr>
              <a:t>mapdata</a:t>
            </a:r>
            <a:r>
              <a:rPr lang="en-US" altLang="ja-JP" sz="2200" dirty="0">
                <a:solidFill>
                  <a:srgbClr val="000000"/>
                </a:solidFill>
                <a:highlight>
                  <a:srgbClr val="FFFFFF"/>
                </a:highlight>
                <a:ea typeface="Microsoft JhengHei UI Light" panose="020B0304030504040204" pitchFamily="34" charset="-120"/>
              </a:rPr>
              <a:t>) {</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int</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newPosX</a:t>
            </a:r>
            <a:r>
              <a:rPr lang="en-US" altLang="ja-JP" sz="2200" dirty="0">
                <a:solidFill>
                  <a:srgbClr val="000000"/>
                </a:solidFill>
                <a:highlight>
                  <a:srgbClr val="FFFFFF"/>
                </a:highlight>
                <a:ea typeface="Microsoft JhengHei UI Light" panose="020B0304030504040204" pitchFamily="34" charset="-120"/>
              </a:rPr>
              <a:t> = </a:t>
            </a:r>
            <a:r>
              <a:rPr lang="en-US" altLang="ja-JP" sz="2200" dirty="0" err="1">
                <a:solidFill>
                  <a:srgbClr val="000000"/>
                </a:solidFill>
                <a:highlight>
                  <a:srgbClr val="FFFFFF"/>
                </a:highlight>
                <a:ea typeface="Microsoft JhengHei UI Light" panose="020B0304030504040204" pitchFamily="34" charset="-120"/>
              </a:rPr>
              <a:t>Pos.x</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int</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newPosY</a:t>
            </a:r>
            <a:r>
              <a:rPr lang="en-US" altLang="ja-JP" sz="2200" dirty="0">
                <a:solidFill>
                  <a:srgbClr val="000000"/>
                </a:solidFill>
                <a:highlight>
                  <a:srgbClr val="FFFFFF"/>
                </a:highlight>
                <a:ea typeface="Microsoft JhengHei UI Light" panose="020B0304030504040204" pitchFamily="34" charset="-120"/>
              </a:rPr>
              <a:t> = </a:t>
            </a:r>
            <a:r>
              <a:rPr lang="en-US" altLang="ja-JP" sz="2200" dirty="0" err="1">
                <a:solidFill>
                  <a:srgbClr val="000000"/>
                </a:solidFill>
                <a:highlight>
                  <a:srgbClr val="FFFFFF"/>
                </a:highlight>
                <a:ea typeface="Microsoft JhengHei UI Light" panose="020B0304030504040204" pitchFamily="34" charset="-120"/>
              </a:rPr>
              <a:t>Pos.y</a:t>
            </a:r>
            <a:r>
              <a:rPr lang="en-US" altLang="ja-JP" sz="2200" dirty="0">
                <a:solidFill>
                  <a:srgbClr val="000000"/>
                </a:solidFill>
                <a:highlight>
                  <a:srgbClr val="FFFFFF"/>
                </a:highlight>
                <a:ea typeface="Microsoft JhengHei UI Light" panose="020B0304030504040204" pitchFamily="34" charset="-120"/>
              </a:rPr>
              <a:t>;</a:t>
            </a:r>
          </a:p>
          <a:p>
            <a:pPr marL="0" indent="0">
              <a:buNone/>
            </a:pP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switch</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808080"/>
                </a:solidFill>
                <a:highlight>
                  <a:srgbClr val="FFFFFF"/>
                </a:highlight>
                <a:ea typeface="Microsoft JhengHei UI Light" panose="020B0304030504040204" pitchFamily="34" charset="-120"/>
              </a:rPr>
              <a:t>key</a:t>
            </a:r>
            <a:r>
              <a:rPr lang="en-US" altLang="ja-JP" sz="2200" dirty="0">
                <a:solidFill>
                  <a:srgbClr val="000000"/>
                </a:solidFill>
                <a:highlight>
                  <a:srgbClr val="FFFFFF"/>
                </a:highlight>
                <a:ea typeface="Microsoft JhengHei UI Light" panose="020B0304030504040204" pitchFamily="34" charset="-120"/>
              </a:rPr>
              <a:t>) {</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‘w’</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上</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newPosY</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break</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‘a’</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左</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newPosX</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break</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‘s’</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下</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newPosY</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break</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‘d’</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右</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newPosX</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break</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強制終了用</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exit(0); }</a:t>
            </a:r>
          </a:p>
        </p:txBody>
      </p:sp>
      <p:sp>
        <p:nvSpPr>
          <p:cNvPr id="7" name="テキスト ボックス 6">
            <a:extLst>
              <a:ext uri="{FF2B5EF4-FFF2-40B4-BE49-F238E27FC236}">
                <a16:creationId xmlns:a16="http://schemas.microsoft.com/office/drawing/2014/main" id="{61863E21-1E40-949B-4743-F95B4C922C1E}"/>
              </a:ext>
            </a:extLst>
          </p:cNvPr>
          <p:cNvSpPr txBox="1"/>
          <p:nvPr/>
        </p:nvSpPr>
        <p:spPr>
          <a:xfrm>
            <a:off x="8892849" y="544454"/>
            <a:ext cx="3054041" cy="646331"/>
          </a:xfrm>
          <a:prstGeom prst="rect">
            <a:avLst/>
          </a:prstGeom>
          <a:noFill/>
        </p:spPr>
        <p:txBody>
          <a:bodyPr wrap="none" rtlCol="0">
            <a:spAutoFit/>
          </a:bodyPr>
          <a:lstStyle/>
          <a:p>
            <a:r>
              <a:rPr kumimoji="1" lang="en-US" altLang="ja-JP" sz="3600" dirty="0"/>
              <a:t>player.cpp</a:t>
            </a:r>
            <a:endParaRPr kumimoji="1" lang="ja-JP" altLang="en-US" sz="3600" dirty="0"/>
          </a:p>
        </p:txBody>
      </p:sp>
    </p:spTree>
    <p:extLst>
      <p:ext uri="{BB962C8B-B14F-4D97-AF65-F5344CB8AC3E}">
        <p14:creationId xmlns:p14="http://schemas.microsoft.com/office/powerpoint/2010/main" val="20457871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2D6D0-57FB-B762-7AF4-923764946A6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5BBA21-7EFF-B66E-A7E3-8E8B7FE1FB12}"/>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E533DD1D-639E-F80B-22E0-39A71F1392C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移動範囲チェック：</a:t>
            </a:r>
            <a:r>
              <a:rPr lang="en-US" altLang="ja-JP" sz="2200" dirty="0">
                <a:solidFill>
                  <a:srgbClr val="008000"/>
                </a:solidFill>
                <a:highlight>
                  <a:srgbClr val="FFFFFF"/>
                </a:highlight>
                <a:ea typeface="ＭＳ ゴシック" panose="020B0609070205080204" pitchFamily="49" charset="-128"/>
              </a:rPr>
              <a:t>X,Y</a:t>
            </a:r>
            <a:r>
              <a:rPr lang="ja-JP" altLang="en-US" sz="2200" dirty="0">
                <a:solidFill>
                  <a:srgbClr val="008000"/>
                </a:solidFill>
                <a:highlight>
                  <a:srgbClr val="FFFFFF"/>
                </a:highlight>
                <a:ea typeface="ＭＳ ゴシック" panose="020B0609070205080204" pitchFamily="49" charset="-128"/>
              </a:rPr>
              <a:t>座標ともに</a:t>
            </a:r>
            <a:r>
              <a:rPr lang="en-US" altLang="ja-JP" sz="2200" dirty="0">
                <a:solidFill>
                  <a:srgbClr val="008000"/>
                </a:solidFill>
                <a:highlight>
                  <a:srgbClr val="FFFFFF"/>
                </a:highlight>
                <a:ea typeface="ＭＳ ゴシック" panose="020B0609070205080204" pitchFamily="49" charset="-128"/>
              </a:rPr>
              <a:t>0</a:t>
            </a:r>
            <a:r>
              <a:rPr lang="ja-JP" altLang="en-US" sz="2200" dirty="0">
                <a:solidFill>
                  <a:srgbClr val="008000"/>
                </a:solidFill>
                <a:highlight>
                  <a:srgbClr val="FFFFFF"/>
                </a:highlight>
                <a:ea typeface="ＭＳ ゴシック" panose="020B0609070205080204" pitchFamily="49" charset="-128"/>
              </a:rPr>
              <a:t>以上かつ列数や行数より小さい</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&gt;= 0 &amp;&amp; </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&lt;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.getMapSize</a:t>
            </a:r>
            <a:r>
              <a:rPr lang="en-US" altLang="ja-JP" sz="2200" dirty="0">
                <a:solidFill>
                  <a:srgbClr val="000000"/>
                </a:solidFill>
                <a:highlight>
                  <a:srgbClr val="FFFFFF"/>
                </a:highlight>
                <a:ea typeface="ＭＳ ゴシック" panose="020B0609070205080204" pitchFamily="49" charset="-128"/>
              </a:rPr>
              <a:t>(0)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&amp;&amp;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 &gt;= 0 &amp;&amp;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 &lt;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.getMapSize</a:t>
            </a:r>
            <a:r>
              <a:rPr lang="en-US" altLang="ja-JP" sz="2200" dirty="0">
                <a:solidFill>
                  <a:srgbClr val="000000"/>
                </a:solidFill>
                <a:highlight>
                  <a:srgbClr val="FFFFFF"/>
                </a:highlight>
                <a:ea typeface="ＭＳ ゴシック" panose="020B0609070205080204" pitchFamily="49" charset="-128"/>
              </a:rPr>
              <a:t>())</a:t>
            </a:r>
            <a:endParaRPr lang="ja-JP" altLang="en-US" sz="2200" dirty="0">
              <a:solidFill>
                <a:srgbClr val="008000"/>
              </a:solidFill>
              <a:highlight>
                <a:srgbClr val="FFFFFF"/>
              </a:highlight>
              <a:ea typeface="ＭＳ ゴシック" panose="020B0609070205080204" pitchFamily="49" charset="-128"/>
            </a:endParaRP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移動予測位置が壁でないかどうかのチェック</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newPosX,newPosY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WALL</a:t>
            </a:r>
            <a:r>
              <a:rPr lang="en-US" altLang="ja-JP" sz="2200" dirty="0">
                <a:solidFill>
                  <a:srgbClr val="000000"/>
                </a:solidFill>
                <a:highlight>
                  <a:srgbClr val="FFFFFF"/>
                </a:highlight>
                <a:ea typeface="ＭＳ ゴシック" panose="020B0609070205080204" pitchFamily="49" charset="-128"/>
              </a:rPr>
              <a:t>) {</a:t>
            </a: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移動可能ならプレイヤー位置を更新</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プレイヤーの位置が宝箱と重なるとき</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TREASURE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8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cout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"\033[33m</a:t>
            </a:r>
            <a:r>
              <a:rPr lang="ja-JP" altLang="en-US" sz="2200" dirty="0">
                <a:solidFill>
                  <a:srgbClr val="A31515"/>
                </a:solidFill>
                <a:highlight>
                  <a:srgbClr val="FFFFFF"/>
                </a:highlight>
                <a:ea typeface="ＭＳ ゴシック" panose="020B0609070205080204" pitchFamily="49" charset="-128"/>
              </a:rPr>
              <a:t>お宝発見！！ゲームクリア</a:t>
            </a:r>
            <a:r>
              <a:rPr lang="en-US" altLang="ja-JP" sz="2200" dirty="0">
                <a:solidFill>
                  <a:srgbClr val="A31515"/>
                </a:solidFill>
                <a:highlight>
                  <a:srgbClr val="FFFFFF"/>
                </a:highlight>
                <a:ea typeface="ＭＳ ゴシック" panose="020B0609070205080204" pitchFamily="49" charset="-128"/>
              </a:rPr>
              <a:t>\033[m"</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endl</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exit(0);</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highlight>
                <a:srgbClr val="FFFFFF"/>
              </a:highlight>
              <a:ea typeface="Microsoft JhengHei UI Light" panose="020B0304030504040204" pitchFamily="34" charset="-120"/>
            </a:endParaRPr>
          </a:p>
        </p:txBody>
      </p:sp>
      <p:sp>
        <p:nvSpPr>
          <p:cNvPr id="7" name="テキスト ボックス 6">
            <a:extLst>
              <a:ext uri="{FF2B5EF4-FFF2-40B4-BE49-F238E27FC236}">
                <a16:creationId xmlns:a16="http://schemas.microsoft.com/office/drawing/2014/main" id="{41C63F31-90D2-C6EC-DEF2-E18BE644177D}"/>
              </a:ext>
            </a:extLst>
          </p:cNvPr>
          <p:cNvSpPr txBox="1"/>
          <p:nvPr/>
        </p:nvSpPr>
        <p:spPr>
          <a:xfrm>
            <a:off x="8892849" y="544454"/>
            <a:ext cx="3054041" cy="646331"/>
          </a:xfrm>
          <a:prstGeom prst="rect">
            <a:avLst/>
          </a:prstGeom>
          <a:noFill/>
        </p:spPr>
        <p:txBody>
          <a:bodyPr wrap="none" rtlCol="0">
            <a:spAutoFit/>
          </a:bodyPr>
          <a:lstStyle/>
          <a:p>
            <a:r>
              <a:rPr kumimoji="1" lang="en-US" altLang="ja-JP" sz="3600" dirty="0"/>
              <a:t>player.cpp</a:t>
            </a:r>
            <a:endParaRPr kumimoji="1" lang="ja-JP" altLang="en-US" sz="3600" dirty="0"/>
          </a:p>
        </p:txBody>
      </p:sp>
    </p:spTree>
    <p:extLst>
      <p:ext uri="{BB962C8B-B14F-4D97-AF65-F5344CB8AC3E}">
        <p14:creationId xmlns:p14="http://schemas.microsoft.com/office/powerpoint/2010/main" val="1849330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62111-AEDD-7454-588C-CECB986BCB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54788E-49C2-4A40-D9DF-B39A2640FF9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F8A2031-E7CC-1E94-D8FF-CDB1849BD23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player.h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err="1">
                <a:ea typeface="ＭＳ ゴシック" panose="020B0609070205080204" pitchFamily="49" charset="-128"/>
              </a:rPr>
              <a:t>map.setTreasure</a:t>
            </a:r>
            <a:r>
              <a:rPr lang="en-US" altLang="ja-JP" sz="2400" dirty="0">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宝物の配置</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Player</a:t>
            </a:r>
            <a:r>
              <a:rPr lang="en-US" altLang="ja-JP" sz="2400" dirty="0">
                <a:solidFill>
                  <a:srgbClr val="000000"/>
                </a:solidFill>
                <a:highlight>
                  <a:srgbClr val="FFFFFF"/>
                </a:highlight>
                <a:ea typeface="ＭＳ ゴシック" panose="020B0609070205080204" pitchFamily="49" charset="-128"/>
              </a:rPr>
              <a:t> player(2,2);</a:t>
            </a:r>
            <a:r>
              <a:rPr lang="en-US" altLang="ja-JP" sz="2400" dirty="0">
                <a:solidFill>
                  <a:srgbClr val="00B050"/>
                </a:solidFill>
                <a:highlight>
                  <a:srgbClr val="FFFFFF"/>
                </a:highlight>
                <a:ea typeface="ＭＳ ゴシック" panose="020B0609070205080204" pitchFamily="49" charset="-128"/>
              </a:rPr>
              <a:t>     //</a:t>
            </a:r>
            <a:r>
              <a:rPr lang="ja-JP" altLang="en-US" sz="2400" dirty="0">
                <a:solidFill>
                  <a:srgbClr val="00B050"/>
                </a:solidFill>
                <a:highlight>
                  <a:srgbClr val="FFFFFF"/>
                </a:highlight>
                <a:ea typeface="ＭＳ ゴシック" panose="020B0609070205080204" pitchFamily="49" charset="-128"/>
              </a:rPr>
              <a:t>出現位置の設定</a:t>
            </a:r>
            <a:r>
              <a:rPr lang="en-US" altLang="ja-JP" sz="2400" dirty="0">
                <a:solidFill>
                  <a:srgbClr val="00B050"/>
                </a:solidFill>
                <a:highlight>
                  <a:srgbClr val="FFFFFF"/>
                </a:highlight>
                <a:ea typeface="ＭＳ ゴシック" panose="020B0609070205080204" pitchFamily="49" charset="-128"/>
              </a:rPr>
              <a:t>(X,Y) = (2,2)</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SetConsoleCursorPosition</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GetStdHandle</a:t>
            </a:r>
            <a:r>
              <a:rPr lang="en-US" altLang="ja-JP" sz="2400" dirty="0">
                <a:solidFill>
                  <a:srgbClr val="000000"/>
                </a:solidFill>
                <a:ea typeface="ＭＳ ゴシック" panose="020B0609070205080204" pitchFamily="49" charset="-128"/>
              </a:rPr>
              <a:t>(</a:t>
            </a:r>
            <a:r>
              <a:rPr lang="en-US" altLang="ja-JP" sz="2400" dirty="0">
                <a:solidFill>
                  <a:srgbClr val="6F008A"/>
                </a:solidFill>
                <a:ea typeface="ＭＳ ゴシック" panose="020B0609070205080204" pitchFamily="49" charset="-128"/>
              </a:rPr>
              <a:t>STD_OUTPUT_HANDLE</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COORD</a:t>
            </a:r>
            <a:r>
              <a:rPr lang="en-US" altLang="ja-JP" sz="2400" dirty="0">
                <a:solidFill>
                  <a:srgbClr val="000000"/>
                </a:solidFill>
                <a:ea typeface="ＭＳ ゴシック" panose="020B0609070205080204" pitchFamily="49" charset="-128"/>
              </a:rPr>
              <a:t>{ 0, 0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map.DrawMap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player.getX</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player.getY</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D0677A-C9A9-740A-8C8D-EEA84BE06D95}"/>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正方形/長方形 4">
            <a:extLst>
              <a:ext uri="{FF2B5EF4-FFF2-40B4-BE49-F238E27FC236}">
                <a16:creationId xmlns:a16="http://schemas.microsoft.com/office/drawing/2014/main" id="{CD173115-3994-DCE3-122D-9A3FDF714E95}"/>
              </a:ext>
            </a:extLst>
          </p:cNvPr>
          <p:cNvSpPr/>
          <p:nvPr/>
        </p:nvSpPr>
        <p:spPr>
          <a:xfrm>
            <a:off x="1151000" y="4800259"/>
            <a:ext cx="959806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CB565D1-08A7-3569-FEC4-0A549C767C56}"/>
              </a:ext>
            </a:extLst>
          </p:cNvPr>
          <p:cNvSpPr/>
          <p:nvPr/>
        </p:nvSpPr>
        <p:spPr>
          <a:xfrm>
            <a:off x="3396521" y="6143959"/>
            <a:ext cx="5398957"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65BB939-0795-6781-C544-CE19F1CBBAAE}"/>
              </a:ext>
            </a:extLst>
          </p:cNvPr>
          <p:cNvSpPr/>
          <p:nvPr/>
        </p:nvSpPr>
        <p:spPr>
          <a:xfrm>
            <a:off x="731195" y="2504277"/>
            <a:ext cx="372407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4580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4C447-DED3-C93E-3B51-8262540D14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5D46C0-6F31-D5C0-1F39-55A183E5CF1D}"/>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270EFBE4-12D8-89AA-EAD3-15FA3DD126F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system(</a:t>
            </a:r>
            <a:r>
              <a:rPr lang="en-US" altLang="ja-JP" sz="2200" dirty="0">
                <a:solidFill>
                  <a:srgbClr val="A31515"/>
                </a:solidFill>
                <a:highlight>
                  <a:srgbClr val="FFFFFF"/>
                </a:highlight>
                <a:ea typeface="ＭＳ ゴシック" panose="020B0609070205080204" pitchFamily="49" charset="-128"/>
              </a:rPr>
              <a:t>“</a:t>
            </a:r>
            <a:r>
              <a:rPr lang="en-US" altLang="ja-JP" sz="2200" dirty="0" err="1">
                <a:solidFill>
                  <a:srgbClr val="A31515"/>
                </a:solidFill>
                <a:highlight>
                  <a:srgbClr val="FFFFFF"/>
                </a:highlight>
                <a:ea typeface="ＭＳ ゴシック" panose="020B0609070205080204" pitchFamily="49" charset="-128"/>
              </a:rPr>
              <a:t>cls</a:t>
            </a:r>
            <a:r>
              <a:rPr lang="en-US" altLang="ja-JP" sz="2200" dirty="0">
                <a:solidFill>
                  <a:srgbClr val="A31515"/>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コマンドプロンプトの画面消去</a:t>
            </a:r>
            <a:endParaRPr lang="en-US" altLang="ja-JP" sz="2200" dirty="0">
              <a:solidFill>
                <a:srgbClr val="000000"/>
              </a:solidFill>
              <a:highlight>
                <a:srgbClr val="FFFFFF"/>
              </a:highlight>
              <a:ea typeface="ＭＳ ゴシック" panose="020B0609070205080204" pitchFamily="49" charset="-128"/>
            </a:endParaRP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while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true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ゲームループ</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標準出力画面のカーソル位置を</a:t>
            </a:r>
            <a:r>
              <a:rPr lang="en-US" altLang="ja-JP" sz="2200" dirty="0">
                <a:solidFill>
                  <a:srgbClr val="008000"/>
                </a:solidFill>
                <a:highlight>
                  <a:srgbClr val="FFFFFF"/>
                </a:highlight>
                <a:ea typeface="ＭＳ ゴシック" panose="020B0609070205080204" pitchFamily="49" charset="-128"/>
              </a:rPr>
              <a:t>(0,0)</a:t>
            </a:r>
            <a:r>
              <a:rPr lang="ja-JP" altLang="en-US" sz="2200" dirty="0">
                <a:solidFill>
                  <a:srgbClr val="008000"/>
                </a:solidFill>
                <a:highlight>
                  <a:srgbClr val="FFFFFF"/>
                </a:highlight>
                <a:ea typeface="ＭＳ ゴシック" panose="020B0609070205080204" pitchFamily="49" charset="-128"/>
              </a:rPr>
              <a:t>へ設定する</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SetConsoleCursorPosition</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GetStdHandle</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6F008A"/>
                </a:solidFill>
                <a:highlight>
                  <a:srgbClr val="FFFFFF"/>
                </a:highlight>
                <a:ea typeface="ＭＳ ゴシック" panose="020B0609070205080204" pitchFamily="49" charset="-128"/>
              </a:rPr>
              <a:t>STD_OUTPUT_HANDLE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B91AF"/>
                </a:solidFill>
                <a:highlight>
                  <a:srgbClr val="FFFFFF"/>
                </a:highlight>
                <a:ea typeface="ＭＳ ゴシック" panose="020B0609070205080204" pitchFamily="49" charset="-128"/>
              </a:rPr>
              <a:t>COORD</a:t>
            </a:r>
            <a:r>
              <a:rPr lang="en-US" altLang="ja-JP" sz="2200" dirty="0">
                <a:solidFill>
                  <a:srgbClr val="000000"/>
                </a:solidFill>
                <a:highlight>
                  <a:srgbClr val="FFFFFF"/>
                </a:highlight>
                <a:ea typeface="ＭＳ ゴシック" panose="020B0609070205080204" pitchFamily="49" charset="-128"/>
              </a:rPr>
              <a:t>{ 0, 0 });</a:t>
            </a:r>
            <a:endParaRPr lang="ja-JP" altLang="en-US" sz="2200" dirty="0">
              <a:solidFill>
                <a:srgbClr val="000000"/>
              </a:solidFill>
              <a:highlight>
                <a:srgbClr val="FFFFFF"/>
              </a:highlight>
              <a:ea typeface="ＭＳ ゴシック" panose="020B0609070205080204" pitchFamily="49" charset="-128"/>
            </a:endParaRP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map.DrawMap</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player.getX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player.getY</a:t>
            </a:r>
            <a:r>
              <a:rPr lang="en-US" altLang="ja-JP" sz="2200" dirty="0">
                <a:solidFill>
                  <a:srgbClr val="000000"/>
                </a:solidFill>
                <a:highlight>
                  <a:srgbClr val="FFFFFF"/>
                </a:highlight>
                <a:ea typeface="ＭＳ ゴシック" panose="020B0609070205080204" pitchFamily="49" charset="-128"/>
              </a:rPr>
              <a:t>());</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char</a:t>
            </a:r>
            <a:r>
              <a:rPr lang="en-US" altLang="ja-JP" sz="2200" dirty="0">
                <a:solidFill>
                  <a:srgbClr val="000000"/>
                </a:solidFill>
                <a:highlight>
                  <a:srgbClr val="FFFFFF"/>
                </a:highlight>
                <a:ea typeface="ＭＳ ゴシック" panose="020B0609070205080204" pitchFamily="49" charset="-128"/>
              </a:rPr>
              <a:t> input = _</a:t>
            </a:r>
            <a:r>
              <a:rPr lang="en-US" altLang="ja-JP" sz="2200" dirty="0" err="1">
                <a:solidFill>
                  <a:srgbClr val="000000"/>
                </a:solidFill>
                <a:highlight>
                  <a:srgbClr val="FFFFFF"/>
                </a:highlight>
                <a:ea typeface="ＭＳ ゴシック" panose="020B0609070205080204" pitchFamily="49" charset="-128"/>
              </a:rPr>
              <a:t>getch</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player.move</a:t>
            </a:r>
            <a:r>
              <a:rPr lang="en-US" altLang="ja-JP" sz="2200" dirty="0">
                <a:solidFill>
                  <a:srgbClr val="000000"/>
                </a:solidFill>
                <a:highlight>
                  <a:srgbClr val="FFFFFF"/>
                </a:highlight>
                <a:ea typeface="ＭＳ ゴシック" panose="020B0609070205080204" pitchFamily="49" charset="-128"/>
              </a:rPr>
              <a:t>(input, </a:t>
            </a:r>
            <a:r>
              <a:rPr lang="en-US" altLang="ja-JP" sz="2200" dirty="0" err="1">
                <a:solidFill>
                  <a:srgbClr val="000000"/>
                </a:solidFill>
                <a:highlight>
                  <a:srgbClr val="FFFFFF"/>
                </a:highlight>
                <a:ea typeface="ＭＳ ゴシック" panose="020B0609070205080204" pitchFamily="49" charset="-128"/>
              </a:rPr>
              <a:t>map.mapdata</a:t>
            </a:r>
            <a:r>
              <a:rPr lang="en-US" altLang="ja-JP" sz="2200" dirty="0">
                <a:solidFill>
                  <a:srgbClr val="000000"/>
                </a:solidFill>
                <a:highlight>
                  <a:srgbClr val="FFFFFF"/>
                </a:highlight>
                <a:ea typeface="ＭＳ ゴシック" panose="020B0609070205080204" pitchFamily="49" charset="-128"/>
              </a:rPr>
              <a:t>);</a:t>
            </a: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7E7B45D-E26B-827E-C2B6-C88C35B5A856}"/>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正方形/長方形 2">
            <a:extLst>
              <a:ext uri="{FF2B5EF4-FFF2-40B4-BE49-F238E27FC236}">
                <a16:creationId xmlns:a16="http://schemas.microsoft.com/office/drawing/2014/main" id="{AA2AE0A0-DDA0-501F-651E-16E6DB826CE5}"/>
              </a:ext>
            </a:extLst>
          </p:cNvPr>
          <p:cNvSpPr/>
          <p:nvPr/>
        </p:nvSpPr>
        <p:spPr>
          <a:xfrm>
            <a:off x="1013245" y="1600161"/>
            <a:ext cx="5398957" cy="6274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DCA0EF5-96E4-7BFF-E131-D03B5B8E7DBB}"/>
              </a:ext>
            </a:extLst>
          </p:cNvPr>
          <p:cNvSpPr/>
          <p:nvPr/>
        </p:nvSpPr>
        <p:spPr>
          <a:xfrm>
            <a:off x="1013245" y="3620785"/>
            <a:ext cx="6126857" cy="11419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8458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CDBD5-0C89-8DA3-3CFC-44D8AF7556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C6CE23-4DB2-952F-2CC5-131F82F99481}"/>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1717B43-5006-5E5A-F04C-D293C410D154}"/>
              </a:ext>
            </a:extLst>
          </p:cNvPr>
          <p:cNvSpPr>
            <a:spLocks noGrp="1"/>
          </p:cNvSpPr>
          <p:nvPr>
            <p:ph idx="1"/>
          </p:nvPr>
        </p:nvSpPr>
        <p:spPr>
          <a:xfrm>
            <a:off x="430306" y="1376038"/>
            <a:ext cx="11654118" cy="5329562"/>
          </a:xfrm>
        </p:spPr>
        <p:txBody>
          <a:bodyPr>
            <a:normAutofit/>
          </a:bodyPr>
          <a:lstStyle/>
          <a:p>
            <a:r>
              <a:rPr lang="ja-JP" altLang="en-US" dirty="0"/>
              <a:t>自キャラの初期位置をランダムにする</a:t>
            </a:r>
            <a:br>
              <a:rPr kumimoji="1" lang="en-US" altLang="ja-JP" dirty="0"/>
            </a:br>
            <a:endParaRPr lang="en-US" altLang="ja-JP" dirty="0"/>
          </a:p>
          <a:p>
            <a:pPr lvl="1"/>
            <a:r>
              <a:rPr lang="ja-JP" altLang="en-US" dirty="0"/>
              <a:t>乱数生成を用いて、自キャラの初期位置を迷路上の通路の上に設定する</a:t>
            </a:r>
            <a:br>
              <a:rPr lang="en-US" altLang="ja-JP" dirty="0"/>
            </a:br>
            <a:endParaRPr lang="en-US" altLang="ja-JP" dirty="0"/>
          </a:p>
          <a:p>
            <a:pPr lvl="1"/>
            <a:r>
              <a:rPr lang="en-US" altLang="ja-JP" dirty="0"/>
              <a:t>Map</a:t>
            </a:r>
            <a:r>
              <a:rPr lang="ja-JP" altLang="en-US" dirty="0"/>
              <a:t>クラスの</a:t>
            </a:r>
            <a:r>
              <a:rPr lang="en-US" altLang="ja-JP" dirty="0" err="1"/>
              <a:t>SetTreasure</a:t>
            </a:r>
            <a:r>
              <a:rPr lang="ja-JP" altLang="en-US" dirty="0"/>
              <a:t>関数と同様に、乱数の初期位置が壁になるようなら、再度乱数を求めなおす</a:t>
            </a:r>
            <a:br>
              <a:rPr lang="en-US" altLang="ja-JP" dirty="0"/>
            </a:br>
            <a:endParaRPr lang="en-US" altLang="ja-JP" dirty="0"/>
          </a:p>
          <a:p>
            <a:pPr lvl="1"/>
            <a:r>
              <a:rPr lang="en-US" altLang="ja-JP" dirty="0"/>
              <a:t>main.cpp</a:t>
            </a:r>
            <a:r>
              <a:rPr lang="ja-JP" altLang="en-US" dirty="0"/>
              <a:t>内で実装する</a:t>
            </a:r>
            <a:endParaRPr lang="en-US" altLang="ja-JP" dirty="0"/>
          </a:p>
        </p:txBody>
      </p:sp>
    </p:spTree>
    <p:extLst>
      <p:ext uri="{BB962C8B-B14F-4D97-AF65-F5344CB8AC3E}">
        <p14:creationId xmlns:p14="http://schemas.microsoft.com/office/powerpoint/2010/main" val="2879537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62111-AEDD-7454-588C-CECB986BCB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54788E-49C2-4A40-D9DF-B39A2640FF9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F8A2031-E7CC-1E94-D8FF-CDB1849BD23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player.h</a:t>
            </a:r>
            <a:r>
              <a:rPr lang="en-US" altLang="ja-JP" sz="2400" dirty="0">
                <a:solidFill>
                  <a:srgbClr val="A31515"/>
                </a:solidFill>
                <a:ea typeface="ＭＳ ゴシック" panose="020B0609070205080204" pitchFamily="49" charset="-128"/>
              </a:rPr>
              <a:t>“</a:t>
            </a:r>
            <a:br>
              <a:rPr lang="en-US" altLang="ja-JP" sz="2400" dirty="0">
                <a:solidFill>
                  <a:srgbClr val="A31515"/>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&lt;random&gt;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&lt;algorithm&gt;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err="1">
                <a:ea typeface="ＭＳ ゴシック" panose="020B0609070205080204" pitchFamily="49" charset="-128"/>
              </a:rPr>
              <a:t>map.setTreasure</a:t>
            </a:r>
            <a:r>
              <a:rPr lang="en-US" altLang="ja-JP" sz="2400" dirty="0">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宝物の配置</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Player</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player</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rPr>
              <a:t>          //</a:t>
            </a:r>
            <a:r>
              <a:rPr lang="ja-JP" altLang="en-US" sz="2400" dirty="0">
                <a:solidFill>
                  <a:srgbClr val="00B050"/>
                </a:solidFill>
                <a:highlight>
                  <a:srgbClr val="FFFFFF"/>
                </a:highlight>
                <a:ea typeface="ＭＳ ゴシック" panose="020B0609070205080204" pitchFamily="49" charset="-128"/>
              </a:rPr>
              <a:t>出現位置を定めず</a:t>
            </a:r>
            <a:r>
              <a:rPr lang="en-US" altLang="ja-JP" sz="2400" dirty="0">
                <a:solidFill>
                  <a:srgbClr val="00B050"/>
                </a:solidFill>
                <a:highlight>
                  <a:srgbClr val="FFFFFF"/>
                </a:highlight>
                <a:ea typeface="ＭＳ ゴシック" panose="020B0609070205080204" pitchFamily="49" charset="-128"/>
              </a:rPr>
              <a:t>player</a:t>
            </a:r>
            <a:r>
              <a:rPr lang="ja-JP" altLang="en-US" sz="2400" dirty="0">
                <a:solidFill>
                  <a:srgbClr val="00B050"/>
                </a:solidFill>
                <a:highlight>
                  <a:srgbClr val="FFFFFF"/>
                </a:highlight>
                <a:ea typeface="ＭＳ ゴシック" panose="020B0609070205080204" pitchFamily="49" charset="-128"/>
              </a:rPr>
              <a:t>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D0677A-C9A9-740A-8C8D-EEA84BE06D95}"/>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正方形/長方形 2">
            <a:extLst>
              <a:ext uri="{FF2B5EF4-FFF2-40B4-BE49-F238E27FC236}">
                <a16:creationId xmlns:a16="http://schemas.microsoft.com/office/drawing/2014/main" id="{2CB565D1-08A7-3569-FEC4-0A549C767C56}"/>
              </a:ext>
            </a:extLst>
          </p:cNvPr>
          <p:cNvSpPr/>
          <p:nvPr/>
        </p:nvSpPr>
        <p:spPr>
          <a:xfrm>
            <a:off x="1110522" y="5435747"/>
            <a:ext cx="2995314"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65BB939-0795-6781-C544-CE19F1CBBAAE}"/>
              </a:ext>
            </a:extLst>
          </p:cNvPr>
          <p:cNvSpPr/>
          <p:nvPr/>
        </p:nvSpPr>
        <p:spPr>
          <a:xfrm>
            <a:off x="731195" y="2820783"/>
            <a:ext cx="4020099" cy="6933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86D37F1-ACBC-42C7-AEDD-D5614224F612}"/>
              </a:ext>
            </a:extLst>
          </p:cNvPr>
          <p:cNvSpPr txBox="1"/>
          <p:nvPr/>
        </p:nvSpPr>
        <p:spPr>
          <a:xfrm>
            <a:off x="5531223" y="1352032"/>
            <a:ext cx="6181500" cy="584775"/>
          </a:xfrm>
          <a:prstGeom prst="rect">
            <a:avLst/>
          </a:prstGeom>
          <a:noFill/>
          <a:ln w="38100">
            <a:solidFill>
              <a:srgbClr val="0066FF"/>
            </a:solidFill>
          </a:ln>
        </p:spPr>
        <p:txBody>
          <a:bodyPr wrap="none" rtlCol="0">
            <a:spAutoFit/>
          </a:bodyPr>
          <a:lstStyle/>
          <a:p>
            <a:r>
              <a:rPr kumimoji="1" lang="ja-JP" altLang="en-US" sz="3200" dirty="0"/>
              <a:t>自キャラの位置を乱数で決定する</a:t>
            </a:r>
          </a:p>
        </p:txBody>
      </p:sp>
    </p:spTree>
    <p:extLst>
      <p:ext uri="{BB962C8B-B14F-4D97-AF65-F5344CB8AC3E}">
        <p14:creationId xmlns:p14="http://schemas.microsoft.com/office/powerpoint/2010/main" val="2297530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62111-AEDD-7454-588C-CECB986BCB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54788E-49C2-4A40-D9DF-B39A2640FF9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F8A2031-E7CC-1E94-D8FF-CDB1849BD23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err="1">
                <a:solidFill>
                  <a:srgbClr val="0000FF"/>
                </a:solidFill>
                <a:highlight>
                  <a:srgbClr val="FFFFFF"/>
                </a:highlight>
                <a:ea typeface="ＭＳ ゴシック" panose="020B0609070205080204" pitchFamily="49" charset="-128"/>
              </a:rPr>
              <a:t>random_device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rnd_dev</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mt19937</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rnd_engine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rnd_dev</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uniform_int_distribution</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0000FF"/>
                </a:solidFill>
                <a:highlight>
                  <a:srgbClr val="FFFFFF"/>
                </a:highlight>
                <a:ea typeface="ＭＳ ゴシック" panose="020B0609070205080204" pitchFamily="49" charset="-128"/>
              </a:rPr>
              <a:t>int</a:t>
            </a:r>
            <a:r>
              <a:rPr lang="en-US" altLang="ja-JP" sz="2400" dirty="0">
                <a:solidFill>
                  <a:srgbClr val="000000"/>
                </a:solidFill>
                <a:highlight>
                  <a:srgbClr val="FFFFFF"/>
                </a:highlight>
                <a:ea typeface="ＭＳ ゴシック" panose="020B0609070205080204" pitchFamily="49" charset="-128"/>
              </a:rPr>
              <a:t>&gt; </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rnd_x</a:t>
            </a:r>
            <a:r>
              <a:rPr lang="en-US" altLang="ja-JP" sz="2400" dirty="0">
                <a:solidFill>
                  <a:srgbClr val="000000"/>
                </a:solidFill>
                <a:highlight>
                  <a:srgbClr val="FFFFFF"/>
                </a:highlight>
                <a:ea typeface="ＭＳ ゴシック" panose="020B0609070205080204" pitchFamily="49" charset="-128"/>
              </a:rPr>
              <a:t>(2, </a:t>
            </a:r>
            <a:r>
              <a:rPr lang="en-US" altLang="ja-JP" sz="2400" dirty="0" err="1">
                <a:solidFill>
                  <a:srgbClr val="000000"/>
                </a:solidFill>
                <a:highlight>
                  <a:srgbClr val="FFFFFF"/>
                </a:highlight>
                <a:ea typeface="ＭＳ ゴシック" panose="020B0609070205080204" pitchFamily="49" charset="-128"/>
              </a:rPr>
              <a:t>map.mapdata.getMapSize</a:t>
            </a:r>
            <a:r>
              <a:rPr lang="en-US" altLang="ja-JP" sz="2400" dirty="0">
                <a:solidFill>
                  <a:srgbClr val="000000"/>
                </a:solidFill>
                <a:highlight>
                  <a:srgbClr val="FFFFFF"/>
                </a:highlight>
                <a:ea typeface="ＭＳ ゴシック" panose="020B0609070205080204" pitchFamily="49" charset="-128"/>
              </a:rPr>
              <a:t>(0) - 3);</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uniform_int_distribution</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0000FF"/>
                </a:solidFill>
                <a:highlight>
                  <a:srgbClr val="FFFFFF"/>
                </a:highlight>
                <a:ea typeface="ＭＳ ゴシック" panose="020B0609070205080204" pitchFamily="49" charset="-128"/>
              </a:rPr>
              <a:t>int</a:t>
            </a:r>
            <a:r>
              <a:rPr lang="en-US" altLang="ja-JP" sz="2400" dirty="0">
                <a:solidFill>
                  <a:srgbClr val="000000"/>
                </a:solidFill>
                <a:highlight>
                  <a:srgbClr val="FFFFFF"/>
                </a:highlight>
                <a:ea typeface="ＭＳ ゴシック" panose="020B0609070205080204" pitchFamily="49" charset="-128"/>
              </a:rPr>
              <a:t>&gt;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rnd_y</a:t>
            </a:r>
            <a:r>
              <a:rPr lang="en-US" altLang="ja-JP" sz="2400" dirty="0">
                <a:solidFill>
                  <a:srgbClr val="000000"/>
                </a:solidFill>
                <a:highlight>
                  <a:srgbClr val="FFFFFF"/>
                </a:highlight>
                <a:ea typeface="ＭＳ ゴシック" panose="020B0609070205080204" pitchFamily="49" charset="-128"/>
              </a:rPr>
              <a:t>(2, </a:t>
            </a:r>
            <a:r>
              <a:rPr lang="en-US" altLang="ja-JP" sz="2400" dirty="0" err="1">
                <a:solidFill>
                  <a:srgbClr val="000000"/>
                </a:solidFill>
                <a:highlight>
                  <a:srgbClr val="FFFFFF"/>
                </a:highlight>
                <a:ea typeface="ＭＳ ゴシック" panose="020B0609070205080204" pitchFamily="49" charset="-128"/>
              </a:rPr>
              <a:t>map.mapdata.getMapSize</a:t>
            </a:r>
            <a:r>
              <a:rPr lang="en-US" altLang="ja-JP" sz="2400" dirty="0">
                <a:solidFill>
                  <a:srgbClr val="000000"/>
                </a:solidFill>
                <a:highlight>
                  <a:srgbClr val="FFFFFF"/>
                </a:highlight>
                <a:ea typeface="ＭＳ ゴシック" panose="020B0609070205080204" pitchFamily="49" charset="-128"/>
              </a:rPr>
              <a:t>() - 3);</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true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int</a:t>
            </a:r>
            <a:r>
              <a:rPr lang="en-US" altLang="ja-JP" sz="2400" dirty="0">
                <a:solidFill>
                  <a:srgbClr val="000000"/>
                </a:solidFill>
                <a:highlight>
                  <a:srgbClr val="FFFFFF"/>
                </a:highlight>
                <a:ea typeface="ＭＳ ゴシック" panose="020B0609070205080204" pitchFamily="49" charset="-128"/>
              </a:rPr>
              <a:t> px = </a:t>
            </a:r>
            <a:r>
              <a:rPr lang="en-US" altLang="ja-JP" sz="2400" dirty="0" err="1">
                <a:solidFill>
                  <a:srgbClr val="000000"/>
                </a:solidFill>
                <a:highlight>
                  <a:srgbClr val="FFFFFF"/>
                </a:highlight>
                <a:ea typeface="ＭＳ ゴシック" panose="020B0609070205080204" pitchFamily="49" charset="-128"/>
              </a:rPr>
              <a:t>rnd_x</a:t>
            </a:r>
            <a:r>
              <a:rPr lang="en-US" altLang="ja-JP" sz="2400" dirty="0">
                <a:solidFill>
                  <a:srgbClr val="00808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rnd_engine</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rPr>
              <a:t>//x</a:t>
            </a:r>
            <a:r>
              <a:rPr lang="ja-JP" altLang="en-US" sz="2400" dirty="0">
                <a:solidFill>
                  <a:srgbClr val="00B050"/>
                </a:solidFill>
                <a:highlight>
                  <a:srgbClr val="FFFFFF"/>
                </a:highlight>
                <a:ea typeface="ＭＳ ゴシック" panose="020B0609070205080204" pitchFamily="49" charset="-128"/>
              </a:rPr>
              <a:t>座標用の乱数生成</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rnd_y</a:t>
            </a:r>
            <a:r>
              <a:rPr lang="en-US" altLang="ja-JP" sz="2400" dirty="0">
                <a:solidFill>
                  <a:srgbClr val="00808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rnd_engine</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rPr>
              <a:t>//y</a:t>
            </a:r>
            <a:r>
              <a:rPr lang="ja-JP" altLang="en-US" sz="2400" dirty="0">
                <a:solidFill>
                  <a:srgbClr val="00B050"/>
                </a:solidFill>
                <a:highlight>
                  <a:srgbClr val="FFFFFF"/>
                </a:highlight>
                <a:ea typeface="ＭＳ ゴシック" panose="020B0609070205080204" pitchFamily="49" charset="-128"/>
              </a:rPr>
              <a:t>座標用の乱数生成</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map.mapdata.getMapValue</a:t>
            </a:r>
            <a:r>
              <a:rPr lang="en-US" altLang="ja-JP" sz="2400" dirty="0">
                <a:solidFill>
                  <a:srgbClr val="000000"/>
                </a:solidFill>
                <a:highlight>
                  <a:srgbClr val="FFFFFF"/>
                </a:highlight>
                <a:ea typeface="ＭＳ ゴシック" panose="020B0609070205080204" pitchFamily="49" charset="-128"/>
              </a:rPr>
              <a:t>(px, </a:t>
            </a:r>
            <a:r>
              <a:rPr lang="en-US" altLang="ja-JP" sz="2400" dirty="0" err="1">
                <a:solidFill>
                  <a:srgbClr val="000000"/>
                </a:solidFill>
                <a:highlight>
                  <a:srgbClr val="FFFFFF"/>
                </a:highlight>
                <a:ea typeface="ＭＳ ゴシック" panose="020B0609070205080204" pitchFamily="49" charset="-128"/>
              </a:rPr>
              <a:t>py</a:t>
            </a:r>
            <a:r>
              <a:rPr lang="en-US" altLang="ja-JP" sz="2400" dirty="0">
                <a:solidFill>
                  <a:srgbClr val="000000"/>
                </a:solidFill>
                <a:highlight>
                  <a:srgbClr val="FFFFFF"/>
                </a:highlight>
                <a:ea typeface="ＭＳ ゴシック" panose="020B0609070205080204" pitchFamily="49" charset="-128"/>
              </a:rPr>
              <a:t>) == </a:t>
            </a:r>
            <a:r>
              <a:rPr lang="en-US" altLang="ja-JP" sz="2400" dirty="0">
                <a:solidFill>
                  <a:srgbClr val="2F4F4F"/>
                </a:solidFill>
                <a:highlight>
                  <a:srgbClr val="FFFFFF"/>
                </a:highlight>
                <a:ea typeface="ＭＳ ゴシック" panose="020B0609070205080204" pitchFamily="49" charset="-128"/>
              </a:rPr>
              <a:t>ROAD</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player.setX</a:t>
            </a:r>
            <a:r>
              <a:rPr lang="en-US" altLang="ja-JP" sz="2400" dirty="0">
                <a:solidFill>
                  <a:srgbClr val="000000"/>
                </a:solidFill>
                <a:highlight>
                  <a:srgbClr val="FFFFFF"/>
                </a:highlight>
                <a:ea typeface="ＭＳ ゴシック" panose="020B0609070205080204" pitchFamily="49" charset="-128"/>
              </a:rPr>
              <a:t>(px);</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生成した場所が通路の上なら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player.setY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py</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セッターで自キャラの位置を設定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break</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highlight>
                  <a:srgbClr val="FFFFFF"/>
                </a:highlight>
              </a:rPr>
              <a:t>while (true) {</a:t>
            </a:r>
            <a:endParaRPr lang="en-US" altLang="ja-JP" sz="24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D0677A-C9A9-740A-8C8D-EEA84BE06D95}"/>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正方形/長方形 2">
            <a:extLst>
              <a:ext uri="{FF2B5EF4-FFF2-40B4-BE49-F238E27FC236}">
                <a16:creationId xmlns:a16="http://schemas.microsoft.com/office/drawing/2014/main" id="{2CB565D1-08A7-3569-FEC4-0A549C767C56}"/>
              </a:ext>
            </a:extLst>
          </p:cNvPr>
          <p:cNvSpPr/>
          <p:nvPr/>
        </p:nvSpPr>
        <p:spPr>
          <a:xfrm>
            <a:off x="1110521" y="1162976"/>
            <a:ext cx="10050537" cy="49599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2C8402E-1A41-46E5-96D8-8E9C731A776F}"/>
              </a:ext>
            </a:extLst>
          </p:cNvPr>
          <p:cNvSpPr txBox="1"/>
          <p:nvPr/>
        </p:nvSpPr>
        <p:spPr>
          <a:xfrm>
            <a:off x="5686244" y="6122893"/>
            <a:ext cx="6181500" cy="584775"/>
          </a:xfrm>
          <a:prstGeom prst="rect">
            <a:avLst/>
          </a:prstGeom>
          <a:noFill/>
          <a:ln w="38100">
            <a:solidFill>
              <a:srgbClr val="0066FF"/>
            </a:solidFill>
          </a:ln>
        </p:spPr>
        <p:txBody>
          <a:bodyPr wrap="none" rtlCol="0">
            <a:spAutoFit/>
          </a:bodyPr>
          <a:lstStyle/>
          <a:p>
            <a:r>
              <a:rPr kumimoji="1" lang="ja-JP" altLang="en-US" sz="3200" dirty="0"/>
              <a:t>自キャラの位置を乱数で決定する</a:t>
            </a:r>
          </a:p>
        </p:txBody>
      </p:sp>
    </p:spTree>
    <p:extLst>
      <p:ext uri="{BB962C8B-B14F-4D97-AF65-F5344CB8AC3E}">
        <p14:creationId xmlns:p14="http://schemas.microsoft.com/office/powerpoint/2010/main" val="12966002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CDBD5-0C89-8DA3-3CFC-44D8AF7556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C6CE23-4DB2-952F-2CC5-131F82F99481}"/>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1717B43-5006-5E5A-F04C-D293C410D154}"/>
              </a:ext>
            </a:extLst>
          </p:cNvPr>
          <p:cNvSpPr>
            <a:spLocks noGrp="1"/>
          </p:cNvSpPr>
          <p:nvPr>
            <p:ph idx="1"/>
          </p:nvPr>
        </p:nvSpPr>
        <p:spPr>
          <a:xfrm>
            <a:off x="430306" y="1376038"/>
            <a:ext cx="11654118" cy="5329562"/>
          </a:xfrm>
        </p:spPr>
        <p:txBody>
          <a:bodyPr>
            <a:normAutofit/>
          </a:bodyPr>
          <a:lstStyle/>
          <a:p>
            <a:r>
              <a:rPr lang="ja-JP" altLang="en-US" dirty="0"/>
              <a:t>宝物を守るモンスターとの戦闘を入れる</a:t>
            </a:r>
            <a:br>
              <a:rPr kumimoji="1" lang="en-US" altLang="ja-JP" dirty="0"/>
            </a:br>
            <a:endParaRPr lang="en-US" altLang="ja-JP" dirty="0"/>
          </a:p>
          <a:p>
            <a:pPr lvl="1"/>
            <a:r>
              <a:rPr lang="ja-JP" altLang="en-US" dirty="0"/>
              <a:t>以前</a:t>
            </a:r>
            <a:r>
              <a:rPr lang="en-US" altLang="ja-JP" dirty="0"/>
              <a:t>C</a:t>
            </a:r>
            <a:r>
              <a:rPr lang="ja-JP" altLang="en-US" dirty="0"/>
              <a:t>言語で作成した</a:t>
            </a:r>
            <a:r>
              <a:rPr lang="en-US" altLang="ja-JP" dirty="0"/>
              <a:t>RPG</a:t>
            </a:r>
            <a:r>
              <a:rPr lang="ja-JP" altLang="en-US" dirty="0"/>
              <a:t>風コマンドバトルを組み込む</a:t>
            </a:r>
            <a:br>
              <a:rPr lang="en-US" altLang="ja-JP" dirty="0"/>
            </a:br>
            <a:endParaRPr lang="en-US" altLang="ja-JP" dirty="0"/>
          </a:p>
          <a:p>
            <a:pPr lvl="1"/>
            <a:r>
              <a:rPr lang="ja-JP" altLang="en-US" dirty="0"/>
              <a:t>共有フォルダ＞</a:t>
            </a:r>
            <a:r>
              <a:rPr lang="en-US" altLang="ja-JP" dirty="0"/>
              <a:t>C++</a:t>
            </a:r>
            <a:r>
              <a:rPr lang="ja-JP" altLang="en-US" dirty="0"/>
              <a:t>ソースプログラム＞</a:t>
            </a:r>
            <a:r>
              <a:rPr lang="en-US" altLang="ja-JP" dirty="0"/>
              <a:t>PracMaze_0</a:t>
            </a:r>
            <a:r>
              <a:rPr lang="ja-JP" altLang="en-US" dirty="0"/>
              <a:t>内の</a:t>
            </a:r>
            <a:br>
              <a:rPr lang="en-US" altLang="ja-JP" dirty="0"/>
            </a:br>
            <a:r>
              <a:rPr lang="en-US" altLang="ja-JP" dirty="0" err="1">
                <a:solidFill>
                  <a:srgbClr val="00B0F0"/>
                </a:solidFill>
              </a:rPr>
              <a:t>battle.h</a:t>
            </a:r>
            <a:br>
              <a:rPr lang="en-US" altLang="ja-JP" dirty="0">
                <a:solidFill>
                  <a:srgbClr val="00B0F0"/>
                </a:solidFill>
              </a:rPr>
            </a:br>
            <a:r>
              <a:rPr lang="en-US" altLang="ja-JP" dirty="0">
                <a:solidFill>
                  <a:srgbClr val="00B0F0"/>
                </a:solidFill>
              </a:rPr>
              <a:t>battle.cpp</a:t>
            </a:r>
            <a:br>
              <a:rPr lang="en-US" altLang="ja-JP" dirty="0">
                <a:solidFill>
                  <a:srgbClr val="00B0F0"/>
                </a:solidFill>
              </a:rPr>
            </a:br>
            <a:r>
              <a:rPr lang="en-US" altLang="ja-JP" dirty="0">
                <a:solidFill>
                  <a:srgbClr val="00B0F0"/>
                </a:solidFill>
              </a:rPr>
              <a:t>chara.csv</a:t>
            </a:r>
            <a:br>
              <a:rPr lang="en-US" altLang="ja-JP" dirty="0">
                <a:solidFill>
                  <a:srgbClr val="00B0F0"/>
                </a:solidFill>
              </a:rPr>
            </a:br>
            <a:r>
              <a:rPr lang="en-US" altLang="ja-JP" dirty="0">
                <a:solidFill>
                  <a:srgbClr val="00B0F0"/>
                </a:solidFill>
              </a:rPr>
              <a:t>mob.csv</a:t>
            </a:r>
            <a:br>
              <a:rPr lang="en-US" altLang="ja-JP" dirty="0">
                <a:solidFill>
                  <a:srgbClr val="00B0F0"/>
                </a:solidFill>
              </a:rPr>
            </a:br>
            <a:r>
              <a:rPr lang="en-US" altLang="ja-JP" dirty="0">
                <a:solidFill>
                  <a:srgbClr val="00B0F0"/>
                </a:solidFill>
              </a:rPr>
              <a:t>skill.csv</a:t>
            </a:r>
            <a:br>
              <a:rPr lang="en-US" altLang="ja-JP" dirty="0">
                <a:solidFill>
                  <a:srgbClr val="00B0F0"/>
                </a:solidFill>
              </a:rPr>
            </a:br>
            <a:r>
              <a:rPr lang="ja-JP" altLang="en-US" dirty="0"/>
              <a:t>を</a:t>
            </a:r>
            <a:r>
              <a:rPr lang="en-US" altLang="ja-JP" dirty="0" err="1"/>
              <a:t>PracMaze</a:t>
            </a:r>
            <a:r>
              <a:rPr lang="ja-JP" altLang="en-US" dirty="0"/>
              <a:t>フォルダへコピー</a:t>
            </a:r>
            <a:endParaRPr lang="en-US" altLang="ja-JP" dirty="0"/>
          </a:p>
        </p:txBody>
      </p:sp>
    </p:spTree>
    <p:extLst>
      <p:ext uri="{BB962C8B-B14F-4D97-AF65-F5344CB8AC3E}">
        <p14:creationId xmlns:p14="http://schemas.microsoft.com/office/powerpoint/2010/main" val="8794058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5128F-C732-268F-7F41-7CC9F526E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1347EB-EAD9-6FAB-F626-06B78D79925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ABF7AAC9-B11D-E346-9137-8542AD92C3CD}"/>
              </a:ext>
            </a:extLst>
          </p:cNvPr>
          <p:cNvSpPr>
            <a:spLocks noGrp="1"/>
          </p:cNvSpPr>
          <p:nvPr>
            <p:ph idx="1"/>
          </p:nvPr>
        </p:nvSpPr>
        <p:spPr>
          <a:xfrm>
            <a:off x="430306" y="1376038"/>
            <a:ext cx="11654118" cy="5329562"/>
          </a:xfrm>
        </p:spPr>
        <p:txBody>
          <a:bodyPr>
            <a:normAutofit/>
          </a:bodyPr>
          <a:lstStyle/>
          <a:p>
            <a:r>
              <a:rPr lang="ja-JP" altLang="en-US" dirty="0"/>
              <a:t>宝物を守るモンスターとの戦闘を入れる</a:t>
            </a:r>
            <a:br>
              <a:rPr kumimoji="1" lang="en-US" altLang="ja-JP" dirty="0"/>
            </a:br>
            <a:endParaRPr lang="en-US" altLang="ja-JP" dirty="0"/>
          </a:p>
          <a:p>
            <a:pPr lvl="1"/>
            <a:r>
              <a:rPr lang="ja-JP" altLang="en-US" dirty="0"/>
              <a:t>以前</a:t>
            </a:r>
            <a:r>
              <a:rPr lang="en-US" altLang="ja-JP" dirty="0"/>
              <a:t>C</a:t>
            </a:r>
            <a:r>
              <a:rPr lang="ja-JP" altLang="en-US" dirty="0"/>
              <a:t>言語で作成した</a:t>
            </a:r>
            <a:r>
              <a:rPr lang="en-US" altLang="ja-JP" dirty="0"/>
              <a:t>RPG</a:t>
            </a:r>
            <a:r>
              <a:rPr lang="ja-JP" altLang="en-US" dirty="0"/>
              <a:t>風コマンドバトルプログラムを</a:t>
            </a:r>
            <a:br>
              <a:rPr lang="en-US" altLang="ja-JP" dirty="0"/>
            </a:br>
            <a:r>
              <a:rPr lang="en-US" altLang="ja-JP" dirty="0"/>
              <a:t>Battle</a:t>
            </a:r>
            <a:r>
              <a:rPr lang="ja-JP" altLang="en-US" dirty="0"/>
              <a:t>クラスとして</a:t>
            </a:r>
            <a:r>
              <a:rPr lang="en-US" altLang="ja-JP" dirty="0"/>
              <a:t>C++</a:t>
            </a:r>
            <a:r>
              <a:rPr lang="ja-JP" altLang="en-US" dirty="0"/>
              <a:t>に書き換え済み</a:t>
            </a:r>
            <a:br>
              <a:rPr lang="en-US" altLang="ja-JP" dirty="0"/>
            </a:br>
            <a:endParaRPr lang="en-US" altLang="ja-JP" dirty="0"/>
          </a:p>
          <a:p>
            <a:pPr lvl="1"/>
            <a:r>
              <a:rPr lang="en-US" altLang="ja-JP" dirty="0"/>
              <a:t>main</a:t>
            </a:r>
            <a:r>
              <a:rPr lang="ja-JP" altLang="en-US" dirty="0"/>
              <a:t>関数から</a:t>
            </a:r>
            <a:r>
              <a:rPr lang="en-US" altLang="ja-JP" dirty="0"/>
              <a:t>Battle</a:t>
            </a:r>
            <a:r>
              <a:rPr lang="ja-JP" altLang="en-US" dirty="0"/>
              <a:t>クラスのメンバ関数を呼び出して</a:t>
            </a:r>
            <a:br>
              <a:rPr lang="en-US" altLang="ja-JP" dirty="0"/>
            </a:br>
            <a:r>
              <a:rPr lang="ja-JP" altLang="en-US" dirty="0"/>
              <a:t>コマンドバトルを実行</a:t>
            </a:r>
            <a:br>
              <a:rPr lang="en-US" altLang="ja-JP" dirty="0"/>
            </a:br>
            <a:endParaRPr lang="en-US" altLang="ja-JP" dirty="0"/>
          </a:p>
          <a:p>
            <a:pPr lvl="1"/>
            <a:r>
              <a:rPr lang="ja-JP" altLang="en-US" dirty="0"/>
              <a:t>モンスターを倒せば宝物ゲット、やられるとゲームオーバー</a:t>
            </a:r>
            <a:endParaRPr lang="en-US" altLang="ja-JP" dirty="0"/>
          </a:p>
        </p:txBody>
      </p:sp>
    </p:spTree>
    <p:extLst>
      <p:ext uri="{BB962C8B-B14F-4D97-AF65-F5344CB8AC3E}">
        <p14:creationId xmlns:p14="http://schemas.microsoft.com/office/powerpoint/2010/main" val="42225613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C387D-9DBF-B185-DAAF-63D0D1C1A2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FF22AA5-D144-E677-D4F8-09FF907310F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36AB07BE-2128-9D0D-4DCA-E1A59DEA3A0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ea typeface="ＭＳ ゴシック" panose="020B0609070205080204" pitchFamily="49" charset="-128"/>
              </a:rPr>
              <a:t>#pragma once</a:t>
            </a:r>
            <a:br>
              <a:rPr lang="en-US" altLang="ja-JP" sz="2000" dirty="0">
                <a:ea typeface="ＭＳ ゴシック" panose="020B0609070205080204" pitchFamily="49" charset="-128"/>
              </a:rPr>
            </a:br>
            <a:r>
              <a:rPr lang="en-US" altLang="ja-JP" sz="2000" dirty="0">
                <a:solidFill>
                  <a:srgbClr val="000000"/>
                </a:solidFill>
                <a:ea typeface="ＭＳ ゴシック" panose="020B0609070205080204" pitchFamily="49" charset="-128"/>
              </a:rPr>
              <a:t>#include </a:t>
            </a:r>
            <a:r>
              <a:rPr lang="en-US" altLang="ja-JP" sz="2000" dirty="0">
                <a:solidFill>
                  <a:srgbClr val="A31515"/>
                </a:solidFill>
                <a:ea typeface="ＭＳ ゴシック" panose="020B0609070205080204" pitchFamily="49" charset="-128"/>
              </a:rPr>
              <a:t>“</a:t>
            </a:r>
            <a:r>
              <a:rPr lang="en-US" altLang="ja-JP" sz="2000" dirty="0" err="1">
                <a:solidFill>
                  <a:srgbClr val="A31515"/>
                </a:solidFill>
                <a:ea typeface="ＭＳ ゴシック" panose="020B0609070205080204" pitchFamily="49" charset="-128"/>
              </a:rPr>
              <a:t>maze.h</a:t>
            </a:r>
            <a:r>
              <a:rPr lang="en-US" altLang="ja-JP" sz="20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using</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namespace</a:t>
            </a:r>
            <a:r>
              <a:rPr lang="en-US" altLang="ja-JP" sz="2000" dirty="0">
                <a:solidFill>
                  <a:srgbClr val="000000"/>
                </a:solidFill>
                <a:highlight>
                  <a:srgbClr val="FFFFFF"/>
                </a:highlight>
                <a:ea typeface="ＭＳ ゴシック" panose="020B0609070205080204" pitchFamily="49" charset="-128"/>
              </a:rPr>
              <a:t> std;</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struct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Vector2</a:t>
            </a:r>
            <a:r>
              <a:rPr lang="en-US" altLang="ja-JP" sz="2000" dirty="0">
                <a:solidFill>
                  <a:srgbClr val="000000"/>
                </a:solidFill>
                <a:highlight>
                  <a:srgbClr val="FFFFFF"/>
                </a:highlight>
                <a:ea typeface="ＭＳ ゴシック" panose="020B0609070205080204" pitchFamily="49" charset="-128"/>
              </a:rPr>
              <a:t> {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構造体</a:t>
            </a:r>
            <a:r>
              <a:rPr lang="en-US" altLang="ja-JP" sz="2000" dirty="0">
                <a:solidFill>
                  <a:srgbClr val="00B050"/>
                </a:solidFill>
                <a:highlight>
                  <a:srgbClr val="FFFFFF"/>
                </a:highlight>
                <a:ea typeface="ＭＳ ゴシック" panose="020B0609070205080204" pitchFamily="49" charset="-128"/>
              </a:rPr>
              <a:t>Vector2</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x, y;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自キャラの</a:t>
            </a:r>
            <a:r>
              <a:rPr lang="en-US" altLang="ja-JP" sz="2000" dirty="0">
                <a:solidFill>
                  <a:srgbClr val="00B050"/>
                </a:solidFill>
                <a:highlight>
                  <a:srgbClr val="FFFFFF"/>
                </a:highlight>
                <a:ea typeface="ＭＳ ゴシック" panose="020B0609070205080204" pitchFamily="49" charset="-128"/>
              </a:rPr>
              <a:t>X</a:t>
            </a:r>
            <a:r>
              <a:rPr lang="ja-JP" altLang="en-US" sz="2000" dirty="0">
                <a:solidFill>
                  <a:srgbClr val="00B050"/>
                </a:solidFill>
                <a:highlight>
                  <a:srgbClr val="FFFFFF"/>
                </a:highlight>
                <a:ea typeface="ＭＳ ゴシック" panose="020B0609070205080204" pitchFamily="49" charset="-128"/>
              </a:rPr>
              <a:t>座標と</a:t>
            </a:r>
            <a:r>
              <a:rPr lang="en-US" altLang="ja-JP" sz="2000" dirty="0">
                <a:solidFill>
                  <a:srgbClr val="00B050"/>
                </a:solidFill>
                <a:highlight>
                  <a:srgbClr val="FFFFFF"/>
                </a:highlight>
                <a:ea typeface="ＭＳ ゴシック" panose="020B0609070205080204" pitchFamily="49" charset="-128"/>
              </a:rPr>
              <a:t>Y</a:t>
            </a:r>
            <a:r>
              <a:rPr lang="ja-JP" altLang="en-US" sz="2000" dirty="0">
                <a:solidFill>
                  <a:srgbClr val="00B050"/>
                </a:solidFill>
                <a:highlight>
                  <a:srgbClr val="FFFFFF"/>
                </a:highlight>
                <a:ea typeface="ＭＳ ゴシック" panose="020B0609070205080204" pitchFamily="49" charset="-128"/>
              </a:rPr>
              <a:t>座標を管理</a:t>
            </a:r>
            <a:br>
              <a:rPr lang="en-US" altLang="ja-JP" sz="2000" dirty="0">
                <a:solidFill>
                  <a:srgbClr val="00B05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s-ES" altLang="ja-JP" sz="2000" dirty="0">
                <a:solidFill>
                  <a:srgbClr val="000000"/>
                </a:solidFill>
                <a:highlight>
                  <a:srgbClr val="FFFFFF"/>
                </a:highlight>
                <a:ea typeface="ＭＳ ゴシック" panose="020B0609070205080204" pitchFamily="49" charset="-128"/>
              </a:rPr>
              <a:t>Vector2(</a:t>
            </a:r>
            <a:r>
              <a:rPr lang="es-ES" altLang="ja-JP" sz="2000" dirty="0">
                <a:solidFill>
                  <a:srgbClr val="0000FF"/>
                </a:solidFill>
                <a:highlight>
                  <a:srgbClr val="FFFFFF"/>
                </a:highlight>
                <a:ea typeface="ＭＳ ゴシック" panose="020B0609070205080204" pitchFamily="49" charset="-128"/>
              </a:rPr>
              <a:t>int</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808080"/>
                </a:solidFill>
                <a:highlight>
                  <a:srgbClr val="FFFFFF"/>
                </a:highlight>
                <a:ea typeface="ＭＳ ゴシック" panose="020B0609070205080204" pitchFamily="49" charset="-128"/>
              </a:rPr>
              <a:t>x</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0000FF"/>
                </a:solidFill>
                <a:highlight>
                  <a:srgbClr val="FFFFFF"/>
                </a:highlight>
                <a:ea typeface="ＭＳ ゴシック" panose="020B0609070205080204" pitchFamily="49" charset="-128"/>
              </a:rPr>
              <a:t>int</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808080"/>
                </a:solidFill>
                <a:highlight>
                  <a:srgbClr val="FFFFFF"/>
                </a:highlight>
                <a:ea typeface="ＭＳ ゴシック" panose="020B0609070205080204" pitchFamily="49" charset="-128"/>
              </a:rPr>
              <a:t>y</a:t>
            </a:r>
            <a:r>
              <a:rPr lang="es-ES" altLang="ja-JP" sz="2000" dirty="0">
                <a:solidFill>
                  <a:srgbClr val="000000"/>
                </a:solidFill>
                <a:highlight>
                  <a:srgbClr val="FFFFFF"/>
                </a:highlight>
                <a:ea typeface="ＭＳ ゴシック" panose="020B0609070205080204" pitchFamily="49" charset="-128"/>
              </a:rPr>
              <a:t>) : x(</a:t>
            </a:r>
            <a:r>
              <a:rPr lang="es-ES" altLang="ja-JP" sz="2000" dirty="0">
                <a:solidFill>
                  <a:srgbClr val="808080"/>
                </a:solidFill>
                <a:highlight>
                  <a:srgbClr val="FFFFFF"/>
                </a:highlight>
                <a:ea typeface="ＭＳ ゴシック" panose="020B0609070205080204" pitchFamily="49" charset="-128"/>
              </a:rPr>
              <a:t>x</a:t>
            </a:r>
            <a:r>
              <a:rPr lang="es-ES" altLang="ja-JP" sz="2000" dirty="0">
                <a:solidFill>
                  <a:srgbClr val="000000"/>
                </a:solidFill>
                <a:highlight>
                  <a:srgbClr val="FFFFFF"/>
                </a:highlight>
                <a:ea typeface="ＭＳ ゴシック" panose="020B0609070205080204" pitchFamily="49" charset="-128"/>
              </a:rPr>
              <a:t>), y(</a:t>
            </a:r>
            <a:r>
              <a:rPr lang="es-ES" altLang="ja-JP" sz="2000" dirty="0">
                <a:solidFill>
                  <a:srgbClr val="808080"/>
                </a:solidFill>
                <a:highlight>
                  <a:srgbClr val="FFFFFF"/>
                </a:highlight>
                <a:ea typeface="ＭＳ ゴシック" panose="020B0609070205080204" pitchFamily="49" charset="-128"/>
              </a:rPr>
              <a:t>y</a:t>
            </a:r>
            <a:r>
              <a:rPr lang="es-ES" altLang="ja-JP" sz="2000" dirty="0">
                <a:solidFill>
                  <a:srgbClr val="000000"/>
                </a:solidFill>
                <a:highlight>
                  <a:srgbClr val="FFFFFF"/>
                </a:highlight>
                <a:ea typeface="ＭＳ ゴシック" panose="020B0609070205080204" pitchFamily="49" charset="-128"/>
              </a:rPr>
              <a:t>) {};	</a:t>
            </a:r>
            <a:r>
              <a:rPr lang="es-E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コンストラクタ</a:t>
            </a:r>
            <a:br>
              <a:rPr lang="es-E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a:t>
            </a:r>
          </a:p>
          <a:p>
            <a:pPr marL="0" indent="0">
              <a:buNone/>
            </a:pPr>
            <a:r>
              <a:rPr lang="en-US" altLang="ja-JP" sz="2000" dirty="0">
                <a:solidFill>
                  <a:srgbClr val="0000FF"/>
                </a:solidFill>
                <a:highlight>
                  <a:srgbClr val="FFFFFF"/>
                </a:highlight>
                <a:ea typeface="ＭＳ ゴシック" panose="020B0609070205080204" pitchFamily="49" charset="-128"/>
              </a:rPr>
              <a:t>class</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Player</a:t>
            </a:r>
            <a:r>
              <a:rPr lang="en-US" altLang="ja-JP" sz="2000" dirty="0">
                <a:solidFill>
                  <a:srgbClr val="000000"/>
                </a:solidFill>
                <a:highlight>
                  <a:srgbClr val="FFFFFF"/>
                </a:highlight>
                <a:ea typeface="ＭＳ ゴシック" panose="020B0609070205080204" pitchFamily="49" charset="-128"/>
              </a:rPr>
              <a:t> {</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private</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Vector2</a:t>
            </a:r>
            <a:r>
              <a:rPr lang="en-US" altLang="ja-JP" sz="2000" dirty="0">
                <a:solidFill>
                  <a:srgbClr val="000000"/>
                </a:solidFill>
                <a:highlight>
                  <a:srgbClr val="FFFFFF"/>
                </a:highlight>
                <a:ea typeface="ＭＳ ゴシック" panose="020B0609070205080204" pitchFamily="49" charset="-128"/>
              </a:rPr>
              <a:t> Pos;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構造体</a:t>
            </a:r>
            <a:r>
              <a:rPr lang="en-US" altLang="ja-JP" sz="2000" dirty="0">
                <a:solidFill>
                  <a:srgbClr val="00B050"/>
                </a:solidFill>
                <a:highlight>
                  <a:srgbClr val="FFFFFF"/>
                </a:highlight>
                <a:ea typeface="ＭＳ ゴシック" panose="020B0609070205080204" pitchFamily="49" charset="-128"/>
              </a:rPr>
              <a:t>Vector2</a:t>
            </a:r>
            <a:r>
              <a:rPr lang="ja-JP" altLang="en-US" sz="2000" dirty="0">
                <a:solidFill>
                  <a:srgbClr val="00B050"/>
                </a:solidFill>
                <a:highlight>
                  <a:srgbClr val="FFFFFF"/>
                </a:highlight>
                <a:ea typeface="ＭＳ ゴシック" panose="020B0609070205080204" pitchFamily="49" charset="-128"/>
              </a:rPr>
              <a:t>を</a:t>
            </a:r>
            <a:r>
              <a:rPr lang="en-US" altLang="ja-JP" sz="2000" dirty="0">
                <a:solidFill>
                  <a:srgbClr val="00B050"/>
                </a:solidFill>
                <a:highlight>
                  <a:srgbClr val="FFFFFF"/>
                </a:highlight>
                <a:ea typeface="ＭＳ ゴシック" panose="020B0609070205080204" pitchFamily="49" charset="-128"/>
              </a:rPr>
              <a:t>Pos</a:t>
            </a:r>
            <a:r>
              <a:rPr lang="ja-JP" altLang="en-US" sz="2000" dirty="0">
                <a:solidFill>
                  <a:srgbClr val="00B050"/>
                </a:solidFill>
                <a:highlight>
                  <a:srgbClr val="FFFFFF"/>
                </a:highlight>
                <a:ea typeface="ＭＳ ゴシック" panose="020B0609070205080204" pitchFamily="49" charset="-128"/>
              </a:rPr>
              <a:t>として定義</a:t>
            </a:r>
            <a:br>
              <a:rPr lang="en-US" altLang="ja-JP" sz="2000" dirty="0">
                <a:solidFill>
                  <a:srgbClr val="00B05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public</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Player();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コンストラクタ（引数なし）</a:t>
            </a:r>
            <a:br>
              <a:rPr lang="en-US" altLang="ja-JP" sz="2000" dirty="0">
                <a:solidFill>
                  <a:srgbClr val="00B050"/>
                </a:solidFill>
                <a:highlight>
                  <a:srgbClr val="FFFFFF"/>
                </a:highlight>
                <a:ea typeface="ＭＳ ゴシック" panose="020B0609070205080204" pitchFamily="49" charset="-128"/>
              </a:rPr>
            </a:br>
            <a:r>
              <a:rPr lang="fr-FR" altLang="ja-JP" sz="2000" dirty="0">
                <a:solidFill>
                  <a:srgbClr val="000000"/>
                </a:solidFill>
                <a:highlight>
                  <a:srgbClr val="FFFFFF"/>
                </a:highlight>
                <a:ea typeface="ＭＳ ゴシック" panose="020B0609070205080204" pitchFamily="49" charset="-128"/>
              </a:rPr>
              <a:t>  Player(</a:t>
            </a:r>
            <a:r>
              <a:rPr lang="fr-FR" altLang="ja-JP" sz="2000" dirty="0">
                <a:solidFill>
                  <a:srgbClr val="0000FF"/>
                </a:solidFill>
                <a:highlight>
                  <a:srgbClr val="FFFFFF"/>
                </a:highlight>
                <a:ea typeface="ＭＳ ゴシック" panose="020B0609070205080204" pitchFamily="49" charset="-128"/>
              </a:rPr>
              <a:t>int</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808080"/>
                </a:solidFill>
                <a:highlight>
                  <a:srgbClr val="FFFFFF"/>
                </a:highlight>
                <a:ea typeface="ＭＳ ゴシック" panose="020B0609070205080204" pitchFamily="49" charset="-128"/>
              </a:rPr>
              <a:t>x</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0000FF"/>
                </a:solidFill>
                <a:highlight>
                  <a:srgbClr val="FFFFFF"/>
                </a:highlight>
                <a:ea typeface="ＭＳ ゴシック" panose="020B0609070205080204" pitchFamily="49" charset="-128"/>
              </a:rPr>
              <a:t>int</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808080"/>
                </a:solidFill>
                <a:highlight>
                  <a:srgbClr val="FFFFFF"/>
                </a:highlight>
                <a:ea typeface="ＭＳ ゴシック" panose="020B0609070205080204" pitchFamily="49" charset="-128"/>
              </a:rPr>
              <a:t>y</a:t>
            </a:r>
            <a:r>
              <a:rPr lang="fr-FR" altLang="ja-JP" sz="2000" dirty="0">
                <a:solidFill>
                  <a:srgbClr val="000000"/>
                </a:solidFill>
                <a:highlight>
                  <a:srgbClr val="FFFFFF"/>
                </a:highlight>
                <a:ea typeface="ＭＳ ゴシック" panose="020B0609070205080204" pitchFamily="49" charset="-128"/>
              </a:rPr>
              <a:t>);</a:t>
            </a:r>
            <a:r>
              <a:rPr lang="fr-FR"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　　　（引数あり）</a:t>
            </a:r>
            <a:br>
              <a:rPr lang="fr-FR"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setX</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x</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セッター</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setY</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y</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getX</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ゲッター</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getY</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move(</a:t>
            </a:r>
            <a:r>
              <a:rPr lang="en-US" altLang="ja-JP" sz="2000" dirty="0">
                <a:solidFill>
                  <a:srgbClr val="0000FF"/>
                </a:solidFill>
                <a:highlight>
                  <a:srgbClr val="FFFFFF"/>
                </a:highlight>
                <a:ea typeface="ＭＳ ゴシック" panose="020B0609070205080204" pitchFamily="49" charset="-128"/>
              </a:rPr>
              <a:t>char</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key</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2B91AF"/>
                </a:solidFill>
                <a:highlight>
                  <a:srgbClr val="FFFFFF"/>
                </a:highlight>
                <a:ea typeface="ＭＳ ゴシック" panose="020B0609070205080204" pitchFamily="49" charset="-128"/>
              </a:rPr>
              <a:t>MapData</a:t>
            </a:r>
            <a:r>
              <a:rPr lang="en-US" altLang="ja-JP" sz="2000" dirty="0">
                <a:solidFill>
                  <a:srgbClr val="000000"/>
                </a:solidFill>
                <a:highlight>
                  <a:srgbClr val="FFFFFF"/>
                </a:highlight>
                <a:ea typeface="ＭＳ ゴシック" panose="020B0609070205080204" pitchFamily="49" charset="-128"/>
              </a:rPr>
              <a:t>&amp; </a:t>
            </a:r>
            <a:r>
              <a:rPr lang="en-US" altLang="ja-JP" sz="2000" dirty="0" err="1">
                <a:solidFill>
                  <a:srgbClr val="808080"/>
                </a:solidFill>
                <a:highlight>
                  <a:srgbClr val="FFFFFF"/>
                </a:highlight>
                <a:ea typeface="ＭＳ ゴシック" panose="020B0609070205080204" pitchFamily="49" charset="-128"/>
              </a:rPr>
              <a:t>mapdata</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マップ上で移動可能かを調べる</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a:t>
            </a:r>
            <a:endParaRPr lang="en-US" altLang="ja-JP" sz="5400" dirty="0"/>
          </a:p>
        </p:txBody>
      </p:sp>
      <p:sp>
        <p:nvSpPr>
          <p:cNvPr id="7" name="テキスト ボックス 6">
            <a:extLst>
              <a:ext uri="{FF2B5EF4-FFF2-40B4-BE49-F238E27FC236}">
                <a16:creationId xmlns:a16="http://schemas.microsoft.com/office/drawing/2014/main" id="{11E7B0D4-A898-1D75-B7E1-427F547AAE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err="1"/>
              <a:t>player.h</a:t>
            </a:r>
            <a:endParaRPr kumimoji="1" lang="ja-JP" altLang="en-US" sz="3600" dirty="0"/>
          </a:p>
        </p:txBody>
      </p:sp>
      <p:sp>
        <p:nvSpPr>
          <p:cNvPr id="3" name="テキスト ボックス 2">
            <a:extLst>
              <a:ext uri="{FF2B5EF4-FFF2-40B4-BE49-F238E27FC236}">
                <a16:creationId xmlns:a16="http://schemas.microsoft.com/office/drawing/2014/main" id="{0CC5CF72-DBF2-CDF7-B55C-633BA62D69F2}"/>
              </a:ext>
            </a:extLst>
          </p:cNvPr>
          <p:cNvSpPr txBox="1"/>
          <p:nvPr/>
        </p:nvSpPr>
        <p:spPr>
          <a:xfrm>
            <a:off x="7726867" y="1162976"/>
            <a:ext cx="4140877" cy="584775"/>
          </a:xfrm>
          <a:prstGeom prst="rect">
            <a:avLst/>
          </a:prstGeom>
          <a:noFill/>
          <a:ln w="38100">
            <a:solidFill>
              <a:srgbClr val="0066FF"/>
            </a:solidFill>
          </a:ln>
        </p:spPr>
        <p:txBody>
          <a:bodyPr wrap="none" rtlCol="0">
            <a:spAutoFit/>
          </a:bodyPr>
          <a:lstStyle/>
          <a:p>
            <a:r>
              <a:rPr kumimoji="1" lang="ja-JP" altLang="en-US" sz="3200" dirty="0"/>
              <a:t>戦闘モードを追加する</a:t>
            </a:r>
          </a:p>
        </p:txBody>
      </p:sp>
      <p:sp>
        <p:nvSpPr>
          <p:cNvPr id="5" name="正方形/長方形 4">
            <a:extLst>
              <a:ext uri="{FF2B5EF4-FFF2-40B4-BE49-F238E27FC236}">
                <a16:creationId xmlns:a16="http://schemas.microsoft.com/office/drawing/2014/main" id="{2515A16E-724C-1B96-695C-8B1509A15BFE}"/>
              </a:ext>
            </a:extLst>
          </p:cNvPr>
          <p:cNvSpPr/>
          <p:nvPr/>
        </p:nvSpPr>
        <p:spPr>
          <a:xfrm>
            <a:off x="1021404" y="5951313"/>
            <a:ext cx="700392"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143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t>block</a:t>
            </a:r>
          </a:p>
          <a:p>
            <a:pPr lvl="1"/>
            <a:r>
              <a:rPr kumimoji="1" lang="ja-JP" altLang="en-US" dirty="0"/>
              <a:t>場所</a:t>
            </a:r>
            <a:br>
              <a:rPr kumimoji="1" lang="en-US" altLang="ja-JP" dirty="0"/>
            </a:br>
            <a:r>
              <a:rPr kumimoji="1" lang="en-US" altLang="ja-JP" dirty="0"/>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pic>
        <p:nvPicPr>
          <p:cNvPr id="5" name="図 4">
            <a:extLst>
              <a:ext uri="{FF2B5EF4-FFF2-40B4-BE49-F238E27FC236}">
                <a16:creationId xmlns:a16="http://schemas.microsoft.com/office/drawing/2014/main" id="{896388AD-35E3-1A89-B6D1-B702FE24E469}"/>
              </a:ext>
            </a:extLst>
          </p:cNvPr>
          <p:cNvPicPr>
            <a:picLocks noChangeAspect="1"/>
          </p:cNvPicPr>
          <p:nvPr/>
        </p:nvPicPr>
        <p:blipFill>
          <a:blip r:embed="rId2"/>
          <a:stretch>
            <a:fillRect/>
          </a:stretch>
        </p:blipFill>
        <p:spPr>
          <a:xfrm>
            <a:off x="5216982" y="1300214"/>
            <a:ext cx="6867442" cy="4043773"/>
          </a:xfrm>
          <a:prstGeom prst="rect">
            <a:avLst/>
          </a:prstGeom>
          <a:ln>
            <a:solidFill>
              <a:schemeClr val="tx1"/>
            </a:solidFill>
          </a:ln>
        </p:spPr>
      </p:pic>
      <p:sp>
        <p:nvSpPr>
          <p:cNvPr id="6" name="正方形/長方形 5">
            <a:extLst>
              <a:ext uri="{FF2B5EF4-FFF2-40B4-BE49-F238E27FC236}">
                <a16:creationId xmlns:a16="http://schemas.microsoft.com/office/drawing/2014/main" id="{DD819713-3B9B-514E-8465-D614905DB25C}"/>
              </a:ext>
            </a:extLst>
          </p:cNvPr>
          <p:cNvSpPr/>
          <p:nvPr/>
        </p:nvSpPr>
        <p:spPr>
          <a:xfrm>
            <a:off x="5355938" y="2723745"/>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70740"/>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216983" y="4433102"/>
            <a:ext cx="39587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2CD06-B00D-E96E-56A9-A91E51969C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252D436-A8E7-A0B4-B37B-88F313C4A63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AA76659-E4AC-A009-613C-E1F46E2C20B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移動予測位置が壁でないかどうかのチェック</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newPosX,newPosY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WALL</a:t>
            </a:r>
            <a:r>
              <a:rPr lang="en-US" altLang="ja-JP" sz="2200" dirty="0">
                <a:solidFill>
                  <a:srgbClr val="000000"/>
                </a:solidFill>
                <a:highlight>
                  <a:srgbClr val="FFFFFF"/>
                </a:highlight>
                <a:ea typeface="ＭＳ ゴシック" panose="020B0609070205080204" pitchFamily="49" charset="-128"/>
              </a:rPr>
              <a:t>) {</a:t>
            </a: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移動可能ならプレイヤー位置を更新</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プレイヤーの位置が宝箱と重なるとき</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TREASURE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8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return</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99;</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cout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"\033[33m</a:t>
            </a:r>
            <a:r>
              <a:rPr lang="ja-JP" altLang="en-US" sz="2200" dirty="0">
                <a:solidFill>
                  <a:srgbClr val="A31515"/>
                </a:solidFill>
                <a:highlight>
                  <a:srgbClr val="FFFFFF"/>
                </a:highlight>
                <a:ea typeface="ＭＳ ゴシック" panose="020B0609070205080204" pitchFamily="49" charset="-128"/>
              </a:rPr>
              <a:t>お宝発見！！ゲームクリア</a:t>
            </a:r>
            <a:r>
              <a:rPr lang="en-US" altLang="ja-JP" sz="2200" dirty="0">
                <a:solidFill>
                  <a:srgbClr val="A31515"/>
                </a:solidFill>
                <a:highlight>
                  <a:srgbClr val="FFFFFF"/>
                </a:highlight>
                <a:ea typeface="ＭＳ ゴシック" panose="020B0609070205080204" pitchFamily="49" charset="-128"/>
              </a:rPr>
              <a:t>\033[m"</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endl</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exit(0);</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return 0;</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highlight>
                <a:srgbClr val="FFFFFF"/>
              </a:highlight>
              <a:ea typeface="Microsoft JhengHei UI Light" panose="020B0304030504040204" pitchFamily="34" charset="-120"/>
            </a:endParaRPr>
          </a:p>
        </p:txBody>
      </p:sp>
      <p:sp>
        <p:nvSpPr>
          <p:cNvPr id="7" name="テキスト ボックス 6">
            <a:extLst>
              <a:ext uri="{FF2B5EF4-FFF2-40B4-BE49-F238E27FC236}">
                <a16:creationId xmlns:a16="http://schemas.microsoft.com/office/drawing/2014/main" id="{6A25AE2C-0F89-879A-C942-BC273963A96A}"/>
              </a:ext>
            </a:extLst>
          </p:cNvPr>
          <p:cNvSpPr txBox="1"/>
          <p:nvPr/>
        </p:nvSpPr>
        <p:spPr>
          <a:xfrm>
            <a:off x="8892849" y="544454"/>
            <a:ext cx="3054041" cy="646331"/>
          </a:xfrm>
          <a:prstGeom prst="rect">
            <a:avLst/>
          </a:prstGeom>
          <a:noFill/>
        </p:spPr>
        <p:txBody>
          <a:bodyPr wrap="none" rtlCol="0">
            <a:spAutoFit/>
          </a:bodyPr>
          <a:lstStyle/>
          <a:p>
            <a:r>
              <a:rPr kumimoji="1" lang="en-US" altLang="ja-JP" sz="3600" dirty="0"/>
              <a:t>player.cpp</a:t>
            </a:r>
            <a:endParaRPr kumimoji="1" lang="ja-JP" altLang="en-US" sz="3600" dirty="0"/>
          </a:p>
        </p:txBody>
      </p:sp>
      <p:cxnSp>
        <p:nvCxnSpPr>
          <p:cNvPr id="5" name="直線コネクタ 4">
            <a:extLst>
              <a:ext uri="{FF2B5EF4-FFF2-40B4-BE49-F238E27FC236}">
                <a16:creationId xmlns:a16="http://schemas.microsoft.com/office/drawing/2014/main" id="{B2971C5A-FA64-D565-ABD9-997AEA676CC2}"/>
              </a:ext>
            </a:extLst>
          </p:cNvPr>
          <p:cNvCxnSpPr/>
          <p:nvPr/>
        </p:nvCxnSpPr>
        <p:spPr>
          <a:xfrm>
            <a:off x="2101174" y="4056434"/>
            <a:ext cx="925262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AA2A75AF-CA9B-01AF-3A8D-E2F29A0CFBB9}"/>
              </a:ext>
            </a:extLst>
          </p:cNvPr>
          <p:cNvCxnSpPr>
            <a:cxnSpLocks/>
          </p:cNvCxnSpPr>
          <p:nvPr/>
        </p:nvCxnSpPr>
        <p:spPr>
          <a:xfrm>
            <a:off x="2101174" y="4345021"/>
            <a:ext cx="152724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8DA0E73B-9872-AAF3-FB3E-4F4494A3DDFE}"/>
              </a:ext>
            </a:extLst>
          </p:cNvPr>
          <p:cNvSpPr/>
          <p:nvPr/>
        </p:nvSpPr>
        <p:spPr>
          <a:xfrm>
            <a:off x="1060315" y="5344829"/>
            <a:ext cx="1760706"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FB46B1C-4689-7358-D9F4-740AE2643583}"/>
              </a:ext>
            </a:extLst>
          </p:cNvPr>
          <p:cNvSpPr/>
          <p:nvPr/>
        </p:nvSpPr>
        <p:spPr>
          <a:xfrm>
            <a:off x="2117386" y="3542490"/>
            <a:ext cx="1890409"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130B046-86F9-E668-F1B8-9CB4C662098B}"/>
              </a:ext>
            </a:extLst>
          </p:cNvPr>
          <p:cNvSpPr txBox="1"/>
          <p:nvPr/>
        </p:nvSpPr>
        <p:spPr>
          <a:xfrm>
            <a:off x="4166540" y="4438786"/>
            <a:ext cx="4876656" cy="830997"/>
          </a:xfrm>
          <a:prstGeom prst="rect">
            <a:avLst/>
          </a:prstGeom>
          <a:noFill/>
          <a:ln w="28575">
            <a:solidFill>
              <a:srgbClr val="0066FF"/>
            </a:solidFill>
          </a:ln>
        </p:spPr>
        <p:txBody>
          <a:bodyPr wrap="none" rtlCol="0">
            <a:spAutoFit/>
          </a:bodyPr>
          <a:lstStyle/>
          <a:p>
            <a:r>
              <a:rPr kumimoji="1" lang="ja-JP" altLang="en-US" sz="2400" dirty="0"/>
              <a:t>宝物を発見したらリターンコード</a:t>
            </a:r>
            <a:r>
              <a:rPr kumimoji="1" lang="en-US" altLang="ja-JP" sz="2400" dirty="0"/>
              <a:t>99</a:t>
            </a:r>
          </a:p>
          <a:p>
            <a:r>
              <a:rPr kumimoji="1" lang="ja-JP" altLang="en-US" sz="2400" dirty="0"/>
              <a:t>で</a:t>
            </a:r>
            <a:r>
              <a:rPr kumimoji="1" lang="en-US" altLang="ja-JP" sz="2400" dirty="0"/>
              <a:t>main</a:t>
            </a:r>
            <a:r>
              <a:rPr kumimoji="1" lang="ja-JP" altLang="en-US" sz="2400" dirty="0"/>
              <a:t>関数へ戻る</a:t>
            </a:r>
          </a:p>
        </p:txBody>
      </p:sp>
    </p:spTree>
    <p:extLst>
      <p:ext uri="{BB962C8B-B14F-4D97-AF65-F5344CB8AC3E}">
        <p14:creationId xmlns:p14="http://schemas.microsoft.com/office/powerpoint/2010/main" val="3603997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D176A-3DCB-798C-6F44-94B8611EA1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A1709B-D754-6B56-C760-5370D15461CC}"/>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1A9210A0-7058-D580-60E3-46F07F41029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Battle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battle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//Battle</a:t>
            </a:r>
            <a:r>
              <a:rPr lang="ja-JP" altLang="en-US" sz="2200" dirty="0">
                <a:solidFill>
                  <a:srgbClr val="008000"/>
                </a:solidFill>
                <a:highlight>
                  <a:srgbClr val="FFFFFF"/>
                </a:highlight>
                <a:ea typeface="ＭＳ ゴシック" panose="020B0609070205080204" pitchFamily="49" charset="-128"/>
              </a:rPr>
              <a:t>クラスのインスタンス生成</a:t>
            </a:r>
            <a:endParaRPr lang="en-US" altLang="ja-JP" sz="2200" dirty="0">
              <a:solidFill>
                <a:srgbClr val="000000"/>
              </a:solidFill>
              <a:highlight>
                <a:srgbClr val="FFFFFF"/>
              </a:highlight>
              <a:ea typeface="ＭＳ ゴシック" panose="020B0609070205080204" pitchFamily="49" charset="-128"/>
            </a:endParaRP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while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true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ゲームループ</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SetConsoleCursorPosition</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GetStdHandle</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6F008A"/>
                </a:solidFill>
                <a:highlight>
                  <a:srgbClr val="FFFFFF"/>
                </a:highlight>
                <a:ea typeface="ＭＳ ゴシック" panose="020B0609070205080204" pitchFamily="49" charset="-128"/>
              </a:rPr>
              <a:t>STD_OUTPUT_HANDLE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B91AF"/>
                </a:solidFill>
                <a:highlight>
                  <a:srgbClr val="FFFFFF"/>
                </a:highlight>
                <a:ea typeface="ＭＳ ゴシック" panose="020B0609070205080204" pitchFamily="49" charset="-128"/>
              </a:rPr>
              <a:t>COORD</a:t>
            </a:r>
            <a:r>
              <a:rPr lang="en-US" altLang="ja-JP" sz="2200" dirty="0">
                <a:solidFill>
                  <a:srgbClr val="000000"/>
                </a:solidFill>
                <a:highlight>
                  <a:srgbClr val="FFFFFF"/>
                </a:highlight>
                <a:ea typeface="ＭＳ ゴシック" panose="020B0609070205080204" pitchFamily="49" charset="-128"/>
              </a:rPr>
              <a:t>{ 0, 0 });</a:t>
            </a:r>
            <a:endParaRPr lang="ja-JP" altLang="en-US" sz="2200" dirty="0">
              <a:solidFill>
                <a:srgbClr val="000000"/>
              </a:solidFill>
              <a:highlight>
                <a:srgbClr val="FFFFFF"/>
              </a:highlight>
              <a:ea typeface="ＭＳ ゴシック" panose="020B0609070205080204" pitchFamily="49" charset="-128"/>
            </a:endParaRP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map.DrawMap</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player.getX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player.getY</a:t>
            </a:r>
            <a:r>
              <a:rPr lang="en-US" altLang="ja-JP" sz="2200" dirty="0">
                <a:solidFill>
                  <a:srgbClr val="000000"/>
                </a:solidFill>
                <a:highlight>
                  <a:srgbClr val="FFFFFF"/>
                </a:highlight>
                <a:ea typeface="ＭＳ ゴシック" panose="020B0609070205080204" pitchFamily="49" charset="-128"/>
              </a:rPr>
              <a:t>());</a:t>
            </a:r>
          </a:p>
          <a:p>
            <a:pPr marL="0" indent="0">
              <a:buNone/>
            </a:pP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char</a:t>
            </a:r>
            <a:r>
              <a:rPr lang="en-US" altLang="ja-JP" sz="2000" dirty="0">
                <a:solidFill>
                  <a:srgbClr val="000000"/>
                </a:solidFill>
                <a:highlight>
                  <a:srgbClr val="FFFFFF"/>
                </a:highlight>
                <a:ea typeface="ＭＳ ゴシック" panose="020B0609070205080204" pitchFamily="49" charset="-128"/>
              </a:rPr>
              <a:t> input = _</a:t>
            </a:r>
            <a:r>
              <a:rPr lang="en-US" altLang="ja-JP" sz="2000" dirty="0" err="1">
                <a:solidFill>
                  <a:srgbClr val="000000"/>
                </a:solidFill>
                <a:highlight>
                  <a:srgbClr val="FFFFFF"/>
                </a:highlight>
                <a:ea typeface="ＭＳ ゴシック" panose="020B0609070205080204" pitchFamily="49" charset="-128"/>
              </a:rPr>
              <a:t>getch</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ja-JP" altLang="en-US" sz="20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player.move</a:t>
            </a:r>
            <a:r>
              <a:rPr lang="en-US" altLang="ja-JP" sz="2200" dirty="0">
                <a:solidFill>
                  <a:srgbClr val="000000"/>
                </a:solidFill>
                <a:highlight>
                  <a:srgbClr val="FFFFFF"/>
                </a:highlight>
                <a:ea typeface="ＭＳ ゴシック" panose="020B0609070205080204" pitchFamily="49" charset="-128"/>
              </a:rPr>
              <a:t>(input, </a:t>
            </a:r>
            <a:r>
              <a:rPr lang="en-US" altLang="ja-JP" sz="2200" dirty="0" err="1">
                <a:solidFill>
                  <a:srgbClr val="000000"/>
                </a:solidFill>
                <a:highlight>
                  <a:srgbClr val="FFFFFF"/>
                </a:highlight>
                <a:ea typeface="ＭＳ ゴシック" panose="020B0609070205080204" pitchFamily="49" charset="-128"/>
              </a:rPr>
              <a:t>map.mapdata</a:t>
            </a:r>
            <a:r>
              <a:rPr lang="en-US" altLang="ja-JP" sz="2200" dirty="0">
                <a:solidFill>
                  <a:srgbClr val="000000"/>
                </a:solidFill>
                <a:highlight>
                  <a:srgbClr val="FFFFFF"/>
                </a:highlight>
                <a:ea typeface="ＭＳ ゴシック" panose="020B0609070205080204" pitchFamily="49" charset="-128"/>
              </a:rPr>
              <a:t>) == 99) {</a:t>
            </a:r>
            <a:r>
              <a:rPr lang="en-US" altLang="ja-JP" sz="2200" dirty="0">
                <a:solidFill>
                  <a:srgbClr val="00B050"/>
                </a:solidFill>
                <a:highlight>
                  <a:srgbClr val="FFFFFF"/>
                </a:highlight>
                <a:ea typeface="ＭＳ ゴシック" panose="020B0609070205080204" pitchFamily="49" charset="-128"/>
              </a:rPr>
              <a:t>//</a:t>
            </a:r>
            <a:r>
              <a:rPr lang="ja-JP" altLang="en-US" sz="2200" dirty="0">
                <a:solidFill>
                  <a:srgbClr val="00B050"/>
                </a:solidFill>
                <a:highlight>
                  <a:srgbClr val="FFFFFF"/>
                </a:highlight>
                <a:ea typeface="ＭＳ ゴシック" panose="020B0609070205080204" pitchFamily="49" charset="-128"/>
              </a:rPr>
              <a:t>宝物発見</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battle.Initialize</a:t>
            </a:r>
            <a:r>
              <a:rPr lang="en-US" altLang="ja-JP" sz="2200" dirty="0">
                <a:solidFill>
                  <a:srgbClr val="000000"/>
                </a:solidFill>
                <a:highlight>
                  <a:srgbClr val="FFFFFF"/>
                </a:highlight>
                <a:ea typeface="ＭＳ ゴシック" panose="020B0609070205080204" pitchFamily="49" charset="-128"/>
              </a:rPr>
              <a:t>() == 0) { </a:t>
            </a:r>
            <a:r>
              <a:rPr lang="en-US" altLang="ja-JP" sz="2200" dirty="0">
                <a:solidFill>
                  <a:srgbClr val="00B050"/>
                </a:solidFill>
                <a:highlight>
                  <a:srgbClr val="FFFFFF"/>
                </a:highlight>
                <a:ea typeface="ＭＳ ゴシック" panose="020B0609070205080204" pitchFamily="49" charset="-128"/>
              </a:rPr>
              <a:t>//</a:t>
            </a:r>
            <a:r>
              <a:rPr lang="ja-JP" altLang="en-US" sz="2200" dirty="0">
                <a:solidFill>
                  <a:srgbClr val="00B050"/>
                </a:solidFill>
                <a:highlight>
                  <a:srgbClr val="FFFFFF"/>
                </a:highlight>
                <a:ea typeface="ＭＳ ゴシック" panose="020B0609070205080204" pitchFamily="49" charset="-128"/>
              </a:rPr>
              <a:t>バトルに勝利したとき</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cout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“\033[33m</a:t>
            </a:r>
            <a:r>
              <a:rPr lang="ja-JP" altLang="en-US" sz="2200" dirty="0">
                <a:solidFill>
                  <a:srgbClr val="A31515"/>
                </a:solidFill>
                <a:highlight>
                  <a:srgbClr val="FFFFFF"/>
                </a:highlight>
                <a:ea typeface="ＭＳ ゴシック" panose="020B0609070205080204" pitchFamily="49" charset="-128"/>
              </a:rPr>
              <a:t>お宝発見！！ゲームクリア</a:t>
            </a:r>
            <a:r>
              <a:rPr lang="en-US" altLang="ja-JP" sz="2200" dirty="0">
                <a:solidFill>
                  <a:srgbClr val="A31515"/>
                </a:solidFill>
                <a:highlight>
                  <a:srgbClr val="FFFFFF"/>
                </a:highlight>
                <a:ea typeface="ＭＳ ゴシック" panose="020B0609070205080204" pitchFamily="49" charset="-128"/>
              </a:rPr>
              <a:t>\033[m”</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endl</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0;</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B050"/>
                </a:solidFill>
                <a:highlight>
                  <a:srgbClr val="FFFFFF"/>
                </a:highlight>
                <a:ea typeface="ＭＳ ゴシック" panose="020B0609070205080204" pitchFamily="49" charset="-128"/>
              </a:rPr>
              <a:t>//</a:t>
            </a:r>
            <a:r>
              <a:rPr lang="ja-JP" altLang="en-US" sz="2200" dirty="0">
                <a:solidFill>
                  <a:srgbClr val="00B050"/>
                </a:solidFill>
                <a:highlight>
                  <a:srgbClr val="FFFFFF"/>
                </a:highlight>
                <a:ea typeface="ＭＳ ゴシック" panose="020B0609070205080204" pitchFamily="49" charset="-128"/>
              </a:rPr>
              <a:t>バトルに負けたとき</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cout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"\033[31m</a:t>
            </a:r>
            <a:r>
              <a:rPr lang="ja-JP" altLang="en-US" sz="2200" dirty="0">
                <a:solidFill>
                  <a:srgbClr val="A31515"/>
                </a:solidFill>
                <a:highlight>
                  <a:srgbClr val="FFFFFF"/>
                </a:highlight>
                <a:ea typeface="ＭＳ ゴシック" panose="020B0609070205080204" pitchFamily="49" charset="-128"/>
              </a:rPr>
              <a:t>ゲームオーバー</a:t>
            </a:r>
            <a:r>
              <a:rPr lang="en-US" altLang="ja-JP" sz="2200" dirty="0">
                <a:solidFill>
                  <a:srgbClr val="A31515"/>
                </a:solidFill>
                <a:highlight>
                  <a:srgbClr val="FFFFFF"/>
                </a:highlight>
                <a:ea typeface="ＭＳ ゴシック" panose="020B0609070205080204" pitchFamily="49" charset="-128"/>
              </a:rPr>
              <a:t>…\033[m"</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endl</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0;</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p>
          <a:p>
            <a:pPr marL="0" indent="0">
              <a:buNone/>
            </a:pPr>
            <a:r>
              <a:rPr lang="en-US" altLang="ja-JP" sz="2200" dirty="0">
                <a:solidFill>
                  <a:srgbClr val="000000"/>
                </a:solidFill>
                <a:highlight>
                  <a:srgbClr val="FFFFFF"/>
                </a:highlight>
                <a:ea typeface="ＭＳ ゴシック" panose="020B0609070205080204" pitchFamily="49" charset="-128"/>
              </a:rPr>
              <a:t>   }}</a:t>
            </a:r>
            <a:endParaRPr lang="en-US" altLang="ja-JP" sz="2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6EAB29C-BF03-12F0-789C-4C85AFB1AB0D}"/>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6" name="正方形/長方形 5">
            <a:extLst>
              <a:ext uri="{FF2B5EF4-FFF2-40B4-BE49-F238E27FC236}">
                <a16:creationId xmlns:a16="http://schemas.microsoft.com/office/drawing/2014/main" id="{DA2907A9-32C7-C037-6106-9936CCF51EC1}"/>
              </a:ext>
            </a:extLst>
          </p:cNvPr>
          <p:cNvSpPr/>
          <p:nvPr/>
        </p:nvSpPr>
        <p:spPr>
          <a:xfrm>
            <a:off x="1363442" y="3659695"/>
            <a:ext cx="9990358" cy="283317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55C4CBB-7A67-D5C9-0CFA-20678C0B068B}"/>
              </a:ext>
            </a:extLst>
          </p:cNvPr>
          <p:cNvSpPr/>
          <p:nvPr/>
        </p:nvSpPr>
        <p:spPr>
          <a:xfrm>
            <a:off x="1060314" y="1200513"/>
            <a:ext cx="277238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35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a:p>
            <a:pPr lvl="1"/>
            <a:r>
              <a:rPr kumimoji="1" lang="ja-JP" altLang="en-US" dirty="0"/>
              <a:t>入力済みプログラムは不要な箇所をすべて削除する</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3203262" y="4040819"/>
            <a:ext cx="5220891" cy="2330312"/>
          </a:xfrm>
          <a:prstGeom prst="rect">
            <a:avLst/>
          </a:prstGeom>
          <a:ln>
            <a:solidFill>
              <a:schemeClr val="tx1"/>
            </a:solidFill>
          </a:ln>
        </p:spPr>
      </p:pic>
    </p:spTree>
    <p:extLst>
      <p:ext uri="{BB962C8B-B14F-4D97-AF65-F5344CB8AC3E}">
        <p14:creationId xmlns:p14="http://schemas.microsoft.com/office/powerpoint/2010/main" val="194148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7109458" y="6059269"/>
            <a:ext cx="4652236" cy="646331"/>
          </a:xfrm>
          <a:prstGeom prst="rect">
            <a:avLst/>
          </a:prstGeom>
          <a:noFill/>
        </p:spPr>
        <p:txBody>
          <a:bodyPr wrap="none" rtlCol="0">
            <a:spAutoFit/>
          </a:bodyPr>
          <a:lstStyle/>
          <a:p>
            <a:r>
              <a:rPr kumimoji="1" lang="ja-JP" altLang="en-US" sz="3600" dirty="0">
                <a:solidFill>
                  <a:srgbClr val="00B050"/>
                </a:solidFill>
              </a:rPr>
              <a:t>まずはこの状態にする</a:t>
            </a:r>
          </a:p>
        </p:txBody>
      </p:sp>
    </p:spTree>
    <p:extLst>
      <p:ext uri="{BB962C8B-B14F-4D97-AF65-F5344CB8AC3E}">
        <p14:creationId xmlns:p14="http://schemas.microsoft.com/office/powerpoint/2010/main" val="342111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こんな感じのシンプルな</a:t>
            </a:r>
            <a:br>
              <a:rPr kumimoji="1" lang="en-US" altLang="ja-JP" dirty="0"/>
            </a:br>
            <a:r>
              <a:rPr kumimoji="1" lang="ja-JP" altLang="en-US" b="1" dirty="0">
                <a:solidFill>
                  <a:srgbClr val="00B0F0"/>
                </a:solidFill>
              </a:rPr>
              <a:t>ブロックくずし</a:t>
            </a:r>
            <a:r>
              <a:rPr kumimoji="1" lang="ja-JP" altLang="en-US" dirty="0"/>
              <a:t>を制作</a:t>
            </a:r>
            <a:br>
              <a:rPr kumimoji="1" lang="en-US" altLang="ja-JP" dirty="0"/>
            </a:br>
            <a:r>
              <a:rPr kumimoji="1" lang="ja-JP" altLang="en-US" dirty="0"/>
              <a:t>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8036</TotalTime>
  <Words>6208</Words>
  <Application>Microsoft Office PowerPoint</Application>
  <PresentationFormat>ワイド画面</PresentationFormat>
  <Paragraphs>294</Paragraphs>
  <Slides>61</Slides>
  <Notes>0</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61</vt:i4>
      </vt:variant>
    </vt:vector>
  </HeadingPairs>
  <TitlesOfParts>
    <vt:vector size="67" baseType="lpstr">
      <vt:lpstr>-apple-system</vt:lpstr>
      <vt:lpstr>Microsoft JhengHei UI Light</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344</cp:revision>
  <dcterms:created xsi:type="dcterms:W3CDTF">2024-07-09T01:55:23Z</dcterms:created>
  <dcterms:modified xsi:type="dcterms:W3CDTF">2024-11-28T08:28:10Z</dcterms:modified>
</cp:coreProperties>
</file>