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515" r:id="rId3"/>
    <p:sldId id="504" r:id="rId4"/>
    <p:sldId id="547" r:id="rId5"/>
    <p:sldId id="506" r:id="rId6"/>
    <p:sldId id="505" r:id="rId7"/>
    <p:sldId id="507" r:id="rId8"/>
    <p:sldId id="508" r:id="rId9"/>
    <p:sldId id="509" r:id="rId10"/>
    <p:sldId id="540" r:id="rId11"/>
    <p:sldId id="541" r:id="rId12"/>
    <p:sldId id="568" r:id="rId13"/>
    <p:sldId id="569" r:id="rId14"/>
    <p:sldId id="570" r:id="rId15"/>
    <p:sldId id="553" r:id="rId16"/>
    <p:sldId id="552" r:id="rId17"/>
    <p:sldId id="510" r:id="rId18"/>
    <p:sldId id="511" r:id="rId19"/>
    <p:sldId id="513" r:id="rId20"/>
    <p:sldId id="542" r:id="rId21"/>
    <p:sldId id="512" r:id="rId22"/>
    <p:sldId id="516" r:id="rId23"/>
    <p:sldId id="533" r:id="rId24"/>
    <p:sldId id="518" r:id="rId25"/>
    <p:sldId id="519" r:id="rId26"/>
    <p:sldId id="536" r:id="rId27"/>
    <p:sldId id="532" r:id="rId28"/>
    <p:sldId id="543" r:id="rId29"/>
    <p:sldId id="514" r:id="rId30"/>
    <p:sldId id="517" r:id="rId31"/>
    <p:sldId id="534" r:id="rId32"/>
    <p:sldId id="544" r:id="rId33"/>
    <p:sldId id="545" r:id="rId34"/>
    <p:sldId id="535" r:id="rId35"/>
    <p:sldId id="546" r:id="rId36"/>
    <p:sldId id="572" r:id="rId37"/>
    <p:sldId id="573" r:id="rId38"/>
    <p:sldId id="574" r:id="rId39"/>
    <p:sldId id="575" r:id="rId40"/>
    <p:sldId id="576" r:id="rId41"/>
    <p:sldId id="577" r:id="rId42"/>
    <p:sldId id="578" r:id="rId43"/>
    <p:sldId id="579" r:id="rId44"/>
    <p:sldId id="571" r:id="rId45"/>
    <p:sldId id="521" r:id="rId46"/>
    <p:sldId id="555" r:id="rId47"/>
    <p:sldId id="537" r:id="rId48"/>
    <p:sldId id="548" r:id="rId49"/>
    <p:sldId id="538" r:id="rId50"/>
    <p:sldId id="539" r:id="rId51"/>
    <p:sldId id="549" r:id="rId52"/>
    <p:sldId id="580" r:id="rId53"/>
    <p:sldId id="522" r:id="rId54"/>
    <p:sldId id="523" r:id="rId55"/>
    <p:sldId id="550" r:id="rId56"/>
    <p:sldId id="524" r:id="rId57"/>
    <p:sldId id="556" r:id="rId58"/>
    <p:sldId id="525" r:id="rId59"/>
    <p:sldId id="551" r:id="rId60"/>
    <p:sldId id="554" r:id="rId61"/>
    <p:sldId id="527" r:id="rId62"/>
    <p:sldId id="528" r:id="rId63"/>
    <p:sldId id="529" r:id="rId64"/>
    <p:sldId id="582" r:id="rId65"/>
    <p:sldId id="531" r:id="rId66"/>
    <p:sldId id="557" r:id="rId67"/>
    <p:sldId id="558" r:id="rId68"/>
    <p:sldId id="559" r:id="rId69"/>
    <p:sldId id="560" r:id="rId70"/>
    <p:sldId id="561" r:id="rId71"/>
    <p:sldId id="581" r:id="rId72"/>
    <p:sldId id="562" r:id="rId73"/>
    <p:sldId id="584" r:id="rId74"/>
    <p:sldId id="585" r:id="rId75"/>
    <p:sldId id="588" r:id="rId76"/>
    <p:sldId id="586" r:id="rId77"/>
    <p:sldId id="587" r:id="rId78"/>
    <p:sldId id="589" r:id="rId79"/>
    <p:sldId id="590" r:id="rId80"/>
    <p:sldId id="591" r:id="rId81"/>
    <p:sldId id="592" r:id="rId82"/>
    <p:sldId id="593" r:id="rId83"/>
    <p:sldId id="583" r:id="rId84"/>
    <p:sldId id="563" r:id="rId85"/>
    <p:sldId id="564" r:id="rId86"/>
    <p:sldId id="565" r:id="rId87"/>
    <p:sldId id="566" r:id="rId88"/>
    <p:sldId id="567" r:id="rId8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0099CC"/>
    <a:srgbClr val="009999"/>
    <a:srgbClr val="FF9900"/>
    <a:srgbClr val="FF00FF"/>
    <a:srgbClr val="33CCCC"/>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50" autoAdjust="0"/>
    <p:restoredTop sz="94660"/>
  </p:normalViewPr>
  <p:slideViewPr>
    <p:cSldViewPr snapToGrid="0">
      <p:cViewPr varScale="1">
        <p:scale>
          <a:sx n="79" d="100"/>
          <a:sy n="79" d="100"/>
        </p:scale>
        <p:origin x="6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2025/2/3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2025/2/3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2025/2/3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2025/2/3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05A6738A-1134-4D88-1E46-5EEAC6493D3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724740" y="7410"/>
            <a:ext cx="2467260" cy="7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t.ly/4fYSW1e" TargetMode="External"/><Relationship Id="rId2" Type="http://schemas.openxmlformats.org/officeDocument/2006/relationships/hyperlink" Target="https://siv3d.jp/downloads/Siv3D/OpenSiv3D_0.6.15_Installer.ex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br>
              <a:rPr kumimoji="1" lang="en-US" altLang="ja-JP" dirty="0"/>
            </a:br>
            <a:r>
              <a:rPr kumimoji="1" lang="ja-JP" altLang="en-US" dirty="0"/>
              <a:t>ゲーム開発や</a:t>
            </a:r>
            <a:r>
              <a:rPr kumimoji="1" lang="en-US" altLang="ja-JP" dirty="0"/>
              <a:t>2D</a:t>
            </a:r>
            <a:r>
              <a:rPr kumimoji="1" lang="ja-JP" altLang="en-US" dirty="0"/>
              <a:t>ゲームで使用している</a:t>
            </a:r>
            <a:r>
              <a:rPr kumimoji="1" lang="en-US" altLang="ja-JP" dirty="0" err="1"/>
              <a:t>KDlib</a:t>
            </a:r>
            <a:r>
              <a:rPr kumimoji="1" lang="ja-JP" altLang="en-US" dirty="0"/>
              <a:t>をはじめ、</a:t>
            </a:r>
            <a:br>
              <a:rPr kumimoji="1" lang="en-US" altLang="ja-JP" dirty="0"/>
            </a:br>
            <a:r>
              <a:rPr kumimoji="1" lang="en-US" altLang="ja-JP" dirty="0"/>
              <a:t>C++</a:t>
            </a:r>
            <a:r>
              <a:rPr kumimoji="1" lang="ja-JP" altLang="en-US" dirty="0"/>
              <a:t>から利用できるフレームワークはいくつか存在する</a:t>
            </a:r>
            <a:br>
              <a:rPr kumimoji="1" lang="en-US" altLang="ja-JP" dirty="0"/>
            </a:br>
            <a:br>
              <a:rPr kumimoji="1" lang="en-US" altLang="ja-JP" dirty="0"/>
            </a:br>
            <a:r>
              <a:rPr kumimoji="1" lang="ja-JP" altLang="en-US" dirty="0"/>
              <a:t>・</a:t>
            </a:r>
            <a:r>
              <a:rPr lang="en-US" altLang="ja-JP" dirty="0"/>
              <a:t>DX</a:t>
            </a:r>
            <a:r>
              <a:rPr lang="ja-JP" altLang="en-US" dirty="0"/>
              <a:t>ライブラリ</a:t>
            </a:r>
            <a:br>
              <a:rPr lang="en-US" altLang="ja-JP" dirty="0"/>
            </a:br>
            <a:r>
              <a:rPr lang="ja-JP" altLang="en-US" dirty="0"/>
              <a:t>・</a:t>
            </a:r>
            <a:r>
              <a:rPr lang="en-US" altLang="ja-JP" dirty="0"/>
              <a:t>SDL(</a:t>
            </a:r>
            <a:r>
              <a:rPr lang="en-US" altLang="ja-JP" dirty="0" err="1"/>
              <a:t>SimpleDirectmediaLayer</a:t>
            </a:r>
            <a:r>
              <a:rPr lang="en-US" altLang="ja-JP" dirty="0"/>
              <a:t>)</a:t>
            </a:r>
            <a:br>
              <a:rPr lang="en-US" altLang="ja-JP" dirty="0"/>
            </a:br>
            <a:r>
              <a:rPr lang="ja-JP" altLang="en-US" dirty="0"/>
              <a:t>・</a:t>
            </a:r>
            <a:r>
              <a:rPr lang="en-US" altLang="ja-JP" dirty="0">
                <a:solidFill>
                  <a:srgbClr val="00B0F0"/>
                </a:solidFill>
              </a:rPr>
              <a:t>Siv3D</a:t>
            </a:r>
            <a:br>
              <a:rPr lang="en-US" altLang="ja-JP" dirty="0">
                <a:solidFill>
                  <a:srgbClr val="00B0F0"/>
                </a:solidFill>
              </a:rPr>
            </a:br>
            <a:r>
              <a:rPr lang="ja-JP" altLang="en-US" dirty="0">
                <a:solidFill>
                  <a:srgbClr val="00B0F0"/>
                </a:solidFill>
              </a:rPr>
              <a:t>　　</a:t>
            </a:r>
            <a:r>
              <a:rPr lang="en-US" altLang="ja-JP" dirty="0">
                <a:solidFill>
                  <a:srgbClr val="00B0F0"/>
                </a:solidFill>
              </a:rPr>
              <a:t>https://siv3d.github.io/ja-jp/</a:t>
            </a:r>
            <a:endParaRPr lang="ja-JP" altLang="en-US" b="0" i="0" dirty="0">
              <a:solidFill>
                <a:srgbClr val="FF0000"/>
              </a:solidFill>
              <a:effectLst/>
              <a:latin typeface="-apple-system"/>
            </a:endParaRP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0BBE4-E8A5-DD93-B235-D64E9418E28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0E3CDF5-5077-9020-D4CC-5E72412EF1C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92C86D58-A483-F811-4C4D-D224A7A7302A}"/>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用のサンプルプログラム実行方法</a:t>
            </a:r>
            <a:br>
              <a:rPr kumimoji="1" lang="en-US" altLang="ja-JP" dirty="0"/>
            </a:br>
            <a:endParaRPr kumimoji="1" lang="en-US" altLang="ja-JP" dirty="0"/>
          </a:p>
          <a:p>
            <a:r>
              <a:rPr kumimoji="1" lang="en-US" altLang="ja-JP" dirty="0"/>
              <a:t>Main.cpp</a:t>
            </a:r>
            <a:r>
              <a:rPr kumimoji="1" lang="ja-JP" altLang="en-US" dirty="0"/>
              <a:t>の内容を公開されているサンプルプログラムに置き換えるだけで大抵のプログラムが実行可能</a:t>
            </a:r>
            <a:br>
              <a:rPr kumimoji="1" lang="en-US" altLang="ja-JP" dirty="0"/>
            </a:br>
            <a:endParaRPr kumimoji="1" lang="en-US" altLang="ja-JP" dirty="0"/>
          </a:p>
          <a:p>
            <a:r>
              <a:rPr kumimoji="1" lang="ja-JP" altLang="en-US" dirty="0"/>
              <a:t>いろいろなサンプルを動かしてみてください</a:t>
            </a:r>
            <a:br>
              <a:rPr kumimoji="1" lang="en-US" altLang="ja-JP" dirty="0"/>
            </a:br>
            <a:br>
              <a:rPr kumimoji="1" lang="en-US" altLang="ja-JP" dirty="0"/>
            </a:br>
            <a:r>
              <a:rPr kumimoji="1" lang="en-US" altLang="ja-JP" dirty="0">
                <a:solidFill>
                  <a:srgbClr val="FF0000"/>
                </a:solidFill>
              </a:rPr>
              <a:t>※</a:t>
            </a:r>
            <a:r>
              <a:rPr kumimoji="1" lang="ja-JP" altLang="en-US" dirty="0">
                <a:solidFill>
                  <a:srgbClr val="FF0000"/>
                </a:solidFill>
              </a:rPr>
              <a:t>ただし、プログラムによっては他のデータ</a:t>
            </a:r>
            <a:br>
              <a:rPr kumimoji="1" lang="en-US" altLang="ja-JP" dirty="0">
                <a:solidFill>
                  <a:srgbClr val="FF0000"/>
                </a:solidFill>
              </a:rPr>
            </a:br>
            <a:r>
              <a:rPr kumimoji="1" lang="en-US" altLang="ja-JP" dirty="0">
                <a:solidFill>
                  <a:srgbClr val="FF0000"/>
                </a:solidFill>
              </a:rPr>
              <a:t>  </a:t>
            </a:r>
            <a:r>
              <a:rPr kumimoji="1" lang="ja-JP" altLang="en-US" dirty="0">
                <a:solidFill>
                  <a:srgbClr val="FF0000"/>
                </a:solidFill>
              </a:rPr>
              <a:t>（</a:t>
            </a:r>
            <a:r>
              <a:rPr kumimoji="1" lang="en-US" altLang="ja-JP" dirty="0">
                <a:solidFill>
                  <a:srgbClr val="FF0000"/>
                </a:solidFill>
              </a:rPr>
              <a:t>CSV</a:t>
            </a:r>
            <a:r>
              <a:rPr kumimoji="1" lang="ja-JP" altLang="en-US" dirty="0">
                <a:solidFill>
                  <a:srgbClr val="FF0000"/>
                </a:solidFill>
              </a:rPr>
              <a:t>やキャラ画像）が必要な場合もあるので注意</a:t>
            </a:r>
            <a:endParaRPr kumimoji="1" lang="en-US" altLang="ja-JP" dirty="0">
              <a:solidFill>
                <a:srgbClr val="FF0000"/>
              </a:solidFill>
            </a:endParaRPr>
          </a:p>
          <a:p>
            <a:pPr lvl="1"/>
            <a:endParaRPr kumimoji="1" lang="en-US" altLang="ja-JP" dirty="0"/>
          </a:p>
        </p:txBody>
      </p:sp>
    </p:spTree>
    <p:extLst>
      <p:ext uri="{BB962C8B-B14F-4D97-AF65-F5344CB8AC3E}">
        <p14:creationId xmlns:p14="http://schemas.microsoft.com/office/powerpoint/2010/main" val="121591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BCE18-7125-6460-BDBC-11CEBF14BE4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5F6EA10-3235-C38F-611C-A545021217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EBD9D5D-B728-9AC1-96F1-BE0534D662CE}"/>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a:t>
            </a:r>
            <a:br>
              <a:rPr kumimoji="1" lang="en-US" altLang="ja-JP" dirty="0"/>
            </a:br>
            <a:endParaRPr kumimoji="1" lang="en-US" altLang="ja-JP" dirty="0"/>
          </a:p>
          <a:p>
            <a:pPr lvl="1"/>
            <a:r>
              <a:rPr kumimoji="1" lang="en-US" altLang="ja-JP" dirty="0"/>
              <a:t>【</a:t>
            </a:r>
            <a:r>
              <a:rPr kumimoji="1" lang="ja-JP" altLang="en-US" dirty="0"/>
              <a:t>原因</a:t>
            </a:r>
            <a:r>
              <a:rPr kumimoji="1" lang="en-US" altLang="ja-JP" dirty="0"/>
              <a:t>】</a:t>
            </a:r>
            <a:br>
              <a:rPr kumimoji="1" lang="en-US" altLang="ja-JP" dirty="0"/>
            </a:br>
            <a:r>
              <a:rPr kumimoji="1" lang="en-US" altLang="ja-JP" dirty="0"/>
              <a:t>PC</a:t>
            </a:r>
            <a:r>
              <a:rPr kumimoji="1" lang="ja-JP" altLang="en-US" dirty="0"/>
              <a:t>内に、</a:t>
            </a:r>
            <a:br>
              <a:rPr kumimoji="1" lang="en-US" altLang="ja-JP" dirty="0"/>
            </a:br>
            <a:r>
              <a:rPr kumimoji="1" lang="ja-JP" altLang="en-US" dirty="0"/>
              <a:t>①</a:t>
            </a:r>
            <a:r>
              <a:rPr kumimoji="1" lang="en-US" altLang="ja-JP" dirty="0">
                <a:solidFill>
                  <a:srgbClr val="0000FF"/>
                </a:solidFill>
              </a:rPr>
              <a:t>OneDrive</a:t>
            </a:r>
            <a:r>
              <a:rPr kumimoji="1" lang="ja-JP" altLang="en-US" dirty="0">
                <a:solidFill>
                  <a:srgbClr val="0000FF"/>
                </a:solidFill>
              </a:rPr>
              <a:t>用の</a:t>
            </a:r>
            <a:r>
              <a:rPr kumimoji="1" lang="en-US" altLang="ja-JP" dirty="0">
                <a:solidFill>
                  <a:srgbClr val="0000FF"/>
                </a:solidFill>
              </a:rPr>
              <a:t>Documents</a:t>
            </a:r>
            <a:r>
              <a:rPr kumimoji="1" lang="ja-JP" altLang="en-US" dirty="0"/>
              <a:t>フォルダ</a:t>
            </a:r>
            <a:br>
              <a:rPr kumimoji="1" lang="en-US" altLang="ja-JP" dirty="0"/>
            </a:br>
            <a:r>
              <a:rPr kumimoji="1" lang="ja-JP" altLang="en-US" dirty="0"/>
              <a:t>②</a:t>
            </a:r>
            <a:r>
              <a:rPr kumimoji="1" lang="ja-JP" altLang="en-US" dirty="0">
                <a:solidFill>
                  <a:srgbClr val="00B050"/>
                </a:solidFill>
              </a:rPr>
              <a:t>ローカル</a:t>
            </a:r>
            <a:r>
              <a:rPr kumimoji="1" lang="en-US" altLang="ja-JP" dirty="0">
                <a:solidFill>
                  <a:srgbClr val="00B050"/>
                </a:solidFill>
              </a:rPr>
              <a:t>PC</a:t>
            </a:r>
            <a:r>
              <a:rPr kumimoji="1" lang="ja-JP" altLang="en-US" dirty="0">
                <a:solidFill>
                  <a:srgbClr val="00B050"/>
                </a:solidFill>
              </a:rPr>
              <a:t>用の</a:t>
            </a:r>
            <a:r>
              <a:rPr kumimoji="1" lang="en-US" altLang="ja-JP" dirty="0">
                <a:solidFill>
                  <a:srgbClr val="00B050"/>
                </a:solidFill>
              </a:rPr>
              <a:t>Documents</a:t>
            </a:r>
            <a:r>
              <a:rPr kumimoji="1" lang="ja-JP" altLang="en-US" dirty="0"/>
              <a:t>フォルダ</a:t>
            </a:r>
            <a:br>
              <a:rPr kumimoji="1" lang="en-US" altLang="ja-JP" dirty="0"/>
            </a:br>
            <a:r>
              <a:rPr kumimoji="1" lang="ja-JP" altLang="en-US" dirty="0"/>
              <a:t>の</a:t>
            </a:r>
            <a:r>
              <a:rPr kumimoji="1" lang="en-US" altLang="ja-JP" dirty="0"/>
              <a:t>2</a:t>
            </a:r>
            <a:r>
              <a:rPr kumimoji="1" lang="ja-JP" altLang="en-US" dirty="0"/>
              <a:t>種類が存在するため、間違った</a:t>
            </a:r>
            <a:r>
              <a:rPr kumimoji="1" lang="en-US" altLang="ja-JP" dirty="0"/>
              <a:t>Documents</a:t>
            </a:r>
            <a:r>
              <a:rPr kumimoji="1" lang="ja-JP" altLang="en-US" dirty="0"/>
              <a:t>フォルダに</a:t>
            </a:r>
            <a:br>
              <a:rPr kumimoji="1" lang="en-US" altLang="ja-JP" dirty="0"/>
            </a:br>
            <a:r>
              <a:rPr kumimoji="1" lang="en-US" altLang="ja-JP" dirty="0">
                <a:solidFill>
                  <a:srgbClr val="FF0000"/>
                </a:solidFill>
              </a:rPr>
              <a:t>OpenSiv3D_0.6.15.zip</a:t>
            </a:r>
            <a:r>
              <a:rPr kumimoji="1" lang="ja-JP" altLang="en-US" dirty="0"/>
              <a:t>がインストールされている</a:t>
            </a:r>
            <a:br>
              <a:rPr kumimoji="1" lang="en-US" altLang="ja-JP" dirty="0"/>
            </a:br>
            <a:endParaRPr kumimoji="1" lang="en-US" altLang="ja-JP" sz="3200" dirty="0"/>
          </a:p>
        </p:txBody>
      </p:sp>
    </p:spTree>
    <p:extLst>
      <p:ext uri="{BB962C8B-B14F-4D97-AF65-F5344CB8AC3E}">
        <p14:creationId xmlns:p14="http://schemas.microsoft.com/office/powerpoint/2010/main" val="277056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DFBF4-BCCD-1559-9DA7-0F44DB0B643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8805AA-DC09-DBDC-6A91-C172CD2D0B9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E05A7E5-261B-9A55-5782-2513162923CD}"/>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手順①</a:t>
            </a:r>
            <a:br>
              <a:rPr kumimoji="1" lang="en-US" altLang="ja-JP" dirty="0"/>
            </a:br>
            <a:r>
              <a:rPr kumimoji="1" lang="en-US" altLang="ja-JP" dirty="0" err="1"/>
              <a:t>VisualStudio</a:t>
            </a:r>
            <a:r>
              <a:rPr kumimoji="1" lang="ja-JP" altLang="en-US" dirty="0"/>
              <a:t>の</a:t>
            </a:r>
            <a:r>
              <a:rPr kumimoji="1" lang="en-US" altLang="ja-JP" dirty="0"/>
              <a:t>【</a:t>
            </a:r>
            <a:r>
              <a:rPr kumimoji="1" lang="ja-JP" altLang="en-US" dirty="0"/>
              <a:t>ツール</a:t>
            </a:r>
            <a:r>
              <a:rPr kumimoji="1" lang="en-US" altLang="ja-JP" dirty="0"/>
              <a:t>】</a:t>
            </a:r>
            <a:r>
              <a:rPr kumimoji="1" lang="ja-JP" altLang="en-US" dirty="0"/>
              <a:t>＞</a:t>
            </a:r>
            <a:r>
              <a:rPr kumimoji="1" lang="en-US" altLang="ja-JP" dirty="0"/>
              <a:t>【</a:t>
            </a:r>
            <a:r>
              <a:rPr kumimoji="1" lang="ja-JP" altLang="en-US" dirty="0"/>
              <a:t>オプション</a:t>
            </a:r>
            <a:r>
              <a:rPr kumimoji="1" lang="en-US" altLang="ja-JP" dirty="0"/>
              <a:t>】</a:t>
            </a:r>
            <a:br>
              <a:rPr kumimoji="1" lang="en-US" altLang="ja-JP" dirty="0"/>
            </a:br>
            <a:r>
              <a:rPr kumimoji="1" lang="ja-JP" altLang="en-US" dirty="0"/>
              <a:t>＞</a:t>
            </a:r>
            <a:r>
              <a:rPr kumimoji="1" lang="en-US" altLang="ja-JP" dirty="0"/>
              <a:t>【</a:t>
            </a:r>
            <a:r>
              <a:rPr kumimoji="1" lang="ja-JP" altLang="en-US" dirty="0"/>
              <a:t>プロジェクトおよびソリューション</a:t>
            </a:r>
            <a:r>
              <a:rPr kumimoji="1" lang="en-US" altLang="ja-JP" dirty="0"/>
              <a:t>】</a:t>
            </a:r>
            <a:br>
              <a:rPr kumimoji="1" lang="en-US" altLang="ja-JP" dirty="0"/>
            </a:br>
            <a:r>
              <a:rPr kumimoji="1" lang="ja-JP" altLang="en-US" dirty="0"/>
              <a:t>＞</a:t>
            </a:r>
            <a:r>
              <a:rPr kumimoji="1" lang="en-US" altLang="ja-JP" dirty="0"/>
              <a:t>【</a:t>
            </a:r>
            <a:r>
              <a:rPr kumimoji="1" lang="ja-JP" altLang="en-US" dirty="0"/>
              <a:t>場所</a:t>
            </a:r>
            <a:r>
              <a:rPr kumimoji="1" lang="en-US" altLang="ja-JP" dirty="0"/>
              <a:t>】</a:t>
            </a:r>
            <a:r>
              <a:rPr kumimoji="1" lang="ja-JP" altLang="en-US" dirty="0"/>
              <a:t>＞</a:t>
            </a:r>
            <a:r>
              <a:rPr kumimoji="1" lang="en-US" altLang="ja-JP" dirty="0"/>
              <a:t>【</a:t>
            </a:r>
            <a:r>
              <a:rPr kumimoji="1" lang="ja-JP" altLang="en-US" dirty="0"/>
              <a:t>ユーザープロジェクトテンプレートの場所</a:t>
            </a:r>
            <a:r>
              <a:rPr kumimoji="1" lang="en-US" altLang="ja-JP" dirty="0"/>
              <a:t>】</a:t>
            </a:r>
            <a:br>
              <a:rPr kumimoji="1" lang="en-US" altLang="ja-JP" dirty="0"/>
            </a:br>
            <a:r>
              <a:rPr kumimoji="1" lang="ja-JP" altLang="en-US" dirty="0"/>
              <a:t>に設定されているフォルダをエクスプローラで開いたとき</a:t>
            </a:r>
            <a:br>
              <a:rPr kumimoji="1" lang="en-US" altLang="ja-JP" dirty="0"/>
            </a:br>
            <a:r>
              <a:rPr kumimoji="1" lang="ja-JP" altLang="en-US" dirty="0"/>
              <a:t>フォルダ内に </a:t>
            </a:r>
            <a:r>
              <a:rPr kumimoji="1" lang="en-US" altLang="ja-JP" dirty="0">
                <a:solidFill>
                  <a:srgbClr val="FF0000"/>
                </a:solidFill>
              </a:rPr>
              <a:t>OpenSiv3D_0.6.15.zip</a:t>
            </a:r>
            <a:r>
              <a:rPr kumimoji="1" lang="ja-JP" altLang="en-US" dirty="0"/>
              <a:t>　ファイルが</a:t>
            </a:r>
            <a:br>
              <a:rPr kumimoji="1" lang="en-US" altLang="ja-JP" dirty="0"/>
            </a:br>
            <a:r>
              <a:rPr kumimoji="1" lang="ja-JP" altLang="en-US" dirty="0"/>
              <a:t>あるかを確認</a:t>
            </a:r>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2840488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D2DA1-5533-0E1B-8ED8-E0D380862F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D3CD2D3-2ED1-4298-5C1E-D4646415A36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A388E1A-4812-EB92-140A-DE10CF421C44}"/>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手順②</a:t>
            </a:r>
            <a:br>
              <a:rPr kumimoji="1" lang="en-US" altLang="ja-JP" dirty="0"/>
            </a:br>
            <a:r>
              <a:rPr kumimoji="1" lang="ja-JP" altLang="en-US" dirty="0"/>
              <a:t>フォルダ内に </a:t>
            </a:r>
            <a:r>
              <a:rPr kumimoji="1" lang="en-US" altLang="ja-JP" dirty="0">
                <a:solidFill>
                  <a:srgbClr val="FF0000"/>
                </a:solidFill>
              </a:rPr>
              <a:t>OpenSiv3D_0.6.15.zip</a:t>
            </a:r>
            <a:r>
              <a:rPr kumimoji="1" lang="ja-JP" altLang="en-US" dirty="0"/>
              <a:t>　ファイルが</a:t>
            </a:r>
            <a:br>
              <a:rPr kumimoji="1" lang="en-US" altLang="ja-JP" dirty="0"/>
            </a:br>
            <a:r>
              <a:rPr kumimoji="1" lang="ja-JP" altLang="en-US" dirty="0"/>
              <a:t>ない場合は、</a:t>
            </a:r>
            <a:br>
              <a:rPr kumimoji="1" lang="en-US" altLang="ja-JP" dirty="0"/>
            </a:br>
            <a:r>
              <a:rPr kumimoji="1" lang="en-US" altLang="ja-JP" dirty="0"/>
              <a:t>C:\Users\(</a:t>
            </a:r>
            <a:r>
              <a:rPr kumimoji="1" lang="ja-JP" altLang="en-US" dirty="0"/>
              <a:t>自分のユーザ名</a:t>
            </a:r>
            <a:r>
              <a:rPr kumimoji="1" lang="en-US" altLang="ja-JP" dirty="0"/>
              <a:t>)</a:t>
            </a:r>
            <a:r>
              <a:rPr kumimoji="1" lang="pt-BR" altLang="ja-JP" dirty="0"/>
              <a:t>\Documents\Visual Studio 2022\Templates\ProjectTemplates</a:t>
            </a:r>
            <a:br>
              <a:rPr kumimoji="1" lang="en-US" altLang="ja-JP" dirty="0"/>
            </a:br>
            <a:r>
              <a:rPr kumimoji="1" lang="ja-JP" altLang="en-US" dirty="0"/>
              <a:t>から上記ファイルをコピーする</a:t>
            </a:r>
            <a:br>
              <a:rPr kumimoji="1" lang="en-US" altLang="ja-JP" dirty="0"/>
            </a:br>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1892050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62451-59A3-E07F-DA4D-5ECDABFDEE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A9DDF41-91AF-4078-2605-54AD61FC75D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00B0442-899E-20B6-ADC8-634F2986A145}"/>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手順③</a:t>
            </a:r>
            <a:br>
              <a:rPr kumimoji="1" lang="en-US" altLang="ja-JP" dirty="0"/>
            </a:br>
            <a:r>
              <a:rPr kumimoji="1" lang="en-US" altLang="ja-JP" dirty="0"/>
              <a:t>C:\Users\(</a:t>
            </a:r>
            <a:r>
              <a:rPr kumimoji="1" lang="ja-JP" altLang="en-US" dirty="0"/>
              <a:t>自分のユーザ名</a:t>
            </a:r>
            <a:r>
              <a:rPr kumimoji="1" lang="en-US" altLang="ja-JP" dirty="0"/>
              <a:t>)</a:t>
            </a:r>
            <a:br>
              <a:rPr kumimoji="1" lang="en-US" altLang="ja-JP" dirty="0"/>
            </a:br>
            <a:r>
              <a:rPr kumimoji="1" lang="pt-BR" altLang="ja-JP" dirty="0">
                <a:solidFill>
                  <a:srgbClr val="FF0000"/>
                </a:solidFill>
              </a:rPr>
              <a:t>\</a:t>
            </a:r>
            <a:r>
              <a:rPr kumimoji="1" lang="en-US" altLang="ja-JP" dirty="0">
                <a:solidFill>
                  <a:srgbClr val="FF0000"/>
                </a:solidFill>
              </a:rPr>
              <a:t>OneDrive</a:t>
            </a:r>
            <a:r>
              <a:rPr kumimoji="1" lang="en-US" altLang="ja-JP" dirty="0"/>
              <a:t>\</a:t>
            </a:r>
            <a:r>
              <a:rPr kumimoji="1" lang="pt-BR" altLang="ja-JP" dirty="0"/>
              <a:t>Documents\Visual Studio 2022\Templates\ProjectTemplates</a:t>
            </a:r>
            <a:br>
              <a:rPr kumimoji="1" lang="en-US" altLang="ja-JP" dirty="0"/>
            </a:br>
            <a:br>
              <a:rPr kumimoji="1" lang="en-US" altLang="ja-JP" dirty="0"/>
            </a:br>
            <a:r>
              <a:rPr kumimoji="1" lang="ja-JP" altLang="en-US" dirty="0"/>
              <a:t>にファイルをコピーする</a:t>
            </a:r>
            <a:br>
              <a:rPr kumimoji="1" lang="en-US" altLang="ja-JP" dirty="0"/>
            </a:br>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4065189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4D85CDB-D94E-552A-82F8-B25EB8641F64}"/>
            </a:ext>
          </a:extLst>
        </p:cNvPr>
        <p:cNvGrpSpPr/>
        <p:nvPr/>
      </p:nvGrpSpPr>
      <p:grpSpPr>
        <a:xfrm>
          <a:off x="0" y="0"/>
          <a:ext cx="0" cy="0"/>
          <a:chOff x="0" y="0"/>
          <a:chExt cx="0" cy="0"/>
        </a:xfrm>
      </p:grpSpPr>
      <p:sp>
        <p:nvSpPr>
          <p:cNvPr id="5" name="正方形/長方形 4">
            <a:extLst>
              <a:ext uri="{FF2B5EF4-FFF2-40B4-BE49-F238E27FC236}">
                <a16:creationId xmlns:a16="http://schemas.microsoft.com/office/drawing/2014/main" id="{78A029F8-D346-E1F1-C5A6-DFA1291D7C07}"/>
              </a:ext>
            </a:extLst>
          </p:cNvPr>
          <p:cNvSpPr/>
          <p:nvPr/>
        </p:nvSpPr>
        <p:spPr>
          <a:xfrm>
            <a:off x="1061934" y="6001966"/>
            <a:ext cx="6973113" cy="70363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7806077-04B4-C6D9-9863-B9487A4B7A7E}"/>
              </a:ext>
            </a:extLst>
          </p:cNvPr>
          <p:cNvSpPr/>
          <p:nvPr/>
        </p:nvSpPr>
        <p:spPr>
          <a:xfrm>
            <a:off x="1061935" y="4144458"/>
            <a:ext cx="10066507" cy="107004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590CE2B-D1A0-09A1-43D4-D0D1F80356F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75EE4B8-6BA4-5EED-C607-FA1D6F95265C}"/>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対処方法</a:t>
            </a:r>
            <a:br>
              <a:rPr kumimoji="1" lang="en-US" altLang="ja-JP" dirty="0"/>
            </a:br>
            <a:r>
              <a:rPr kumimoji="1" lang="ja-JP" altLang="en-US" b="1" dirty="0">
                <a:solidFill>
                  <a:srgbClr val="00B050"/>
                </a:solidFill>
              </a:rPr>
              <a:t>コマンドプロンプト</a:t>
            </a:r>
            <a:r>
              <a:rPr kumimoji="1" lang="ja-JP" altLang="en-US" dirty="0"/>
              <a:t>を起動して、次のコマンドを入力</a:t>
            </a:r>
            <a:br>
              <a:rPr kumimoji="1" lang="en-US" altLang="ja-JP" dirty="0"/>
            </a:br>
            <a:br>
              <a:rPr kumimoji="1" lang="en-US" altLang="ja-JP" dirty="0"/>
            </a:br>
            <a:r>
              <a:rPr kumimoji="1" lang="en-US" altLang="ja-JP" sz="2800" dirty="0">
                <a:solidFill>
                  <a:schemeClr val="bg1"/>
                </a:solidFill>
              </a:rPr>
              <a:t>cd “c:\Program Files\Microsoft Visual Studio</a:t>
            </a:r>
            <a:br>
              <a:rPr kumimoji="1" lang="en-US" altLang="ja-JP" sz="2800" dirty="0">
                <a:solidFill>
                  <a:schemeClr val="bg1"/>
                </a:solidFill>
              </a:rPr>
            </a:br>
            <a:r>
              <a:rPr kumimoji="1" lang="en-US" altLang="ja-JP" sz="2800" dirty="0">
                <a:solidFill>
                  <a:schemeClr val="bg1"/>
                </a:solidFill>
              </a:rPr>
              <a:t>\2022\Community\Community\Common7\IDE”</a:t>
            </a:r>
            <a:br>
              <a:rPr kumimoji="1" lang="en-US" altLang="ja-JP" sz="2800" dirty="0">
                <a:solidFill>
                  <a:schemeClr val="bg1"/>
                </a:solidFill>
              </a:rPr>
            </a:br>
            <a:br>
              <a:rPr lang="en-US" altLang="ja-JP" sz="2800" dirty="0">
                <a:solidFill>
                  <a:schemeClr val="bg1"/>
                </a:solidFill>
              </a:rPr>
            </a:br>
            <a:r>
              <a:rPr kumimoji="1" lang="ja-JP" altLang="en-US" sz="2800" dirty="0"/>
              <a:t>上記実行後次のコマンドを入力</a:t>
            </a:r>
            <a:br>
              <a:rPr lang="en-US" altLang="ja-JP" sz="2800" dirty="0">
                <a:solidFill>
                  <a:schemeClr val="bg1"/>
                </a:solidFill>
              </a:rPr>
            </a:br>
            <a:br>
              <a:rPr lang="en-US" altLang="ja-JP" sz="2800" dirty="0">
                <a:solidFill>
                  <a:schemeClr val="bg1"/>
                </a:solidFill>
              </a:rPr>
            </a:br>
            <a:r>
              <a:rPr lang="en-US" altLang="ja-JP" sz="2800" dirty="0" err="1">
                <a:solidFill>
                  <a:schemeClr val="bg1"/>
                </a:solidFill>
              </a:rPr>
              <a:t>devenv</a:t>
            </a:r>
            <a:r>
              <a:rPr lang="en-US" altLang="ja-JP" sz="2800" dirty="0">
                <a:solidFill>
                  <a:schemeClr val="bg1"/>
                </a:solidFill>
              </a:rPr>
              <a:t> /</a:t>
            </a:r>
            <a:r>
              <a:rPr lang="en-US" altLang="ja-JP" sz="2800" dirty="0" err="1">
                <a:solidFill>
                  <a:schemeClr val="bg1"/>
                </a:solidFill>
              </a:rPr>
              <a:t>InstallVSTemplates</a:t>
            </a:r>
            <a:endParaRPr kumimoji="1" lang="en-US" altLang="ja-JP" sz="3200" dirty="0">
              <a:solidFill>
                <a:schemeClr val="bg1"/>
              </a:solidFill>
            </a:endParaRPr>
          </a:p>
        </p:txBody>
      </p:sp>
    </p:spTree>
    <p:extLst>
      <p:ext uri="{BB962C8B-B14F-4D97-AF65-F5344CB8AC3E}">
        <p14:creationId xmlns:p14="http://schemas.microsoft.com/office/powerpoint/2010/main" val="3197018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AC077-0D68-BEEF-2183-4A79831F697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CB2B68-AE41-8846-434C-AD29644B48A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636B883-0124-3862-75F0-2D1A6594F59E}"/>
              </a:ext>
            </a:extLst>
          </p:cNvPr>
          <p:cNvSpPr>
            <a:spLocks noGrp="1"/>
          </p:cNvSpPr>
          <p:nvPr>
            <p:ph idx="1"/>
          </p:nvPr>
        </p:nvSpPr>
        <p:spPr>
          <a:xfrm>
            <a:off x="430306" y="1376038"/>
            <a:ext cx="11761694" cy="5329562"/>
          </a:xfrm>
        </p:spPr>
        <p:txBody>
          <a:bodyPr>
            <a:normAutofit/>
          </a:bodyPr>
          <a:lstStyle/>
          <a:p>
            <a:r>
              <a:rPr kumimoji="1" lang="en-US" altLang="ja-JP" dirty="0"/>
              <a:t>Siv3D</a:t>
            </a:r>
            <a:r>
              <a:rPr kumimoji="1" lang="ja-JP" altLang="en-US" dirty="0"/>
              <a:t>サンプルプログラムの動きがおかしいとき</a:t>
            </a:r>
            <a:br>
              <a:rPr kumimoji="1" lang="en-US" altLang="ja-JP" dirty="0"/>
            </a:br>
            <a:endParaRPr kumimoji="1" lang="en-US" altLang="ja-JP" dirty="0"/>
          </a:p>
          <a:p>
            <a:pPr lvl="1"/>
            <a:r>
              <a:rPr kumimoji="1" lang="ja-JP" altLang="en-US" dirty="0"/>
              <a:t>対策①</a:t>
            </a:r>
            <a:br>
              <a:rPr kumimoji="1" lang="en-US" altLang="ja-JP" dirty="0"/>
            </a:br>
            <a:r>
              <a:rPr kumimoji="1" lang="ja-JP" altLang="en-US" dirty="0"/>
              <a:t>グラフィックドライバのバージョンアップをする</a:t>
            </a:r>
            <a:endParaRPr kumimoji="1" lang="en-US" altLang="ja-JP" dirty="0"/>
          </a:p>
          <a:p>
            <a:pPr lvl="1"/>
            <a:r>
              <a:rPr kumimoji="1" lang="ja-JP" altLang="en-US" dirty="0"/>
              <a:t>対策②</a:t>
            </a:r>
            <a:br>
              <a:rPr kumimoji="1" lang="en-US" altLang="ja-JP" dirty="0"/>
            </a:br>
            <a:r>
              <a:rPr lang="en-US" altLang="ja-JP" dirty="0"/>
              <a:t>#include&lt;Siv3D.hpp&gt;</a:t>
            </a:r>
            <a:r>
              <a:rPr lang="ja-JP" altLang="en-US" dirty="0"/>
              <a:t>　の次の行に</a:t>
            </a:r>
            <a:br>
              <a:rPr lang="en-US" altLang="ja-JP" dirty="0"/>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::Renderer::OpenGL);</a:t>
            </a:r>
            <a:br>
              <a:rPr lang="en-US" altLang="ja-JP" dirty="0"/>
            </a:br>
            <a:r>
              <a:rPr lang="ja-JP" altLang="en-US" sz="2800" dirty="0"/>
              <a:t>もしくは</a:t>
            </a:r>
            <a:br>
              <a:rPr lang="en-US" altLang="ja-JP" sz="2800" dirty="0">
                <a:solidFill>
                  <a:srgbClr val="FF0000"/>
                </a:solidFill>
              </a:rPr>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::D3D11Driver::WARP);</a:t>
            </a:r>
            <a:br>
              <a:rPr lang="en-US" altLang="ja-JP" dirty="0">
                <a:solidFill>
                  <a:srgbClr val="FF0000"/>
                </a:solidFill>
              </a:rPr>
            </a:br>
            <a:r>
              <a:rPr lang="ja-JP" altLang="en-US" sz="2800" dirty="0"/>
              <a:t>を入れる</a:t>
            </a:r>
            <a:endParaRPr lang="en-US" altLang="ja-JP" sz="2800" dirty="0"/>
          </a:p>
          <a:p>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4280398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A908E-C125-6C6D-C4C5-B9B2D99DC1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993681-A944-B48D-ED36-A46052824EB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C18C236-7112-C371-CA15-58F690927D07}"/>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プログラムの基本構成</a:t>
            </a:r>
            <a:endParaRPr kumimoji="1" lang="en-US" altLang="ja-JP" dirty="0"/>
          </a:p>
        </p:txBody>
      </p:sp>
      <p:sp>
        <p:nvSpPr>
          <p:cNvPr id="4" name="コンテンツ プレースホルダー 2">
            <a:extLst>
              <a:ext uri="{FF2B5EF4-FFF2-40B4-BE49-F238E27FC236}">
                <a16:creationId xmlns:a16="http://schemas.microsoft.com/office/drawing/2014/main" id="{56EF9B04-2CB8-F471-060A-CF55E64FF5D9}"/>
              </a:ext>
            </a:extLst>
          </p:cNvPr>
          <p:cNvSpPr txBox="1">
            <a:spLocks/>
          </p:cNvSpPr>
          <p:nvPr/>
        </p:nvSpPr>
        <p:spPr>
          <a:xfrm>
            <a:off x="731195" y="2042808"/>
            <a:ext cx="11136549" cy="4747097"/>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a:t>
            </a:r>
            <a:r>
              <a:rPr lang="en-US" altLang="ja-JP" sz="3200" dirty="0">
                <a:solidFill>
                  <a:srgbClr val="FF0000"/>
                </a:solidFill>
                <a:highlight>
                  <a:srgbClr val="FFFFFF"/>
                </a:highlight>
                <a:ea typeface="ＭＳ ゴシック" panose="020B0609070205080204" pitchFamily="49" charset="-128"/>
              </a:rPr>
              <a:t>Main</a:t>
            </a:r>
            <a:r>
              <a:rPr lang="en-US" altLang="ja-JP" sz="2800" dirty="0">
                <a:solidFill>
                  <a:srgbClr val="000000"/>
                </a:solidFill>
                <a:highlight>
                  <a:srgbClr val="FFFFFF"/>
                </a:highlight>
                <a:ea typeface="ＭＳ ゴシック" panose="020B0609070205080204" pitchFamily="49" charset="-128"/>
              </a:rPr>
              <a:t>()</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ja-JP" altLang="en-US" sz="2400" dirty="0">
                <a:solidFill>
                  <a:srgbClr val="0000FF"/>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while</a:t>
            </a:r>
            <a:r>
              <a:rPr lang="en-US" altLang="ja-JP" sz="2400" dirty="0">
                <a:solidFill>
                  <a:srgbClr val="000000"/>
                </a:solidFill>
                <a:highlight>
                  <a:srgbClr val="FFFFFF"/>
                </a:highlight>
                <a:ea typeface="ＭＳ ゴシック" panose="020B0609070205080204" pitchFamily="49" charset="-128"/>
              </a:rPr>
              <a:t> (System::Update())</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a:t>
            </a:r>
          </a:p>
        </p:txBody>
      </p:sp>
      <p:sp>
        <p:nvSpPr>
          <p:cNvPr id="6" name="テキスト ボックス 5">
            <a:extLst>
              <a:ext uri="{FF2B5EF4-FFF2-40B4-BE49-F238E27FC236}">
                <a16:creationId xmlns:a16="http://schemas.microsoft.com/office/drawing/2014/main" id="{3D2B0E8C-19F4-8BB1-FD57-1F9BA9BEB1EB}"/>
              </a:ext>
            </a:extLst>
          </p:cNvPr>
          <p:cNvSpPr txBox="1"/>
          <p:nvPr/>
        </p:nvSpPr>
        <p:spPr>
          <a:xfrm>
            <a:off x="4813164" y="2677858"/>
            <a:ext cx="7079182" cy="769441"/>
          </a:xfrm>
          <a:prstGeom prst="rect">
            <a:avLst/>
          </a:prstGeom>
          <a:noFill/>
        </p:spPr>
        <p:txBody>
          <a:bodyPr wrap="none" rtlCol="0">
            <a:spAutoFit/>
          </a:bodyPr>
          <a:lstStyle/>
          <a:p>
            <a:r>
              <a:rPr kumimoji="1" lang="en-US" altLang="ja-JP" sz="3600" dirty="0">
                <a:solidFill>
                  <a:srgbClr val="FF0000"/>
                </a:solidFill>
              </a:rPr>
              <a:t>main</a:t>
            </a:r>
            <a:r>
              <a:rPr kumimoji="1" lang="ja-JP" altLang="en-US" sz="3600" dirty="0">
                <a:solidFill>
                  <a:srgbClr val="FF0000"/>
                </a:solidFill>
              </a:rPr>
              <a:t>でなく</a:t>
            </a:r>
            <a:r>
              <a:rPr kumimoji="1" lang="en-US" altLang="ja-JP" sz="4400" dirty="0">
                <a:solidFill>
                  <a:srgbClr val="FF0000"/>
                </a:solidFill>
              </a:rPr>
              <a:t>M</a:t>
            </a:r>
            <a:r>
              <a:rPr kumimoji="1" lang="en-US" altLang="ja-JP" sz="3600" dirty="0">
                <a:solidFill>
                  <a:srgbClr val="FF0000"/>
                </a:solidFill>
              </a:rPr>
              <a:t>ain</a:t>
            </a:r>
            <a:r>
              <a:rPr kumimoji="1" lang="ja-JP" altLang="en-US" sz="3600" dirty="0">
                <a:solidFill>
                  <a:srgbClr val="FF0000"/>
                </a:solidFill>
              </a:rPr>
              <a:t>になっている</a:t>
            </a:r>
            <a:r>
              <a:rPr kumimoji="1" lang="en-US" altLang="ja-JP" sz="3600" dirty="0">
                <a:solidFill>
                  <a:srgbClr val="FF0000"/>
                </a:solidFill>
              </a:rPr>
              <a:t>!!</a:t>
            </a:r>
            <a:endParaRPr kumimoji="1" lang="ja-JP" altLang="en-US" sz="3600" dirty="0">
              <a:solidFill>
                <a:srgbClr val="FF0000"/>
              </a:solidFill>
            </a:endParaRPr>
          </a:p>
        </p:txBody>
      </p:sp>
      <p:sp>
        <p:nvSpPr>
          <p:cNvPr id="5" name="テキスト ボックス 4">
            <a:extLst>
              <a:ext uri="{FF2B5EF4-FFF2-40B4-BE49-F238E27FC236}">
                <a16:creationId xmlns:a16="http://schemas.microsoft.com/office/drawing/2014/main" id="{6863364F-B9C3-CACA-9C9B-BC80741A59FB}"/>
              </a:ext>
            </a:extLst>
          </p:cNvPr>
          <p:cNvSpPr txBox="1"/>
          <p:nvPr/>
        </p:nvSpPr>
        <p:spPr>
          <a:xfrm>
            <a:off x="9387578" y="1364757"/>
            <a:ext cx="2480166" cy="646331"/>
          </a:xfrm>
          <a:prstGeom prst="rect">
            <a:avLst/>
          </a:prstGeom>
          <a:noFill/>
        </p:spPr>
        <p:txBody>
          <a:bodyPr wrap="none" rtlCol="0">
            <a:spAutoFit/>
          </a:bodyPr>
          <a:lstStyle/>
          <a:p>
            <a:r>
              <a:rPr kumimoji="1" lang="en-US" altLang="ja-JP" sz="3600" b="1" dirty="0">
                <a:solidFill>
                  <a:srgbClr val="FF0000"/>
                </a:solidFill>
              </a:rPr>
              <a:t>Main.cpp</a:t>
            </a:r>
            <a:endParaRPr kumimoji="1" lang="ja-JP" altLang="en-US" sz="3600" b="1" dirty="0">
              <a:solidFill>
                <a:srgbClr val="FF0000"/>
              </a:solidFill>
            </a:endParaRPr>
          </a:p>
        </p:txBody>
      </p:sp>
      <p:cxnSp>
        <p:nvCxnSpPr>
          <p:cNvPr id="8" name="直線矢印コネクタ 7">
            <a:extLst>
              <a:ext uri="{FF2B5EF4-FFF2-40B4-BE49-F238E27FC236}">
                <a16:creationId xmlns:a16="http://schemas.microsoft.com/office/drawing/2014/main" id="{A9E6147C-C4AC-E27F-1289-BE482F97DEA7}"/>
              </a:ext>
            </a:extLst>
          </p:cNvPr>
          <p:cNvCxnSpPr/>
          <p:nvPr/>
        </p:nvCxnSpPr>
        <p:spPr>
          <a:xfrm flipV="1">
            <a:off x="10175132" y="1958503"/>
            <a:ext cx="165370" cy="71935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40E6D46B-04A4-3CA0-A070-F141A239469E}"/>
              </a:ext>
            </a:extLst>
          </p:cNvPr>
          <p:cNvCxnSpPr>
            <a:cxnSpLocks/>
          </p:cNvCxnSpPr>
          <p:nvPr/>
        </p:nvCxnSpPr>
        <p:spPr>
          <a:xfrm flipH="1">
            <a:off x="3249038" y="3151804"/>
            <a:ext cx="1564126" cy="97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B4C9DE7A-14F6-7655-5F00-167B8A9294BA}"/>
              </a:ext>
            </a:extLst>
          </p:cNvPr>
          <p:cNvSpPr txBox="1"/>
          <p:nvPr/>
        </p:nvSpPr>
        <p:spPr>
          <a:xfrm>
            <a:off x="1642537" y="5236617"/>
            <a:ext cx="4453463" cy="646331"/>
          </a:xfrm>
          <a:prstGeom prst="rect">
            <a:avLst/>
          </a:prstGeom>
          <a:noFill/>
        </p:spPr>
        <p:txBody>
          <a:bodyPr wrap="none" rtlCol="0">
            <a:spAutoFit/>
          </a:bodyPr>
          <a:lstStyle/>
          <a:p>
            <a:r>
              <a:rPr kumimoji="1" lang="ja-JP" altLang="en-US" sz="3600" dirty="0">
                <a:solidFill>
                  <a:srgbClr val="FF0000"/>
                </a:solidFill>
              </a:rPr>
              <a:t>アプリのメインループ</a:t>
            </a:r>
          </a:p>
        </p:txBody>
      </p:sp>
    </p:spTree>
    <p:extLst>
      <p:ext uri="{BB962C8B-B14F-4D97-AF65-F5344CB8AC3E}">
        <p14:creationId xmlns:p14="http://schemas.microsoft.com/office/powerpoint/2010/main" val="3421110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CD65B-77D1-F134-E420-61648BA3CE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9AC4568-5B44-93C4-DED6-DCA9EDF26BD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94655A0-A097-B3EB-B4EE-FC3E20D9C8A5}"/>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br>
              <a:rPr kumimoji="1" lang="en-US" altLang="ja-JP" dirty="0"/>
            </a:br>
            <a:br>
              <a:rPr kumimoji="1" lang="en-US" altLang="ja-JP" dirty="0"/>
            </a:br>
            <a:r>
              <a:rPr kumimoji="1" lang="ja-JP" altLang="en-US" dirty="0"/>
              <a:t>サンプルプログラムの</a:t>
            </a:r>
            <a:br>
              <a:rPr kumimoji="1" lang="en-US" altLang="ja-JP" dirty="0"/>
            </a:br>
            <a:br>
              <a:rPr kumimoji="1" lang="en-US" altLang="ja-JP" dirty="0"/>
            </a:br>
            <a:r>
              <a:rPr kumimoji="1" lang="ja-JP" altLang="en-US" b="1" dirty="0">
                <a:solidFill>
                  <a:srgbClr val="00B0F0"/>
                </a:solidFill>
              </a:rPr>
              <a:t>ブロックくずし</a:t>
            </a:r>
            <a:br>
              <a:rPr kumimoji="1" lang="en-US" altLang="ja-JP" b="1" dirty="0">
                <a:solidFill>
                  <a:srgbClr val="00B0F0"/>
                </a:solidFill>
              </a:rPr>
            </a:br>
            <a:br>
              <a:rPr kumimoji="1" lang="en-US" altLang="ja-JP" b="1" dirty="0">
                <a:solidFill>
                  <a:srgbClr val="00B0F0"/>
                </a:solidFill>
              </a:rPr>
            </a:br>
            <a:r>
              <a:rPr kumimoji="1" lang="ja-JP" altLang="en-US" dirty="0"/>
              <a:t>をよりゲーム性を高める</a:t>
            </a:r>
            <a:br>
              <a:rPr kumimoji="1" lang="en-US" altLang="ja-JP" dirty="0"/>
            </a:br>
            <a:r>
              <a:rPr kumimoji="1" lang="ja-JP" altLang="en-US" dirty="0"/>
              <a:t>ように改造してみる！</a:t>
            </a:r>
            <a:endParaRPr kumimoji="1" lang="en-US" altLang="ja-JP" dirty="0"/>
          </a:p>
        </p:txBody>
      </p:sp>
      <p:pic>
        <p:nvPicPr>
          <p:cNvPr id="7" name="図 6">
            <a:extLst>
              <a:ext uri="{FF2B5EF4-FFF2-40B4-BE49-F238E27FC236}">
                <a16:creationId xmlns:a16="http://schemas.microsoft.com/office/drawing/2014/main" id="{FBADB4B7-2AB0-EC15-8BE1-ACE5C2619479}"/>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949690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74598-FCF7-9627-8EDF-5C5809654A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E72561-D3F8-BA6B-2677-C532713AC65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58F415A-5754-B454-C274-7F99E69AA33F}"/>
              </a:ext>
            </a:extLst>
          </p:cNvPr>
          <p:cNvSpPr>
            <a:spLocks noGrp="1"/>
          </p:cNvSpPr>
          <p:nvPr>
            <p:ph idx="1"/>
          </p:nvPr>
        </p:nvSpPr>
        <p:spPr>
          <a:xfrm>
            <a:off x="430306" y="1376038"/>
            <a:ext cx="11654118" cy="5329562"/>
          </a:xfrm>
        </p:spPr>
        <p:txBody>
          <a:bodyPr>
            <a:normAutofit/>
          </a:bodyPr>
          <a:lstStyle/>
          <a:p>
            <a:r>
              <a:rPr kumimoji="1" lang="ja-JP" altLang="en-US" dirty="0"/>
              <a:t>ブロックくずしのルール</a:t>
            </a:r>
            <a:br>
              <a:rPr kumimoji="1" lang="en-US" altLang="ja-JP" dirty="0"/>
            </a:br>
            <a:endParaRPr kumimoji="1" lang="en-US" altLang="ja-JP" dirty="0"/>
          </a:p>
          <a:p>
            <a:pPr lvl="1"/>
            <a:r>
              <a:rPr kumimoji="1" lang="ja-JP" altLang="en-US" dirty="0"/>
              <a:t>ボールが画面上部のブロックに当る</a:t>
            </a:r>
            <a:br>
              <a:rPr kumimoji="1" lang="en-US" altLang="ja-JP" dirty="0"/>
            </a:br>
            <a:r>
              <a:rPr kumimoji="1" lang="ja-JP" altLang="en-US" dirty="0"/>
              <a:t>とブロックが消える</a:t>
            </a:r>
            <a:br>
              <a:rPr kumimoji="1" lang="en-US" altLang="ja-JP" sz="1600" dirty="0"/>
            </a:br>
            <a:endParaRPr kumimoji="1" lang="en-US" altLang="ja-JP" sz="1600" dirty="0"/>
          </a:p>
          <a:p>
            <a:pPr lvl="1"/>
            <a:r>
              <a:rPr kumimoji="1" lang="ja-JP" altLang="en-US" dirty="0"/>
              <a:t>ボールはブロック、壁、パドルで反射</a:t>
            </a:r>
            <a:br>
              <a:rPr kumimoji="1" lang="en-US" altLang="ja-JP" dirty="0"/>
            </a:br>
            <a:endParaRPr kumimoji="1" lang="en-US" altLang="ja-JP" dirty="0"/>
          </a:p>
          <a:p>
            <a:pPr lvl="1"/>
            <a:r>
              <a:rPr kumimoji="1" lang="ja-JP" altLang="en-US" dirty="0"/>
              <a:t>パドルで反射する場合は、パドルと当る位置によってボールの反射角度が変わる（端の方ほど反射角が大きく変化）</a:t>
            </a:r>
            <a:br>
              <a:rPr kumimoji="1" lang="en-US" altLang="ja-JP" sz="1600" dirty="0"/>
            </a:br>
            <a:endParaRPr kumimoji="1" lang="en-US" altLang="ja-JP" sz="1600" dirty="0"/>
          </a:p>
          <a:p>
            <a:pPr lvl="1"/>
            <a:r>
              <a:rPr kumimoji="1" lang="ja-JP" altLang="en-US" dirty="0"/>
              <a:t>ボールがパドルより下に行くとミスとなる</a:t>
            </a:r>
            <a:br>
              <a:rPr kumimoji="1" lang="en-US" altLang="ja-JP" dirty="0"/>
            </a:br>
            <a:endParaRPr kumimoji="1" lang="en-US" altLang="ja-JP" dirty="0"/>
          </a:p>
        </p:txBody>
      </p:sp>
      <p:pic>
        <p:nvPicPr>
          <p:cNvPr id="7" name="図 6">
            <a:extLst>
              <a:ext uri="{FF2B5EF4-FFF2-40B4-BE49-F238E27FC236}">
                <a16:creationId xmlns:a16="http://schemas.microsoft.com/office/drawing/2014/main" id="{69008A31-66A6-84ED-1528-92E5DE52E3D8}"/>
              </a:ext>
            </a:extLst>
          </p:cNvPr>
          <p:cNvPicPr>
            <a:picLocks noChangeAspect="1"/>
          </p:cNvPicPr>
          <p:nvPr/>
        </p:nvPicPr>
        <p:blipFill>
          <a:blip r:embed="rId2"/>
          <a:stretch>
            <a:fillRect/>
          </a:stretch>
        </p:blipFill>
        <p:spPr>
          <a:xfrm>
            <a:off x="7732219" y="890601"/>
            <a:ext cx="4352205" cy="3285806"/>
          </a:xfrm>
          <a:prstGeom prst="rect">
            <a:avLst/>
          </a:prstGeom>
        </p:spPr>
      </p:pic>
    </p:spTree>
    <p:extLst>
      <p:ext uri="{BB962C8B-B14F-4D97-AF65-F5344CB8AC3E}">
        <p14:creationId xmlns:p14="http://schemas.microsoft.com/office/powerpoint/2010/main" val="319049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80799-E35C-5959-E798-C6BE82BBA62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3E703C-763A-A2A1-6CFB-A0685847CFF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C238544-07EA-398B-D6DA-39D3DF75769D}"/>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endParaRPr kumimoji="1" lang="en-US" altLang="ja-JP" dirty="0"/>
          </a:p>
          <a:p>
            <a:pPr lvl="1"/>
            <a:r>
              <a:rPr lang="ja-JP" altLang="en-US" b="0" i="0" dirty="0">
                <a:effectLst/>
                <a:latin typeface="-apple-system"/>
              </a:rPr>
              <a:t>図形や画像、テキスト、動画、</a:t>
            </a:r>
            <a:r>
              <a:rPr lang="en-US" altLang="ja-JP" b="0" i="0" dirty="0">
                <a:effectLst/>
                <a:latin typeface="-apple-system"/>
              </a:rPr>
              <a:t>3D</a:t>
            </a:r>
            <a:r>
              <a:rPr lang="ja-JP" altLang="en-US" b="0" i="0" dirty="0">
                <a:effectLst/>
                <a:latin typeface="-apple-system"/>
              </a:rPr>
              <a:t>モデルを簡単に描画可能</a:t>
            </a:r>
            <a:endParaRPr lang="en-US" altLang="ja-JP" b="0" i="0" dirty="0">
              <a:effectLst/>
              <a:latin typeface="-apple-system"/>
            </a:endParaRPr>
          </a:p>
          <a:p>
            <a:pPr lvl="1"/>
            <a:r>
              <a:rPr lang="ja-JP" altLang="en-US" b="0" i="0" dirty="0">
                <a:effectLst/>
                <a:latin typeface="-apple-system"/>
              </a:rPr>
              <a:t>マウスやキーボード、</a:t>
            </a:r>
            <a:r>
              <a:rPr lang="en-US" altLang="ja-JP" b="0" i="0" dirty="0">
                <a:effectLst/>
                <a:latin typeface="-apple-system"/>
              </a:rPr>
              <a:t>Web</a:t>
            </a:r>
            <a:r>
              <a:rPr lang="ja-JP" altLang="en-US" b="0" i="0" dirty="0">
                <a:effectLst/>
                <a:latin typeface="-apple-system"/>
              </a:rPr>
              <a:t>カメラ、マイク、ゲームパッドなどのさまざまな入力デバイスを簡単に扱える</a:t>
            </a:r>
          </a:p>
          <a:p>
            <a:pPr lvl="1"/>
            <a:r>
              <a:rPr lang="ja-JP" altLang="en-US" b="0" i="0" dirty="0">
                <a:effectLst/>
                <a:latin typeface="-apple-system"/>
              </a:rPr>
              <a:t>ウィンドウ処理、ファイルシステム、ネットワーク通信、タイマー処理など多種多様な処理がクラス化されている</a:t>
            </a:r>
            <a:br>
              <a:rPr lang="en-US" altLang="ja-JP" b="0" i="0" dirty="0">
                <a:effectLst/>
                <a:latin typeface="-apple-system"/>
              </a:rPr>
            </a:br>
            <a:endParaRPr lang="en-US" altLang="ja-JP" b="0" i="0" dirty="0">
              <a:effectLst/>
              <a:latin typeface="-apple-system"/>
            </a:endParaRPr>
          </a:p>
          <a:p>
            <a:r>
              <a:rPr lang="en-US" altLang="ja-JP" b="0" i="0" dirty="0">
                <a:effectLst/>
                <a:latin typeface="-apple-system"/>
              </a:rPr>
              <a:t>Windows</a:t>
            </a:r>
            <a:r>
              <a:rPr lang="ja-JP" altLang="en-US" b="0" i="0" dirty="0">
                <a:effectLst/>
                <a:latin typeface="-apple-system"/>
              </a:rPr>
              <a:t>以外にも</a:t>
            </a:r>
            <a:r>
              <a:rPr lang="en-US" altLang="ja-JP" b="0" i="0" dirty="0" err="1">
                <a:effectLst/>
                <a:latin typeface="-apple-system"/>
              </a:rPr>
              <a:t>macos</a:t>
            </a:r>
            <a:r>
              <a:rPr lang="ja-JP" altLang="en-US" b="0" i="0" dirty="0">
                <a:effectLst/>
                <a:latin typeface="-apple-system"/>
              </a:rPr>
              <a:t>や</a:t>
            </a:r>
            <a:r>
              <a:rPr lang="en-US" altLang="ja-JP" b="0" i="0" dirty="0">
                <a:effectLst/>
                <a:latin typeface="-apple-system"/>
              </a:rPr>
              <a:t>Linux</a:t>
            </a:r>
            <a:r>
              <a:rPr lang="ja-JP" altLang="en-US" b="0" i="0" dirty="0">
                <a:effectLst/>
                <a:latin typeface="-apple-system"/>
              </a:rPr>
              <a:t>といった</a:t>
            </a:r>
            <a:r>
              <a:rPr lang="en-US" altLang="ja-JP" b="0" i="0" dirty="0">
                <a:effectLst/>
                <a:latin typeface="-apple-system"/>
              </a:rPr>
              <a:t>OS</a:t>
            </a:r>
            <a:r>
              <a:rPr lang="ja-JP" altLang="en-US" b="0" i="0" dirty="0">
                <a:effectLst/>
                <a:latin typeface="-apple-system"/>
              </a:rPr>
              <a:t>でも使用可能</a:t>
            </a:r>
          </a:p>
        </p:txBody>
      </p:sp>
    </p:spTree>
    <p:extLst>
      <p:ext uri="{BB962C8B-B14F-4D97-AF65-F5344CB8AC3E}">
        <p14:creationId xmlns:p14="http://schemas.microsoft.com/office/powerpoint/2010/main" val="104511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49B213-9E17-F247-6444-8841D70923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4BA58F-D498-6EE7-E37F-F4C6A543EA7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0F4932A-71E9-72DC-7838-C41576FA6EAD}"/>
              </a:ext>
            </a:extLst>
          </p:cNvPr>
          <p:cNvSpPr>
            <a:spLocks noGrp="1"/>
          </p:cNvSpPr>
          <p:nvPr>
            <p:ph idx="1"/>
          </p:nvPr>
        </p:nvSpPr>
        <p:spPr>
          <a:xfrm>
            <a:off x="430306" y="1376038"/>
            <a:ext cx="11654118" cy="5329562"/>
          </a:xfrm>
        </p:spPr>
        <p:txBody>
          <a:bodyPr>
            <a:normAutofit/>
          </a:bodyPr>
          <a:lstStyle/>
          <a:p>
            <a:r>
              <a:rPr kumimoji="1" lang="ja-JP" altLang="en-US" dirty="0"/>
              <a:t>どうすればゲーム性が向上するのか？</a:t>
            </a:r>
            <a:br>
              <a:rPr kumimoji="1" lang="en-US" altLang="ja-JP" dirty="0"/>
            </a:br>
            <a:endParaRPr kumimoji="1" lang="en-US" altLang="ja-JP" dirty="0"/>
          </a:p>
          <a:p>
            <a:r>
              <a:rPr kumimoji="1" lang="ja-JP" altLang="en-US" dirty="0"/>
              <a:t>現状の把握</a:t>
            </a:r>
            <a:br>
              <a:rPr lang="en-US" altLang="ja-JP" dirty="0"/>
            </a:br>
            <a:r>
              <a:rPr kumimoji="1" lang="ja-JP" altLang="en-US" dirty="0"/>
              <a:t>ブロックくずしの基本的な部分はできているが・・・</a:t>
            </a:r>
            <a:endParaRPr kumimoji="1" lang="en-US" altLang="ja-JP" dirty="0"/>
          </a:p>
          <a:p>
            <a:pPr lvl="1"/>
            <a:r>
              <a:rPr kumimoji="1" lang="ja-JP" altLang="en-US" dirty="0"/>
              <a:t>緊張感がない</a:t>
            </a:r>
            <a:endParaRPr kumimoji="1" lang="en-US" altLang="ja-JP" dirty="0"/>
          </a:p>
          <a:p>
            <a:pPr lvl="1"/>
            <a:r>
              <a:rPr kumimoji="1" lang="ja-JP" altLang="en-US" dirty="0"/>
              <a:t>ゲーム進行が単調</a:t>
            </a:r>
            <a:endParaRPr kumimoji="1" lang="en-US" altLang="ja-JP" dirty="0"/>
          </a:p>
          <a:p>
            <a:pPr lvl="1"/>
            <a:r>
              <a:rPr kumimoji="1" lang="ja-JP" altLang="en-US" dirty="0"/>
              <a:t>ひたすら作業をしている感</a:t>
            </a:r>
            <a:endParaRPr kumimoji="1" lang="en-US" altLang="ja-JP" dirty="0"/>
          </a:p>
          <a:p>
            <a:pPr lvl="1"/>
            <a:r>
              <a:rPr kumimoji="1" lang="ja-JP" altLang="en-US" dirty="0"/>
              <a:t>エフェクトや音もなく地味</a:t>
            </a:r>
            <a:br>
              <a:rPr kumimoji="1" lang="en-US" altLang="ja-JP" dirty="0"/>
            </a:br>
            <a:br>
              <a:rPr kumimoji="1" lang="en-US" altLang="ja-JP" dirty="0"/>
            </a:br>
            <a:endParaRPr kumimoji="1" lang="en-US" altLang="ja-JP" dirty="0"/>
          </a:p>
        </p:txBody>
      </p:sp>
    </p:spTree>
    <p:extLst>
      <p:ext uri="{BB962C8B-B14F-4D97-AF65-F5344CB8AC3E}">
        <p14:creationId xmlns:p14="http://schemas.microsoft.com/office/powerpoint/2010/main" val="2476429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3949-6D2F-807D-9697-EC6B7308E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B70D1B-25CE-70BC-AC9A-AF929DDAED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0A08103-F6FB-818E-909A-8E59663AF84E}"/>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br>
              <a:rPr kumimoji="1" lang="en-US" altLang="ja-JP" dirty="0"/>
            </a:br>
            <a:br>
              <a:rPr kumimoji="1" lang="en-US" altLang="ja-JP" dirty="0"/>
            </a:br>
            <a:r>
              <a:rPr kumimoji="1" lang="ja-JP" altLang="en-US" dirty="0"/>
              <a:t>②</a:t>
            </a:r>
            <a:r>
              <a:rPr lang="ja-JP" altLang="en-US" dirty="0"/>
              <a:t>壁</a:t>
            </a:r>
            <a:br>
              <a:rPr kumimoji="1" lang="en-US" altLang="ja-JP" dirty="0"/>
            </a:br>
            <a:br>
              <a:rPr kumimoji="1" lang="en-US" altLang="ja-JP" dirty="0"/>
            </a:br>
            <a:r>
              <a:rPr kumimoji="1" lang="ja-JP" altLang="en-US" dirty="0"/>
              <a:t>③パドル</a:t>
            </a:r>
            <a:br>
              <a:rPr kumimoji="1" lang="en-US" altLang="ja-JP" dirty="0"/>
            </a:br>
            <a:br>
              <a:rPr lang="en-US" altLang="ja-JP" dirty="0"/>
            </a:br>
            <a:r>
              <a:rPr lang="ja-JP" altLang="en-US" dirty="0"/>
              <a:t>④</a:t>
            </a:r>
            <a:r>
              <a:rPr kumimoji="1" lang="ja-JP" altLang="en-US" dirty="0"/>
              <a:t>ブロック</a:t>
            </a:r>
            <a:endParaRPr kumimoji="1" lang="en-US" altLang="ja-JP" dirty="0"/>
          </a:p>
        </p:txBody>
      </p:sp>
      <p:pic>
        <p:nvPicPr>
          <p:cNvPr id="7" name="図 6">
            <a:extLst>
              <a:ext uri="{FF2B5EF4-FFF2-40B4-BE49-F238E27FC236}">
                <a16:creationId xmlns:a16="http://schemas.microsoft.com/office/drawing/2014/main" id="{623C419C-DF01-4398-C0C2-B1179C3C1E6B}"/>
              </a:ext>
            </a:extLst>
          </p:cNvPr>
          <p:cNvPicPr>
            <a:picLocks noChangeAspect="1"/>
          </p:cNvPicPr>
          <p:nvPr/>
        </p:nvPicPr>
        <p:blipFill>
          <a:blip r:embed="rId2"/>
          <a:stretch>
            <a:fillRect/>
          </a:stretch>
        </p:blipFill>
        <p:spPr>
          <a:xfrm>
            <a:off x="6344319" y="1721541"/>
            <a:ext cx="5827059" cy="4399284"/>
          </a:xfrm>
          <a:prstGeom prst="rect">
            <a:avLst/>
          </a:prstGeom>
        </p:spPr>
      </p:pic>
      <p:sp>
        <p:nvSpPr>
          <p:cNvPr id="4" name="テキスト ボックス 3">
            <a:extLst>
              <a:ext uri="{FF2B5EF4-FFF2-40B4-BE49-F238E27FC236}">
                <a16:creationId xmlns:a16="http://schemas.microsoft.com/office/drawing/2014/main" id="{5E0E75A6-9E05-2CC8-B344-9DA5CF32B34D}"/>
              </a:ext>
            </a:extLst>
          </p:cNvPr>
          <p:cNvSpPr txBox="1"/>
          <p:nvPr/>
        </p:nvSpPr>
        <p:spPr>
          <a:xfrm>
            <a:off x="604215" y="6120825"/>
            <a:ext cx="11306300" cy="584775"/>
          </a:xfrm>
          <a:prstGeom prst="rect">
            <a:avLst/>
          </a:prstGeom>
          <a:noFill/>
        </p:spPr>
        <p:txBody>
          <a:bodyPr wrap="none" rtlCol="0">
            <a:spAutoFit/>
          </a:bodyPr>
          <a:lstStyle/>
          <a:p>
            <a:r>
              <a:rPr kumimoji="1" lang="ja-JP" altLang="en-US" sz="3200" u="sng" dirty="0">
                <a:solidFill>
                  <a:srgbClr val="FF0000"/>
                </a:solidFill>
              </a:rPr>
              <a:t>まずはボールと壁だけで反射させるプログラムを作成してみる</a:t>
            </a:r>
          </a:p>
        </p:txBody>
      </p:sp>
    </p:spTree>
    <p:extLst>
      <p:ext uri="{BB962C8B-B14F-4D97-AF65-F5344CB8AC3E}">
        <p14:creationId xmlns:p14="http://schemas.microsoft.com/office/powerpoint/2010/main" val="2755912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40519B8-B6C9-4220-8AD5-CE4741502A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060D70-3F00-4460-BBDD-14697F84DBF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E3C778-294E-0597-4E74-6B5DDD45EFA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&lt;vector&gt;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endParaRPr lang="en-US" altLang="ja-JP" sz="6000" dirty="0"/>
          </a:p>
        </p:txBody>
      </p:sp>
      <p:sp>
        <p:nvSpPr>
          <p:cNvPr id="7" name="テキスト ボックス 6">
            <a:extLst>
              <a:ext uri="{FF2B5EF4-FFF2-40B4-BE49-F238E27FC236}">
                <a16:creationId xmlns:a16="http://schemas.microsoft.com/office/drawing/2014/main" id="{9D3D2BE8-C238-243C-48BE-98D3741C4A3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61598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975C495-6246-6A2E-630E-886B4DDB92B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0BD7465-BD65-F54F-85C3-6DC4F718EFE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855131-F530-A051-4BA4-3FF2B37D989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、数値が大きくなれば早くなる</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BallSpeedPerSdec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DD309EE1-08ED-1E11-2496-FFAC0934D92E}"/>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404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61DF791-F5E0-7C33-6C89-8D334825DE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8A8458-105B-BA7D-EA4A-D0A0E33FAED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5B88085-9820-3CD6-5319-785FA94B50D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フォントの指定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fr-FR" altLang="ja-JP" sz="2400" dirty="0">
                <a:solidFill>
                  <a:srgbClr val="0000FF"/>
                </a:solidFill>
                <a:highlight>
                  <a:srgbClr val="FFFFFF"/>
                </a:highlight>
                <a:ea typeface="ＭＳ ゴシック" panose="020B0609070205080204" pitchFamily="49" charset="-128"/>
              </a:rPr>
              <a:t>const</a:t>
            </a:r>
            <a:r>
              <a:rPr lang="fr-FR" altLang="ja-JP" sz="2400" dirty="0">
                <a:solidFill>
                  <a:srgbClr val="000000"/>
                </a:solidFill>
                <a:highlight>
                  <a:srgbClr val="FFFFFF"/>
                </a:highlight>
                <a:ea typeface="ＭＳ ゴシック" panose="020B0609070205080204" pitchFamily="49" charset="-128"/>
              </a:rPr>
              <a:t> </a:t>
            </a:r>
            <a:r>
              <a:rPr lang="fr-FR" altLang="ja-JP" sz="2400" dirty="0">
                <a:solidFill>
                  <a:srgbClr val="2B91AF"/>
                </a:solidFill>
                <a:highlight>
                  <a:srgbClr val="FFFFFF"/>
                </a:highlight>
                <a:ea typeface="ＭＳ ゴシック" panose="020B0609070205080204" pitchFamily="49" charset="-128"/>
              </a:rPr>
              <a:t>Font</a:t>
            </a:r>
            <a:r>
              <a:rPr lang="fr-FR" altLang="ja-JP" sz="2400" dirty="0">
                <a:solidFill>
                  <a:srgbClr val="000000"/>
                </a:solidFill>
                <a:highlight>
                  <a:srgbClr val="FFFFFF"/>
                </a:highlight>
                <a:ea typeface="ＭＳ ゴシック" panose="020B0609070205080204" pitchFamily="49" charset="-128"/>
              </a:rPr>
              <a:t> font{ </a:t>
            </a:r>
            <a:r>
              <a:rPr lang="fr-FR" altLang="ja-JP" sz="2400" dirty="0">
                <a:solidFill>
                  <a:srgbClr val="2B91AF"/>
                </a:solidFill>
                <a:highlight>
                  <a:srgbClr val="FFFFFF"/>
                </a:highlight>
                <a:ea typeface="ＭＳ ゴシック" panose="020B0609070205080204" pitchFamily="49" charset="-128"/>
              </a:rPr>
              <a:t>FontMethod</a:t>
            </a:r>
            <a:r>
              <a:rPr lang="fr-FR" altLang="ja-JP" sz="2400" dirty="0">
                <a:solidFill>
                  <a:srgbClr val="000000"/>
                </a:solidFill>
                <a:highlight>
                  <a:srgbClr val="FFFFFF"/>
                </a:highlight>
                <a:ea typeface="ＭＳ ゴシック" panose="020B0609070205080204" pitchFamily="49" charset="-128"/>
              </a:rPr>
              <a:t>::</a:t>
            </a:r>
            <a:r>
              <a:rPr lang="fr-FR" altLang="ja-JP" sz="2400" dirty="0">
                <a:solidFill>
                  <a:srgbClr val="2F4F4F"/>
                </a:solidFill>
                <a:highlight>
                  <a:srgbClr val="FFFFFF"/>
                </a:highlight>
                <a:ea typeface="ＭＳ ゴシック" panose="020B0609070205080204" pitchFamily="49" charset="-128"/>
              </a:rPr>
              <a:t>MSDF</a:t>
            </a:r>
            <a:r>
              <a:rPr lang="fr-FR" altLang="ja-JP" sz="2400" dirty="0">
                <a:solidFill>
                  <a:srgbClr val="000000"/>
                </a:solidFill>
                <a:highlight>
                  <a:srgbClr val="FFFFFF"/>
                </a:highlight>
                <a:ea typeface="ＭＳ ゴシック" panose="020B0609070205080204" pitchFamily="49" charset="-128"/>
              </a:rPr>
              <a:t>, 48 };</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 paddle{ Arg::center</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Cursor::Pos().x</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PaddleSize</a:t>
            </a: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ボールを移動</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FA7DD39C-06CD-1D86-8E9F-5B65F5D086D2}"/>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650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EF148B3-695A-0BD6-5F41-CCE32798FB2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92E7EC-F2F0-21C7-035C-D02837E203D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6051414-B07F-CBA9-C4C1-02F7AD45B3E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(0 &lt;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600)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 </a:t>
            </a:r>
            <a:r>
              <a:rPr lang="en-US" altLang="ja-JP" sz="2400" dirty="0">
                <a:solidFill>
                  <a:srgbClr val="008000"/>
                </a:solidFill>
                <a:highlight>
                  <a:srgbClr val="FFFFFF"/>
                </a:highlight>
                <a:ea typeface="ＭＳ ゴシック" panose="020B0609070205080204" pitchFamily="49" charset="-128"/>
              </a:rPr>
              <a:t>Y </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B84EF27A-A62F-9706-3E5A-4AF8D287FF38}"/>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249004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8B238F-2674-D27C-4A2E-2E13276D22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20A6E6F-5906-ADF7-E0EE-CED8314DBE7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D0651B15-D34C-C82D-98A8-0C64CB182DC3}"/>
              </a:ext>
            </a:extLst>
          </p:cNvPr>
          <p:cNvSpPr txBox="1">
            <a:spLocks/>
          </p:cNvSpPr>
          <p:nvPr/>
        </p:nvSpPr>
        <p:spPr>
          <a:xfrm>
            <a:off x="731195" y="1172704"/>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ボールが下向きに動きつつパドルにあたったら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&gt;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0) &amp;&amp; </a:t>
            </a:r>
            <a:r>
              <a:rPr lang="en-US" altLang="ja-JP" sz="2400" dirty="0" err="1">
                <a:solidFill>
                  <a:srgbClr val="000000"/>
                </a:solidFill>
                <a:highlight>
                  <a:srgbClr val="FFFFFF"/>
                </a:highlight>
                <a:ea typeface="ＭＳ ゴシック" panose="020B0609070205080204" pitchFamily="49" charset="-128"/>
              </a:rPr>
              <a:t>paddle.intersects</a:t>
            </a:r>
            <a:r>
              <a:rPr lang="en-US" altLang="ja-JP" sz="2400" dirty="0">
                <a:solidFill>
                  <a:srgbClr val="000000"/>
                </a:solidFill>
                <a:highlight>
                  <a:srgbClr val="FFFFFF"/>
                </a:highlight>
                <a:ea typeface="ＭＳ ゴシック" panose="020B0609070205080204" pitchFamily="49" charset="-128"/>
              </a:rPr>
              <a:t>(ball))</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パドルの中心からの距離に応じてはね返る方向（速度ベクトル）を変える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paddle.center</a:t>
            </a:r>
            <a:r>
              <a:rPr lang="en-US" altLang="ja-JP" sz="2400" dirty="0">
                <a:solidFill>
                  <a:srgbClr val="000000"/>
                </a:solidFill>
                <a:highlight>
                  <a:srgbClr val="FFFFFF"/>
                </a:highlight>
                <a:ea typeface="ＭＳ ゴシック" panose="020B0609070205080204" pitchFamily="49" charset="-128"/>
              </a:rPr>
              <a:t>().x) * 10,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setLength</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跳ね返るボール速度が </a:t>
            </a:r>
            <a:r>
              <a:rPr lang="en-US" altLang="ja-JP" sz="2400" dirty="0" err="1">
                <a:solidFill>
                  <a:srgbClr val="008000"/>
                </a:solidFill>
                <a:highlight>
                  <a:srgbClr val="FFFFFF"/>
                </a:highlight>
                <a:ea typeface="ＭＳ ゴシック" panose="020B0609070205080204" pitchFamily="49" charset="-128"/>
              </a:rPr>
              <a:t>BallSpeedPerSec</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になるように調整</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3305910-0B86-FDE9-728D-8521CAF5B6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99656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28CB5-3B60-47CE-FE9A-FAE560322A9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98C1F83-0660-64A6-6E5A-59EAB156D2B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702A1A7E-1C98-3CD7-868B-397F77A1C070}"/>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A31515"/>
                </a:solidFill>
                <a:highlight>
                  <a:srgbClr val="FFFFFF"/>
                </a:highlight>
                <a:ea typeface="ＭＳ ゴシック" panose="020B0609070205080204" pitchFamily="49" charset="-128"/>
              </a:rPr>
            </a:br>
            <a:r>
              <a:rPr lang="en-US" altLang="ja-JP" sz="2400" dirty="0">
                <a:solidFill>
                  <a:srgbClr val="008000"/>
                </a:solidFill>
                <a:highlight>
                  <a:srgbClr val="FFFFFF"/>
                </a:highlight>
                <a:latin typeface="+mj-lt"/>
              </a:rPr>
              <a:t>SIV3D_SET(</a:t>
            </a:r>
            <a:r>
              <a:rPr lang="en-US" altLang="ja-JP" sz="2400" dirty="0" err="1">
                <a:solidFill>
                  <a:srgbClr val="008000"/>
                </a:solidFill>
                <a:highlight>
                  <a:srgbClr val="FFFFFF"/>
                </a:highlight>
                <a:latin typeface="+mj-lt"/>
              </a:rPr>
              <a:t>EngineOption</a:t>
            </a:r>
            <a:r>
              <a:rPr lang="en-US" altLang="ja-JP" sz="2400" dirty="0">
                <a:solidFill>
                  <a:srgbClr val="008000"/>
                </a:solidFill>
                <a:highlight>
                  <a:srgbClr val="FFFFFF"/>
                </a:highlight>
                <a:latin typeface="+mj-lt"/>
              </a:rPr>
              <a:t>::D3D11Driver::WARP);</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60BFFF12-DEB7-AD70-BFD9-5AAA2A198547}"/>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960426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25B31-45E4-B489-354E-A3167734A7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7CF62D7-39E4-A0BC-07A0-AE3976D8904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41A95BB-3F1B-3A7C-368A-D65A59AAF5D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2780784A-C757-83B4-2909-043DDE6F948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B10B323-959B-DCE3-48C7-9A32F1FCF8B4}"/>
              </a:ext>
            </a:extLst>
          </p:cNvPr>
          <p:cNvSpPr txBox="1"/>
          <p:nvPr/>
        </p:nvSpPr>
        <p:spPr>
          <a:xfrm>
            <a:off x="2705908" y="1956664"/>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Size</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ja-JP" altLang="en-US" sz="2400" dirty="0">
                <a:solidFill>
                  <a:srgbClr val="0000FF"/>
                </a:solidFill>
              </a:rPr>
              <a:t>整数型</a:t>
            </a:r>
            <a:r>
              <a:rPr kumimoji="1" lang="ja-JP" altLang="en-US" sz="2400" dirty="0"/>
              <a:t>メンバを持つ構造体</a:t>
            </a:r>
          </a:p>
        </p:txBody>
      </p:sp>
      <p:sp>
        <p:nvSpPr>
          <p:cNvPr id="5" name="テキスト ボックス 4">
            <a:extLst>
              <a:ext uri="{FF2B5EF4-FFF2-40B4-BE49-F238E27FC236}">
                <a16:creationId xmlns:a16="http://schemas.microsoft.com/office/drawing/2014/main" id="{8AF8A649-9399-1FCC-9E1D-AC04FD2BE6C8}"/>
              </a:ext>
            </a:extLst>
          </p:cNvPr>
          <p:cNvSpPr txBox="1"/>
          <p:nvPr/>
        </p:nvSpPr>
        <p:spPr>
          <a:xfrm>
            <a:off x="400453" y="4029174"/>
            <a:ext cx="6253265"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Vec2</a:t>
            </a:r>
            <a:r>
              <a:rPr kumimoji="1" lang="ja-JP" altLang="en-US" sz="2400" dirty="0"/>
              <a:t>　（</a:t>
            </a:r>
            <a:r>
              <a:rPr kumimoji="1" lang="en-US" altLang="ja-JP" sz="2400" dirty="0"/>
              <a:t>Vector2D&lt;double&gt;</a:t>
            </a:r>
            <a:r>
              <a:rPr kumimoji="1" lang="ja-JP" altLang="en-US" sz="2400" dirty="0"/>
              <a:t>の別名）</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en-US" altLang="ja-JP" sz="2400" dirty="0">
                <a:solidFill>
                  <a:srgbClr val="0000FF"/>
                </a:solidFill>
              </a:rPr>
              <a:t>double</a:t>
            </a:r>
            <a:r>
              <a:rPr kumimoji="1" lang="ja-JP" altLang="en-US" sz="2400" dirty="0">
                <a:solidFill>
                  <a:srgbClr val="0000FF"/>
                </a:solidFill>
              </a:rPr>
              <a:t>型</a:t>
            </a:r>
            <a:r>
              <a:rPr kumimoji="1" lang="ja-JP" altLang="en-US" sz="2400" dirty="0"/>
              <a:t>メンバを持つクラス</a:t>
            </a:r>
          </a:p>
        </p:txBody>
      </p:sp>
      <p:sp>
        <p:nvSpPr>
          <p:cNvPr id="6" name="テキスト ボックス 5">
            <a:extLst>
              <a:ext uri="{FF2B5EF4-FFF2-40B4-BE49-F238E27FC236}">
                <a16:creationId xmlns:a16="http://schemas.microsoft.com/office/drawing/2014/main" id="{29F2FB13-FCF2-CFBD-C225-C54CC07A3220}"/>
              </a:ext>
            </a:extLst>
          </p:cNvPr>
          <p:cNvSpPr txBox="1"/>
          <p:nvPr/>
        </p:nvSpPr>
        <p:spPr>
          <a:xfrm>
            <a:off x="731195" y="5629950"/>
            <a:ext cx="3938082"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int32</a:t>
            </a:r>
            <a:br>
              <a:rPr kumimoji="1" lang="en-US" altLang="ja-JP" sz="2400" dirty="0"/>
            </a:br>
            <a:r>
              <a:rPr kumimoji="1" lang="ja-JP" altLang="en-US" sz="2400" dirty="0"/>
              <a:t>符号付き</a:t>
            </a:r>
            <a:r>
              <a:rPr kumimoji="1" lang="en-US" altLang="ja-JP" sz="2400" dirty="0"/>
              <a:t>32</a:t>
            </a:r>
            <a:r>
              <a:rPr kumimoji="1" lang="ja-JP" altLang="en-US" sz="2400" dirty="0"/>
              <a:t>ビット整数値</a:t>
            </a:r>
          </a:p>
        </p:txBody>
      </p:sp>
      <p:sp>
        <p:nvSpPr>
          <p:cNvPr id="8" name="テキスト ボックス 7">
            <a:extLst>
              <a:ext uri="{FF2B5EF4-FFF2-40B4-BE49-F238E27FC236}">
                <a16:creationId xmlns:a16="http://schemas.microsoft.com/office/drawing/2014/main" id="{F0E2DB17-88B3-F7C1-8B10-39075B6ACF83}"/>
              </a:ext>
            </a:extLst>
          </p:cNvPr>
          <p:cNvSpPr txBox="1"/>
          <p:nvPr/>
        </p:nvSpPr>
        <p:spPr>
          <a:xfrm>
            <a:off x="5959000" y="5174078"/>
            <a:ext cx="5813089"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00FF"/>
                </a:solidFill>
              </a:rPr>
              <a:t>constexpr</a:t>
            </a:r>
            <a:br>
              <a:rPr kumimoji="1" lang="en-US" altLang="ja-JP" sz="2400" dirty="0"/>
            </a:br>
            <a:r>
              <a:rPr kumimoji="1" lang="ja-JP" altLang="en-US" sz="2400" dirty="0">
                <a:solidFill>
                  <a:srgbClr val="FF0000"/>
                </a:solidFill>
              </a:rPr>
              <a:t>定数</a:t>
            </a:r>
            <a:r>
              <a:rPr kumimoji="1" lang="ja-JP" altLang="en-US" sz="2400" dirty="0"/>
              <a:t>として定義（</a:t>
            </a:r>
            <a:r>
              <a:rPr kumimoji="1" lang="ja-JP" altLang="en-US" sz="2400" dirty="0">
                <a:solidFill>
                  <a:srgbClr val="FF0000"/>
                </a:solidFill>
              </a:rPr>
              <a:t>変更不可</a:t>
            </a:r>
            <a:r>
              <a:rPr kumimoji="1" lang="ja-JP" altLang="en-US" sz="2400" dirty="0"/>
              <a:t>）。</a:t>
            </a:r>
            <a:r>
              <a:rPr kumimoji="1" lang="en-US" altLang="ja-JP" sz="2400" dirty="0"/>
              <a:t>const</a:t>
            </a:r>
            <a:r>
              <a:rPr kumimoji="1" lang="ja-JP" altLang="en-US" sz="2400" dirty="0"/>
              <a:t>との</a:t>
            </a:r>
            <a:br>
              <a:rPr kumimoji="1" lang="en-US" altLang="ja-JP" sz="2400" dirty="0"/>
            </a:br>
            <a:r>
              <a:rPr kumimoji="1" lang="ja-JP" altLang="en-US" sz="2400" dirty="0"/>
              <a:t>違いはコンパイル時にすでに定数となっているので、メモリ節約や処理高速化が可能</a:t>
            </a:r>
          </a:p>
        </p:txBody>
      </p:sp>
    </p:spTree>
    <p:extLst>
      <p:ext uri="{BB962C8B-B14F-4D97-AF65-F5344CB8AC3E}">
        <p14:creationId xmlns:p14="http://schemas.microsoft.com/office/powerpoint/2010/main" val="4021363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1A393-B116-8E6E-3499-AF449CDED8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812145-FD08-040E-CD79-A4947AC6A17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37DAAFF-59A6-3D3B-9A45-7210379DB34C}"/>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r>
              <a:rPr lang="en-US" altLang="ja-JP" dirty="0"/>
              <a:t>	</a:t>
            </a:r>
            <a:r>
              <a:rPr kumimoji="1" lang="en-US" altLang="ja-JP" dirty="0"/>
              <a:t>…	</a:t>
            </a:r>
            <a:r>
              <a:rPr kumimoji="1" lang="ja-JP" altLang="en-US" dirty="0"/>
              <a:t>半径</a:t>
            </a:r>
            <a:r>
              <a:rPr kumimoji="1" lang="en-US" altLang="ja-JP" dirty="0"/>
              <a:t>8</a:t>
            </a:r>
            <a:r>
              <a:rPr kumimoji="1" lang="ja-JP" altLang="en-US" dirty="0"/>
              <a:t>ピクセルの</a:t>
            </a:r>
            <a:r>
              <a:rPr kumimoji="1" lang="ja-JP" altLang="en-US" dirty="0">
                <a:solidFill>
                  <a:srgbClr val="FF0000"/>
                </a:solidFill>
              </a:rPr>
              <a:t>サイズ</a:t>
            </a:r>
            <a:r>
              <a:rPr kumimoji="1" lang="ja-JP" altLang="en-US" dirty="0"/>
              <a:t>（</a:t>
            </a:r>
            <a:r>
              <a:rPr kumimoji="1" lang="en-US" altLang="ja-JP" dirty="0" err="1"/>
              <a:t>BallSize</a:t>
            </a:r>
            <a:r>
              <a:rPr kumimoji="1" lang="ja-JP" altLang="en-US" dirty="0"/>
              <a:t>）と</a:t>
            </a:r>
            <a:br>
              <a:rPr kumimoji="1" lang="en-US" altLang="ja-JP" dirty="0"/>
            </a:br>
            <a:r>
              <a:rPr kumimoji="1" lang="en-US" altLang="ja-JP" dirty="0"/>
              <a:t>				</a:t>
            </a:r>
            <a:r>
              <a:rPr kumimoji="1" lang="ja-JP" altLang="en-US" dirty="0">
                <a:solidFill>
                  <a:srgbClr val="00B0F0"/>
                </a:solidFill>
              </a:rPr>
              <a:t>座標情報</a:t>
            </a:r>
            <a:r>
              <a:rPr kumimoji="1" lang="ja-JP" altLang="en-US" dirty="0"/>
              <a:t>（</a:t>
            </a:r>
            <a:r>
              <a:rPr kumimoji="1" lang="en-US" altLang="ja-JP" dirty="0" err="1"/>
              <a:t>BallInitialPos</a:t>
            </a:r>
            <a:r>
              <a:rPr kumimoji="1" lang="ja-JP" altLang="en-US" dirty="0"/>
              <a:t>）と</a:t>
            </a:r>
            <a:br>
              <a:rPr kumimoji="1" lang="en-US" altLang="ja-JP" dirty="0"/>
            </a:br>
            <a:r>
              <a:rPr kumimoji="1" lang="en-US" altLang="ja-JP" dirty="0"/>
              <a:t>				</a:t>
            </a:r>
            <a:r>
              <a:rPr kumimoji="1" lang="ja-JP" altLang="en-US" dirty="0">
                <a:solidFill>
                  <a:srgbClr val="00B050"/>
                </a:solidFill>
              </a:rPr>
              <a:t>速度ベクトル</a:t>
            </a:r>
            <a:r>
              <a:rPr kumimoji="1" lang="ja-JP" altLang="en-US" dirty="0"/>
              <a:t>（</a:t>
            </a:r>
            <a:r>
              <a:rPr lang="en-US" altLang="ja-JP" dirty="0" err="1"/>
              <a:t>ballVelocity</a:t>
            </a:r>
            <a:r>
              <a:rPr kumimoji="1" lang="ja-JP" altLang="en-US" dirty="0"/>
              <a:t>）を持つ</a:t>
            </a:r>
            <a:br>
              <a:rPr kumimoji="1" lang="en-US" altLang="ja-JP" dirty="0"/>
            </a:br>
            <a:br>
              <a:rPr kumimoji="1" lang="en-US" altLang="ja-JP" dirty="0"/>
            </a:br>
            <a:r>
              <a:rPr kumimoji="1" lang="ja-JP" altLang="en-US" dirty="0"/>
              <a:t>②</a:t>
            </a:r>
            <a:r>
              <a:rPr lang="ja-JP" altLang="en-US" dirty="0"/>
              <a:t>壁</a:t>
            </a:r>
            <a:r>
              <a:rPr lang="en-US" altLang="ja-JP" dirty="0"/>
              <a:t>		…	</a:t>
            </a:r>
            <a:r>
              <a:rPr lang="ja-JP" altLang="en-US" dirty="0"/>
              <a:t>シーンサイズが</a:t>
            </a:r>
            <a:r>
              <a:rPr lang="en-US" altLang="ja-JP" dirty="0"/>
              <a:t>800x600</a:t>
            </a:r>
            <a:r>
              <a:rPr lang="ja-JP" altLang="en-US" dirty="0"/>
              <a:t>のため、</a:t>
            </a:r>
            <a:br>
              <a:rPr lang="en-US" altLang="ja-JP" dirty="0"/>
            </a:br>
            <a:r>
              <a:rPr lang="en-US" altLang="ja-JP" dirty="0"/>
              <a:t>				x= 0, </a:t>
            </a:r>
            <a:r>
              <a:rPr lang="en-US" altLang="ja-JP" dirty="0" err="1"/>
              <a:t>SceneSize.x</a:t>
            </a:r>
            <a:r>
              <a:rPr lang="ja-JP" altLang="en-US" dirty="0"/>
              <a:t>（</a:t>
            </a:r>
            <a:r>
              <a:rPr lang="en-US" altLang="ja-JP" dirty="0"/>
              <a:t>800</a:t>
            </a:r>
            <a:r>
              <a:rPr lang="ja-JP" altLang="en-US" dirty="0"/>
              <a:t>）</a:t>
            </a:r>
            <a:br>
              <a:rPr lang="en-US" altLang="ja-JP" dirty="0"/>
            </a:br>
            <a:r>
              <a:rPr lang="en-US" altLang="ja-JP" dirty="0"/>
              <a:t>				y= 0, </a:t>
            </a:r>
            <a:r>
              <a:rPr lang="en-US" altLang="ja-JP" dirty="0" err="1"/>
              <a:t>SceneSize.y</a:t>
            </a:r>
            <a:r>
              <a:rPr lang="ja-JP" altLang="en-US" dirty="0"/>
              <a:t>（</a:t>
            </a:r>
            <a:r>
              <a:rPr lang="en-US" altLang="ja-JP" dirty="0"/>
              <a:t>600</a:t>
            </a:r>
            <a:r>
              <a:rPr lang="ja-JP" altLang="en-US" dirty="0"/>
              <a:t>）</a:t>
            </a:r>
            <a:r>
              <a:rPr lang="en-US" altLang="ja-JP" dirty="0"/>
              <a:t> </a:t>
            </a:r>
            <a:br>
              <a:rPr lang="en-US" altLang="ja-JP" dirty="0"/>
            </a:br>
            <a:r>
              <a:rPr lang="en-US" altLang="ja-JP" dirty="0"/>
              <a:t>				</a:t>
            </a:r>
            <a:r>
              <a:rPr lang="ja-JP" altLang="en-US" dirty="0"/>
              <a:t>の</a:t>
            </a:r>
            <a:r>
              <a:rPr lang="en-US" altLang="ja-JP" dirty="0"/>
              <a:t>4</a:t>
            </a:r>
            <a:r>
              <a:rPr lang="ja-JP" altLang="en-US" dirty="0"/>
              <a:t>辺が壁</a:t>
            </a:r>
            <a:r>
              <a:rPr lang="ja-JP" altLang="en-US" dirty="0">
                <a:solidFill>
                  <a:schemeClr val="bg1"/>
                </a:solidFill>
              </a:rPr>
              <a:t>の範囲になる</a:t>
            </a:r>
            <a:endParaRPr kumimoji="1" lang="en-US" altLang="ja-JP" dirty="0">
              <a:solidFill>
                <a:schemeClr val="bg1"/>
              </a:solidFill>
            </a:endParaRPr>
          </a:p>
        </p:txBody>
      </p:sp>
    </p:spTree>
    <p:extLst>
      <p:ext uri="{BB962C8B-B14F-4D97-AF65-F5344CB8AC3E}">
        <p14:creationId xmlns:p14="http://schemas.microsoft.com/office/powerpoint/2010/main" val="1869155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E9E75-8359-2EFD-74A1-3583523923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2120B0-81CC-0F22-1763-2F3D7B994DA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62029DF-C582-A5F7-E66F-63D48915038D}"/>
              </a:ext>
            </a:extLst>
          </p:cNvPr>
          <p:cNvSpPr>
            <a:spLocks noGrp="1"/>
          </p:cNvSpPr>
          <p:nvPr>
            <p:ph idx="1"/>
          </p:nvPr>
        </p:nvSpPr>
        <p:spPr>
          <a:xfrm>
            <a:off x="430306" y="1376038"/>
            <a:ext cx="11654118" cy="5329562"/>
          </a:xfrm>
        </p:spPr>
        <p:txBody>
          <a:bodyPr>
            <a:normAutofit/>
          </a:bodyPr>
          <a:lstStyle/>
          <a:p>
            <a:r>
              <a:rPr lang="ja-JP" altLang="en-US" dirty="0"/>
              <a:t>プログラミング言語は</a:t>
            </a:r>
            <a:r>
              <a:rPr lang="en-US" altLang="ja-JP" dirty="0"/>
              <a:t>C++</a:t>
            </a:r>
            <a:r>
              <a:rPr lang="ja-JP" altLang="en-US" dirty="0"/>
              <a:t>のため、これまで身につけた知識で開発することが可能</a:t>
            </a:r>
            <a:br>
              <a:rPr lang="en-US" altLang="ja-JP" dirty="0"/>
            </a:br>
            <a:endParaRPr lang="en-US" altLang="ja-JP" dirty="0"/>
          </a:p>
          <a:p>
            <a:r>
              <a:rPr lang="en-US" altLang="ja-JP" dirty="0"/>
              <a:t>Siv3D</a:t>
            </a:r>
            <a:r>
              <a:rPr lang="ja-JP" altLang="en-US" dirty="0"/>
              <a:t>自体は</a:t>
            </a:r>
            <a:r>
              <a:rPr kumimoji="1" lang="ja-JP" altLang="en-US" dirty="0"/>
              <a:t>ゲームに特化しているわけではないが、ゲーム用に使用できる機能は備えている</a:t>
            </a:r>
            <a:br>
              <a:rPr kumimoji="1" lang="en-US" altLang="ja-JP" dirty="0"/>
            </a:br>
            <a:endParaRPr kumimoji="1" lang="en-US" altLang="ja-JP" dirty="0"/>
          </a:p>
          <a:p>
            <a:r>
              <a:rPr kumimoji="1" lang="en-US" altLang="ja-JP" dirty="0"/>
              <a:t>Siv3D</a:t>
            </a:r>
            <a:r>
              <a:rPr kumimoji="1" lang="ja-JP" altLang="en-US" dirty="0"/>
              <a:t>を用いて開発したゲームやアプリは自由に公開してもいいし、販売して収益化してもよい</a:t>
            </a:r>
            <a:endParaRPr kumimoji="1" lang="en-US" altLang="ja-JP" dirty="0"/>
          </a:p>
        </p:txBody>
      </p:sp>
    </p:spTree>
    <p:extLst>
      <p:ext uri="{BB962C8B-B14F-4D97-AF65-F5344CB8AC3E}">
        <p14:creationId xmlns:p14="http://schemas.microsoft.com/office/powerpoint/2010/main" val="4243259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95D82-F877-B298-7B35-D6194B9412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86D428-5B46-89DF-8CF6-EC0D5B25F44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9C38DA4E-6967-5A14-A5D7-B19C07D9581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BAD6C7A9-02C8-3B29-EA23-02C1722F88F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8847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62692-0225-8F84-B996-365DDE7BA31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FAEE2C0-52A2-8558-6296-ECFA0E1C830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8DC761B-0839-5882-1772-93410637ABE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EA79BE23-3AFB-5286-3E3D-894A2996E77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141629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7A361-DD5C-97CA-B44C-88203A3529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C480E8-1E93-C851-AD68-5BE629A98BF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1CC54BB3-4FCF-2328-63AB-91628E3F787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br>
              <a:rPr lang="en-US" altLang="ja-JP" sz="2400" dirty="0">
                <a:solidFill>
                  <a:srgbClr val="008000"/>
                </a:solidFill>
                <a:highlight>
                  <a:srgbClr val="FFFFFF"/>
                </a:highlight>
                <a:ea typeface="ＭＳ ゴシック" panose="020B0609070205080204" pitchFamily="49" charset="-128"/>
              </a:rPr>
            </a:b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3EDF71AF-BAE6-0C24-20EA-8C15A5CAA91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785675A-0B34-408C-D9E6-40A372D609EB}"/>
              </a:ext>
            </a:extLst>
          </p:cNvPr>
          <p:cNvSpPr txBox="1"/>
          <p:nvPr/>
        </p:nvSpPr>
        <p:spPr>
          <a:xfrm>
            <a:off x="779922" y="2613984"/>
            <a:ext cx="10776628"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00B050"/>
                </a:solidFill>
              </a:rPr>
              <a:t>Circle</a:t>
            </a:r>
            <a:br>
              <a:rPr kumimoji="1" lang="en-US" altLang="ja-JP" sz="2400" dirty="0"/>
            </a:br>
            <a:r>
              <a:rPr kumimoji="1" lang="ja-JP" altLang="en-US" sz="2400" dirty="0"/>
              <a:t>円の中心座標</a:t>
            </a:r>
            <a:r>
              <a:rPr kumimoji="1" lang="en-US" altLang="ja-JP" sz="2400" dirty="0"/>
              <a:t>(</a:t>
            </a:r>
            <a:r>
              <a:rPr kumimoji="1" lang="en-US" altLang="ja-JP" sz="2400" dirty="0" err="1">
                <a:solidFill>
                  <a:srgbClr val="FF0000"/>
                </a:solidFill>
              </a:rPr>
              <a:t>x</a:t>
            </a:r>
            <a:r>
              <a:rPr kumimoji="1" lang="en-US" altLang="ja-JP" sz="2400" dirty="0" err="1"/>
              <a:t>,</a:t>
            </a:r>
            <a:r>
              <a:rPr kumimoji="1" lang="en-US" altLang="ja-JP" sz="2400" dirty="0" err="1">
                <a:solidFill>
                  <a:srgbClr val="FF0000"/>
                </a:solidFill>
              </a:rPr>
              <a:t>y</a:t>
            </a:r>
            <a:r>
              <a:rPr kumimoji="1" lang="en-US" altLang="ja-JP" sz="2400" dirty="0"/>
              <a:t>)</a:t>
            </a:r>
            <a:r>
              <a:rPr kumimoji="1" lang="ja-JP" altLang="en-US" sz="2400" dirty="0"/>
              <a:t>と半径</a:t>
            </a:r>
            <a:r>
              <a:rPr kumimoji="1" lang="en-US" altLang="ja-JP" sz="2400" dirty="0">
                <a:solidFill>
                  <a:srgbClr val="FF0000"/>
                </a:solidFill>
              </a:rPr>
              <a:t>r</a:t>
            </a:r>
            <a:r>
              <a:rPr kumimoji="1" lang="ja-JP" altLang="en-US" sz="2400" dirty="0"/>
              <a:t>の</a:t>
            </a:r>
            <a:r>
              <a:rPr kumimoji="1" lang="en-US" altLang="ja-JP" sz="2400" dirty="0"/>
              <a:t>3</a:t>
            </a:r>
            <a:r>
              <a:rPr kumimoji="1" lang="ja-JP" altLang="en-US" sz="2400" dirty="0"/>
              <a:t>つのメンバを持つ構造体</a:t>
            </a:r>
            <a:br>
              <a:rPr kumimoji="1" lang="en-US" altLang="ja-JP" sz="2400" dirty="0"/>
            </a:br>
            <a:r>
              <a:rPr kumimoji="1" lang="en-US" altLang="ja-JP" sz="2400" dirty="0" err="1"/>
              <a:t>BallInitialPos</a:t>
            </a:r>
            <a:r>
              <a:rPr kumimoji="1" lang="ja-JP" altLang="en-US" sz="2400" dirty="0"/>
              <a:t>（</a:t>
            </a:r>
            <a:r>
              <a:rPr kumimoji="1" lang="en-US" altLang="ja-JP" sz="2400" dirty="0"/>
              <a:t>Vec2</a:t>
            </a:r>
            <a:r>
              <a:rPr kumimoji="1" lang="ja-JP" altLang="en-US" sz="2400" dirty="0"/>
              <a:t>）と</a:t>
            </a:r>
            <a:r>
              <a:rPr kumimoji="1" lang="en-US" altLang="ja-JP" sz="2400" dirty="0" err="1"/>
              <a:t>BallSize</a:t>
            </a:r>
            <a:r>
              <a:rPr kumimoji="1" lang="ja-JP" altLang="en-US" sz="2400" dirty="0"/>
              <a:t>（</a:t>
            </a:r>
            <a:r>
              <a:rPr kumimoji="1" lang="en-US" altLang="ja-JP" sz="2400" dirty="0"/>
              <a:t>int32</a:t>
            </a:r>
            <a:r>
              <a:rPr kumimoji="1" lang="ja-JP" altLang="en-US" sz="2400" dirty="0"/>
              <a:t>）で</a:t>
            </a:r>
            <a:r>
              <a:rPr kumimoji="1" lang="en-US" altLang="ja-JP" sz="2400" dirty="0">
                <a:solidFill>
                  <a:srgbClr val="FF0000"/>
                </a:solidFill>
              </a:rPr>
              <a:t>3</a:t>
            </a:r>
            <a:r>
              <a:rPr kumimoji="1" lang="ja-JP" altLang="en-US" sz="2400" dirty="0">
                <a:solidFill>
                  <a:srgbClr val="FF0000"/>
                </a:solidFill>
              </a:rPr>
              <a:t>つ</a:t>
            </a:r>
            <a:r>
              <a:rPr kumimoji="1" lang="ja-JP" altLang="en-US" sz="2400" dirty="0"/>
              <a:t>の戻り値を返している</a:t>
            </a:r>
          </a:p>
        </p:txBody>
      </p:sp>
      <p:cxnSp>
        <p:nvCxnSpPr>
          <p:cNvPr id="6" name="直線矢印コネクタ 5">
            <a:extLst>
              <a:ext uri="{FF2B5EF4-FFF2-40B4-BE49-F238E27FC236}">
                <a16:creationId xmlns:a16="http://schemas.microsoft.com/office/drawing/2014/main" id="{59580AEC-0A15-2F38-6A32-DB98CC93B473}"/>
              </a:ext>
            </a:extLst>
          </p:cNvPr>
          <p:cNvCxnSpPr/>
          <p:nvPr/>
        </p:nvCxnSpPr>
        <p:spPr>
          <a:xfrm>
            <a:off x="8219872" y="6498077"/>
            <a:ext cx="118677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CC4A505C-1B6F-D6DE-D2AA-218B992C0276}"/>
              </a:ext>
            </a:extLst>
          </p:cNvPr>
          <p:cNvCxnSpPr>
            <a:cxnSpLocks/>
          </p:cNvCxnSpPr>
          <p:nvPr/>
        </p:nvCxnSpPr>
        <p:spPr>
          <a:xfrm flipV="1">
            <a:off x="8219872" y="4423909"/>
            <a:ext cx="0" cy="20784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7C5E6A83-A0DA-3AA4-0556-701AD2FB4AE2}"/>
              </a:ext>
            </a:extLst>
          </p:cNvPr>
          <p:cNvSpPr txBox="1"/>
          <p:nvPr/>
        </p:nvSpPr>
        <p:spPr>
          <a:xfrm>
            <a:off x="8433881" y="6465652"/>
            <a:ext cx="612668" cy="369332"/>
          </a:xfrm>
          <a:prstGeom prst="rect">
            <a:avLst/>
          </a:prstGeom>
          <a:noFill/>
        </p:spPr>
        <p:txBody>
          <a:bodyPr wrap="none" rtlCol="0">
            <a:spAutoFit/>
          </a:bodyPr>
          <a:lstStyle/>
          <a:p>
            <a:r>
              <a:rPr kumimoji="1" lang="en-US" altLang="ja-JP" dirty="0"/>
              <a:t>100</a:t>
            </a:r>
            <a:endParaRPr kumimoji="1" lang="ja-JP" altLang="en-US" dirty="0"/>
          </a:p>
        </p:txBody>
      </p:sp>
      <p:sp>
        <p:nvSpPr>
          <p:cNvPr id="11" name="テキスト ボックス 10">
            <a:extLst>
              <a:ext uri="{FF2B5EF4-FFF2-40B4-BE49-F238E27FC236}">
                <a16:creationId xmlns:a16="http://schemas.microsoft.com/office/drawing/2014/main" id="{12772E79-3B8D-C202-13D6-77BBA587883D}"/>
              </a:ext>
            </a:extLst>
          </p:cNvPr>
          <p:cNvSpPr txBox="1"/>
          <p:nvPr/>
        </p:nvSpPr>
        <p:spPr>
          <a:xfrm>
            <a:off x="7464537" y="5241747"/>
            <a:ext cx="755335" cy="369332"/>
          </a:xfrm>
          <a:prstGeom prst="rect">
            <a:avLst/>
          </a:prstGeom>
          <a:noFill/>
        </p:spPr>
        <p:txBody>
          <a:bodyPr wrap="none" rtlCol="0">
            <a:spAutoFit/>
          </a:bodyPr>
          <a:lstStyle/>
          <a:p>
            <a:r>
              <a:rPr kumimoji="1" lang="en-US" altLang="ja-JP" dirty="0"/>
              <a:t>-480</a:t>
            </a:r>
            <a:endParaRPr kumimoji="1" lang="ja-JP" altLang="en-US" dirty="0"/>
          </a:p>
        </p:txBody>
      </p:sp>
      <p:cxnSp>
        <p:nvCxnSpPr>
          <p:cNvPr id="12" name="直線矢印コネクタ 11">
            <a:extLst>
              <a:ext uri="{FF2B5EF4-FFF2-40B4-BE49-F238E27FC236}">
                <a16:creationId xmlns:a16="http://schemas.microsoft.com/office/drawing/2014/main" id="{E3B0B425-3749-48ED-6906-9962218926D2}"/>
              </a:ext>
            </a:extLst>
          </p:cNvPr>
          <p:cNvCxnSpPr>
            <a:cxnSpLocks/>
          </p:cNvCxnSpPr>
          <p:nvPr/>
        </p:nvCxnSpPr>
        <p:spPr>
          <a:xfrm flipV="1">
            <a:off x="8219872" y="4460644"/>
            <a:ext cx="1118681" cy="200500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67FEB054-E62C-0A71-CB56-B862709CF565}"/>
              </a:ext>
            </a:extLst>
          </p:cNvPr>
          <p:cNvSpPr txBox="1"/>
          <p:nvPr/>
        </p:nvSpPr>
        <p:spPr>
          <a:xfrm>
            <a:off x="9388894" y="6280986"/>
            <a:ext cx="327334" cy="369332"/>
          </a:xfrm>
          <a:prstGeom prst="rect">
            <a:avLst/>
          </a:prstGeom>
          <a:noFill/>
        </p:spPr>
        <p:txBody>
          <a:bodyPr wrap="none" rtlCol="0">
            <a:spAutoFit/>
          </a:bodyPr>
          <a:lstStyle/>
          <a:p>
            <a:r>
              <a:rPr kumimoji="1" lang="en-US" altLang="ja-JP" dirty="0"/>
              <a:t>x</a:t>
            </a:r>
            <a:endParaRPr kumimoji="1" lang="ja-JP" altLang="en-US" dirty="0"/>
          </a:p>
        </p:txBody>
      </p:sp>
      <p:sp>
        <p:nvSpPr>
          <p:cNvPr id="17" name="テキスト ボックス 16">
            <a:extLst>
              <a:ext uri="{FF2B5EF4-FFF2-40B4-BE49-F238E27FC236}">
                <a16:creationId xmlns:a16="http://schemas.microsoft.com/office/drawing/2014/main" id="{94520784-003A-5334-5806-143A86AE9ABF}"/>
              </a:ext>
            </a:extLst>
          </p:cNvPr>
          <p:cNvSpPr txBox="1"/>
          <p:nvPr/>
        </p:nvSpPr>
        <p:spPr>
          <a:xfrm>
            <a:off x="8056205" y="4056933"/>
            <a:ext cx="327334" cy="369332"/>
          </a:xfrm>
          <a:prstGeom prst="rect">
            <a:avLst/>
          </a:prstGeom>
          <a:noFill/>
        </p:spPr>
        <p:txBody>
          <a:bodyPr wrap="none" rtlCol="0">
            <a:spAutoFit/>
          </a:bodyPr>
          <a:lstStyle/>
          <a:p>
            <a:r>
              <a:rPr kumimoji="1" lang="en-US" altLang="ja-JP" dirty="0"/>
              <a:t>y</a:t>
            </a:r>
            <a:endParaRPr kumimoji="1" lang="ja-JP" altLang="en-US" dirty="0"/>
          </a:p>
        </p:txBody>
      </p:sp>
      <p:sp>
        <p:nvSpPr>
          <p:cNvPr id="18" name="テキスト ボックス 17">
            <a:extLst>
              <a:ext uri="{FF2B5EF4-FFF2-40B4-BE49-F238E27FC236}">
                <a16:creationId xmlns:a16="http://schemas.microsoft.com/office/drawing/2014/main" id="{CE4F30B5-6C44-FF2D-261D-081234871334}"/>
              </a:ext>
            </a:extLst>
          </p:cNvPr>
          <p:cNvSpPr txBox="1"/>
          <p:nvPr/>
        </p:nvSpPr>
        <p:spPr>
          <a:xfrm>
            <a:off x="8546246" y="4046234"/>
            <a:ext cx="1896673" cy="369332"/>
          </a:xfrm>
          <a:prstGeom prst="rect">
            <a:avLst/>
          </a:prstGeom>
          <a:noFill/>
        </p:spPr>
        <p:txBody>
          <a:bodyPr wrap="none" rtlCol="0">
            <a:spAutoFit/>
          </a:bodyPr>
          <a:lstStyle/>
          <a:p>
            <a:r>
              <a:rPr kumimoji="1" lang="en-US" altLang="ja-JP" dirty="0" err="1"/>
              <a:t>ballVelocity</a:t>
            </a:r>
            <a:endParaRPr kumimoji="1" lang="ja-JP" altLang="en-US" dirty="0"/>
          </a:p>
        </p:txBody>
      </p:sp>
    </p:spTree>
    <p:extLst>
      <p:ext uri="{BB962C8B-B14F-4D97-AF65-F5344CB8AC3E}">
        <p14:creationId xmlns:p14="http://schemas.microsoft.com/office/powerpoint/2010/main" val="3701718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B5CFF-2684-591D-CB23-5C93D9C9B8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21AFF5-0397-E7FD-586A-8F7873EBC0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A139DED-EADB-0564-9BDF-2EBAFAD80517}"/>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A415E125-D8A6-25D4-B787-16EB058EA6C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DD8B2909-9838-2F9E-5518-2EDCBCE7E558}"/>
              </a:ext>
            </a:extLst>
          </p:cNvPr>
          <p:cNvSpPr txBox="1"/>
          <p:nvPr/>
        </p:nvSpPr>
        <p:spPr>
          <a:xfrm>
            <a:off x="838200" y="4355917"/>
            <a:ext cx="683692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err="1">
                <a:solidFill>
                  <a:srgbClr val="FF0000"/>
                </a:solidFill>
              </a:rPr>
              <a:t>moveBy</a:t>
            </a:r>
            <a:r>
              <a:rPr kumimoji="1" lang="ja-JP" altLang="en-US" sz="2400" dirty="0">
                <a:solidFill>
                  <a:srgbClr val="FF0000"/>
                </a:solidFill>
              </a:rPr>
              <a:t>関数</a:t>
            </a:r>
            <a:br>
              <a:rPr kumimoji="1" lang="en-US" altLang="ja-JP" sz="2400" dirty="0"/>
            </a:br>
            <a:r>
              <a:rPr kumimoji="1" lang="ja-JP" altLang="en-US" sz="2400" dirty="0"/>
              <a:t>引数で指定した移動量だけ、中心座標を変更する</a:t>
            </a:r>
          </a:p>
        </p:txBody>
      </p:sp>
      <p:sp>
        <p:nvSpPr>
          <p:cNvPr id="5" name="テキスト ボックス 4">
            <a:extLst>
              <a:ext uri="{FF2B5EF4-FFF2-40B4-BE49-F238E27FC236}">
                <a16:creationId xmlns:a16="http://schemas.microsoft.com/office/drawing/2014/main" id="{1A823502-FC90-1410-AA2A-0CEE9C99FBF7}"/>
              </a:ext>
            </a:extLst>
          </p:cNvPr>
          <p:cNvSpPr txBox="1"/>
          <p:nvPr/>
        </p:nvSpPr>
        <p:spPr>
          <a:xfrm>
            <a:off x="3946997" y="5958909"/>
            <a:ext cx="807963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draw</a:t>
            </a:r>
            <a:r>
              <a:rPr kumimoji="1" lang="ja-JP" altLang="en-US" sz="2400" dirty="0">
                <a:solidFill>
                  <a:srgbClr val="FF0000"/>
                </a:solidFill>
              </a:rPr>
              <a:t>関数</a:t>
            </a:r>
            <a:br>
              <a:rPr kumimoji="1" lang="en-US" altLang="ja-JP" sz="2400" dirty="0"/>
            </a:br>
            <a:r>
              <a:rPr kumimoji="1" lang="ja-JP" altLang="en-US" sz="2400" dirty="0">
                <a:solidFill>
                  <a:srgbClr val="00B050"/>
                </a:solidFill>
              </a:rPr>
              <a:t>位置やサイズ情報を持った図形</a:t>
            </a:r>
            <a:r>
              <a:rPr kumimoji="1" lang="ja-JP" altLang="en-US" sz="2400" dirty="0"/>
              <a:t>を描画する。引数は色指定</a:t>
            </a:r>
          </a:p>
        </p:txBody>
      </p:sp>
      <p:sp>
        <p:nvSpPr>
          <p:cNvPr id="6" name="テキスト ボックス 5">
            <a:extLst>
              <a:ext uri="{FF2B5EF4-FFF2-40B4-BE49-F238E27FC236}">
                <a16:creationId xmlns:a16="http://schemas.microsoft.com/office/drawing/2014/main" id="{79BE2456-B6F7-C2F9-C486-4C383092536D}"/>
              </a:ext>
            </a:extLst>
          </p:cNvPr>
          <p:cNvSpPr txBox="1"/>
          <p:nvPr/>
        </p:nvSpPr>
        <p:spPr>
          <a:xfrm>
            <a:off x="6566979" y="1842633"/>
            <a:ext cx="4959487" cy="1938992"/>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br>
              <a:rPr kumimoji="1" lang="en-US" altLang="ja-JP" sz="2400" dirty="0"/>
            </a:br>
            <a:r>
              <a:rPr kumimoji="1" lang="en-US" altLang="ja-JP" sz="2400" dirty="0"/>
              <a:t>1</a:t>
            </a:r>
            <a:r>
              <a:rPr kumimoji="1" lang="ja-JP" altLang="en-US" sz="2400" dirty="0"/>
              <a:t>フレーム描画するのにかかる時間を乗算することで、移動量を求める</a:t>
            </a:r>
            <a:br>
              <a:rPr kumimoji="1" lang="en-US" altLang="ja-JP" sz="2400" dirty="0"/>
            </a:br>
            <a:r>
              <a:rPr kumimoji="1" lang="en-US" altLang="ja-JP" sz="2400" dirty="0"/>
              <a:t>30fps</a:t>
            </a:r>
            <a:r>
              <a:rPr kumimoji="1" lang="ja-JP" altLang="en-US" sz="2400" dirty="0"/>
              <a:t>なら約</a:t>
            </a:r>
            <a:r>
              <a:rPr kumimoji="1" lang="en-US" altLang="ja-JP" sz="2400" dirty="0"/>
              <a:t>0.033</a:t>
            </a:r>
            <a:r>
              <a:rPr kumimoji="1" lang="ja-JP" altLang="en-US" sz="2400" dirty="0"/>
              <a:t>秒</a:t>
            </a:r>
            <a:br>
              <a:rPr kumimoji="1" lang="en-US" altLang="ja-JP" sz="2400" dirty="0"/>
            </a:br>
            <a:r>
              <a:rPr kumimoji="1" lang="en-US" altLang="ja-JP" sz="2400" dirty="0"/>
              <a:t>60fps</a:t>
            </a:r>
            <a:r>
              <a:rPr kumimoji="1" lang="ja-JP" altLang="en-US" sz="2400" dirty="0"/>
              <a:t>なら約</a:t>
            </a:r>
            <a:r>
              <a:rPr kumimoji="1" lang="en-US" altLang="ja-JP" sz="2400" dirty="0"/>
              <a:t>0.016</a:t>
            </a:r>
            <a:r>
              <a:rPr kumimoji="1" lang="ja-JP" altLang="en-US" sz="2400" dirty="0"/>
              <a:t>秒</a:t>
            </a:r>
          </a:p>
        </p:txBody>
      </p:sp>
      <p:cxnSp>
        <p:nvCxnSpPr>
          <p:cNvPr id="9" name="直線矢印コネクタ 8">
            <a:extLst>
              <a:ext uri="{FF2B5EF4-FFF2-40B4-BE49-F238E27FC236}">
                <a16:creationId xmlns:a16="http://schemas.microsoft.com/office/drawing/2014/main" id="{88B75DC0-6CEE-D683-66B7-C7ACE56D4263}"/>
              </a:ext>
            </a:extLst>
          </p:cNvPr>
          <p:cNvCxnSpPr>
            <a:cxnSpLocks/>
          </p:cNvCxnSpPr>
          <p:nvPr/>
        </p:nvCxnSpPr>
        <p:spPr>
          <a:xfrm flipV="1">
            <a:off x="8881353" y="3818493"/>
            <a:ext cx="165370" cy="16192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618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42D63-D711-3FFF-1E1A-74C771CBA3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8FBEC44-F7C4-9C41-EFA7-3F8508FC35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4C6B670-3387-2011-2DA5-4F1A8CB1291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A784706-B787-7968-7740-CECD7D00B4D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545264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5F292-FD70-AC5C-E5B3-5A5E4B9648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6799CF-EB0E-E889-A964-520725BF173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7B4DF46-0C5F-6936-4472-9FA9BEA2B87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9CC7BF0-A9BE-8A5C-776D-10BF2C817A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27F48131-21A3-F48F-660F-6BD3E519E296}"/>
              </a:ext>
            </a:extLst>
          </p:cNvPr>
          <p:cNvSpPr txBox="1"/>
          <p:nvPr/>
        </p:nvSpPr>
        <p:spPr>
          <a:xfrm>
            <a:off x="1519136" y="1393808"/>
            <a:ext cx="5582055" cy="3416320"/>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ja-JP" altLang="en-US" sz="2400" dirty="0"/>
          </a:p>
        </p:txBody>
      </p:sp>
      <p:cxnSp>
        <p:nvCxnSpPr>
          <p:cNvPr id="8" name="直線コネクタ 7">
            <a:extLst>
              <a:ext uri="{FF2B5EF4-FFF2-40B4-BE49-F238E27FC236}">
                <a16:creationId xmlns:a16="http://schemas.microsoft.com/office/drawing/2014/main" id="{7E8F8D2D-42C3-DAC4-D535-750506A91DE9}"/>
              </a:ext>
            </a:extLst>
          </p:cNvPr>
          <p:cNvCxnSpPr/>
          <p:nvPr/>
        </p:nvCxnSpPr>
        <p:spPr>
          <a:xfrm>
            <a:off x="2083334" y="1679426"/>
            <a:ext cx="271401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6462C269-B8CA-C306-AD0B-AC1FE75C585C}"/>
              </a:ext>
            </a:extLst>
          </p:cNvPr>
          <p:cNvSpPr/>
          <p:nvPr/>
        </p:nvSpPr>
        <p:spPr>
          <a:xfrm>
            <a:off x="3200399" y="1673859"/>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814F726E-E9FD-6122-52FE-0FD806E3B6CD}"/>
              </a:ext>
            </a:extLst>
          </p:cNvPr>
          <p:cNvSpPr/>
          <p:nvPr/>
        </p:nvSpPr>
        <p:spPr>
          <a:xfrm>
            <a:off x="2452990" y="3349007"/>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BC33D85A-CD06-8FAF-C181-D86AE8E211AF}"/>
              </a:ext>
            </a:extLst>
          </p:cNvPr>
          <p:cNvSpPr/>
          <p:nvPr/>
        </p:nvSpPr>
        <p:spPr>
          <a:xfrm>
            <a:off x="3985091" y="3309470"/>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41650D46-7B63-2EE4-FD1A-987C038D11E0}"/>
              </a:ext>
            </a:extLst>
          </p:cNvPr>
          <p:cNvCxnSpPr>
            <a:cxnSpLocks/>
          </p:cNvCxnSpPr>
          <p:nvPr/>
        </p:nvCxnSpPr>
        <p:spPr>
          <a:xfrm flipV="1">
            <a:off x="2739954" y="2113838"/>
            <a:ext cx="585283" cy="1182527"/>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E44FB9F1-71AE-B808-8F2E-7540C0CF4993}"/>
              </a:ext>
            </a:extLst>
          </p:cNvPr>
          <p:cNvCxnSpPr>
            <a:cxnSpLocks/>
          </p:cNvCxnSpPr>
          <p:nvPr/>
        </p:nvCxnSpPr>
        <p:spPr>
          <a:xfrm>
            <a:off x="3574911" y="2142814"/>
            <a:ext cx="515570" cy="1124575"/>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7615B76-F9C0-D36B-3C67-C2BE65C549FB}"/>
              </a:ext>
            </a:extLst>
          </p:cNvPr>
          <p:cNvSpPr txBox="1"/>
          <p:nvPr/>
        </p:nvSpPr>
        <p:spPr>
          <a:xfrm>
            <a:off x="1553180" y="3817122"/>
            <a:ext cx="5548011" cy="830997"/>
          </a:xfrm>
          <a:prstGeom prst="rect">
            <a:avLst/>
          </a:prstGeom>
          <a:noFill/>
        </p:spPr>
        <p:txBody>
          <a:bodyPr wrap="square" rtlCol="0">
            <a:spAutoFit/>
          </a:bodyPr>
          <a:lstStyle/>
          <a:p>
            <a:r>
              <a:rPr kumimoji="1" lang="ja-JP" altLang="en-US" sz="2400" b="1" dirty="0">
                <a:solidFill>
                  <a:srgbClr val="FF0000"/>
                </a:solidFill>
              </a:rPr>
              <a:t>上向き（</a:t>
            </a:r>
            <a:r>
              <a:rPr kumimoji="1" lang="en-US" altLang="ja-JP" sz="2400" b="1" dirty="0">
                <a:solidFill>
                  <a:srgbClr val="FF0000"/>
                </a:solidFill>
              </a:rPr>
              <a:t>-y</a:t>
            </a:r>
            <a:r>
              <a:rPr kumimoji="1" lang="ja-JP" altLang="en-US" sz="2400" b="1" dirty="0">
                <a:solidFill>
                  <a:srgbClr val="FF0000"/>
                </a:solidFill>
              </a:rPr>
              <a:t>方向）に移動している</a:t>
            </a:r>
            <a:r>
              <a:rPr kumimoji="1" lang="ja-JP" altLang="en-US" sz="2400" dirty="0"/>
              <a:t>かつ</a:t>
            </a:r>
            <a:endParaRPr kumimoji="1" lang="en-US" altLang="ja-JP" sz="2400" dirty="0"/>
          </a:p>
          <a:p>
            <a:r>
              <a:rPr kumimoji="1" lang="ja-JP" altLang="en-US" sz="2400" b="1" dirty="0">
                <a:solidFill>
                  <a:srgbClr val="0000FF"/>
                </a:solidFill>
              </a:rPr>
              <a:t>ボールの</a:t>
            </a:r>
            <a:r>
              <a:rPr kumimoji="1" lang="en-US" altLang="ja-JP" sz="2400" b="1" dirty="0">
                <a:solidFill>
                  <a:srgbClr val="0000FF"/>
                </a:solidFill>
              </a:rPr>
              <a:t>y</a:t>
            </a:r>
            <a:r>
              <a:rPr kumimoji="1" lang="ja-JP" altLang="en-US" sz="2400" b="1" dirty="0">
                <a:solidFill>
                  <a:srgbClr val="0000FF"/>
                </a:solidFill>
              </a:rPr>
              <a:t>座標が</a:t>
            </a:r>
            <a:r>
              <a:rPr kumimoji="1" lang="en-US" altLang="ja-JP" sz="2400" b="1" dirty="0">
                <a:solidFill>
                  <a:srgbClr val="0000FF"/>
                </a:solidFill>
              </a:rPr>
              <a:t>0</a:t>
            </a:r>
            <a:r>
              <a:rPr kumimoji="1" lang="ja-JP" altLang="en-US" sz="2400" b="1" dirty="0">
                <a:solidFill>
                  <a:srgbClr val="0000FF"/>
                </a:solidFill>
              </a:rPr>
              <a:t>より小さくなる</a:t>
            </a:r>
            <a:r>
              <a:rPr kumimoji="1" lang="ja-JP" altLang="en-US" sz="2400" dirty="0"/>
              <a:t>とき</a:t>
            </a:r>
          </a:p>
        </p:txBody>
      </p:sp>
    </p:spTree>
    <p:extLst>
      <p:ext uri="{BB962C8B-B14F-4D97-AF65-F5344CB8AC3E}">
        <p14:creationId xmlns:p14="http://schemas.microsoft.com/office/powerpoint/2010/main" val="2533232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2BAD7-561B-0FDF-7DD1-8F5C4271402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D0F9976-89A0-809E-22A0-2D24C189ECC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BB55922-1D6B-B919-1EB1-0B1AC0718EFA}"/>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B5EF793D-2C83-3ABC-CE7C-54CCF7CD52E4}"/>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E5BE4507-C677-72AF-EDFD-29B80315A4A3}"/>
              </a:ext>
            </a:extLst>
          </p:cNvPr>
          <p:cNvSpPr txBox="1"/>
          <p:nvPr/>
        </p:nvSpPr>
        <p:spPr>
          <a:xfrm>
            <a:off x="1519136" y="1393808"/>
            <a:ext cx="5582055" cy="3416320"/>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ja-JP" altLang="en-US" sz="2400" dirty="0"/>
          </a:p>
        </p:txBody>
      </p:sp>
      <p:cxnSp>
        <p:nvCxnSpPr>
          <p:cNvPr id="8" name="直線コネクタ 7">
            <a:extLst>
              <a:ext uri="{FF2B5EF4-FFF2-40B4-BE49-F238E27FC236}">
                <a16:creationId xmlns:a16="http://schemas.microsoft.com/office/drawing/2014/main" id="{9F4E70B5-CE01-4464-F1E3-BCD10723AC21}"/>
              </a:ext>
            </a:extLst>
          </p:cNvPr>
          <p:cNvCxnSpPr/>
          <p:nvPr/>
        </p:nvCxnSpPr>
        <p:spPr>
          <a:xfrm>
            <a:off x="2083334" y="1679426"/>
            <a:ext cx="271401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3B330EFC-24B6-E746-3325-5D667C5AAA0B}"/>
              </a:ext>
            </a:extLst>
          </p:cNvPr>
          <p:cNvSpPr/>
          <p:nvPr/>
        </p:nvSpPr>
        <p:spPr>
          <a:xfrm>
            <a:off x="3200399" y="1673859"/>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2122BF85-D6A4-1811-B0B1-14D0E4F47D54}"/>
              </a:ext>
            </a:extLst>
          </p:cNvPr>
          <p:cNvSpPr/>
          <p:nvPr/>
        </p:nvSpPr>
        <p:spPr>
          <a:xfrm>
            <a:off x="2452990" y="3349007"/>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E80E7174-B68E-DDBC-3F3F-6D6A0E8F216B}"/>
              </a:ext>
            </a:extLst>
          </p:cNvPr>
          <p:cNvSpPr/>
          <p:nvPr/>
        </p:nvSpPr>
        <p:spPr>
          <a:xfrm>
            <a:off x="3985091" y="3309470"/>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EED901BB-8B5A-DC63-A0F3-9F0140E922C8}"/>
              </a:ext>
            </a:extLst>
          </p:cNvPr>
          <p:cNvCxnSpPr>
            <a:cxnSpLocks/>
          </p:cNvCxnSpPr>
          <p:nvPr/>
        </p:nvCxnSpPr>
        <p:spPr>
          <a:xfrm flipV="1">
            <a:off x="2739954" y="2113838"/>
            <a:ext cx="585283" cy="1182527"/>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210897FC-31D2-018A-8A84-59E90D15AB36}"/>
              </a:ext>
            </a:extLst>
          </p:cNvPr>
          <p:cNvCxnSpPr>
            <a:cxnSpLocks/>
          </p:cNvCxnSpPr>
          <p:nvPr/>
        </p:nvCxnSpPr>
        <p:spPr>
          <a:xfrm>
            <a:off x="3574911" y="2142814"/>
            <a:ext cx="515570" cy="1124575"/>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653DC63D-C82B-2913-CF57-AF61204828EC}"/>
              </a:ext>
            </a:extLst>
          </p:cNvPr>
          <p:cNvSpPr txBox="1"/>
          <p:nvPr/>
        </p:nvSpPr>
        <p:spPr>
          <a:xfrm>
            <a:off x="1553180" y="3817122"/>
            <a:ext cx="5548011" cy="830997"/>
          </a:xfrm>
          <a:prstGeom prst="rect">
            <a:avLst/>
          </a:prstGeom>
          <a:noFill/>
        </p:spPr>
        <p:txBody>
          <a:bodyPr wrap="square" rtlCol="0">
            <a:spAutoFit/>
          </a:bodyPr>
          <a:lstStyle/>
          <a:p>
            <a:r>
              <a:rPr kumimoji="1" lang="ja-JP" altLang="en-US" sz="2400" b="1" dirty="0">
                <a:solidFill>
                  <a:srgbClr val="FF0000"/>
                </a:solidFill>
              </a:rPr>
              <a:t>上向き（</a:t>
            </a:r>
            <a:r>
              <a:rPr kumimoji="1" lang="en-US" altLang="ja-JP" sz="2400" b="1" dirty="0">
                <a:solidFill>
                  <a:srgbClr val="FF0000"/>
                </a:solidFill>
              </a:rPr>
              <a:t>-y</a:t>
            </a:r>
            <a:r>
              <a:rPr kumimoji="1" lang="ja-JP" altLang="en-US" sz="2400" b="1" dirty="0">
                <a:solidFill>
                  <a:srgbClr val="FF0000"/>
                </a:solidFill>
              </a:rPr>
              <a:t>方向）に移動している</a:t>
            </a:r>
            <a:r>
              <a:rPr kumimoji="1" lang="ja-JP" altLang="en-US" sz="2400" dirty="0"/>
              <a:t>かつ</a:t>
            </a:r>
            <a:endParaRPr kumimoji="1" lang="en-US" altLang="ja-JP" sz="2400" dirty="0"/>
          </a:p>
          <a:p>
            <a:r>
              <a:rPr kumimoji="1" lang="ja-JP" altLang="en-US" sz="2400" b="1" dirty="0">
                <a:solidFill>
                  <a:srgbClr val="0000FF"/>
                </a:solidFill>
              </a:rPr>
              <a:t>ボールの</a:t>
            </a:r>
            <a:r>
              <a:rPr kumimoji="1" lang="en-US" altLang="ja-JP" sz="2400" b="1" dirty="0">
                <a:solidFill>
                  <a:srgbClr val="0000FF"/>
                </a:solidFill>
              </a:rPr>
              <a:t>y</a:t>
            </a:r>
            <a:r>
              <a:rPr kumimoji="1" lang="ja-JP" altLang="en-US" sz="2400" b="1" dirty="0">
                <a:solidFill>
                  <a:srgbClr val="0000FF"/>
                </a:solidFill>
              </a:rPr>
              <a:t>座標が</a:t>
            </a:r>
            <a:r>
              <a:rPr kumimoji="1" lang="en-US" altLang="ja-JP" sz="2400" b="1" dirty="0">
                <a:solidFill>
                  <a:srgbClr val="0000FF"/>
                </a:solidFill>
              </a:rPr>
              <a:t>0</a:t>
            </a:r>
            <a:r>
              <a:rPr kumimoji="1" lang="ja-JP" altLang="en-US" sz="2400" b="1" dirty="0">
                <a:solidFill>
                  <a:srgbClr val="0000FF"/>
                </a:solidFill>
              </a:rPr>
              <a:t>より小さくなる</a:t>
            </a:r>
            <a:r>
              <a:rPr kumimoji="1" lang="ja-JP" altLang="en-US" sz="2400" dirty="0"/>
              <a:t>とき</a:t>
            </a:r>
          </a:p>
        </p:txBody>
      </p:sp>
      <p:cxnSp>
        <p:nvCxnSpPr>
          <p:cNvPr id="22" name="直線矢印コネクタ 21">
            <a:extLst>
              <a:ext uri="{FF2B5EF4-FFF2-40B4-BE49-F238E27FC236}">
                <a16:creationId xmlns:a16="http://schemas.microsoft.com/office/drawing/2014/main" id="{B74559D7-F032-B22A-5810-15FE644B9363}"/>
              </a:ext>
            </a:extLst>
          </p:cNvPr>
          <p:cNvCxnSpPr/>
          <p:nvPr/>
        </p:nvCxnSpPr>
        <p:spPr>
          <a:xfrm flipV="1">
            <a:off x="2746436" y="2113838"/>
            <a:ext cx="0" cy="1153551"/>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48BC5F6-2C1F-E1BE-7D0E-DF54BFE3FA2F}"/>
              </a:ext>
            </a:extLst>
          </p:cNvPr>
          <p:cNvCxnSpPr>
            <a:cxnSpLocks/>
          </p:cNvCxnSpPr>
          <p:nvPr/>
        </p:nvCxnSpPr>
        <p:spPr>
          <a:xfrm>
            <a:off x="3574904" y="2142814"/>
            <a:ext cx="0" cy="1153551"/>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6AD30EC9-56CB-7818-578C-BBF419E1BADA}"/>
              </a:ext>
            </a:extLst>
          </p:cNvPr>
          <p:cNvCxnSpPr>
            <a:cxnSpLocks/>
          </p:cNvCxnSpPr>
          <p:nvPr/>
        </p:nvCxnSpPr>
        <p:spPr>
          <a:xfrm>
            <a:off x="2746436" y="3267389"/>
            <a:ext cx="556104" cy="0"/>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2C5DF4F6-2D28-F961-8B50-2E8B7FB8DB39}"/>
              </a:ext>
            </a:extLst>
          </p:cNvPr>
          <p:cNvCxnSpPr>
            <a:cxnSpLocks/>
          </p:cNvCxnSpPr>
          <p:nvPr/>
        </p:nvCxnSpPr>
        <p:spPr>
          <a:xfrm>
            <a:off x="3570033" y="2148194"/>
            <a:ext cx="556104" cy="0"/>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715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E40EF-3EF6-2C3E-362D-6B875C5B1D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886B44A-2AB7-6339-2549-C5E2DA6B240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7674F590-283C-60B1-ECE9-6EC574978BE8}"/>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34636B86-87EE-882C-85FC-C32E8F9BD661}"/>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72AE0468-56A5-8FB4-7B95-2147A2473226}"/>
              </a:ext>
            </a:extLst>
          </p:cNvPr>
          <p:cNvSpPr txBox="1"/>
          <p:nvPr/>
        </p:nvSpPr>
        <p:spPr>
          <a:xfrm>
            <a:off x="1519136" y="1393808"/>
            <a:ext cx="5582055" cy="3416320"/>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ja-JP" altLang="en-US" sz="2400" dirty="0"/>
          </a:p>
        </p:txBody>
      </p:sp>
      <p:cxnSp>
        <p:nvCxnSpPr>
          <p:cNvPr id="8" name="直線コネクタ 7">
            <a:extLst>
              <a:ext uri="{FF2B5EF4-FFF2-40B4-BE49-F238E27FC236}">
                <a16:creationId xmlns:a16="http://schemas.microsoft.com/office/drawing/2014/main" id="{D6258439-DC98-65DA-BD97-C36FCF20BEEC}"/>
              </a:ext>
            </a:extLst>
          </p:cNvPr>
          <p:cNvCxnSpPr/>
          <p:nvPr/>
        </p:nvCxnSpPr>
        <p:spPr>
          <a:xfrm>
            <a:off x="2083334" y="1679426"/>
            <a:ext cx="2714017"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BD2623A9-D39E-8A53-D483-57ED5DFD337B}"/>
              </a:ext>
            </a:extLst>
          </p:cNvPr>
          <p:cNvSpPr/>
          <p:nvPr/>
        </p:nvSpPr>
        <p:spPr>
          <a:xfrm>
            <a:off x="3200399" y="1673859"/>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2F077E3C-CBAE-E2CB-0401-E509D2162154}"/>
              </a:ext>
            </a:extLst>
          </p:cNvPr>
          <p:cNvSpPr/>
          <p:nvPr/>
        </p:nvSpPr>
        <p:spPr>
          <a:xfrm>
            <a:off x="2452990" y="3349007"/>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8A21D8D-76F6-3CF1-06E0-F197A7F4DC08}"/>
              </a:ext>
            </a:extLst>
          </p:cNvPr>
          <p:cNvSpPr/>
          <p:nvPr/>
        </p:nvSpPr>
        <p:spPr>
          <a:xfrm>
            <a:off x="3985091" y="3309470"/>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D7BEB51A-9C44-1C8C-A3D7-4F51C8BE2A1D}"/>
              </a:ext>
            </a:extLst>
          </p:cNvPr>
          <p:cNvSpPr txBox="1"/>
          <p:nvPr/>
        </p:nvSpPr>
        <p:spPr>
          <a:xfrm>
            <a:off x="1553180" y="3817122"/>
            <a:ext cx="5548011" cy="830997"/>
          </a:xfrm>
          <a:prstGeom prst="rect">
            <a:avLst/>
          </a:prstGeom>
          <a:noFill/>
        </p:spPr>
        <p:txBody>
          <a:bodyPr wrap="square" rtlCol="0">
            <a:spAutoFit/>
          </a:bodyPr>
          <a:lstStyle/>
          <a:p>
            <a:r>
              <a:rPr kumimoji="1" lang="ja-JP" altLang="en-US" sz="2400" b="1" dirty="0">
                <a:solidFill>
                  <a:srgbClr val="FF0000"/>
                </a:solidFill>
              </a:rPr>
              <a:t>上向き（</a:t>
            </a:r>
            <a:r>
              <a:rPr kumimoji="1" lang="en-US" altLang="ja-JP" sz="2400" b="1" dirty="0">
                <a:solidFill>
                  <a:srgbClr val="FF0000"/>
                </a:solidFill>
              </a:rPr>
              <a:t>-y</a:t>
            </a:r>
            <a:r>
              <a:rPr kumimoji="1" lang="ja-JP" altLang="en-US" sz="2400" b="1" dirty="0">
                <a:solidFill>
                  <a:srgbClr val="FF0000"/>
                </a:solidFill>
              </a:rPr>
              <a:t>方向）に移動している</a:t>
            </a:r>
            <a:r>
              <a:rPr kumimoji="1" lang="ja-JP" altLang="en-US" sz="2400" dirty="0"/>
              <a:t>かつ</a:t>
            </a:r>
            <a:endParaRPr kumimoji="1" lang="en-US" altLang="ja-JP" sz="2400" dirty="0"/>
          </a:p>
          <a:p>
            <a:r>
              <a:rPr kumimoji="1" lang="ja-JP" altLang="en-US" sz="2400" b="1" dirty="0">
                <a:solidFill>
                  <a:srgbClr val="0000FF"/>
                </a:solidFill>
              </a:rPr>
              <a:t>ボールの</a:t>
            </a:r>
            <a:r>
              <a:rPr kumimoji="1" lang="en-US" altLang="ja-JP" sz="2400" b="1" dirty="0">
                <a:solidFill>
                  <a:srgbClr val="0000FF"/>
                </a:solidFill>
              </a:rPr>
              <a:t>y</a:t>
            </a:r>
            <a:r>
              <a:rPr kumimoji="1" lang="ja-JP" altLang="en-US" sz="2400" b="1" dirty="0">
                <a:solidFill>
                  <a:srgbClr val="0000FF"/>
                </a:solidFill>
              </a:rPr>
              <a:t>座標が</a:t>
            </a:r>
            <a:r>
              <a:rPr kumimoji="1" lang="en-US" altLang="ja-JP" sz="2400" b="1" dirty="0">
                <a:solidFill>
                  <a:srgbClr val="0000FF"/>
                </a:solidFill>
              </a:rPr>
              <a:t>0</a:t>
            </a:r>
            <a:r>
              <a:rPr kumimoji="1" lang="ja-JP" altLang="en-US" sz="2400" b="1" dirty="0">
                <a:solidFill>
                  <a:srgbClr val="0000FF"/>
                </a:solidFill>
              </a:rPr>
              <a:t>より小さくなる</a:t>
            </a:r>
            <a:r>
              <a:rPr kumimoji="1" lang="ja-JP" altLang="en-US" sz="2400" dirty="0"/>
              <a:t>とき</a:t>
            </a:r>
          </a:p>
        </p:txBody>
      </p:sp>
      <p:cxnSp>
        <p:nvCxnSpPr>
          <p:cNvPr id="22" name="直線矢印コネクタ 21">
            <a:extLst>
              <a:ext uri="{FF2B5EF4-FFF2-40B4-BE49-F238E27FC236}">
                <a16:creationId xmlns:a16="http://schemas.microsoft.com/office/drawing/2014/main" id="{1BA0F7CA-EE17-F4DD-5A30-DCF822B8E731}"/>
              </a:ext>
            </a:extLst>
          </p:cNvPr>
          <p:cNvCxnSpPr/>
          <p:nvPr/>
        </p:nvCxnSpPr>
        <p:spPr>
          <a:xfrm flipV="1">
            <a:off x="2746436" y="2113838"/>
            <a:ext cx="0" cy="115355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050D060-0D07-1633-056B-5EDF649B5ECD}"/>
              </a:ext>
            </a:extLst>
          </p:cNvPr>
          <p:cNvCxnSpPr>
            <a:cxnSpLocks/>
          </p:cNvCxnSpPr>
          <p:nvPr/>
        </p:nvCxnSpPr>
        <p:spPr>
          <a:xfrm>
            <a:off x="3574904" y="2142814"/>
            <a:ext cx="0" cy="1153551"/>
          </a:xfrm>
          <a:prstGeom prst="straightConnector1">
            <a:avLst/>
          </a:prstGeom>
          <a:ln w="571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7F878A9-EB0D-503E-4B6C-D380BC2D83B4}"/>
              </a:ext>
            </a:extLst>
          </p:cNvPr>
          <p:cNvCxnSpPr>
            <a:cxnSpLocks/>
          </p:cNvCxnSpPr>
          <p:nvPr/>
        </p:nvCxnSpPr>
        <p:spPr>
          <a:xfrm>
            <a:off x="2746436" y="3267389"/>
            <a:ext cx="556104" cy="0"/>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B177B3CB-75E0-C036-0536-EAF905B14E7A}"/>
              </a:ext>
            </a:extLst>
          </p:cNvPr>
          <p:cNvCxnSpPr>
            <a:cxnSpLocks/>
          </p:cNvCxnSpPr>
          <p:nvPr/>
        </p:nvCxnSpPr>
        <p:spPr>
          <a:xfrm>
            <a:off x="3570033" y="2148194"/>
            <a:ext cx="556104" cy="0"/>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183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EAF79-9A1F-EC04-2C7B-F87F287B20B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BF8F736-B66B-08A5-29A0-D2FEBA7E5E1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645B1FB-0293-9921-E82B-347CFA618E6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3AD7911D-3CD2-A161-2A41-13701DB165C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78FCAD9A-64B3-F70D-9FF9-4FA7601EEE72}"/>
              </a:ext>
            </a:extLst>
          </p:cNvPr>
          <p:cNvSpPr txBox="1"/>
          <p:nvPr/>
        </p:nvSpPr>
        <p:spPr>
          <a:xfrm>
            <a:off x="1519136" y="1393808"/>
            <a:ext cx="5582055" cy="3416320"/>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ja-JP" altLang="en-US" sz="2400" dirty="0"/>
          </a:p>
        </p:txBody>
      </p:sp>
      <p:cxnSp>
        <p:nvCxnSpPr>
          <p:cNvPr id="8" name="直線コネクタ 7">
            <a:extLst>
              <a:ext uri="{FF2B5EF4-FFF2-40B4-BE49-F238E27FC236}">
                <a16:creationId xmlns:a16="http://schemas.microsoft.com/office/drawing/2014/main" id="{337C85D6-3FFD-2274-487A-2379F61F5C00}"/>
              </a:ext>
            </a:extLst>
          </p:cNvPr>
          <p:cNvCxnSpPr>
            <a:cxnSpLocks/>
          </p:cNvCxnSpPr>
          <p:nvPr/>
        </p:nvCxnSpPr>
        <p:spPr>
          <a:xfrm>
            <a:off x="2083334" y="1679426"/>
            <a:ext cx="0" cy="213769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3CF35042-4E15-C74F-B3B8-FAB4819B455D}"/>
              </a:ext>
            </a:extLst>
          </p:cNvPr>
          <p:cNvSpPr/>
          <p:nvPr/>
        </p:nvSpPr>
        <p:spPr>
          <a:xfrm>
            <a:off x="3683509" y="3044151"/>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828D6F1E-0A00-7F59-FDBF-BCA1A8F3AE6B}"/>
              </a:ext>
            </a:extLst>
          </p:cNvPr>
          <p:cNvSpPr/>
          <p:nvPr/>
        </p:nvSpPr>
        <p:spPr>
          <a:xfrm>
            <a:off x="2089817" y="2523653"/>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9D82CCA2-6FE4-3F66-ECEF-E8B3ADC690A1}"/>
              </a:ext>
            </a:extLst>
          </p:cNvPr>
          <p:cNvSpPr/>
          <p:nvPr/>
        </p:nvSpPr>
        <p:spPr>
          <a:xfrm>
            <a:off x="3658407" y="1903982"/>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9CEA3ADE-326F-F164-2284-1FF91B7F94BD}"/>
              </a:ext>
            </a:extLst>
          </p:cNvPr>
          <p:cNvCxnSpPr>
            <a:cxnSpLocks/>
          </p:cNvCxnSpPr>
          <p:nvPr/>
        </p:nvCxnSpPr>
        <p:spPr>
          <a:xfrm flipH="1" flipV="1">
            <a:off x="2521067" y="2871074"/>
            <a:ext cx="1134910" cy="344733"/>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6A10FD38-4BA2-3842-4293-56CE184E4466}"/>
              </a:ext>
            </a:extLst>
          </p:cNvPr>
          <p:cNvCxnSpPr>
            <a:cxnSpLocks/>
          </p:cNvCxnSpPr>
          <p:nvPr/>
        </p:nvCxnSpPr>
        <p:spPr>
          <a:xfrm flipV="1">
            <a:off x="2555134" y="2170511"/>
            <a:ext cx="1073289" cy="403446"/>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F90FE437-9037-32C9-9EFB-5362B958813D}"/>
              </a:ext>
            </a:extLst>
          </p:cNvPr>
          <p:cNvSpPr txBox="1"/>
          <p:nvPr/>
        </p:nvSpPr>
        <p:spPr>
          <a:xfrm>
            <a:off x="1553180" y="3817122"/>
            <a:ext cx="5548011" cy="830997"/>
          </a:xfrm>
          <a:prstGeom prst="rect">
            <a:avLst/>
          </a:prstGeom>
          <a:noFill/>
        </p:spPr>
        <p:txBody>
          <a:bodyPr wrap="square" rtlCol="0">
            <a:spAutoFit/>
          </a:bodyPr>
          <a:lstStyle/>
          <a:p>
            <a:r>
              <a:rPr kumimoji="1" lang="ja-JP" altLang="en-US" sz="2400" b="1" dirty="0">
                <a:solidFill>
                  <a:srgbClr val="FF0000"/>
                </a:solidFill>
              </a:rPr>
              <a:t>左向き（</a:t>
            </a:r>
            <a:r>
              <a:rPr kumimoji="1" lang="en-US" altLang="ja-JP" sz="2400" b="1" dirty="0">
                <a:solidFill>
                  <a:srgbClr val="FF0000"/>
                </a:solidFill>
              </a:rPr>
              <a:t>-x</a:t>
            </a:r>
            <a:r>
              <a:rPr kumimoji="1" lang="ja-JP" altLang="en-US" sz="2400" b="1" dirty="0">
                <a:solidFill>
                  <a:srgbClr val="FF0000"/>
                </a:solidFill>
              </a:rPr>
              <a:t>方向）に移動している</a:t>
            </a:r>
            <a:r>
              <a:rPr kumimoji="1" lang="ja-JP" altLang="en-US" sz="2400" dirty="0"/>
              <a:t>かつ</a:t>
            </a:r>
            <a:endParaRPr kumimoji="1" lang="en-US" altLang="ja-JP" sz="2400" dirty="0"/>
          </a:p>
          <a:p>
            <a:r>
              <a:rPr kumimoji="1" lang="ja-JP" altLang="en-US" sz="2400" b="1" dirty="0">
                <a:solidFill>
                  <a:srgbClr val="0000FF"/>
                </a:solidFill>
              </a:rPr>
              <a:t>ボールの</a:t>
            </a:r>
            <a:r>
              <a:rPr kumimoji="1" lang="en-US" altLang="ja-JP" sz="2400" b="1" dirty="0">
                <a:solidFill>
                  <a:srgbClr val="0000FF"/>
                </a:solidFill>
              </a:rPr>
              <a:t>x</a:t>
            </a:r>
            <a:r>
              <a:rPr kumimoji="1" lang="ja-JP" altLang="en-US" sz="2400" b="1" dirty="0">
                <a:solidFill>
                  <a:srgbClr val="0000FF"/>
                </a:solidFill>
              </a:rPr>
              <a:t>座標が</a:t>
            </a:r>
            <a:r>
              <a:rPr kumimoji="1" lang="en-US" altLang="ja-JP" sz="2400" b="1" dirty="0">
                <a:solidFill>
                  <a:srgbClr val="0000FF"/>
                </a:solidFill>
              </a:rPr>
              <a:t>0</a:t>
            </a:r>
            <a:r>
              <a:rPr kumimoji="1" lang="ja-JP" altLang="en-US" sz="2400" b="1" dirty="0">
                <a:solidFill>
                  <a:srgbClr val="0000FF"/>
                </a:solidFill>
              </a:rPr>
              <a:t>より小さくなる</a:t>
            </a:r>
            <a:r>
              <a:rPr kumimoji="1" lang="ja-JP" altLang="en-US" sz="2400" dirty="0"/>
              <a:t>とき</a:t>
            </a:r>
          </a:p>
        </p:txBody>
      </p:sp>
    </p:spTree>
    <p:extLst>
      <p:ext uri="{BB962C8B-B14F-4D97-AF65-F5344CB8AC3E}">
        <p14:creationId xmlns:p14="http://schemas.microsoft.com/office/powerpoint/2010/main" val="3028838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FBEA4-0C70-3A08-EA02-5698603CC90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5428DC-A4F6-4A84-E548-B98ADDC7BE3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1D385446-7460-993A-3E73-DDE2C8BC6647}"/>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847F405D-F0C3-EBBB-F3C0-FD9AB444477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700D6EC4-9316-3BE7-A2F2-92032B49649E}"/>
              </a:ext>
            </a:extLst>
          </p:cNvPr>
          <p:cNvSpPr txBox="1"/>
          <p:nvPr/>
        </p:nvSpPr>
        <p:spPr>
          <a:xfrm>
            <a:off x="1519136" y="1393808"/>
            <a:ext cx="5582055" cy="3416320"/>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ja-JP" altLang="en-US" sz="2400" dirty="0"/>
          </a:p>
        </p:txBody>
      </p:sp>
      <p:cxnSp>
        <p:nvCxnSpPr>
          <p:cNvPr id="8" name="直線コネクタ 7">
            <a:extLst>
              <a:ext uri="{FF2B5EF4-FFF2-40B4-BE49-F238E27FC236}">
                <a16:creationId xmlns:a16="http://schemas.microsoft.com/office/drawing/2014/main" id="{339D3B1C-1926-B3EE-7413-8F0E4E67657D}"/>
              </a:ext>
            </a:extLst>
          </p:cNvPr>
          <p:cNvCxnSpPr>
            <a:cxnSpLocks/>
          </p:cNvCxnSpPr>
          <p:nvPr/>
        </p:nvCxnSpPr>
        <p:spPr>
          <a:xfrm>
            <a:off x="2083334" y="1679426"/>
            <a:ext cx="0" cy="213769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CEE364ED-1072-2BDC-CE68-74BC83696532}"/>
              </a:ext>
            </a:extLst>
          </p:cNvPr>
          <p:cNvSpPr/>
          <p:nvPr/>
        </p:nvSpPr>
        <p:spPr>
          <a:xfrm>
            <a:off x="3683509" y="3044151"/>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35A1E126-45FC-96DE-E836-DF44B6E2D0F8}"/>
              </a:ext>
            </a:extLst>
          </p:cNvPr>
          <p:cNvSpPr/>
          <p:nvPr/>
        </p:nvSpPr>
        <p:spPr>
          <a:xfrm>
            <a:off x="2089817" y="2523653"/>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D84A3D82-CB73-471F-68B2-D7F1F4192F40}"/>
              </a:ext>
            </a:extLst>
          </p:cNvPr>
          <p:cNvSpPr/>
          <p:nvPr/>
        </p:nvSpPr>
        <p:spPr>
          <a:xfrm>
            <a:off x="3658407" y="1903982"/>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61BBB450-5B39-E33D-C864-6567B7F60422}"/>
              </a:ext>
            </a:extLst>
          </p:cNvPr>
          <p:cNvCxnSpPr>
            <a:cxnSpLocks/>
          </p:cNvCxnSpPr>
          <p:nvPr/>
        </p:nvCxnSpPr>
        <p:spPr>
          <a:xfrm flipH="1" flipV="1">
            <a:off x="2521067" y="2871074"/>
            <a:ext cx="1134910" cy="344733"/>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B8D08399-4E13-696E-749F-B7D13BA7BD90}"/>
              </a:ext>
            </a:extLst>
          </p:cNvPr>
          <p:cNvCxnSpPr>
            <a:cxnSpLocks/>
          </p:cNvCxnSpPr>
          <p:nvPr/>
        </p:nvCxnSpPr>
        <p:spPr>
          <a:xfrm flipV="1">
            <a:off x="2555134" y="2170511"/>
            <a:ext cx="1073289" cy="403446"/>
          </a:xfrm>
          <a:prstGeom prst="straightConnector1">
            <a:avLst/>
          </a:prstGeom>
          <a:ln w="19050">
            <a:solidFill>
              <a:schemeClr val="tx1"/>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2A216A8-4ECC-0A07-A3A3-23F7C91F2035}"/>
              </a:ext>
            </a:extLst>
          </p:cNvPr>
          <p:cNvSpPr txBox="1"/>
          <p:nvPr/>
        </p:nvSpPr>
        <p:spPr>
          <a:xfrm>
            <a:off x="1553180" y="3817122"/>
            <a:ext cx="5548011" cy="830997"/>
          </a:xfrm>
          <a:prstGeom prst="rect">
            <a:avLst/>
          </a:prstGeom>
          <a:noFill/>
        </p:spPr>
        <p:txBody>
          <a:bodyPr wrap="square" rtlCol="0">
            <a:spAutoFit/>
          </a:bodyPr>
          <a:lstStyle/>
          <a:p>
            <a:r>
              <a:rPr kumimoji="1" lang="ja-JP" altLang="en-US" sz="2400" b="1" dirty="0">
                <a:solidFill>
                  <a:srgbClr val="FF0000"/>
                </a:solidFill>
              </a:rPr>
              <a:t>左向き（</a:t>
            </a:r>
            <a:r>
              <a:rPr kumimoji="1" lang="en-US" altLang="ja-JP" sz="2400" b="1" dirty="0">
                <a:solidFill>
                  <a:srgbClr val="FF0000"/>
                </a:solidFill>
              </a:rPr>
              <a:t>-x</a:t>
            </a:r>
            <a:r>
              <a:rPr kumimoji="1" lang="ja-JP" altLang="en-US" sz="2400" b="1" dirty="0">
                <a:solidFill>
                  <a:srgbClr val="FF0000"/>
                </a:solidFill>
              </a:rPr>
              <a:t>方向）に移動している</a:t>
            </a:r>
            <a:r>
              <a:rPr kumimoji="1" lang="ja-JP" altLang="en-US" sz="2400" dirty="0"/>
              <a:t>かつ</a:t>
            </a:r>
            <a:endParaRPr kumimoji="1" lang="en-US" altLang="ja-JP" sz="2400" dirty="0"/>
          </a:p>
          <a:p>
            <a:r>
              <a:rPr kumimoji="1" lang="ja-JP" altLang="en-US" sz="2400" b="1" dirty="0">
                <a:solidFill>
                  <a:srgbClr val="0000FF"/>
                </a:solidFill>
              </a:rPr>
              <a:t>ボールの</a:t>
            </a:r>
            <a:r>
              <a:rPr kumimoji="1" lang="en-US" altLang="ja-JP" sz="2400" b="1" dirty="0">
                <a:solidFill>
                  <a:srgbClr val="0000FF"/>
                </a:solidFill>
              </a:rPr>
              <a:t>x</a:t>
            </a:r>
            <a:r>
              <a:rPr kumimoji="1" lang="ja-JP" altLang="en-US" sz="2400" b="1" dirty="0">
                <a:solidFill>
                  <a:srgbClr val="0000FF"/>
                </a:solidFill>
              </a:rPr>
              <a:t>座標が</a:t>
            </a:r>
            <a:r>
              <a:rPr kumimoji="1" lang="en-US" altLang="ja-JP" sz="2400" b="1" dirty="0">
                <a:solidFill>
                  <a:srgbClr val="0000FF"/>
                </a:solidFill>
              </a:rPr>
              <a:t>0</a:t>
            </a:r>
            <a:r>
              <a:rPr kumimoji="1" lang="ja-JP" altLang="en-US" sz="2400" b="1" dirty="0">
                <a:solidFill>
                  <a:srgbClr val="0000FF"/>
                </a:solidFill>
              </a:rPr>
              <a:t>より小さくなる</a:t>
            </a:r>
            <a:r>
              <a:rPr kumimoji="1" lang="ja-JP" altLang="en-US" sz="2400" dirty="0"/>
              <a:t>とき</a:t>
            </a:r>
          </a:p>
        </p:txBody>
      </p:sp>
      <p:cxnSp>
        <p:nvCxnSpPr>
          <p:cNvPr id="22" name="直線矢印コネクタ 21">
            <a:extLst>
              <a:ext uri="{FF2B5EF4-FFF2-40B4-BE49-F238E27FC236}">
                <a16:creationId xmlns:a16="http://schemas.microsoft.com/office/drawing/2014/main" id="{CA17709F-D112-354A-23C4-9867AFD1B474}"/>
              </a:ext>
            </a:extLst>
          </p:cNvPr>
          <p:cNvCxnSpPr>
            <a:cxnSpLocks/>
          </p:cNvCxnSpPr>
          <p:nvPr/>
        </p:nvCxnSpPr>
        <p:spPr>
          <a:xfrm flipV="1">
            <a:off x="2548642" y="2170511"/>
            <a:ext cx="6492" cy="403446"/>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7ADEC15-ED54-41BF-05C6-2F4D764BE959}"/>
              </a:ext>
            </a:extLst>
          </p:cNvPr>
          <p:cNvCxnSpPr>
            <a:cxnSpLocks/>
          </p:cNvCxnSpPr>
          <p:nvPr/>
        </p:nvCxnSpPr>
        <p:spPr>
          <a:xfrm flipH="1">
            <a:off x="2508106" y="3237629"/>
            <a:ext cx="1090306" cy="0"/>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DD254D5B-8A9A-F736-E148-F1EF70761949}"/>
              </a:ext>
            </a:extLst>
          </p:cNvPr>
          <p:cNvCxnSpPr>
            <a:cxnSpLocks/>
          </p:cNvCxnSpPr>
          <p:nvPr/>
        </p:nvCxnSpPr>
        <p:spPr>
          <a:xfrm flipV="1">
            <a:off x="3628423" y="2796113"/>
            <a:ext cx="6492" cy="403446"/>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DE59AFAB-7DB4-6E2C-53F8-A8E4046E2CA4}"/>
              </a:ext>
            </a:extLst>
          </p:cNvPr>
          <p:cNvCxnSpPr>
            <a:cxnSpLocks/>
          </p:cNvCxnSpPr>
          <p:nvPr/>
        </p:nvCxnSpPr>
        <p:spPr>
          <a:xfrm>
            <a:off x="2555134" y="2573957"/>
            <a:ext cx="1090306" cy="0"/>
          </a:xfrm>
          <a:prstGeom prst="straightConnector1">
            <a:avLst/>
          </a:prstGeom>
          <a:ln w="190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623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97DA4-1627-867F-AB07-BA21BAEF797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D708E3-0986-F7CD-FA65-57991029305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159DF80-96B8-4B95-84B9-2560D35A8D6F}"/>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公式サイトからのダウンロード</a:t>
            </a:r>
            <a:br>
              <a:rPr kumimoji="1" lang="en-US" altLang="ja-JP" dirty="0"/>
            </a:br>
            <a:r>
              <a:rPr kumimoji="1" lang="en-US" altLang="ja-JP" dirty="0">
                <a:hlinkClick r:id="rId2"/>
              </a:rPr>
              <a:t>https://siv3d.jp/downloads/Siv3D/</a:t>
            </a:r>
            <a:br>
              <a:rPr kumimoji="1" lang="en-US" altLang="ja-JP" dirty="0">
                <a:hlinkClick r:id="rId2"/>
              </a:rPr>
            </a:br>
            <a:r>
              <a:rPr kumimoji="1" lang="en-US" altLang="ja-JP" dirty="0">
                <a:hlinkClick r:id="rId2"/>
              </a:rPr>
              <a:t>OpenSiv3D_0.6.15_Installer.exe</a:t>
            </a:r>
            <a:br>
              <a:rPr kumimoji="1" lang="en-US" altLang="ja-JP" dirty="0">
                <a:hlinkClick r:id="rId2"/>
              </a:rPr>
            </a:br>
            <a:endParaRPr kumimoji="1" lang="en-US" altLang="ja-JP" dirty="0"/>
          </a:p>
          <a:p>
            <a:pPr lvl="1"/>
            <a:r>
              <a:rPr kumimoji="1" lang="ja-JP" altLang="en-US" dirty="0"/>
              <a:t>共有フォルダからのダウンロード</a:t>
            </a:r>
            <a:br>
              <a:rPr kumimoji="1" lang="en-US" altLang="ja-JP" dirty="0"/>
            </a:br>
            <a:r>
              <a:rPr kumimoji="1" lang="en-US" altLang="ja-JP" sz="4400" dirty="0">
                <a:hlinkClick r:id="rId3"/>
              </a:rPr>
              <a:t>https://bit.ly/4fYSW1e</a:t>
            </a:r>
            <a:br>
              <a:rPr kumimoji="1" lang="en-US" altLang="ja-JP" sz="4400" dirty="0"/>
            </a:br>
            <a:endParaRPr kumimoji="1" lang="en-US" altLang="ja-JP" dirty="0"/>
          </a:p>
          <a:p>
            <a:pPr lvl="1"/>
            <a:r>
              <a:rPr kumimoji="1" lang="ja-JP" altLang="en-US" dirty="0"/>
              <a:t>インストールする際には次の設定を行う</a:t>
            </a:r>
            <a:endParaRPr kumimoji="1" lang="en-US" altLang="ja-JP" dirty="0"/>
          </a:p>
        </p:txBody>
      </p:sp>
    </p:spTree>
    <p:extLst>
      <p:ext uri="{BB962C8B-B14F-4D97-AF65-F5344CB8AC3E}">
        <p14:creationId xmlns:p14="http://schemas.microsoft.com/office/powerpoint/2010/main" val="517658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00395-63A8-CA5E-A7F3-861B57350C9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D83AD4E-9987-BE77-E1FC-A8D2EB983D6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1BC775D-AD1A-CA3D-4948-E96DBAF9BF7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D2A991C2-3290-6409-C354-BE35A43CAFA4}"/>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2B382DD0-9BE5-D462-664E-7D85E1CAC2F0}"/>
              </a:ext>
            </a:extLst>
          </p:cNvPr>
          <p:cNvSpPr txBox="1"/>
          <p:nvPr/>
        </p:nvSpPr>
        <p:spPr>
          <a:xfrm>
            <a:off x="1519136" y="1393808"/>
            <a:ext cx="5582055" cy="3416320"/>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ja-JP" altLang="en-US" sz="2400" dirty="0"/>
          </a:p>
        </p:txBody>
      </p:sp>
      <p:cxnSp>
        <p:nvCxnSpPr>
          <p:cNvPr id="8" name="直線コネクタ 7">
            <a:extLst>
              <a:ext uri="{FF2B5EF4-FFF2-40B4-BE49-F238E27FC236}">
                <a16:creationId xmlns:a16="http://schemas.microsoft.com/office/drawing/2014/main" id="{CBF50C36-734B-6D3F-82DC-DB588AE5E77B}"/>
              </a:ext>
            </a:extLst>
          </p:cNvPr>
          <p:cNvCxnSpPr>
            <a:cxnSpLocks/>
          </p:cNvCxnSpPr>
          <p:nvPr/>
        </p:nvCxnSpPr>
        <p:spPr>
          <a:xfrm>
            <a:off x="2083334" y="1679426"/>
            <a:ext cx="0" cy="213769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284F2DBB-BB89-852E-3805-9D37180476A3}"/>
              </a:ext>
            </a:extLst>
          </p:cNvPr>
          <p:cNvSpPr/>
          <p:nvPr/>
        </p:nvSpPr>
        <p:spPr>
          <a:xfrm>
            <a:off x="3683509" y="3044151"/>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6B2703D0-AA33-C6BB-6361-43CAA9D121B3}"/>
              </a:ext>
            </a:extLst>
          </p:cNvPr>
          <p:cNvSpPr/>
          <p:nvPr/>
        </p:nvSpPr>
        <p:spPr>
          <a:xfrm>
            <a:off x="2089817" y="2523653"/>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A7B376D-5CB4-8494-7961-5415187ED37D}"/>
              </a:ext>
            </a:extLst>
          </p:cNvPr>
          <p:cNvSpPr/>
          <p:nvPr/>
        </p:nvSpPr>
        <p:spPr>
          <a:xfrm>
            <a:off x="3658407" y="1903982"/>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1D9DBE99-CC4B-9EA0-2B42-254EDDB88895}"/>
              </a:ext>
            </a:extLst>
          </p:cNvPr>
          <p:cNvSpPr txBox="1"/>
          <p:nvPr/>
        </p:nvSpPr>
        <p:spPr>
          <a:xfrm>
            <a:off x="1553180" y="3817122"/>
            <a:ext cx="5548011" cy="830997"/>
          </a:xfrm>
          <a:prstGeom prst="rect">
            <a:avLst/>
          </a:prstGeom>
          <a:noFill/>
        </p:spPr>
        <p:txBody>
          <a:bodyPr wrap="square" rtlCol="0">
            <a:spAutoFit/>
          </a:bodyPr>
          <a:lstStyle/>
          <a:p>
            <a:r>
              <a:rPr kumimoji="1" lang="ja-JP" altLang="en-US" sz="2400" b="1" dirty="0">
                <a:solidFill>
                  <a:srgbClr val="FF0000"/>
                </a:solidFill>
              </a:rPr>
              <a:t>左向き（</a:t>
            </a:r>
            <a:r>
              <a:rPr kumimoji="1" lang="en-US" altLang="ja-JP" sz="2400" b="1" dirty="0">
                <a:solidFill>
                  <a:srgbClr val="FF0000"/>
                </a:solidFill>
              </a:rPr>
              <a:t>-x</a:t>
            </a:r>
            <a:r>
              <a:rPr kumimoji="1" lang="ja-JP" altLang="en-US" sz="2400" b="1" dirty="0">
                <a:solidFill>
                  <a:srgbClr val="FF0000"/>
                </a:solidFill>
              </a:rPr>
              <a:t>方向）に移動している</a:t>
            </a:r>
            <a:r>
              <a:rPr kumimoji="1" lang="ja-JP" altLang="en-US" sz="2400" dirty="0"/>
              <a:t>かつ</a:t>
            </a:r>
            <a:endParaRPr kumimoji="1" lang="en-US" altLang="ja-JP" sz="2400" dirty="0"/>
          </a:p>
          <a:p>
            <a:r>
              <a:rPr kumimoji="1" lang="ja-JP" altLang="en-US" sz="2400" b="1" dirty="0">
                <a:solidFill>
                  <a:srgbClr val="0000FF"/>
                </a:solidFill>
              </a:rPr>
              <a:t>ボールの</a:t>
            </a:r>
            <a:r>
              <a:rPr kumimoji="1" lang="en-US" altLang="ja-JP" sz="2400" b="1" dirty="0">
                <a:solidFill>
                  <a:srgbClr val="0000FF"/>
                </a:solidFill>
              </a:rPr>
              <a:t>x</a:t>
            </a:r>
            <a:r>
              <a:rPr kumimoji="1" lang="ja-JP" altLang="en-US" sz="2400" b="1" dirty="0">
                <a:solidFill>
                  <a:srgbClr val="0000FF"/>
                </a:solidFill>
              </a:rPr>
              <a:t>座標が</a:t>
            </a:r>
            <a:r>
              <a:rPr kumimoji="1" lang="en-US" altLang="ja-JP" sz="2400" b="1" dirty="0">
                <a:solidFill>
                  <a:srgbClr val="0000FF"/>
                </a:solidFill>
              </a:rPr>
              <a:t>0</a:t>
            </a:r>
            <a:r>
              <a:rPr kumimoji="1" lang="ja-JP" altLang="en-US" sz="2400" b="1" dirty="0">
                <a:solidFill>
                  <a:srgbClr val="0000FF"/>
                </a:solidFill>
              </a:rPr>
              <a:t>より小さくなる</a:t>
            </a:r>
            <a:r>
              <a:rPr kumimoji="1" lang="ja-JP" altLang="en-US" sz="2400" dirty="0"/>
              <a:t>とき</a:t>
            </a:r>
          </a:p>
        </p:txBody>
      </p:sp>
      <p:cxnSp>
        <p:nvCxnSpPr>
          <p:cNvPr id="22" name="直線矢印コネクタ 21">
            <a:extLst>
              <a:ext uri="{FF2B5EF4-FFF2-40B4-BE49-F238E27FC236}">
                <a16:creationId xmlns:a16="http://schemas.microsoft.com/office/drawing/2014/main" id="{CC89FB1E-72A5-8D3A-32AD-446E3DBB278F}"/>
              </a:ext>
            </a:extLst>
          </p:cNvPr>
          <p:cNvCxnSpPr>
            <a:cxnSpLocks/>
          </p:cNvCxnSpPr>
          <p:nvPr/>
        </p:nvCxnSpPr>
        <p:spPr>
          <a:xfrm flipV="1">
            <a:off x="2548642" y="2170511"/>
            <a:ext cx="6492" cy="403446"/>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CA74CF22-AC16-01D3-0F3A-13DF3434017C}"/>
              </a:ext>
            </a:extLst>
          </p:cNvPr>
          <p:cNvCxnSpPr>
            <a:cxnSpLocks/>
          </p:cNvCxnSpPr>
          <p:nvPr/>
        </p:nvCxnSpPr>
        <p:spPr>
          <a:xfrm flipH="1">
            <a:off x="2508106" y="3237629"/>
            <a:ext cx="1090306" cy="0"/>
          </a:xfrm>
          <a:prstGeom prst="straightConnector1">
            <a:avLst/>
          </a:prstGeom>
          <a:ln w="571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5B0DF088-FC1D-16E0-7074-E3B5260099D8}"/>
              </a:ext>
            </a:extLst>
          </p:cNvPr>
          <p:cNvCxnSpPr>
            <a:cxnSpLocks/>
          </p:cNvCxnSpPr>
          <p:nvPr/>
        </p:nvCxnSpPr>
        <p:spPr>
          <a:xfrm flipV="1">
            <a:off x="3628423" y="2796113"/>
            <a:ext cx="6492" cy="403446"/>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9D3FBE68-66E5-BB1F-9872-829DA392143D}"/>
              </a:ext>
            </a:extLst>
          </p:cNvPr>
          <p:cNvCxnSpPr>
            <a:cxnSpLocks/>
          </p:cNvCxnSpPr>
          <p:nvPr/>
        </p:nvCxnSpPr>
        <p:spPr>
          <a:xfrm>
            <a:off x="2555134" y="2573957"/>
            <a:ext cx="1090306" cy="0"/>
          </a:xfrm>
          <a:prstGeom prst="straightConnector1">
            <a:avLst/>
          </a:prstGeom>
          <a:ln w="5715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996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99839-7252-890B-31CC-031B75D5D12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99AFC0B-5A6B-6908-8A7A-2F0F1B47B395}"/>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C3DDDDB-EA5A-9424-5937-F63738F97709}"/>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278F3947-222E-78A7-38AE-11E8A08D92E0}"/>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C4AFC383-514F-E9BD-B25A-CDE5B116A829}"/>
              </a:ext>
            </a:extLst>
          </p:cNvPr>
          <p:cNvSpPr txBox="1"/>
          <p:nvPr/>
        </p:nvSpPr>
        <p:spPr>
          <a:xfrm>
            <a:off x="1519136" y="1393808"/>
            <a:ext cx="8393349" cy="3416320"/>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ja-JP" altLang="en-US" sz="2400" dirty="0"/>
          </a:p>
        </p:txBody>
      </p:sp>
      <p:cxnSp>
        <p:nvCxnSpPr>
          <p:cNvPr id="8" name="直線コネクタ 7">
            <a:extLst>
              <a:ext uri="{FF2B5EF4-FFF2-40B4-BE49-F238E27FC236}">
                <a16:creationId xmlns:a16="http://schemas.microsoft.com/office/drawing/2014/main" id="{7DC14A2F-8225-4719-1940-279D64B1D78F}"/>
              </a:ext>
            </a:extLst>
          </p:cNvPr>
          <p:cNvCxnSpPr>
            <a:cxnSpLocks/>
          </p:cNvCxnSpPr>
          <p:nvPr/>
        </p:nvCxnSpPr>
        <p:spPr>
          <a:xfrm>
            <a:off x="4009412" y="1605130"/>
            <a:ext cx="0" cy="213769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E515E44C-F71D-8C84-D757-138F799473BD}"/>
              </a:ext>
            </a:extLst>
          </p:cNvPr>
          <p:cNvSpPr/>
          <p:nvPr/>
        </p:nvSpPr>
        <p:spPr>
          <a:xfrm>
            <a:off x="1983616" y="3007523"/>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1C607F6C-3B99-EB67-DCA5-85E9F4AFFC82}"/>
              </a:ext>
            </a:extLst>
          </p:cNvPr>
          <p:cNvSpPr/>
          <p:nvPr/>
        </p:nvSpPr>
        <p:spPr>
          <a:xfrm>
            <a:off x="3561139" y="2412054"/>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3A9B7BD6-9E1B-0262-736C-8322289F9FB0}"/>
              </a:ext>
            </a:extLst>
          </p:cNvPr>
          <p:cNvSpPr/>
          <p:nvPr/>
        </p:nvSpPr>
        <p:spPr>
          <a:xfrm>
            <a:off x="1958514" y="1867354"/>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9DD2F880-BD75-14F3-C759-E0C0B5FE4E36}"/>
              </a:ext>
            </a:extLst>
          </p:cNvPr>
          <p:cNvCxnSpPr>
            <a:cxnSpLocks/>
          </p:cNvCxnSpPr>
          <p:nvPr/>
        </p:nvCxnSpPr>
        <p:spPr>
          <a:xfrm flipH="1" flipV="1">
            <a:off x="2451774" y="2155588"/>
            <a:ext cx="1134910" cy="344733"/>
          </a:xfrm>
          <a:prstGeom prst="straightConnector1">
            <a:avLst/>
          </a:prstGeom>
          <a:ln w="19050">
            <a:solidFill>
              <a:schemeClr val="tx1"/>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1934663E-55E9-C9CC-AE56-740CF66359A0}"/>
              </a:ext>
            </a:extLst>
          </p:cNvPr>
          <p:cNvCxnSpPr>
            <a:cxnSpLocks/>
          </p:cNvCxnSpPr>
          <p:nvPr/>
        </p:nvCxnSpPr>
        <p:spPr>
          <a:xfrm flipV="1">
            <a:off x="2482592" y="2775733"/>
            <a:ext cx="1073289" cy="403446"/>
          </a:xfrm>
          <a:prstGeom prst="straightConnector1">
            <a:avLst/>
          </a:prstGeom>
          <a:ln w="19050">
            <a:solidFill>
              <a:schemeClr val="tx1"/>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D71B1E98-3942-CBCC-E058-7B194CC8FFC9}"/>
              </a:ext>
            </a:extLst>
          </p:cNvPr>
          <p:cNvSpPr txBox="1"/>
          <p:nvPr/>
        </p:nvSpPr>
        <p:spPr>
          <a:xfrm>
            <a:off x="1553180" y="3817122"/>
            <a:ext cx="8524675" cy="830997"/>
          </a:xfrm>
          <a:prstGeom prst="rect">
            <a:avLst/>
          </a:prstGeom>
          <a:noFill/>
        </p:spPr>
        <p:txBody>
          <a:bodyPr wrap="square" rtlCol="0">
            <a:spAutoFit/>
          </a:bodyPr>
          <a:lstStyle/>
          <a:p>
            <a:r>
              <a:rPr kumimoji="1" lang="ja-JP" altLang="en-US" sz="2400" b="1" dirty="0">
                <a:solidFill>
                  <a:srgbClr val="FF0000"/>
                </a:solidFill>
              </a:rPr>
              <a:t>右向き（</a:t>
            </a:r>
            <a:r>
              <a:rPr kumimoji="1" lang="en-US" altLang="ja-JP" sz="2400" b="1" dirty="0">
                <a:solidFill>
                  <a:srgbClr val="FF0000"/>
                </a:solidFill>
              </a:rPr>
              <a:t>+x</a:t>
            </a:r>
            <a:r>
              <a:rPr kumimoji="1" lang="ja-JP" altLang="en-US" sz="2400" b="1" dirty="0">
                <a:solidFill>
                  <a:srgbClr val="FF0000"/>
                </a:solidFill>
              </a:rPr>
              <a:t>方向）に移動している</a:t>
            </a:r>
            <a:r>
              <a:rPr kumimoji="1" lang="ja-JP" altLang="en-US" sz="2400" dirty="0"/>
              <a:t>かつ</a:t>
            </a:r>
            <a:endParaRPr kumimoji="1" lang="en-US" altLang="ja-JP" sz="2400" dirty="0"/>
          </a:p>
          <a:p>
            <a:r>
              <a:rPr kumimoji="1" lang="ja-JP" altLang="en-US" sz="2400" b="1" dirty="0">
                <a:solidFill>
                  <a:srgbClr val="0000FF"/>
                </a:solidFill>
              </a:rPr>
              <a:t>ボールの</a:t>
            </a:r>
            <a:r>
              <a:rPr kumimoji="1" lang="en-US" altLang="ja-JP" sz="2400" b="1" dirty="0">
                <a:solidFill>
                  <a:srgbClr val="0000FF"/>
                </a:solidFill>
              </a:rPr>
              <a:t>x</a:t>
            </a:r>
            <a:r>
              <a:rPr kumimoji="1" lang="ja-JP" altLang="en-US" sz="2400" b="1" dirty="0">
                <a:solidFill>
                  <a:srgbClr val="0000FF"/>
                </a:solidFill>
              </a:rPr>
              <a:t>座標が</a:t>
            </a:r>
            <a:r>
              <a:rPr kumimoji="1" lang="en-US" altLang="ja-JP" sz="2400" b="1" dirty="0" err="1">
                <a:solidFill>
                  <a:srgbClr val="0000FF"/>
                </a:solidFill>
              </a:rPr>
              <a:t>SceneSize.x</a:t>
            </a:r>
            <a:r>
              <a:rPr kumimoji="1" lang="en-US" altLang="ja-JP" sz="2400" b="1" dirty="0">
                <a:solidFill>
                  <a:srgbClr val="0000FF"/>
                </a:solidFill>
              </a:rPr>
              <a:t>(800)</a:t>
            </a:r>
            <a:r>
              <a:rPr kumimoji="1" lang="ja-JP" altLang="en-US" sz="2400" b="1" dirty="0">
                <a:solidFill>
                  <a:srgbClr val="0000FF"/>
                </a:solidFill>
              </a:rPr>
              <a:t>より大きくなる</a:t>
            </a:r>
            <a:r>
              <a:rPr kumimoji="1" lang="ja-JP" altLang="en-US" sz="2400" dirty="0"/>
              <a:t>とき</a:t>
            </a:r>
          </a:p>
        </p:txBody>
      </p:sp>
    </p:spTree>
    <p:extLst>
      <p:ext uri="{BB962C8B-B14F-4D97-AF65-F5344CB8AC3E}">
        <p14:creationId xmlns:p14="http://schemas.microsoft.com/office/powerpoint/2010/main" val="37259945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29A2B-E376-EE88-084C-52E9A9BE106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4235C53-A60E-CA68-B546-8F73FC68DF6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F10CFB82-8875-AB13-382C-25406827BBD8}"/>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AF2F4B6-C697-A743-9760-5D2C2EB32F79}"/>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889E4348-FC7A-D957-6C3E-876FCD2BDAD8}"/>
              </a:ext>
            </a:extLst>
          </p:cNvPr>
          <p:cNvSpPr txBox="1"/>
          <p:nvPr/>
        </p:nvSpPr>
        <p:spPr>
          <a:xfrm>
            <a:off x="1519136" y="1393808"/>
            <a:ext cx="8393349" cy="3416320"/>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ja-JP" altLang="en-US" sz="2400" dirty="0"/>
          </a:p>
        </p:txBody>
      </p:sp>
      <p:cxnSp>
        <p:nvCxnSpPr>
          <p:cNvPr id="8" name="直線コネクタ 7">
            <a:extLst>
              <a:ext uri="{FF2B5EF4-FFF2-40B4-BE49-F238E27FC236}">
                <a16:creationId xmlns:a16="http://schemas.microsoft.com/office/drawing/2014/main" id="{509AC78B-DE48-E2E5-159E-A9E5C1DA5554}"/>
              </a:ext>
            </a:extLst>
          </p:cNvPr>
          <p:cNvCxnSpPr>
            <a:cxnSpLocks/>
          </p:cNvCxnSpPr>
          <p:nvPr/>
        </p:nvCxnSpPr>
        <p:spPr>
          <a:xfrm>
            <a:off x="4009412" y="1605130"/>
            <a:ext cx="0" cy="213769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8B67E3C0-3783-85F5-92FC-1439630125D2}"/>
              </a:ext>
            </a:extLst>
          </p:cNvPr>
          <p:cNvSpPr/>
          <p:nvPr/>
        </p:nvSpPr>
        <p:spPr>
          <a:xfrm>
            <a:off x="1983616" y="3007523"/>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1EA04C97-6E54-F748-FA1D-FEDA2DFBBCF3}"/>
              </a:ext>
            </a:extLst>
          </p:cNvPr>
          <p:cNvSpPr/>
          <p:nvPr/>
        </p:nvSpPr>
        <p:spPr>
          <a:xfrm>
            <a:off x="3561139" y="2412054"/>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2C5C26F2-3FEE-BB95-8831-4EDFECE80193}"/>
              </a:ext>
            </a:extLst>
          </p:cNvPr>
          <p:cNvSpPr/>
          <p:nvPr/>
        </p:nvSpPr>
        <p:spPr>
          <a:xfrm>
            <a:off x="1958514" y="1867354"/>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E3989387-2999-161A-CE3B-DA96462E2437}"/>
              </a:ext>
            </a:extLst>
          </p:cNvPr>
          <p:cNvCxnSpPr>
            <a:cxnSpLocks/>
          </p:cNvCxnSpPr>
          <p:nvPr/>
        </p:nvCxnSpPr>
        <p:spPr>
          <a:xfrm flipH="1" flipV="1">
            <a:off x="2451774" y="2155588"/>
            <a:ext cx="1134910" cy="344733"/>
          </a:xfrm>
          <a:prstGeom prst="straightConnector1">
            <a:avLst/>
          </a:prstGeom>
          <a:ln w="19050">
            <a:solidFill>
              <a:schemeClr val="tx1"/>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504FAE3C-12E1-E26E-9328-F66EAB62DA34}"/>
              </a:ext>
            </a:extLst>
          </p:cNvPr>
          <p:cNvCxnSpPr>
            <a:cxnSpLocks/>
          </p:cNvCxnSpPr>
          <p:nvPr/>
        </p:nvCxnSpPr>
        <p:spPr>
          <a:xfrm flipV="1">
            <a:off x="2482592" y="2775733"/>
            <a:ext cx="1073289" cy="403446"/>
          </a:xfrm>
          <a:prstGeom prst="straightConnector1">
            <a:avLst/>
          </a:prstGeom>
          <a:ln w="19050">
            <a:solidFill>
              <a:schemeClr val="tx1"/>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BD28A37-550D-4A35-A9C3-02F22066E96A}"/>
              </a:ext>
            </a:extLst>
          </p:cNvPr>
          <p:cNvSpPr txBox="1"/>
          <p:nvPr/>
        </p:nvSpPr>
        <p:spPr>
          <a:xfrm>
            <a:off x="1553180" y="3817122"/>
            <a:ext cx="8524675" cy="830997"/>
          </a:xfrm>
          <a:prstGeom prst="rect">
            <a:avLst/>
          </a:prstGeom>
          <a:noFill/>
        </p:spPr>
        <p:txBody>
          <a:bodyPr wrap="square" rtlCol="0">
            <a:spAutoFit/>
          </a:bodyPr>
          <a:lstStyle/>
          <a:p>
            <a:r>
              <a:rPr kumimoji="1" lang="ja-JP" altLang="en-US" sz="2400" b="1" dirty="0">
                <a:solidFill>
                  <a:srgbClr val="FF0000"/>
                </a:solidFill>
              </a:rPr>
              <a:t>右向き（</a:t>
            </a:r>
            <a:r>
              <a:rPr kumimoji="1" lang="en-US" altLang="ja-JP" sz="2400" b="1" dirty="0">
                <a:solidFill>
                  <a:srgbClr val="FF0000"/>
                </a:solidFill>
              </a:rPr>
              <a:t>+x</a:t>
            </a:r>
            <a:r>
              <a:rPr kumimoji="1" lang="ja-JP" altLang="en-US" sz="2400" b="1" dirty="0">
                <a:solidFill>
                  <a:srgbClr val="FF0000"/>
                </a:solidFill>
              </a:rPr>
              <a:t>方向）に移動している</a:t>
            </a:r>
            <a:r>
              <a:rPr kumimoji="1" lang="ja-JP" altLang="en-US" sz="2400" dirty="0"/>
              <a:t>かつ</a:t>
            </a:r>
            <a:endParaRPr kumimoji="1" lang="en-US" altLang="ja-JP" sz="2400" dirty="0"/>
          </a:p>
          <a:p>
            <a:r>
              <a:rPr kumimoji="1" lang="ja-JP" altLang="en-US" sz="2400" b="1" dirty="0">
                <a:solidFill>
                  <a:srgbClr val="0000FF"/>
                </a:solidFill>
              </a:rPr>
              <a:t>ボールの</a:t>
            </a:r>
            <a:r>
              <a:rPr kumimoji="1" lang="en-US" altLang="ja-JP" sz="2400" b="1" dirty="0">
                <a:solidFill>
                  <a:srgbClr val="0000FF"/>
                </a:solidFill>
              </a:rPr>
              <a:t>x</a:t>
            </a:r>
            <a:r>
              <a:rPr kumimoji="1" lang="ja-JP" altLang="en-US" sz="2400" b="1" dirty="0">
                <a:solidFill>
                  <a:srgbClr val="0000FF"/>
                </a:solidFill>
              </a:rPr>
              <a:t>座標が</a:t>
            </a:r>
            <a:r>
              <a:rPr kumimoji="1" lang="en-US" altLang="ja-JP" sz="2400" b="1" dirty="0" err="1">
                <a:solidFill>
                  <a:srgbClr val="0000FF"/>
                </a:solidFill>
              </a:rPr>
              <a:t>SceneSize.x</a:t>
            </a:r>
            <a:r>
              <a:rPr kumimoji="1" lang="en-US" altLang="ja-JP" sz="2400" b="1" dirty="0">
                <a:solidFill>
                  <a:srgbClr val="0000FF"/>
                </a:solidFill>
              </a:rPr>
              <a:t>(800)</a:t>
            </a:r>
            <a:r>
              <a:rPr kumimoji="1" lang="ja-JP" altLang="en-US" sz="2400" b="1" dirty="0">
                <a:solidFill>
                  <a:srgbClr val="0000FF"/>
                </a:solidFill>
              </a:rPr>
              <a:t>より大きくなる</a:t>
            </a:r>
            <a:r>
              <a:rPr kumimoji="1" lang="ja-JP" altLang="en-US" sz="2400" dirty="0"/>
              <a:t>とき</a:t>
            </a:r>
          </a:p>
        </p:txBody>
      </p:sp>
      <p:cxnSp>
        <p:nvCxnSpPr>
          <p:cNvPr id="22" name="直線矢印コネクタ 21">
            <a:extLst>
              <a:ext uri="{FF2B5EF4-FFF2-40B4-BE49-F238E27FC236}">
                <a16:creationId xmlns:a16="http://schemas.microsoft.com/office/drawing/2014/main" id="{26082F1A-7F45-E2AC-94B4-C4919A103261}"/>
              </a:ext>
            </a:extLst>
          </p:cNvPr>
          <p:cNvCxnSpPr>
            <a:cxnSpLocks/>
          </p:cNvCxnSpPr>
          <p:nvPr/>
        </p:nvCxnSpPr>
        <p:spPr>
          <a:xfrm flipV="1">
            <a:off x="3544919" y="2787827"/>
            <a:ext cx="6492" cy="403446"/>
          </a:xfrm>
          <a:prstGeom prst="straightConnector1">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B38E2EB8-5DA4-4541-A2FB-09F75173C069}"/>
              </a:ext>
            </a:extLst>
          </p:cNvPr>
          <p:cNvCxnSpPr>
            <a:cxnSpLocks/>
          </p:cNvCxnSpPr>
          <p:nvPr/>
        </p:nvCxnSpPr>
        <p:spPr>
          <a:xfrm flipH="1">
            <a:off x="2465575" y="2145860"/>
            <a:ext cx="1090306" cy="0"/>
          </a:xfrm>
          <a:prstGeom prst="straightConnector1">
            <a:avLst/>
          </a:prstGeom>
          <a:ln w="190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77D4BE80-6A67-63A2-F2B5-AA804BD407B7}"/>
              </a:ext>
            </a:extLst>
          </p:cNvPr>
          <p:cNvCxnSpPr>
            <a:cxnSpLocks/>
          </p:cNvCxnSpPr>
          <p:nvPr/>
        </p:nvCxnSpPr>
        <p:spPr>
          <a:xfrm flipV="1">
            <a:off x="2469618" y="2128468"/>
            <a:ext cx="6492" cy="403446"/>
          </a:xfrm>
          <a:prstGeom prst="straightConnector1">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A98180CE-ADEA-65CB-0C99-5C6F6CAC131E}"/>
              </a:ext>
            </a:extLst>
          </p:cNvPr>
          <p:cNvCxnSpPr>
            <a:cxnSpLocks/>
          </p:cNvCxnSpPr>
          <p:nvPr/>
        </p:nvCxnSpPr>
        <p:spPr>
          <a:xfrm>
            <a:off x="2465575" y="2775733"/>
            <a:ext cx="1090306" cy="0"/>
          </a:xfrm>
          <a:prstGeom prst="straightConnector1">
            <a:avLst/>
          </a:prstGeom>
          <a:ln w="190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147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13B64-C034-3471-2F11-53715DBA896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6F546BD-7E5E-FC5F-9CF7-66D708591FA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A822C44E-D208-38F6-2792-B647D29C5CBA}"/>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415D393-AD7C-CB86-70FA-B1EBB3A828D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025E7CBD-DDBF-8854-32FE-78D46D3CEF44}"/>
              </a:ext>
            </a:extLst>
          </p:cNvPr>
          <p:cNvSpPr txBox="1"/>
          <p:nvPr/>
        </p:nvSpPr>
        <p:spPr>
          <a:xfrm>
            <a:off x="1519136" y="1393808"/>
            <a:ext cx="8393349" cy="3416320"/>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en-US" altLang="ja-JP" sz="2400" dirty="0"/>
          </a:p>
          <a:p>
            <a:endParaRPr kumimoji="1" lang="ja-JP" altLang="en-US" sz="2400" dirty="0"/>
          </a:p>
        </p:txBody>
      </p:sp>
      <p:cxnSp>
        <p:nvCxnSpPr>
          <p:cNvPr id="8" name="直線コネクタ 7">
            <a:extLst>
              <a:ext uri="{FF2B5EF4-FFF2-40B4-BE49-F238E27FC236}">
                <a16:creationId xmlns:a16="http://schemas.microsoft.com/office/drawing/2014/main" id="{D1CF4FF8-DD78-47F8-DC8D-58D8E83B533C}"/>
              </a:ext>
            </a:extLst>
          </p:cNvPr>
          <p:cNvCxnSpPr>
            <a:cxnSpLocks/>
          </p:cNvCxnSpPr>
          <p:nvPr/>
        </p:nvCxnSpPr>
        <p:spPr>
          <a:xfrm>
            <a:off x="4009412" y="1605130"/>
            <a:ext cx="0" cy="213769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B7D6CA6F-C07B-92A8-5B65-772276BCB574}"/>
              </a:ext>
            </a:extLst>
          </p:cNvPr>
          <p:cNvSpPr/>
          <p:nvPr/>
        </p:nvSpPr>
        <p:spPr>
          <a:xfrm>
            <a:off x="1983616" y="3007523"/>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7E36DC33-8742-DF6A-2B58-3FDEBC450694}"/>
              </a:ext>
            </a:extLst>
          </p:cNvPr>
          <p:cNvSpPr/>
          <p:nvPr/>
        </p:nvSpPr>
        <p:spPr>
          <a:xfrm>
            <a:off x="3561139" y="2412054"/>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94014416-4A13-859F-A0E8-16A278B58F93}"/>
              </a:ext>
            </a:extLst>
          </p:cNvPr>
          <p:cNvSpPr/>
          <p:nvPr/>
        </p:nvSpPr>
        <p:spPr>
          <a:xfrm>
            <a:off x="1958514" y="1867354"/>
            <a:ext cx="418289" cy="418289"/>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D58C3D4E-F1B8-500B-6D71-F96EF80B80F5}"/>
              </a:ext>
            </a:extLst>
          </p:cNvPr>
          <p:cNvSpPr txBox="1"/>
          <p:nvPr/>
        </p:nvSpPr>
        <p:spPr>
          <a:xfrm>
            <a:off x="1553180" y="3817122"/>
            <a:ext cx="8524675" cy="830997"/>
          </a:xfrm>
          <a:prstGeom prst="rect">
            <a:avLst/>
          </a:prstGeom>
          <a:noFill/>
        </p:spPr>
        <p:txBody>
          <a:bodyPr wrap="square" rtlCol="0">
            <a:spAutoFit/>
          </a:bodyPr>
          <a:lstStyle/>
          <a:p>
            <a:r>
              <a:rPr kumimoji="1" lang="ja-JP" altLang="en-US" sz="2400" b="1" dirty="0">
                <a:solidFill>
                  <a:srgbClr val="FF0000"/>
                </a:solidFill>
              </a:rPr>
              <a:t>右向き（</a:t>
            </a:r>
            <a:r>
              <a:rPr kumimoji="1" lang="en-US" altLang="ja-JP" sz="2400" b="1" dirty="0">
                <a:solidFill>
                  <a:srgbClr val="FF0000"/>
                </a:solidFill>
              </a:rPr>
              <a:t>+x</a:t>
            </a:r>
            <a:r>
              <a:rPr kumimoji="1" lang="ja-JP" altLang="en-US" sz="2400" b="1" dirty="0">
                <a:solidFill>
                  <a:srgbClr val="FF0000"/>
                </a:solidFill>
              </a:rPr>
              <a:t>方向）に移動している</a:t>
            </a:r>
            <a:r>
              <a:rPr kumimoji="1" lang="ja-JP" altLang="en-US" sz="2400" dirty="0"/>
              <a:t>かつ</a:t>
            </a:r>
            <a:endParaRPr kumimoji="1" lang="en-US" altLang="ja-JP" sz="2400" dirty="0"/>
          </a:p>
          <a:p>
            <a:r>
              <a:rPr kumimoji="1" lang="ja-JP" altLang="en-US" sz="2400" b="1" dirty="0">
                <a:solidFill>
                  <a:srgbClr val="0000FF"/>
                </a:solidFill>
              </a:rPr>
              <a:t>ボールの</a:t>
            </a:r>
            <a:r>
              <a:rPr kumimoji="1" lang="en-US" altLang="ja-JP" sz="2400" b="1" dirty="0">
                <a:solidFill>
                  <a:srgbClr val="0000FF"/>
                </a:solidFill>
              </a:rPr>
              <a:t>x</a:t>
            </a:r>
            <a:r>
              <a:rPr kumimoji="1" lang="ja-JP" altLang="en-US" sz="2400" b="1" dirty="0">
                <a:solidFill>
                  <a:srgbClr val="0000FF"/>
                </a:solidFill>
              </a:rPr>
              <a:t>座標が</a:t>
            </a:r>
            <a:r>
              <a:rPr kumimoji="1" lang="en-US" altLang="ja-JP" sz="2400" b="1" dirty="0" err="1">
                <a:solidFill>
                  <a:srgbClr val="0000FF"/>
                </a:solidFill>
              </a:rPr>
              <a:t>SceneSize.x</a:t>
            </a:r>
            <a:r>
              <a:rPr kumimoji="1" lang="en-US" altLang="ja-JP" sz="2400" b="1" dirty="0">
                <a:solidFill>
                  <a:srgbClr val="0000FF"/>
                </a:solidFill>
              </a:rPr>
              <a:t>(800)</a:t>
            </a:r>
            <a:r>
              <a:rPr kumimoji="1" lang="ja-JP" altLang="en-US" sz="2400" b="1" dirty="0">
                <a:solidFill>
                  <a:srgbClr val="0000FF"/>
                </a:solidFill>
              </a:rPr>
              <a:t>より大きくなる</a:t>
            </a:r>
            <a:r>
              <a:rPr kumimoji="1" lang="ja-JP" altLang="en-US" sz="2400" dirty="0"/>
              <a:t>とき</a:t>
            </a:r>
          </a:p>
        </p:txBody>
      </p:sp>
      <p:cxnSp>
        <p:nvCxnSpPr>
          <p:cNvPr id="22" name="直線矢印コネクタ 21">
            <a:extLst>
              <a:ext uri="{FF2B5EF4-FFF2-40B4-BE49-F238E27FC236}">
                <a16:creationId xmlns:a16="http://schemas.microsoft.com/office/drawing/2014/main" id="{43D7BB58-7CA5-E35B-D00B-1FC2B98702A9}"/>
              </a:ext>
            </a:extLst>
          </p:cNvPr>
          <p:cNvCxnSpPr>
            <a:cxnSpLocks/>
          </p:cNvCxnSpPr>
          <p:nvPr/>
        </p:nvCxnSpPr>
        <p:spPr>
          <a:xfrm flipV="1">
            <a:off x="3554647" y="2797555"/>
            <a:ext cx="6492" cy="403446"/>
          </a:xfrm>
          <a:prstGeom prst="straightConnector1">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671AD0A-5DEC-8406-5854-3B72E23B8CC6}"/>
              </a:ext>
            </a:extLst>
          </p:cNvPr>
          <p:cNvCxnSpPr>
            <a:cxnSpLocks/>
          </p:cNvCxnSpPr>
          <p:nvPr/>
        </p:nvCxnSpPr>
        <p:spPr>
          <a:xfrm flipH="1">
            <a:off x="2465575" y="2155588"/>
            <a:ext cx="1090306" cy="0"/>
          </a:xfrm>
          <a:prstGeom prst="straightConnector1">
            <a:avLst/>
          </a:prstGeom>
          <a:ln w="571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2F0158EE-4C0E-0CEE-AE48-209BC473D806}"/>
              </a:ext>
            </a:extLst>
          </p:cNvPr>
          <p:cNvCxnSpPr>
            <a:cxnSpLocks/>
          </p:cNvCxnSpPr>
          <p:nvPr/>
        </p:nvCxnSpPr>
        <p:spPr>
          <a:xfrm flipV="1">
            <a:off x="2479346" y="2128468"/>
            <a:ext cx="6492" cy="403446"/>
          </a:xfrm>
          <a:prstGeom prst="straightConnector1">
            <a:avLst/>
          </a:prstGeom>
          <a:ln w="1905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2B87C3D5-DC81-6622-80FC-445CDECC1740}"/>
              </a:ext>
            </a:extLst>
          </p:cNvPr>
          <p:cNvCxnSpPr>
            <a:cxnSpLocks/>
          </p:cNvCxnSpPr>
          <p:nvPr/>
        </p:nvCxnSpPr>
        <p:spPr>
          <a:xfrm>
            <a:off x="2465575" y="2775733"/>
            <a:ext cx="1090306" cy="0"/>
          </a:xfrm>
          <a:prstGeom prst="straightConnector1">
            <a:avLst/>
          </a:prstGeom>
          <a:ln w="57150">
            <a:solidFill>
              <a:srgbClr val="00B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619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0C468A-1959-3E35-4D88-1CEA6C9742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55963B6-74CC-DF3D-91B4-42DDC75F7D7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AEFB34E1-B7DD-3080-3B6F-B3D41E2C974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DB71BD14-A669-6D78-04A4-8CF7693F6EF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C434CBD1-05DA-BF20-0465-80B3C3F66600}"/>
              </a:ext>
            </a:extLst>
          </p:cNvPr>
          <p:cNvSpPr txBox="1"/>
          <p:nvPr/>
        </p:nvSpPr>
        <p:spPr>
          <a:xfrm>
            <a:off x="3309025" y="5815065"/>
            <a:ext cx="683692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Cursor</a:t>
            </a:r>
            <a:r>
              <a:rPr kumimoji="1" lang="ja-JP" altLang="en-US" sz="2400" dirty="0">
                <a:solidFill>
                  <a:srgbClr val="FF0000"/>
                </a:solidFill>
              </a:rPr>
              <a:t>クラス</a:t>
            </a:r>
            <a:br>
              <a:rPr kumimoji="1" lang="en-US" altLang="ja-JP" sz="2400" dirty="0">
                <a:solidFill>
                  <a:srgbClr val="FF0000"/>
                </a:solidFill>
              </a:rPr>
            </a:br>
            <a:r>
              <a:rPr kumimoji="1" lang="ja-JP" altLang="en-US" sz="2400" dirty="0"/>
              <a:t>マウスカーソルのスタイルを</a:t>
            </a:r>
            <a:r>
              <a:rPr kumimoji="1" lang="en-US" altLang="ja-JP" sz="2400" dirty="0">
                <a:solidFill>
                  <a:srgbClr val="FF0000"/>
                </a:solidFill>
              </a:rPr>
              <a:t>Hidden</a:t>
            </a:r>
            <a:r>
              <a:rPr kumimoji="1" lang="ja-JP" altLang="en-US" sz="2400" dirty="0">
                <a:solidFill>
                  <a:srgbClr val="FF0000"/>
                </a:solidFill>
              </a:rPr>
              <a:t>（隠す）</a:t>
            </a:r>
            <a:r>
              <a:rPr kumimoji="1" lang="ja-JP" altLang="en-US" sz="2400" dirty="0"/>
              <a:t>に設定</a:t>
            </a:r>
          </a:p>
        </p:txBody>
      </p:sp>
    </p:spTree>
    <p:extLst>
      <p:ext uri="{BB962C8B-B14F-4D97-AF65-F5344CB8AC3E}">
        <p14:creationId xmlns:p14="http://schemas.microsoft.com/office/powerpoint/2010/main" val="7989305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8492-6946-4478-DFD0-45C4E8285C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84A5D5-4320-B8E0-01F6-936DC4549C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CBEF7BAB-51C8-24AD-CFCC-A13B803AE9A6}"/>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2742674B-BDA3-0033-DDF2-3837502B612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89467242-C7E1-1383-5381-F7BE4346F1DE}"/>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5FEC3D8D-33F5-1FB9-652E-CB268BF9719A}"/>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0A443BE-C70C-AEC8-78EF-EE53DFFCE5CE}"/>
              </a:ext>
            </a:extLst>
          </p:cNvPr>
          <p:cNvSpPr txBox="1"/>
          <p:nvPr/>
        </p:nvSpPr>
        <p:spPr>
          <a:xfrm>
            <a:off x="1440980" y="6169708"/>
            <a:ext cx="9631163" cy="646331"/>
          </a:xfrm>
          <a:prstGeom prst="rect">
            <a:avLst/>
          </a:prstGeom>
          <a:noFill/>
        </p:spPr>
        <p:txBody>
          <a:bodyPr wrap="none" rtlCol="0">
            <a:spAutoFit/>
          </a:bodyPr>
          <a:lstStyle/>
          <a:p>
            <a:r>
              <a:rPr kumimoji="1" lang="ja-JP" altLang="en-US" sz="3600" dirty="0">
                <a:solidFill>
                  <a:srgbClr val="00B050"/>
                </a:solidFill>
              </a:rPr>
              <a:t>次は画面下に行かないようにパドルを設置する</a:t>
            </a:r>
          </a:p>
        </p:txBody>
      </p:sp>
    </p:spTree>
    <p:extLst>
      <p:ext uri="{BB962C8B-B14F-4D97-AF65-F5344CB8AC3E}">
        <p14:creationId xmlns:p14="http://schemas.microsoft.com/office/powerpoint/2010/main" val="3154998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9D84B-7FA9-5E3F-57B8-9804F64D339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AD82B38-D66E-A8A3-14E1-9D1F6B558E0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028CEFF4-DC49-5A8D-D942-46476F5CBFC3}"/>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1321613B-918E-D1DB-796F-6EC80898ECD4}"/>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5FE2F412-EB42-B63C-38DC-5763BA739CEC}"/>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B9C0137E-C2D4-7A37-884E-03CCB77B36ED}"/>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EE95091-5BB3-CD17-4653-1EFFA84CE250}"/>
              </a:ext>
            </a:extLst>
          </p:cNvPr>
          <p:cNvSpPr txBox="1"/>
          <p:nvPr/>
        </p:nvSpPr>
        <p:spPr>
          <a:xfrm>
            <a:off x="1440980" y="6169708"/>
            <a:ext cx="9631163" cy="646331"/>
          </a:xfrm>
          <a:prstGeom prst="rect">
            <a:avLst/>
          </a:prstGeom>
          <a:noFill/>
        </p:spPr>
        <p:txBody>
          <a:bodyPr wrap="none" rtlCol="0">
            <a:spAutoFit/>
          </a:bodyPr>
          <a:lstStyle/>
          <a:p>
            <a:r>
              <a:rPr kumimoji="1" lang="ja-JP" altLang="en-US" sz="3600" dirty="0">
                <a:solidFill>
                  <a:srgbClr val="00B050"/>
                </a:solidFill>
              </a:rPr>
              <a:t>次は画面下に行かないようにパドルを設置する</a:t>
            </a:r>
          </a:p>
        </p:txBody>
      </p:sp>
      <p:sp>
        <p:nvSpPr>
          <p:cNvPr id="8" name="正方形/長方形 7">
            <a:extLst>
              <a:ext uri="{FF2B5EF4-FFF2-40B4-BE49-F238E27FC236}">
                <a16:creationId xmlns:a16="http://schemas.microsoft.com/office/drawing/2014/main" id="{45D1E6C7-1549-B29C-D947-0B1DF009CDF5}"/>
              </a:ext>
            </a:extLst>
          </p:cNvPr>
          <p:cNvSpPr/>
          <p:nvPr/>
        </p:nvSpPr>
        <p:spPr>
          <a:xfrm>
            <a:off x="618566" y="4675385"/>
            <a:ext cx="1157343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000" b="1" dirty="0"/>
              <a:t>https://bit.ly/40O8jo7</a:t>
            </a:r>
            <a:endParaRPr kumimoji="1" lang="ja-JP" altLang="en-US" sz="6000" b="1" dirty="0"/>
          </a:p>
        </p:txBody>
      </p:sp>
    </p:spTree>
    <p:extLst>
      <p:ext uri="{BB962C8B-B14F-4D97-AF65-F5344CB8AC3E}">
        <p14:creationId xmlns:p14="http://schemas.microsoft.com/office/powerpoint/2010/main" val="41050955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91C5-FF5E-5135-95ED-A53105E911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C328B2E-5802-6C29-3F09-AA944D17375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9D5E7D-B617-FF68-3E37-5CD318A2A5C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400" dirty="0">
              <a:solidFill>
                <a:schemeClr val="bg1">
                  <a:lumMod val="50000"/>
                </a:schemeClr>
              </a:solidFill>
              <a:highlight>
                <a:srgbClr val="FFFFFF"/>
              </a:highlight>
              <a:ea typeface="ＭＳ ゴシック" panose="020B0609070205080204" pitchFamily="49" charset="-128"/>
            </a:endParaRP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Vec2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return{ 100, -</a:t>
            </a:r>
            <a:r>
              <a:rPr lang="en-US" altLang="ja-JP" sz="2400" dirty="0" err="1">
                <a:solidFill>
                  <a:schemeClr val="bg1">
                    <a:lumMod val="50000"/>
                  </a:schemeClr>
                </a:solidFill>
                <a:highlight>
                  <a:srgbClr val="FFFFFF"/>
                </a:highlight>
                <a:ea typeface="ＭＳ ゴシック" panose="020B0609070205080204" pitchFamily="49" charset="-128"/>
              </a:rPr>
              <a:t>BallSpeedPerSec</a:t>
            </a: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座標を設定（定数にしてこの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座標からは動かなくする）</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パドルのサイズ（幅，高さ）を設定</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endParaRPr lang="en-US" altLang="ja-JP" sz="2400" dirty="0"/>
          </a:p>
        </p:txBody>
      </p:sp>
      <p:sp>
        <p:nvSpPr>
          <p:cNvPr id="7" name="テキスト ボックス 6">
            <a:extLst>
              <a:ext uri="{FF2B5EF4-FFF2-40B4-BE49-F238E27FC236}">
                <a16:creationId xmlns:a16="http://schemas.microsoft.com/office/drawing/2014/main" id="{C15D594B-0132-3504-27A4-EC095AD68A9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4507928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C91E2-1642-FC0F-8D11-52FDEA978F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BE5A11-68DF-EF6B-1668-5AA3548533C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A24E147E-4A87-19F1-1AD4-32741067A1F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E3840E7-512C-1625-7A7B-127BD6E66CDB}"/>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7120656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225D-BEB3-6575-B6E1-89C8C6F98F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7305B6-9AE9-DDEF-4BB0-BE1D3D64CB8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0E39C58-1F9E-8B86-56DE-41CFA988460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537981-FABA-28AC-A3EA-2F25D682C2B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1521F87B-A9E3-6002-6DDD-DA417FAF30C7}"/>
              </a:ext>
            </a:extLst>
          </p:cNvPr>
          <p:cNvSpPr txBox="1"/>
          <p:nvPr/>
        </p:nvSpPr>
        <p:spPr>
          <a:xfrm>
            <a:off x="2302405" y="4268369"/>
            <a:ext cx="8432261"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Rect</a:t>
            </a:r>
            <a:br>
              <a:rPr kumimoji="1" lang="en-US" altLang="ja-JP" sz="2400" dirty="0"/>
            </a:br>
            <a:r>
              <a:rPr kumimoji="1" lang="ja-JP" altLang="en-US" sz="2400" dirty="0"/>
              <a:t>座標</a:t>
            </a:r>
            <a:r>
              <a:rPr kumimoji="1" lang="en-US" altLang="ja-JP" sz="2400" dirty="0"/>
              <a:t>(</a:t>
            </a:r>
            <a:r>
              <a:rPr kumimoji="1" lang="en-US" altLang="ja-JP" sz="2400" dirty="0" err="1">
                <a:solidFill>
                  <a:srgbClr val="FF0000"/>
                </a:solidFill>
              </a:rPr>
              <a:t>x</a:t>
            </a:r>
            <a:r>
              <a:rPr kumimoji="1" lang="en-US" altLang="ja-JP" sz="2400" dirty="0" err="1"/>
              <a:t>,</a:t>
            </a:r>
            <a:r>
              <a:rPr kumimoji="1" lang="en-US" altLang="ja-JP" sz="2400" dirty="0" err="1">
                <a:solidFill>
                  <a:srgbClr val="FF0000"/>
                </a:solidFill>
              </a:rPr>
              <a:t>y</a:t>
            </a:r>
            <a:r>
              <a:rPr kumimoji="1" lang="en-US" altLang="ja-JP" sz="2400" dirty="0"/>
              <a:t>)</a:t>
            </a:r>
            <a:r>
              <a:rPr kumimoji="1" lang="ja-JP" altLang="en-US" sz="2400" dirty="0"/>
              <a:t>と横幅・高さ</a:t>
            </a:r>
            <a:r>
              <a:rPr kumimoji="1" lang="en-US" altLang="ja-JP" sz="2400" dirty="0"/>
              <a:t>(</a:t>
            </a:r>
            <a:r>
              <a:rPr kumimoji="1" lang="en-US" altLang="ja-JP" sz="2400" dirty="0" err="1">
                <a:solidFill>
                  <a:srgbClr val="FF0000"/>
                </a:solidFill>
              </a:rPr>
              <a:t>w</a:t>
            </a:r>
            <a:r>
              <a:rPr kumimoji="1" lang="en-US" altLang="ja-JP" sz="2400" dirty="0" err="1"/>
              <a:t>,</a:t>
            </a:r>
            <a:r>
              <a:rPr kumimoji="1" lang="en-US" altLang="ja-JP" sz="2400" dirty="0" err="1">
                <a:solidFill>
                  <a:srgbClr val="FF0000"/>
                </a:solidFill>
              </a:rPr>
              <a:t>h</a:t>
            </a:r>
            <a:r>
              <a:rPr kumimoji="1" lang="en-US" altLang="ja-JP" sz="2400" dirty="0"/>
              <a:t>)</a:t>
            </a:r>
            <a:r>
              <a:rPr kumimoji="1" lang="ja-JP" altLang="en-US" sz="2400" dirty="0"/>
              <a:t>を持つ四角形を表す構造体</a:t>
            </a:r>
            <a:br>
              <a:rPr kumimoji="1" lang="en-US" altLang="ja-JP" sz="2400" dirty="0"/>
            </a:br>
            <a:r>
              <a:rPr kumimoji="1" lang="ja-JP" altLang="en-US" sz="2400" dirty="0"/>
              <a:t>この例では、マウスカーソルの</a:t>
            </a:r>
            <a:r>
              <a:rPr kumimoji="1" lang="en-US" altLang="ja-JP" sz="2400" dirty="0"/>
              <a:t>X</a:t>
            </a:r>
            <a:r>
              <a:rPr kumimoji="1" lang="ja-JP" altLang="en-US" sz="2400" dirty="0"/>
              <a:t>座標と固定の</a:t>
            </a:r>
            <a:r>
              <a:rPr kumimoji="1" lang="en-US" altLang="ja-JP" sz="2400" dirty="0"/>
              <a:t>Y</a:t>
            </a:r>
            <a:r>
              <a:rPr kumimoji="1" lang="ja-JP" altLang="en-US" sz="2400" dirty="0"/>
              <a:t>座標</a:t>
            </a:r>
            <a:r>
              <a:rPr kumimoji="1" lang="en-US" altLang="ja-JP" sz="2400" dirty="0"/>
              <a:t>(500)</a:t>
            </a:r>
            <a:r>
              <a:rPr kumimoji="1" lang="ja-JP" altLang="en-US" sz="2400" dirty="0"/>
              <a:t>を</a:t>
            </a:r>
            <a:br>
              <a:rPr kumimoji="1" lang="en-US" altLang="ja-JP" sz="2400" dirty="0"/>
            </a:br>
            <a:r>
              <a:rPr kumimoji="1" lang="ja-JP" altLang="en-US" sz="2400" dirty="0"/>
              <a:t>中心として、幅</a:t>
            </a:r>
            <a:r>
              <a:rPr kumimoji="1" lang="en-US" altLang="ja-JP" sz="2400" dirty="0"/>
              <a:t>60×</a:t>
            </a:r>
            <a:r>
              <a:rPr kumimoji="1" lang="ja-JP" altLang="en-US" sz="2400" dirty="0"/>
              <a:t>高さ</a:t>
            </a:r>
            <a:r>
              <a:rPr kumimoji="1" lang="en-US" altLang="ja-JP" sz="2400" dirty="0"/>
              <a:t>10</a:t>
            </a:r>
            <a:r>
              <a:rPr kumimoji="1" lang="ja-JP" altLang="en-US" sz="2400" dirty="0"/>
              <a:t>ピクセルのサイズの四角形</a:t>
            </a:r>
            <a:endParaRPr kumimoji="1" lang="en-US" altLang="ja-JP" sz="2400" dirty="0"/>
          </a:p>
        </p:txBody>
      </p:sp>
    </p:spTree>
    <p:extLst>
      <p:ext uri="{BB962C8B-B14F-4D97-AF65-F5344CB8AC3E}">
        <p14:creationId xmlns:p14="http://schemas.microsoft.com/office/powerpoint/2010/main" val="1961879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3FC8D-B1D5-CE44-AD38-3184616859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3AA71D2-C7D9-B13B-3873-35AD19EF68C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044E8CC-45D9-E127-3CB4-83A4BD4B12F4}"/>
              </a:ext>
            </a:extLst>
          </p:cNvPr>
          <p:cNvSpPr>
            <a:spLocks noGrp="1"/>
          </p:cNvSpPr>
          <p:nvPr>
            <p:ph idx="1"/>
          </p:nvPr>
        </p:nvSpPr>
        <p:spPr>
          <a:xfrm>
            <a:off x="430306" y="1376038"/>
            <a:ext cx="11654118" cy="5329562"/>
          </a:xfrm>
        </p:spPr>
        <p:txBody>
          <a:bodyPr>
            <a:normAutofit fontScale="92500" lnSpcReduction="10000"/>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en-US" altLang="ja-JP" dirty="0" err="1"/>
              <a:t>VisualStudio</a:t>
            </a:r>
            <a:r>
              <a:rPr kumimoji="1" lang="ja-JP" altLang="en-US" dirty="0"/>
              <a:t>はすべて終了させておく</a:t>
            </a:r>
            <a:endParaRPr kumimoji="1" lang="en-US" altLang="ja-JP" dirty="0"/>
          </a:p>
          <a:p>
            <a:pPr lvl="1"/>
            <a:endParaRPr kumimoji="1" lang="en-US" altLang="ja-JP" dirty="0"/>
          </a:p>
          <a:p>
            <a:pPr lvl="1"/>
            <a:r>
              <a:rPr kumimoji="1" lang="ja-JP" altLang="en-US" dirty="0"/>
              <a:t>言語は「日本語」</a:t>
            </a:r>
            <a:endParaRPr kumimoji="1" lang="en-US" altLang="ja-JP" dirty="0"/>
          </a:p>
          <a:p>
            <a:pPr lvl="1"/>
            <a:r>
              <a:rPr kumimoji="1" lang="ja-JP" altLang="en-US" dirty="0"/>
              <a:t>インストール先を変更</a:t>
            </a:r>
            <a:br>
              <a:rPr kumimoji="1" lang="en-US" altLang="ja-JP" dirty="0"/>
            </a:br>
            <a:br>
              <a:rPr kumimoji="1" lang="en-US" altLang="ja-JP" dirty="0"/>
            </a:br>
            <a:r>
              <a:rPr kumimoji="1" lang="ja-JP" altLang="en-US" dirty="0"/>
              <a:t>　　　</a:t>
            </a:r>
            <a:r>
              <a:rPr kumimoji="1" lang="en-US" altLang="ja-JP" sz="4000" b="1" dirty="0">
                <a:solidFill>
                  <a:srgbClr val="0099CC"/>
                </a:solidFill>
              </a:rPr>
              <a:t>C:\Github</a:t>
            </a:r>
            <a:r>
              <a:rPr kumimoji="1" lang="en-US" altLang="ja-JP" sz="4000" dirty="0">
                <a:solidFill>
                  <a:srgbClr val="FF0000"/>
                </a:solidFill>
              </a:rPr>
              <a:t>\OpenSiv3D_0.6.15</a:t>
            </a:r>
            <a:br>
              <a:rPr kumimoji="1" lang="en-US" altLang="ja-JP" dirty="0"/>
            </a:br>
            <a:br>
              <a:rPr kumimoji="1" lang="en-US" altLang="ja-JP" dirty="0"/>
            </a:br>
            <a:br>
              <a:rPr kumimoji="1" lang="en-US" altLang="ja-JP" dirty="0"/>
            </a:br>
            <a:r>
              <a:rPr kumimoji="1" lang="en-US" altLang="ja-JP" sz="2800" dirty="0">
                <a:solidFill>
                  <a:schemeClr val="bg1"/>
                </a:solidFill>
              </a:rPr>
              <a:t>※</a:t>
            </a:r>
            <a:r>
              <a:rPr kumimoji="1" lang="ja-JP" altLang="en-US" sz="2800" dirty="0">
                <a:solidFill>
                  <a:schemeClr val="bg1"/>
                </a:solidFill>
              </a:rPr>
              <a:t>デフォルトでは</a:t>
            </a:r>
            <a:r>
              <a:rPr kumimoji="1" lang="en-US" altLang="ja-JP" sz="2800" dirty="0">
                <a:solidFill>
                  <a:schemeClr val="bg1"/>
                </a:solidFill>
              </a:rPr>
              <a:t>Documents</a:t>
            </a:r>
            <a:r>
              <a:rPr kumimoji="1" lang="ja-JP" altLang="en-US" sz="2800" dirty="0">
                <a:solidFill>
                  <a:schemeClr val="bg1"/>
                </a:solidFill>
              </a:rPr>
              <a:t>フォルダが指定されるが</a:t>
            </a:r>
            <a:br>
              <a:rPr kumimoji="1" lang="en-US" altLang="ja-JP" sz="2800" dirty="0">
                <a:solidFill>
                  <a:schemeClr val="bg1"/>
                </a:solidFill>
              </a:rPr>
            </a:br>
            <a:r>
              <a:rPr kumimoji="1" lang="ja-JP" altLang="en-US" sz="2800" dirty="0">
                <a:solidFill>
                  <a:schemeClr val="bg1"/>
                </a:solidFill>
              </a:rPr>
              <a:t>　　</a:t>
            </a:r>
            <a:r>
              <a:rPr kumimoji="1" lang="en-US" altLang="ja-JP" sz="2800" dirty="0">
                <a:solidFill>
                  <a:schemeClr val="bg1"/>
                </a:solidFill>
              </a:rPr>
              <a:t>OneDrive</a:t>
            </a:r>
            <a:r>
              <a:rPr kumimoji="1" lang="ja-JP" altLang="en-US" sz="2800" dirty="0">
                <a:solidFill>
                  <a:schemeClr val="bg1"/>
                </a:solidFill>
              </a:rPr>
              <a:t>を有効にしていると</a:t>
            </a:r>
            <a:r>
              <a:rPr kumimoji="1" lang="en-US" altLang="ja-JP" sz="2800" dirty="0">
                <a:solidFill>
                  <a:schemeClr val="bg1"/>
                </a:solidFill>
              </a:rPr>
              <a:t>OneDrive</a:t>
            </a:r>
            <a:r>
              <a:rPr kumimoji="1" lang="ja-JP" altLang="en-US" sz="2800" dirty="0">
                <a:solidFill>
                  <a:schemeClr val="bg1"/>
                </a:solidFill>
              </a:rPr>
              <a:t>側の</a:t>
            </a:r>
            <a:br>
              <a:rPr lang="en-US" altLang="ja-JP" sz="2800" dirty="0">
                <a:solidFill>
                  <a:schemeClr val="bg1"/>
                </a:solidFill>
              </a:rPr>
            </a:br>
            <a:r>
              <a:rPr lang="ja-JP" altLang="en-US" sz="2800" dirty="0">
                <a:solidFill>
                  <a:schemeClr val="bg1"/>
                </a:solidFill>
              </a:rPr>
              <a:t>　　</a:t>
            </a:r>
            <a:r>
              <a:rPr lang="en-US" altLang="ja-JP" sz="2800" dirty="0">
                <a:solidFill>
                  <a:schemeClr val="bg1"/>
                </a:solidFill>
              </a:rPr>
              <a:t>Documents</a:t>
            </a:r>
            <a:r>
              <a:rPr lang="ja-JP" altLang="en-US" sz="2800" dirty="0">
                <a:solidFill>
                  <a:schemeClr val="bg1"/>
                </a:solidFill>
              </a:rPr>
              <a:t>フォルダ</a:t>
            </a:r>
            <a:r>
              <a:rPr kumimoji="1" lang="ja-JP" altLang="en-US" sz="2800" dirty="0">
                <a:solidFill>
                  <a:schemeClr val="bg1"/>
                </a:solidFill>
              </a:rPr>
              <a:t>にインストールされてしまうのを防ぐ</a:t>
            </a:r>
            <a:endParaRPr kumimoji="1" lang="en-US" altLang="ja-JP" dirty="0">
              <a:solidFill>
                <a:schemeClr val="bg1"/>
              </a:solidFill>
            </a:endParaRPr>
          </a:p>
        </p:txBody>
      </p:sp>
      <p:sp>
        <p:nvSpPr>
          <p:cNvPr id="4" name="テキスト ボックス 3">
            <a:extLst>
              <a:ext uri="{FF2B5EF4-FFF2-40B4-BE49-F238E27FC236}">
                <a16:creationId xmlns:a16="http://schemas.microsoft.com/office/drawing/2014/main" id="{734F71A1-1704-4FA9-8724-10480CD20E5B}"/>
              </a:ext>
            </a:extLst>
          </p:cNvPr>
          <p:cNvSpPr txBox="1"/>
          <p:nvPr/>
        </p:nvSpPr>
        <p:spPr>
          <a:xfrm>
            <a:off x="1837424" y="4852989"/>
            <a:ext cx="3010761" cy="523220"/>
          </a:xfrm>
          <a:prstGeom prst="rect">
            <a:avLst/>
          </a:prstGeom>
          <a:noFill/>
        </p:spPr>
        <p:txBody>
          <a:bodyPr wrap="none" rtlCol="0">
            <a:spAutoFit/>
          </a:bodyPr>
          <a:lstStyle/>
          <a:p>
            <a:r>
              <a:rPr kumimoji="1" lang="ja-JP" altLang="en-US" sz="2800" dirty="0"/>
              <a:t>この部分を変更</a:t>
            </a:r>
            <a:r>
              <a:rPr kumimoji="1" lang="ja-JP" altLang="en-US" sz="2800" b="1" dirty="0"/>
              <a:t>↑</a:t>
            </a:r>
          </a:p>
        </p:txBody>
      </p:sp>
      <p:sp>
        <p:nvSpPr>
          <p:cNvPr id="6" name="テキスト ボックス 5">
            <a:extLst>
              <a:ext uri="{FF2B5EF4-FFF2-40B4-BE49-F238E27FC236}">
                <a16:creationId xmlns:a16="http://schemas.microsoft.com/office/drawing/2014/main" id="{A97AF9C4-33CC-491B-9D6A-3634D318DD6F}"/>
              </a:ext>
            </a:extLst>
          </p:cNvPr>
          <p:cNvSpPr txBox="1"/>
          <p:nvPr/>
        </p:nvSpPr>
        <p:spPr>
          <a:xfrm>
            <a:off x="7346860" y="3661409"/>
            <a:ext cx="3397084" cy="523220"/>
          </a:xfrm>
          <a:prstGeom prst="rect">
            <a:avLst/>
          </a:prstGeom>
          <a:noFill/>
        </p:spPr>
        <p:txBody>
          <a:bodyPr wrap="none" rtlCol="0">
            <a:spAutoFit/>
          </a:bodyPr>
          <a:lstStyle/>
          <a:p>
            <a:r>
              <a:rPr kumimoji="1" lang="ja-JP" altLang="en-US" sz="2800" b="1" dirty="0"/>
              <a:t>↓</a:t>
            </a:r>
            <a:r>
              <a:rPr kumimoji="1" lang="ja-JP" altLang="en-US" sz="2800" dirty="0"/>
              <a:t>赤字の箇所は残す</a:t>
            </a:r>
            <a:endParaRPr kumimoji="1" lang="ja-JP" altLang="en-US" sz="2800" b="1" dirty="0"/>
          </a:p>
        </p:txBody>
      </p:sp>
      <p:cxnSp>
        <p:nvCxnSpPr>
          <p:cNvPr id="8" name="直線コネクタ 7">
            <a:extLst>
              <a:ext uri="{FF2B5EF4-FFF2-40B4-BE49-F238E27FC236}">
                <a16:creationId xmlns:a16="http://schemas.microsoft.com/office/drawing/2014/main" id="{DD7C80D4-0AFB-4FA7-8E33-E4B49FC5E550}"/>
              </a:ext>
            </a:extLst>
          </p:cNvPr>
          <p:cNvCxnSpPr>
            <a:cxnSpLocks/>
          </p:cNvCxnSpPr>
          <p:nvPr/>
        </p:nvCxnSpPr>
        <p:spPr>
          <a:xfrm>
            <a:off x="1880868" y="4753617"/>
            <a:ext cx="29673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6535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97F35-5D4B-F55A-164B-546D98F459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DA9D44F-99D7-801F-0B0A-F7A1AB9B4F4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A6FCA7-CC41-620E-0594-80ECC8424F7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マウスカーソルを非表示にする</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Cursor::</a:t>
            </a:r>
            <a:r>
              <a:rPr lang="en-US" altLang="ja-JP" sz="2400" dirty="0" err="1">
                <a:solidFill>
                  <a:schemeClr val="bg1">
                    <a:lumMod val="50000"/>
                  </a:schemeClr>
                </a:solidFill>
                <a:highlight>
                  <a:srgbClr val="FFFFFF"/>
                </a:highlight>
                <a:ea typeface="ＭＳ ゴシック" panose="020B0609070205080204" pitchFamily="49" charset="-128"/>
              </a:rPr>
              <a:t>RequestStyle</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CursorStyle</a:t>
            </a:r>
            <a:r>
              <a:rPr lang="en-US" altLang="ja-JP" sz="2400" dirty="0">
                <a:solidFill>
                  <a:schemeClr val="bg1">
                    <a:lumMod val="50000"/>
                  </a:schemeClr>
                </a:solidFill>
                <a:highlight>
                  <a:srgbClr val="FFFFFF"/>
                </a:highlight>
                <a:ea typeface="ＭＳ ゴシック" panose="020B0609070205080204" pitchFamily="49" charset="-128"/>
              </a:rPr>
              <a:t>::Hidden);</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8000"/>
              </a:solidFill>
              <a:highlight>
                <a:srgbClr val="FFFFFF"/>
              </a:highlight>
              <a:ea typeface="ＭＳ ゴシック" panose="020B0609070205080204" pitchFamily="49" charset="-128"/>
            </a:endParaRP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r>
              <a:rPr lang="ja-JP" altLang="en-US" sz="2400" dirty="0">
                <a:solidFill>
                  <a:schemeClr val="bg1">
                    <a:lumMod val="50000"/>
                  </a:schemeClr>
                </a:solidFill>
                <a:highlight>
                  <a:srgbClr val="FFFFFF"/>
                </a:highlight>
                <a:ea typeface="ＭＳ ゴシック" panose="020B0609070205080204" pitchFamily="49" charset="-128"/>
              </a:rPr>
              <a:t> </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chemeClr val="bg1">
                  <a:lumMod val="50000"/>
                </a:schemeClr>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3398A5-1363-4FDD-D279-51340EACC27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289408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2FE18-C87F-967A-03E2-DC75ACF2C06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221089-A7AC-1AF8-3C21-A37C7A640EF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147A83-3E3D-282E-BD2A-B781FF1A23D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a:t>
            </a:r>
            <a:r>
              <a:rPr kumimoji="0" lang="en-US" altLang="ja-JP" sz="2400" b="0" i="0" u="none" strike="noStrike" kern="1200" cap="none" spc="0" normalizeH="0" baseline="0" noProof="0" dirty="0" err="1">
                <a:ln>
                  <a:noFill/>
                </a:ln>
                <a:solidFill>
                  <a:srgbClr val="FF0000"/>
                </a:solidFill>
                <a:effectLst/>
                <a:highlight>
                  <a:srgbClr val="FFFFFF"/>
                </a:highlight>
                <a:uLnTx/>
                <a:uFillTx/>
                <a:latin typeface="0xProto"/>
                <a:ea typeface="ＭＳ ゴシック" panose="020B0609070205080204" pitchFamily="49" charset="-128"/>
                <a:cs typeface="+mn-cs"/>
              </a:rPr>
              <a:t>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3A7A560-ECC0-8511-D141-0BCFEE4CF13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E6B85323-0020-4B43-4212-D157723416CA}"/>
              </a:ext>
            </a:extLst>
          </p:cNvPr>
          <p:cNvSpPr txBox="1"/>
          <p:nvPr/>
        </p:nvSpPr>
        <p:spPr>
          <a:xfrm>
            <a:off x="3180945" y="3152540"/>
            <a:ext cx="8740301"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intersects</a:t>
            </a:r>
            <a:r>
              <a:rPr kumimoji="1" lang="ja-JP" altLang="en-US" sz="2400" dirty="0">
                <a:solidFill>
                  <a:srgbClr val="FF0000"/>
                </a:solidFill>
              </a:rPr>
              <a:t>関数</a:t>
            </a:r>
            <a:br>
              <a:rPr kumimoji="1" lang="en-US" altLang="ja-JP" sz="2400" dirty="0"/>
            </a:br>
            <a:r>
              <a:rPr kumimoji="1" lang="ja-JP" altLang="en-US" sz="2400" dirty="0"/>
              <a:t>自分自身（</a:t>
            </a:r>
            <a:r>
              <a:rPr kumimoji="1" lang="en-US" altLang="ja-JP" sz="2400" dirty="0"/>
              <a:t>paddle</a:t>
            </a:r>
            <a:r>
              <a:rPr kumimoji="1" lang="ja-JP" altLang="en-US" sz="2400" dirty="0"/>
              <a:t>）と引数として指定したオブジェクト</a:t>
            </a:r>
            <a:r>
              <a:rPr kumimoji="1" lang="en-US" altLang="ja-JP" sz="2400" dirty="0"/>
              <a:t>(ball)</a:t>
            </a:r>
            <a:r>
              <a:rPr kumimoji="1" lang="ja-JP" altLang="en-US" sz="2400" dirty="0"/>
              <a:t>の領域が重なっていれば</a:t>
            </a:r>
            <a:r>
              <a:rPr kumimoji="1" lang="en-US" altLang="ja-JP" sz="2400" dirty="0">
                <a:solidFill>
                  <a:srgbClr val="FF0000"/>
                </a:solidFill>
              </a:rPr>
              <a:t>true</a:t>
            </a:r>
            <a:r>
              <a:rPr kumimoji="1" lang="ja-JP" altLang="en-US" sz="2400" dirty="0"/>
              <a:t>となる</a:t>
            </a:r>
            <a:endParaRPr kumimoji="1" lang="en-US" altLang="ja-JP" sz="2400" dirty="0"/>
          </a:p>
        </p:txBody>
      </p:sp>
    </p:spTree>
    <p:extLst>
      <p:ext uri="{BB962C8B-B14F-4D97-AF65-F5344CB8AC3E}">
        <p14:creationId xmlns:p14="http://schemas.microsoft.com/office/powerpoint/2010/main" val="20706875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CE634F-F4DB-4DA5-3677-A6849325341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D7B9FA3-324F-5B78-895B-1951398271C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14A637A7-E196-AE6D-2F8D-D6C3A46C3F7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a:t>
            </a:r>
            <a:r>
              <a:rPr kumimoji="0" lang="en-US" altLang="ja-JP" sz="2400" b="0" i="0" u="none" strike="noStrike" kern="1200" cap="none" spc="0" normalizeH="0" baseline="0" noProof="0" dirty="0" err="1">
                <a:ln>
                  <a:noFill/>
                </a:ln>
                <a:solidFill>
                  <a:srgbClr val="FF0000"/>
                </a:solidFill>
                <a:effectLst/>
                <a:highlight>
                  <a:srgbClr val="FFFFFF"/>
                </a:highlight>
                <a:uLnTx/>
                <a:uFillTx/>
                <a:latin typeface="0xProto"/>
                <a:ea typeface="ＭＳ ゴシック" panose="020B0609070205080204" pitchFamily="49" charset="-128"/>
                <a:cs typeface="+mn-cs"/>
              </a:rPr>
              <a:t>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3BE578B9-1A32-15AE-DBB7-C174CC05F55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3E8AC69D-9734-F76A-9795-4D1C5D3E5062}"/>
              </a:ext>
            </a:extLst>
          </p:cNvPr>
          <p:cNvSpPr txBox="1"/>
          <p:nvPr/>
        </p:nvSpPr>
        <p:spPr>
          <a:xfrm>
            <a:off x="2354094" y="2617520"/>
            <a:ext cx="8740301"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ja-JP" altLang="en-US" sz="2400" dirty="0">
                <a:solidFill>
                  <a:srgbClr val="FF0000"/>
                </a:solidFill>
              </a:rPr>
              <a:t>ボールの反射角</a:t>
            </a:r>
            <a:br>
              <a:rPr kumimoji="1" lang="en-US" altLang="ja-JP" sz="2400" dirty="0"/>
            </a:br>
            <a:r>
              <a:rPr kumimoji="1" lang="ja-JP" altLang="en-US" sz="2400" dirty="0"/>
              <a:t>ボールの</a:t>
            </a:r>
            <a:r>
              <a:rPr kumimoji="1" lang="en-US" altLang="ja-JP" sz="2400" dirty="0"/>
              <a:t>X</a:t>
            </a:r>
            <a:r>
              <a:rPr kumimoji="1" lang="ja-JP" altLang="en-US" sz="2400" dirty="0"/>
              <a:t>座標とパドルの</a:t>
            </a:r>
            <a:r>
              <a:rPr kumimoji="1" lang="en-US" altLang="ja-JP" sz="2400" dirty="0"/>
              <a:t>X</a:t>
            </a:r>
            <a:r>
              <a:rPr kumimoji="1" lang="ja-JP" altLang="en-US" sz="2400" dirty="0"/>
              <a:t>座標との差の値を</a:t>
            </a:r>
            <a:r>
              <a:rPr kumimoji="1" lang="en-US" altLang="ja-JP" sz="2400" dirty="0"/>
              <a:t>10</a:t>
            </a:r>
            <a:r>
              <a:rPr kumimoji="1" lang="ja-JP" altLang="en-US" sz="2400" dirty="0"/>
              <a:t>倍にして、</a:t>
            </a:r>
            <a:br>
              <a:rPr kumimoji="1" lang="en-US" altLang="ja-JP" sz="2400" dirty="0"/>
            </a:br>
            <a:r>
              <a:rPr kumimoji="1" lang="ja-JP" altLang="en-US" sz="2400" dirty="0"/>
              <a:t>ボールの速度ベクトルの</a:t>
            </a:r>
            <a:r>
              <a:rPr kumimoji="1" lang="en-US" altLang="ja-JP" sz="2400" dirty="0"/>
              <a:t>X</a:t>
            </a:r>
            <a:r>
              <a:rPr kumimoji="1" lang="ja-JP" altLang="en-US" sz="2400" dirty="0"/>
              <a:t>成分を変更する（</a:t>
            </a:r>
            <a:r>
              <a:rPr kumimoji="1" lang="en-US" altLang="ja-JP" sz="2400" dirty="0"/>
              <a:t>Y</a:t>
            </a:r>
            <a:r>
              <a:rPr kumimoji="1" lang="ja-JP" altLang="en-US" sz="2400" dirty="0"/>
              <a:t>成分はそのまま）</a:t>
            </a:r>
            <a:endParaRPr kumimoji="1" lang="en-US" altLang="ja-JP" sz="2400" dirty="0"/>
          </a:p>
        </p:txBody>
      </p:sp>
    </p:spTree>
    <p:extLst>
      <p:ext uri="{BB962C8B-B14F-4D97-AF65-F5344CB8AC3E}">
        <p14:creationId xmlns:p14="http://schemas.microsoft.com/office/powerpoint/2010/main" val="14871007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8166B-4ED6-6A57-FD28-DC48F83841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2754AB-B53F-638F-487D-425015AB21B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C4EC73D-C7FE-41D5-21CF-F5A91FF2C3D2}"/>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ブロックは</a:t>
            </a:r>
            <a:r>
              <a:rPr kumimoji="1" lang="en-US" altLang="ja-JP" dirty="0"/>
              <a:t>Siv3D</a:t>
            </a:r>
            <a:r>
              <a:rPr kumimoji="1" lang="ja-JP" altLang="en-US" dirty="0"/>
              <a:t>で定義</a:t>
            </a:r>
            <a:br>
              <a:rPr kumimoji="1" lang="en-US" altLang="ja-JP" dirty="0"/>
            </a:br>
            <a:r>
              <a:rPr kumimoji="1" lang="ja-JP" altLang="en-US" dirty="0"/>
              <a:t>されている</a:t>
            </a:r>
            <a:r>
              <a:rPr kumimoji="1" lang="en-US" altLang="ja-JP" b="1" dirty="0" err="1">
                <a:solidFill>
                  <a:srgbClr val="00B0F0"/>
                </a:solidFill>
              </a:rPr>
              <a:t>Rect</a:t>
            </a:r>
            <a:r>
              <a:rPr kumimoji="1" lang="ja-JP" altLang="en-US" dirty="0"/>
              <a:t>クラスで</a:t>
            </a:r>
            <a:br>
              <a:rPr kumimoji="1" lang="en-US" altLang="ja-JP" dirty="0"/>
            </a:br>
            <a:r>
              <a:rPr kumimoji="1" lang="ja-JP" altLang="en-US" dirty="0"/>
              <a:t>生成する</a:t>
            </a:r>
            <a:br>
              <a:rPr kumimoji="1" lang="en-US" altLang="ja-JP" dirty="0"/>
            </a:br>
            <a:br>
              <a:rPr kumimoji="1" lang="en-US" altLang="ja-JP" dirty="0"/>
            </a:br>
            <a:r>
              <a:rPr kumimoji="1" lang="en-US" altLang="ja-JP" dirty="0" err="1">
                <a:solidFill>
                  <a:srgbClr val="00B0F0"/>
                </a:solidFill>
              </a:rPr>
              <a:t>Rect</a:t>
            </a:r>
            <a:r>
              <a:rPr kumimoji="1" lang="ja-JP" altLang="en-US" dirty="0"/>
              <a:t>クラスのインスタンス</a:t>
            </a:r>
            <a:br>
              <a:rPr kumimoji="1" lang="en-US" altLang="ja-JP" dirty="0"/>
            </a:br>
            <a:r>
              <a:rPr kumimoji="1" lang="ja-JP" altLang="en-US" dirty="0"/>
              <a:t>を</a:t>
            </a:r>
            <a:r>
              <a:rPr kumimoji="1" lang="en-US" altLang="ja-JP" dirty="0">
                <a:solidFill>
                  <a:srgbClr val="00B050"/>
                </a:solidFill>
              </a:rPr>
              <a:t>vector</a:t>
            </a:r>
            <a:r>
              <a:rPr kumimoji="1" lang="ja-JP" altLang="en-US" dirty="0">
                <a:solidFill>
                  <a:srgbClr val="00B050"/>
                </a:solidFill>
              </a:rPr>
              <a:t>配列</a:t>
            </a:r>
            <a:r>
              <a:rPr kumimoji="1" lang="ja-JP" altLang="en-US" dirty="0"/>
              <a:t>に格納</a:t>
            </a:r>
            <a:br>
              <a:rPr kumimoji="1" lang="en-US" altLang="ja-JP" dirty="0"/>
            </a:br>
            <a:r>
              <a:rPr kumimoji="1" lang="ja-JP" altLang="en-US" dirty="0"/>
              <a:t>する</a:t>
            </a:r>
            <a:endParaRPr kumimoji="1" lang="en-US" altLang="ja-JP" dirty="0"/>
          </a:p>
        </p:txBody>
      </p:sp>
      <p:pic>
        <p:nvPicPr>
          <p:cNvPr id="7" name="図 6">
            <a:extLst>
              <a:ext uri="{FF2B5EF4-FFF2-40B4-BE49-F238E27FC236}">
                <a16:creationId xmlns:a16="http://schemas.microsoft.com/office/drawing/2014/main" id="{657E9BC8-DE82-9F8E-E144-7FE17602BDBA}"/>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3911969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819EB-D889-385B-9CA0-2C7A831648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6F5119-AF68-2B56-CB55-153DBC87490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A9EF44E-BE83-29FB-B318-76EB87E5C99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E475C42A-6233-EBC0-B9B0-E08D26E0A4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1523230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B7DA5-E091-24BF-661B-FC169BFD0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856AABA-A11C-7021-7474-D80A69C053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FB8843BB-7215-313E-2F21-E474759FFAD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71C892BF-4F96-FFBE-B7A2-82FBC324587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4EE83B6-0180-B152-30EC-288D01EA2D0A}"/>
              </a:ext>
            </a:extLst>
          </p:cNvPr>
          <p:cNvSpPr txBox="1"/>
          <p:nvPr/>
        </p:nvSpPr>
        <p:spPr>
          <a:xfrm>
            <a:off x="2501627" y="5050059"/>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Point</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ja-JP" altLang="en-US" sz="2400" dirty="0">
                <a:solidFill>
                  <a:srgbClr val="0066FF"/>
                </a:solidFill>
              </a:rPr>
              <a:t>整数型</a:t>
            </a:r>
            <a:r>
              <a:rPr kumimoji="1" lang="ja-JP" altLang="en-US" sz="2400" dirty="0"/>
              <a:t>メンバを持つ構造体</a:t>
            </a:r>
          </a:p>
        </p:txBody>
      </p:sp>
    </p:spTree>
    <p:extLst>
      <p:ext uri="{BB962C8B-B14F-4D97-AF65-F5344CB8AC3E}">
        <p14:creationId xmlns:p14="http://schemas.microsoft.com/office/powerpoint/2010/main" val="39814639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FECA1-0031-D6FB-3AF4-A923F00DED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EDE0F3-7B26-61E7-A341-47F2A74E2F2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DEA5356-38EA-2627-3D15-1126ABEE7F8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4786D226-FF38-E11F-B444-64ED7D45113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42520689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C136A-78EA-EB2D-F7EB-CB6297D2BF7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F6A10F9-25CA-9EFE-3667-24703479AD1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55C369-972F-8B0A-19FC-D92DA3C95C3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BA77F1A8-1FC5-FEAC-132B-18CA7C0FDA0A}"/>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964FE7DF-E8DB-69A6-18FD-45DD71845C7E}"/>
              </a:ext>
            </a:extLst>
          </p:cNvPr>
          <p:cNvSpPr txBox="1"/>
          <p:nvPr/>
        </p:nvSpPr>
        <p:spPr>
          <a:xfrm>
            <a:off x="4546057" y="784927"/>
            <a:ext cx="6914748"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vector&lt;vector&lt;</a:t>
            </a:r>
            <a:r>
              <a:rPr kumimoji="1" lang="en-US" altLang="ja-JP" sz="2400" dirty="0" err="1">
                <a:solidFill>
                  <a:srgbClr val="0099CC"/>
                </a:solidFill>
              </a:rPr>
              <a:t>Rect</a:t>
            </a:r>
            <a:r>
              <a:rPr kumimoji="1" lang="en-US" altLang="ja-JP" sz="2400" dirty="0">
                <a:solidFill>
                  <a:srgbClr val="0099CC"/>
                </a:solidFill>
              </a:rPr>
              <a:t>*&gt;&gt;</a:t>
            </a:r>
            <a:br>
              <a:rPr kumimoji="1" lang="en-US" altLang="ja-JP" sz="2400" dirty="0"/>
            </a:br>
            <a:r>
              <a:rPr kumimoji="1" lang="en-US" altLang="ja-JP" sz="2400" dirty="0" err="1">
                <a:solidFill>
                  <a:srgbClr val="FF0000"/>
                </a:solidFill>
              </a:rPr>
              <a:t>Rect</a:t>
            </a:r>
            <a:r>
              <a:rPr kumimoji="1" lang="ja-JP" altLang="en-US" sz="2400" dirty="0"/>
              <a:t>型ポインタの二次元</a:t>
            </a:r>
            <a:r>
              <a:rPr kumimoji="1" lang="en-US" altLang="ja-JP" sz="2400" dirty="0"/>
              <a:t>vector</a:t>
            </a:r>
            <a:r>
              <a:rPr kumimoji="1" lang="ja-JP" altLang="en-US" sz="2400" dirty="0"/>
              <a:t>配列</a:t>
            </a:r>
            <a:br>
              <a:rPr kumimoji="1" lang="en-US" altLang="ja-JP" sz="2400" dirty="0"/>
            </a:br>
            <a:r>
              <a:rPr kumimoji="1" lang="ja-JP" altLang="en-US" sz="2400" dirty="0"/>
              <a:t>要素数は</a:t>
            </a:r>
            <a:r>
              <a:rPr kumimoji="1" lang="en-US" altLang="ja-JP" sz="2400" dirty="0" err="1">
                <a:solidFill>
                  <a:srgbClr val="00B050"/>
                </a:solidFill>
              </a:rPr>
              <a:t>BrickCountX</a:t>
            </a:r>
            <a:r>
              <a:rPr kumimoji="1" lang="en-US" altLang="ja-JP" sz="2400" dirty="0">
                <a:solidFill>
                  <a:srgbClr val="00B050"/>
                </a:solidFill>
              </a:rPr>
              <a:t> × </a:t>
            </a:r>
            <a:r>
              <a:rPr kumimoji="1" lang="en-US" altLang="ja-JP" sz="2400" dirty="0" err="1">
                <a:solidFill>
                  <a:srgbClr val="00B050"/>
                </a:solidFill>
              </a:rPr>
              <a:t>BrickCountY</a:t>
            </a:r>
            <a:r>
              <a:rPr kumimoji="1" lang="en-US" altLang="ja-JP" sz="2400" dirty="0"/>
              <a:t>[</a:t>
            </a:r>
            <a:r>
              <a:rPr kumimoji="1" lang="ja-JP" altLang="en-US" sz="2400" dirty="0"/>
              <a:t>個</a:t>
            </a:r>
            <a:r>
              <a:rPr kumimoji="1" lang="en-US" altLang="ja-JP" sz="2400" dirty="0"/>
              <a:t>]</a:t>
            </a:r>
            <a:br>
              <a:rPr kumimoji="1" lang="en-US" altLang="ja-JP" sz="2400" dirty="0"/>
            </a:br>
            <a:r>
              <a:rPr kumimoji="1" lang="ja-JP" altLang="en-US" sz="2400" dirty="0"/>
              <a:t>個々のブロックの</a:t>
            </a:r>
            <a:r>
              <a:rPr kumimoji="1" lang="ja-JP" altLang="en-US" sz="2400" dirty="0">
                <a:solidFill>
                  <a:srgbClr val="0066FF"/>
                </a:solidFill>
              </a:rPr>
              <a:t>座標</a:t>
            </a:r>
            <a:r>
              <a:rPr kumimoji="1" lang="ja-JP" altLang="en-US" sz="2400" dirty="0"/>
              <a:t>と</a:t>
            </a:r>
            <a:r>
              <a:rPr kumimoji="1" lang="ja-JP" altLang="en-US" sz="2400" dirty="0">
                <a:solidFill>
                  <a:srgbClr val="0066FF"/>
                </a:solidFill>
              </a:rPr>
              <a:t>サイズ</a:t>
            </a:r>
            <a:r>
              <a:rPr kumimoji="1" lang="ja-JP" altLang="en-US" sz="2400" dirty="0"/>
              <a:t>を管理する</a:t>
            </a:r>
          </a:p>
        </p:txBody>
      </p:sp>
      <p:sp>
        <p:nvSpPr>
          <p:cNvPr id="5" name="テキスト ボックス 4">
            <a:extLst>
              <a:ext uri="{FF2B5EF4-FFF2-40B4-BE49-F238E27FC236}">
                <a16:creationId xmlns:a16="http://schemas.microsoft.com/office/drawing/2014/main" id="{C7D195E8-94E9-965C-A298-7DDB8F4D0382}"/>
              </a:ext>
            </a:extLst>
          </p:cNvPr>
          <p:cNvSpPr txBox="1"/>
          <p:nvPr/>
        </p:nvSpPr>
        <p:spPr>
          <a:xfrm>
            <a:off x="731195" y="2828835"/>
            <a:ext cx="6914748"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posX</a:t>
            </a:r>
            <a:r>
              <a:rPr kumimoji="1" lang="en-US" altLang="ja-JP" sz="2400" dirty="0">
                <a:solidFill>
                  <a:srgbClr val="0099CC"/>
                </a:solidFill>
              </a:rPr>
              <a:t>, </a:t>
            </a:r>
            <a:r>
              <a:rPr kumimoji="1" lang="en-US" altLang="ja-JP" sz="2400" dirty="0" err="1">
                <a:solidFill>
                  <a:srgbClr val="0099CC"/>
                </a:solidFill>
              </a:rPr>
              <a:t>posY</a:t>
            </a:r>
            <a:br>
              <a:rPr kumimoji="1" lang="en-US" altLang="ja-JP" sz="2400" dirty="0"/>
            </a:br>
            <a:r>
              <a:rPr kumimoji="1" lang="ja-JP" altLang="en-US" sz="2400" dirty="0"/>
              <a:t>個々のブロックの</a:t>
            </a:r>
            <a:r>
              <a:rPr kumimoji="1" lang="ja-JP" altLang="en-US" sz="2400" dirty="0">
                <a:solidFill>
                  <a:srgbClr val="0066FF"/>
                </a:solidFill>
              </a:rPr>
              <a:t>座標</a:t>
            </a:r>
            <a:r>
              <a:rPr kumimoji="1" lang="ja-JP" altLang="en-US" sz="2400" dirty="0"/>
              <a:t>を計算式で求めて、その後</a:t>
            </a:r>
            <a:br>
              <a:rPr kumimoji="1" lang="en-US" altLang="ja-JP" sz="2400" dirty="0"/>
            </a:br>
            <a:r>
              <a:rPr kumimoji="1" lang="ja-JP" altLang="en-US" sz="2400" dirty="0"/>
              <a:t>二次元配列の各要素へ格納する</a:t>
            </a:r>
          </a:p>
        </p:txBody>
      </p:sp>
    </p:spTree>
    <p:extLst>
      <p:ext uri="{BB962C8B-B14F-4D97-AF65-F5344CB8AC3E}">
        <p14:creationId xmlns:p14="http://schemas.microsoft.com/office/powerpoint/2010/main" val="3693885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875B4-9343-1748-B523-0B7E2D6B7B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F03E7E-1ED6-5788-40C2-17D347F591C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8E317E0-90EC-98CE-61CD-B45463D6C0D5}"/>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2">
                    <a:lumMod val="75000"/>
                  </a:schemeClr>
                </a:solidFill>
                <a:highlight>
                  <a:srgbClr val="FFFFFF"/>
                </a:highlight>
                <a:ea typeface="ＭＳ ゴシック" panose="020B0609070205080204" pitchFamily="49" charset="-128"/>
              </a:rPr>
              <a:t>void Main()</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a:t>
            </a:r>
            <a:br>
              <a:rPr lang="en-US" altLang="ja-JP" sz="2400" dirty="0">
                <a:solidFill>
                  <a:schemeClr val="bg2">
                    <a:lumMod val="75000"/>
                  </a:schemeClr>
                </a:solidFill>
                <a:highlight>
                  <a:srgbClr val="FFFFFF"/>
                </a:highlight>
                <a:ea typeface="ＭＳ ゴシック" panose="020B0609070205080204" pitchFamily="49" charset="-128"/>
              </a:rPr>
            </a:br>
            <a:r>
              <a:rPr lang="ja-JP" altLang="en-US" sz="2400" dirty="0">
                <a:solidFill>
                  <a:schemeClr val="bg2">
                    <a:lumMod val="75000"/>
                  </a:schemeClr>
                </a:solidFill>
                <a:highlight>
                  <a:srgbClr val="FFFFFF"/>
                </a:highlight>
                <a:ea typeface="ＭＳ ゴシック" panose="020B0609070205080204" pitchFamily="49" charset="-128"/>
              </a:rPr>
              <a:t>  </a:t>
            </a:r>
            <a:r>
              <a:rPr lang="en-US" altLang="ja-JP" sz="2400" dirty="0">
                <a:solidFill>
                  <a:schemeClr val="bg2">
                    <a:lumMod val="75000"/>
                  </a:schemeClr>
                </a:solidFill>
                <a:highlight>
                  <a:srgbClr val="FFFFFF"/>
                </a:highlight>
                <a:ea typeface="ＭＳ ゴシック" panose="020B0609070205080204" pitchFamily="49" charset="-128"/>
              </a:rPr>
              <a:t>//</a:t>
            </a:r>
            <a:r>
              <a:rPr lang="ja-JP" altLang="en-US" sz="2400" dirty="0">
                <a:solidFill>
                  <a:schemeClr val="bg2">
                    <a:lumMod val="75000"/>
                  </a:schemeClr>
                </a:solidFill>
                <a:highlight>
                  <a:srgbClr val="FFFFFF"/>
                </a:highlight>
                <a:ea typeface="ＭＳ ゴシック" panose="020B0609070205080204" pitchFamily="49" charset="-128"/>
              </a:rPr>
              <a:t>ボール（中心座標と半径）</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  Circle ball = </a:t>
            </a:r>
            <a:r>
              <a:rPr lang="en-US" altLang="ja-JP" sz="2400" dirty="0" err="1">
                <a:solidFill>
                  <a:schemeClr val="bg2">
                    <a:lumMod val="75000"/>
                  </a:schemeClr>
                </a:solidFill>
                <a:highlight>
                  <a:srgbClr val="FFFFFF"/>
                </a:highlight>
                <a:ea typeface="ＭＳ ゴシック" panose="020B0609070205080204" pitchFamily="49" charset="-128"/>
              </a:rPr>
              <a:t>MakeBall</a:t>
            </a:r>
            <a:r>
              <a:rPr lang="en-US" altLang="ja-JP" sz="2400" dirty="0">
                <a:solidFill>
                  <a:schemeClr val="bg2">
                    <a:lumMod val="75000"/>
                  </a:schemeClr>
                </a:solidFill>
                <a:highlight>
                  <a:srgbClr val="FFFFFF"/>
                </a:highlight>
                <a:ea typeface="ＭＳ ゴシック" panose="020B0609070205080204" pitchFamily="49" charset="-128"/>
              </a:rPr>
              <a:t>();</a:t>
            </a:r>
          </a:p>
          <a:p>
            <a:pPr marL="0" indent="0">
              <a:buNone/>
            </a:pPr>
            <a:r>
              <a:rPr lang="en-US" altLang="ja-JP" sz="2400" dirty="0">
                <a:solidFill>
                  <a:schemeClr val="bg2">
                    <a:lumMod val="75000"/>
                  </a:schemeClr>
                </a:solidFill>
                <a:highlight>
                  <a:srgbClr val="FFFFFF"/>
                </a:highlight>
                <a:ea typeface="ＭＳ ゴシック" panose="020B0609070205080204" pitchFamily="49" charset="-128"/>
              </a:rPr>
              <a:t>  //</a:t>
            </a:r>
            <a:r>
              <a:rPr lang="ja-JP" altLang="en-US" sz="2400" dirty="0">
                <a:solidFill>
                  <a:schemeClr val="bg2">
                    <a:lumMod val="75000"/>
                  </a:schemeClr>
                </a:solidFill>
                <a:highlight>
                  <a:srgbClr val="FFFFFF"/>
                </a:highlight>
                <a:ea typeface="ＭＳ ゴシック" panose="020B0609070205080204" pitchFamily="49" charset="-128"/>
              </a:rPr>
              <a:t>ボールの速度</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  Vec2 </a:t>
            </a:r>
            <a:r>
              <a:rPr lang="en-US" altLang="ja-JP" sz="2400" dirty="0" err="1">
                <a:solidFill>
                  <a:schemeClr val="bg2">
                    <a:lumMod val="75000"/>
                  </a:schemeClr>
                </a:solidFill>
                <a:highlight>
                  <a:srgbClr val="FFFFFF"/>
                </a:highlight>
                <a:ea typeface="ＭＳ ゴシック" panose="020B0609070205080204" pitchFamily="49" charset="-128"/>
              </a:rPr>
              <a:t>ballVelocity</a:t>
            </a:r>
            <a:r>
              <a:rPr lang="en-US" altLang="ja-JP" sz="2400" dirty="0">
                <a:solidFill>
                  <a:schemeClr val="bg2">
                    <a:lumMod val="75000"/>
                  </a:schemeClr>
                </a:solidFill>
                <a:highlight>
                  <a:srgbClr val="FFFFFF"/>
                </a:highlight>
                <a:ea typeface="ＭＳ ゴシック" panose="020B0609070205080204" pitchFamily="49" charset="-128"/>
              </a:rPr>
              <a:t> = </a:t>
            </a:r>
            <a:r>
              <a:rPr lang="en-US" altLang="ja-JP" sz="2400" dirty="0" err="1">
                <a:solidFill>
                  <a:schemeClr val="bg2">
                    <a:lumMod val="75000"/>
                  </a:schemeClr>
                </a:solidFill>
                <a:highlight>
                  <a:srgbClr val="FFFFFF"/>
                </a:highlight>
                <a:ea typeface="ＭＳ ゴシック" panose="020B0609070205080204" pitchFamily="49" charset="-128"/>
              </a:rPr>
              <a:t>MakeBallVelocity</a:t>
            </a:r>
            <a:r>
              <a:rPr lang="en-US" altLang="ja-JP" sz="2400" dirty="0">
                <a:solidFill>
                  <a:schemeClr val="bg2">
                    <a:lumMod val="75000"/>
                  </a:schemeClr>
                </a:solidFill>
                <a:highlight>
                  <a:srgbClr val="FFFFFF"/>
                </a:highlight>
                <a:ea typeface="ＭＳ ゴシック" panose="020B0609070205080204" pitchFamily="49" charset="-128"/>
              </a:rPr>
              <a:t>();</a:t>
            </a:r>
            <a:endParaRPr lang="ja-JP" altLang="en-US" sz="2400" dirty="0">
              <a:solidFill>
                <a:schemeClr val="bg2">
                  <a:lumMod val="75000"/>
                </a:schemeClr>
              </a:solidFill>
              <a:highlight>
                <a:srgbClr val="FFFFFF"/>
              </a:highlight>
              <a:ea typeface="ＭＳ ゴシック" panose="020B0609070205080204" pitchFamily="49" charset="-128"/>
            </a:endParaRPr>
          </a:p>
          <a:p>
            <a:pPr marL="0" indent="0">
              <a:buNone/>
            </a:pPr>
            <a:endParaRPr lang="ja-JP" altLang="en-US"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sz="24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ブロックの配列</a:t>
            </a:r>
            <a:br>
              <a:rPr lang="en-US" altLang="ja-JP" sz="2400" b="1"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ja-JP" altLang="en-US" sz="2400" b="1"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*&gt;&gt; bricks = </a:t>
            </a:r>
            <a:r>
              <a:rPr lang="en-US" altLang="ja-JP" sz="2400" dirty="0" err="1">
                <a:solidFill>
                  <a:srgbClr val="000000"/>
                </a:solidFill>
                <a:highlight>
                  <a:srgbClr val="FFFFFF"/>
                </a:highlight>
                <a:ea typeface="ＭＳ ゴシック" panose="020B0609070205080204" pitchFamily="49" charset="-128"/>
              </a:rPr>
              <a:t>MakeBricks</a:t>
            </a:r>
            <a:r>
              <a:rPr lang="en-US" altLang="ja-JP" sz="2400" dirty="0">
                <a:solidFill>
                  <a:srgbClr val="000000"/>
                </a:solidFill>
                <a:highlight>
                  <a:srgbClr val="FFFFFF"/>
                </a:highlight>
                <a:ea typeface="ＭＳ ゴシック" panose="020B0609070205080204" pitchFamily="49" charset="-128"/>
              </a:rPr>
              <a:t>();</a:t>
            </a:r>
            <a:endParaRPr lang="en-US" altLang="ja-JP" sz="3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2EE0D90-379C-A3FD-201F-6F019372BE2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73F204CF-BDD2-2CFC-731D-5E5207CCCB20}"/>
              </a:ext>
            </a:extLst>
          </p:cNvPr>
          <p:cNvSpPr txBox="1"/>
          <p:nvPr/>
        </p:nvSpPr>
        <p:spPr>
          <a:xfrm>
            <a:off x="3581399" y="4842461"/>
            <a:ext cx="6914748" cy="461665"/>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MakeBricks</a:t>
            </a:r>
            <a:r>
              <a:rPr kumimoji="1" lang="ja-JP" altLang="en-US" sz="2400" dirty="0">
                <a:solidFill>
                  <a:srgbClr val="0099CC"/>
                </a:solidFill>
              </a:rPr>
              <a:t>関数</a:t>
            </a:r>
            <a:r>
              <a:rPr kumimoji="1" lang="ja-JP" altLang="en-US" sz="2400" dirty="0"/>
              <a:t>によるブロック作成処理の実行</a:t>
            </a:r>
          </a:p>
        </p:txBody>
      </p:sp>
    </p:spTree>
    <p:extLst>
      <p:ext uri="{BB962C8B-B14F-4D97-AF65-F5344CB8AC3E}">
        <p14:creationId xmlns:p14="http://schemas.microsoft.com/office/powerpoint/2010/main" val="33847549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5E70-E810-1D0D-F9D4-2F452E784AA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32E4D4B-BEBA-6D5D-6952-06E1928C3D6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5F57197-DC51-D074-97C7-40017A14F85C}"/>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brick-&gt;stretched(-1)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2B91AF"/>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245B0100-A211-5454-8F3E-7081CFA6170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71958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098A8-D367-3F36-DB02-65B981BE6D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F4AD41-498B-DDAC-3F9B-C2313AE11E3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8C2C318-D1DC-F457-3418-95D1D8882BF9}"/>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en-US" altLang="ja-JP" dirty="0"/>
              <a:t>VisualStudio2022</a:t>
            </a:r>
            <a:r>
              <a:rPr kumimoji="1" lang="ja-JP" altLang="en-US" dirty="0"/>
              <a:t>を起動する</a:t>
            </a:r>
            <a:br>
              <a:rPr kumimoji="1" lang="en-US" altLang="ja-JP" dirty="0"/>
            </a:br>
            <a:endParaRPr kumimoji="1" lang="en-US" altLang="ja-JP" dirty="0"/>
          </a:p>
          <a:p>
            <a:pPr lvl="1"/>
            <a:r>
              <a:rPr kumimoji="1" lang="ja-JP" altLang="en-US" dirty="0"/>
              <a:t>「新しいプロジェクトの作成」</a:t>
            </a:r>
            <a:br>
              <a:rPr kumimoji="1" lang="en-US" altLang="ja-JP" dirty="0"/>
            </a:br>
            <a:r>
              <a:rPr kumimoji="1" lang="ja-JP" altLang="en-US" dirty="0"/>
              <a:t>を選択</a:t>
            </a:r>
            <a:endParaRPr kumimoji="1" lang="en-US" altLang="ja-JP" dirty="0"/>
          </a:p>
        </p:txBody>
      </p:sp>
      <p:pic>
        <p:nvPicPr>
          <p:cNvPr id="5" name="図 4">
            <a:extLst>
              <a:ext uri="{FF2B5EF4-FFF2-40B4-BE49-F238E27FC236}">
                <a16:creationId xmlns:a16="http://schemas.microsoft.com/office/drawing/2014/main" id="{6CA1E083-AD8A-ED34-3FF1-830013AA1C0E}"/>
              </a:ext>
            </a:extLst>
          </p:cNvPr>
          <p:cNvPicPr>
            <a:picLocks noChangeAspect="1"/>
          </p:cNvPicPr>
          <p:nvPr/>
        </p:nvPicPr>
        <p:blipFill>
          <a:blip r:embed="rId2"/>
          <a:stretch>
            <a:fillRect/>
          </a:stretch>
        </p:blipFill>
        <p:spPr>
          <a:xfrm>
            <a:off x="7530839" y="1296177"/>
            <a:ext cx="4553585" cy="4829849"/>
          </a:xfrm>
          <a:prstGeom prst="rect">
            <a:avLst/>
          </a:prstGeom>
          <a:ln>
            <a:solidFill>
              <a:schemeClr val="tx1"/>
            </a:solidFill>
          </a:ln>
        </p:spPr>
      </p:pic>
      <p:sp>
        <p:nvSpPr>
          <p:cNvPr id="6" name="正方形/長方形 5">
            <a:extLst>
              <a:ext uri="{FF2B5EF4-FFF2-40B4-BE49-F238E27FC236}">
                <a16:creationId xmlns:a16="http://schemas.microsoft.com/office/drawing/2014/main" id="{10B604F6-DB9C-16C4-B62A-314B2E61F833}"/>
              </a:ext>
            </a:extLst>
          </p:cNvPr>
          <p:cNvSpPr/>
          <p:nvPr/>
        </p:nvSpPr>
        <p:spPr>
          <a:xfrm>
            <a:off x="7797581" y="4788579"/>
            <a:ext cx="4070164" cy="9118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27744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1E1C0-55B4-C1B5-7037-E8A1D44BC4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1F89E60-068B-C59A-9C1F-BF0A1BABAEF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20C83BC-FAF7-1073-C5B4-533AA14FDDFE}"/>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a:t>
            </a:r>
            <a:r>
              <a:rPr lang="en-US" altLang="ja-JP" sz="2400" dirty="0">
                <a:solidFill>
                  <a:srgbClr val="FF0000"/>
                </a:solidFill>
                <a:highlight>
                  <a:srgbClr val="FFFFFF"/>
                </a:highlight>
                <a:ea typeface="ＭＳ ゴシック" panose="020B0609070205080204" pitchFamily="49" charset="-128"/>
              </a:rPr>
              <a:t>stretched</a:t>
            </a:r>
            <a:r>
              <a:rPr lang="en-US" altLang="ja-JP" sz="2400" dirty="0">
                <a:solidFill>
                  <a:srgbClr val="000000"/>
                </a:solidFill>
                <a:highlight>
                  <a:srgbClr val="FFFFFF"/>
                </a:highlight>
                <a:ea typeface="ＭＳ ゴシック" panose="020B0609070205080204" pitchFamily="49" charset="-128"/>
              </a:rPr>
              <a:t>(-1)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FF0000"/>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3D3A7244-2CC1-35E7-3726-E12DD3AFF949}"/>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406EA9A-EAA0-6964-FF64-3F0AAF84F949}"/>
              </a:ext>
            </a:extLst>
          </p:cNvPr>
          <p:cNvSpPr txBox="1"/>
          <p:nvPr/>
        </p:nvSpPr>
        <p:spPr>
          <a:xfrm>
            <a:off x="2589176" y="3976441"/>
            <a:ext cx="8871629"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stretched</a:t>
            </a:r>
            <a:r>
              <a:rPr kumimoji="1" lang="ja-JP" altLang="en-US" sz="2400" dirty="0">
                <a:solidFill>
                  <a:srgbClr val="0099CC"/>
                </a:solidFill>
              </a:rPr>
              <a:t>関数</a:t>
            </a:r>
            <a:br>
              <a:rPr kumimoji="1" lang="en-US" altLang="ja-JP" sz="2400" dirty="0"/>
            </a:br>
            <a:r>
              <a:rPr kumimoji="1" lang="ja-JP" altLang="en-US" sz="2400" dirty="0"/>
              <a:t>四角形のサイズを引数で指定したピクセルだけ大きくなるように引き伸ばす。引数が負の値のときは逆に小さくする</a:t>
            </a:r>
          </a:p>
        </p:txBody>
      </p:sp>
      <p:sp>
        <p:nvSpPr>
          <p:cNvPr id="5" name="テキスト ボックス 4">
            <a:extLst>
              <a:ext uri="{FF2B5EF4-FFF2-40B4-BE49-F238E27FC236}">
                <a16:creationId xmlns:a16="http://schemas.microsoft.com/office/drawing/2014/main" id="{E9134484-0EAB-6B36-70C1-AB72E83458DF}"/>
              </a:ext>
            </a:extLst>
          </p:cNvPr>
          <p:cNvSpPr txBox="1"/>
          <p:nvPr/>
        </p:nvSpPr>
        <p:spPr>
          <a:xfrm>
            <a:off x="2589176" y="5374455"/>
            <a:ext cx="9171564"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HSV</a:t>
            </a:r>
            <a:r>
              <a:rPr kumimoji="1" lang="ja-JP" altLang="en-US" sz="2400" dirty="0">
                <a:solidFill>
                  <a:srgbClr val="0099CC"/>
                </a:solidFill>
              </a:rPr>
              <a:t>構造体</a:t>
            </a:r>
            <a:br>
              <a:rPr kumimoji="1" lang="en-US" altLang="ja-JP" sz="2400" dirty="0"/>
            </a:br>
            <a:r>
              <a:rPr kumimoji="1" lang="en-US" altLang="ja-JP" sz="2400" dirty="0"/>
              <a:t>H:</a:t>
            </a:r>
            <a:r>
              <a:rPr kumimoji="1" lang="ja-JP" altLang="en-US" sz="2400" dirty="0"/>
              <a:t>色相、</a:t>
            </a:r>
            <a:r>
              <a:rPr kumimoji="1" lang="en-US" altLang="ja-JP" sz="2400" dirty="0"/>
              <a:t>S</a:t>
            </a:r>
            <a:r>
              <a:rPr kumimoji="1" lang="ja-JP" altLang="en-US" sz="2400" dirty="0"/>
              <a:t>：彩度、</a:t>
            </a:r>
            <a:r>
              <a:rPr kumimoji="1" lang="en-US" altLang="ja-JP" sz="2400" dirty="0"/>
              <a:t>V</a:t>
            </a:r>
            <a:r>
              <a:rPr kumimoji="1" lang="ja-JP" altLang="en-US" sz="2400" dirty="0"/>
              <a:t>：明度の</a:t>
            </a:r>
            <a:r>
              <a:rPr kumimoji="1" lang="en-US" altLang="ja-JP" sz="2400" dirty="0"/>
              <a:t>3</a:t>
            </a:r>
            <a:r>
              <a:rPr kumimoji="1" lang="ja-JP" altLang="en-US" sz="2400" dirty="0"/>
              <a:t>つ値で色を指定する。引数がひとつのときは</a:t>
            </a:r>
            <a:r>
              <a:rPr kumimoji="1" lang="en-US" altLang="ja-JP" sz="2400" dirty="0"/>
              <a:t>H</a:t>
            </a:r>
            <a:r>
              <a:rPr kumimoji="1" lang="ja-JP" altLang="en-US" sz="2400" dirty="0"/>
              <a:t>（色相）のみの指定</a:t>
            </a:r>
          </a:p>
        </p:txBody>
      </p:sp>
    </p:spTree>
    <p:extLst>
      <p:ext uri="{BB962C8B-B14F-4D97-AF65-F5344CB8AC3E}">
        <p14:creationId xmlns:p14="http://schemas.microsoft.com/office/powerpoint/2010/main" val="37523667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E4E85-FA19-2FBC-BAB1-C7073414285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9B65-DDF9-E073-302E-18185604FB1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508CE80-75AC-9BEA-2C8C-D1C23E65BB79}"/>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ブロックを描画できた！</a:t>
            </a:r>
            <a:br>
              <a:rPr kumimoji="1" lang="en-US" altLang="ja-JP" dirty="0"/>
            </a:br>
            <a:br>
              <a:rPr kumimoji="1" lang="en-US" altLang="ja-JP" dirty="0"/>
            </a:br>
            <a:r>
              <a:rPr kumimoji="1" lang="ja-JP" altLang="en-US" dirty="0"/>
              <a:t>しかし、ボールとブロック</a:t>
            </a:r>
            <a:br>
              <a:rPr kumimoji="1" lang="en-US" altLang="ja-JP" dirty="0"/>
            </a:br>
            <a:r>
              <a:rPr kumimoji="1" lang="ja-JP" altLang="en-US" dirty="0"/>
              <a:t>の当たり判定がない</a:t>
            </a:r>
            <a:r>
              <a:rPr kumimoji="1" lang="en-US" altLang="ja-JP" dirty="0"/>
              <a:t>…</a:t>
            </a:r>
            <a:br>
              <a:rPr kumimoji="1" lang="en-US" altLang="ja-JP" dirty="0"/>
            </a:br>
            <a:br>
              <a:rPr kumimoji="1" lang="en-US" altLang="ja-JP" dirty="0"/>
            </a:br>
            <a:r>
              <a:rPr kumimoji="1" lang="ja-JP" altLang="en-US" dirty="0"/>
              <a:t>（ボールがブロックを</a:t>
            </a:r>
            <a:br>
              <a:rPr kumimoji="1" lang="en-US" altLang="ja-JP" dirty="0"/>
            </a:br>
            <a:r>
              <a:rPr kumimoji="1" lang="ja-JP" altLang="en-US" dirty="0"/>
              <a:t>　素通りしていく）</a:t>
            </a:r>
            <a:endParaRPr kumimoji="1" lang="en-US" altLang="ja-JP" dirty="0"/>
          </a:p>
        </p:txBody>
      </p:sp>
      <p:pic>
        <p:nvPicPr>
          <p:cNvPr id="5" name="図 4">
            <a:extLst>
              <a:ext uri="{FF2B5EF4-FFF2-40B4-BE49-F238E27FC236}">
                <a16:creationId xmlns:a16="http://schemas.microsoft.com/office/drawing/2014/main" id="{C42385C9-DE75-F1AF-4577-CFE813DB14CC}"/>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32681630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228A-8294-8616-AAC1-4198B6232BF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FC4E1F-7E4F-7B6F-B8DB-CD5C560481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CF87A665-79DD-5AD9-909D-90AE2A294F07}"/>
              </a:ext>
            </a:extLst>
          </p:cNvPr>
          <p:cNvSpPr>
            <a:spLocks noGrp="1"/>
          </p:cNvSpPr>
          <p:nvPr>
            <p:ph idx="1"/>
          </p:nvPr>
        </p:nvSpPr>
        <p:spPr>
          <a:xfrm>
            <a:off x="430306" y="1376038"/>
            <a:ext cx="11654118" cy="5329562"/>
          </a:xfrm>
        </p:spPr>
        <p:txBody>
          <a:bodyPr>
            <a:normAutofit/>
          </a:bodyPr>
          <a:lstStyle/>
          <a:p>
            <a:r>
              <a:rPr kumimoji="1" lang="en-US" altLang="ja-JP" dirty="0">
                <a:solidFill>
                  <a:srgbClr val="FF0000"/>
                </a:solidFill>
              </a:rPr>
              <a:t>intersects</a:t>
            </a:r>
            <a:r>
              <a:rPr kumimoji="1" lang="ja-JP" altLang="en-US" dirty="0">
                <a:solidFill>
                  <a:srgbClr val="FF0000"/>
                </a:solidFill>
              </a:rPr>
              <a:t>関数を</a:t>
            </a:r>
            <a:br>
              <a:rPr kumimoji="1" lang="en-US" altLang="ja-JP" dirty="0">
                <a:solidFill>
                  <a:srgbClr val="FF0000"/>
                </a:solidFill>
              </a:rPr>
            </a:br>
            <a:r>
              <a:rPr kumimoji="1" lang="ja-JP" altLang="en-US" dirty="0">
                <a:solidFill>
                  <a:srgbClr val="FF0000"/>
                </a:solidFill>
              </a:rPr>
              <a:t>使用した当たり判定</a:t>
            </a:r>
            <a:br>
              <a:rPr kumimoji="1" lang="en-US" altLang="ja-JP" dirty="0"/>
            </a:br>
            <a:br>
              <a:rPr kumimoji="1" lang="en-US" altLang="ja-JP" dirty="0"/>
            </a:br>
            <a:r>
              <a:rPr kumimoji="1" lang="en-US" altLang="ja-JP" dirty="0" err="1"/>
              <a:t>A.</a:t>
            </a:r>
            <a:r>
              <a:rPr kumimoji="1" lang="en-US" altLang="ja-JP" dirty="0" err="1">
                <a:solidFill>
                  <a:srgbClr val="FF0000"/>
                </a:solidFill>
              </a:rPr>
              <a:t>intersects</a:t>
            </a:r>
            <a:r>
              <a:rPr kumimoji="1" lang="en-US" altLang="ja-JP" dirty="0"/>
              <a:t>(B)</a:t>
            </a:r>
            <a:br>
              <a:rPr kumimoji="1" lang="en-US" altLang="ja-JP" dirty="0"/>
            </a:br>
            <a:br>
              <a:rPr kumimoji="1" lang="en-US" altLang="ja-JP" dirty="0"/>
            </a:br>
            <a:r>
              <a:rPr kumimoji="1" lang="ja-JP" altLang="en-US" dirty="0"/>
              <a:t>と書くと、物体</a:t>
            </a:r>
            <a:r>
              <a:rPr kumimoji="1" lang="en-US" altLang="ja-JP" dirty="0"/>
              <a:t>A</a:t>
            </a:r>
            <a:r>
              <a:rPr kumimoji="1" lang="ja-JP" altLang="en-US" dirty="0"/>
              <a:t>が</a:t>
            </a:r>
            <a:r>
              <a:rPr kumimoji="1" lang="en-US" altLang="ja-JP" dirty="0"/>
              <a:t>B</a:t>
            </a:r>
            <a:r>
              <a:rPr kumimoji="1" lang="ja-JP" altLang="en-US" dirty="0"/>
              <a:t>と</a:t>
            </a:r>
            <a:br>
              <a:rPr kumimoji="1" lang="en-US" altLang="ja-JP" dirty="0"/>
            </a:br>
            <a:r>
              <a:rPr kumimoji="1" lang="ja-JP" altLang="en-US" dirty="0"/>
              <a:t>重なっているかを</a:t>
            </a:r>
            <a:br>
              <a:rPr kumimoji="1" lang="en-US" altLang="ja-JP" dirty="0"/>
            </a:br>
            <a:r>
              <a:rPr kumimoji="1" lang="en-US" altLang="ja-JP" dirty="0">
                <a:solidFill>
                  <a:srgbClr val="0099CC"/>
                </a:solidFill>
              </a:rPr>
              <a:t>bool</a:t>
            </a:r>
            <a:r>
              <a:rPr kumimoji="1" lang="ja-JP" altLang="en-US" dirty="0">
                <a:solidFill>
                  <a:srgbClr val="0099CC"/>
                </a:solidFill>
              </a:rPr>
              <a:t>値</a:t>
            </a:r>
            <a:r>
              <a:rPr kumimoji="1" lang="ja-JP" altLang="en-US" dirty="0"/>
              <a:t>で返してくれる</a:t>
            </a:r>
            <a:endParaRPr kumimoji="1" lang="en-US" altLang="ja-JP" dirty="0"/>
          </a:p>
        </p:txBody>
      </p:sp>
      <p:pic>
        <p:nvPicPr>
          <p:cNvPr id="5" name="図 4">
            <a:extLst>
              <a:ext uri="{FF2B5EF4-FFF2-40B4-BE49-F238E27FC236}">
                <a16:creationId xmlns:a16="http://schemas.microsoft.com/office/drawing/2014/main" id="{15AD2E6D-FB85-C333-CE7F-4626925D1B40}"/>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8674507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FF23C-ABB5-65C9-3AD3-8DD13282FEA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229B66-2816-D514-A5DA-3AE7E45B8C9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D7805F-D1D7-128E-1755-380A70B5A188}"/>
              </a:ext>
            </a:extLst>
          </p:cNvPr>
          <p:cNvSpPr>
            <a:spLocks noGrp="1"/>
          </p:cNvSpPr>
          <p:nvPr>
            <p:ph idx="1"/>
          </p:nvPr>
        </p:nvSpPr>
        <p:spPr>
          <a:xfrm>
            <a:off x="430306" y="1376038"/>
            <a:ext cx="11654118" cy="5329562"/>
          </a:xfrm>
        </p:spPr>
        <p:txBody>
          <a:bodyPr>
            <a:normAutofit/>
          </a:bodyPr>
          <a:lstStyle/>
          <a:p>
            <a:r>
              <a:rPr kumimoji="1" lang="en-US" altLang="ja-JP" dirty="0">
                <a:solidFill>
                  <a:srgbClr val="FF0000"/>
                </a:solidFill>
              </a:rPr>
              <a:t>intersects</a:t>
            </a:r>
            <a:r>
              <a:rPr kumimoji="1" lang="ja-JP" altLang="en-US" dirty="0">
                <a:solidFill>
                  <a:srgbClr val="FF0000"/>
                </a:solidFill>
              </a:rPr>
              <a:t>関数を</a:t>
            </a:r>
            <a:br>
              <a:rPr kumimoji="1" lang="en-US" altLang="ja-JP" dirty="0">
                <a:solidFill>
                  <a:srgbClr val="FF0000"/>
                </a:solidFill>
              </a:rPr>
            </a:br>
            <a:r>
              <a:rPr kumimoji="1" lang="ja-JP" altLang="en-US" dirty="0">
                <a:solidFill>
                  <a:srgbClr val="FF0000"/>
                </a:solidFill>
              </a:rPr>
              <a:t>使用した当たり判定</a:t>
            </a:r>
            <a:br>
              <a:rPr kumimoji="1" lang="en-US" altLang="ja-JP" dirty="0"/>
            </a:br>
            <a:br>
              <a:rPr kumimoji="1" lang="en-US" altLang="ja-JP" dirty="0"/>
            </a:br>
            <a:r>
              <a:rPr kumimoji="1" lang="ja-JP" altLang="en-US" dirty="0"/>
              <a:t>個々のブロックに対して</a:t>
            </a:r>
            <a:br>
              <a:rPr kumimoji="1" lang="en-US" altLang="ja-JP" dirty="0"/>
            </a:br>
            <a:r>
              <a:rPr kumimoji="1" lang="en-US" altLang="ja-JP" dirty="0">
                <a:solidFill>
                  <a:srgbClr val="00B050"/>
                </a:solidFill>
              </a:rPr>
              <a:t>ball</a:t>
            </a:r>
            <a:r>
              <a:rPr kumimoji="1" lang="ja-JP" altLang="en-US" dirty="0"/>
              <a:t>と重なっているか</a:t>
            </a:r>
            <a:br>
              <a:rPr kumimoji="1" lang="en-US" altLang="ja-JP" dirty="0"/>
            </a:br>
            <a:r>
              <a:rPr kumimoji="1" lang="ja-JP" altLang="en-US" dirty="0"/>
              <a:t>どうかを調べればよい！</a:t>
            </a:r>
            <a:br>
              <a:rPr kumimoji="1" lang="en-US" altLang="ja-JP" dirty="0"/>
            </a:br>
            <a:br>
              <a:rPr kumimoji="1" lang="en-US" altLang="ja-JP" dirty="0"/>
            </a:br>
            <a:r>
              <a:rPr kumimoji="1" lang="ja-JP" altLang="en-US" dirty="0"/>
              <a:t>重なったらブロックを配列</a:t>
            </a:r>
            <a:br>
              <a:rPr kumimoji="1" lang="en-US" altLang="ja-JP" dirty="0"/>
            </a:br>
            <a:r>
              <a:rPr kumimoji="1" lang="ja-JP" altLang="en-US" dirty="0"/>
              <a:t>から消去</a:t>
            </a:r>
            <a:r>
              <a:rPr kumimoji="1" lang="en-US" altLang="ja-JP" dirty="0"/>
              <a:t>(erase)</a:t>
            </a:r>
            <a:r>
              <a:rPr kumimoji="1" lang="ja-JP" altLang="en-US" dirty="0"/>
              <a:t>する</a:t>
            </a:r>
            <a:endParaRPr kumimoji="1" lang="en-US" altLang="ja-JP" dirty="0"/>
          </a:p>
        </p:txBody>
      </p:sp>
      <p:pic>
        <p:nvPicPr>
          <p:cNvPr id="5" name="図 4">
            <a:extLst>
              <a:ext uri="{FF2B5EF4-FFF2-40B4-BE49-F238E27FC236}">
                <a16:creationId xmlns:a16="http://schemas.microsoft.com/office/drawing/2014/main" id="{3F403E84-2733-353D-5E99-D25605107971}"/>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25319840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90583-1A87-2A79-61E2-C215A7C4F3B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26F3F32-B662-A053-3808-612DDB7DF50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DEE7F8C4-C298-CA32-7771-5D9C4F44E653}"/>
              </a:ext>
            </a:extLst>
          </p:cNvPr>
          <p:cNvSpPr>
            <a:spLocks noGrp="1"/>
          </p:cNvSpPr>
          <p:nvPr>
            <p:ph idx="1"/>
          </p:nvPr>
        </p:nvSpPr>
        <p:spPr>
          <a:xfrm>
            <a:off x="430306" y="1376038"/>
            <a:ext cx="11654118" cy="5329562"/>
          </a:xfrm>
        </p:spPr>
        <p:txBody>
          <a:bodyPr>
            <a:normAutofit/>
          </a:bodyPr>
          <a:lstStyle/>
          <a:p>
            <a:r>
              <a:rPr kumimoji="1" lang="en-US" altLang="ja-JP" dirty="0">
                <a:solidFill>
                  <a:srgbClr val="FF0000"/>
                </a:solidFill>
              </a:rPr>
              <a:t>intersects</a:t>
            </a:r>
            <a:r>
              <a:rPr kumimoji="1" lang="ja-JP" altLang="en-US" dirty="0">
                <a:solidFill>
                  <a:srgbClr val="FF0000"/>
                </a:solidFill>
              </a:rPr>
              <a:t>関数を</a:t>
            </a:r>
            <a:br>
              <a:rPr kumimoji="1" lang="en-US" altLang="ja-JP" dirty="0">
                <a:solidFill>
                  <a:srgbClr val="FF0000"/>
                </a:solidFill>
              </a:rPr>
            </a:br>
            <a:r>
              <a:rPr kumimoji="1" lang="ja-JP" altLang="en-US" dirty="0">
                <a:solidFill>
                  <a:srgbClr val="FF0000"/>
                </a:solidFill>
              </a:rPr>
              <a:t>使用した当たり判定</a:t>
            </a:r>
            <a:br>
              <a:rPr kumimoji="1" lang="en-US" altLang="ja-JP" dirty="0"/>
            </a:br>
            <a:br>
              <a:rPr kumimoji="1" lang="en-US" altLang="ja-JP" dirty="0"/>
            </a:br>
            <a:r>
              <a:rPr kumimoji="1" lang="ja-JP" altLang="en-US" dirty="0"/>
              <a:t>個々のブロックに対して</a:t>
            </a:r>
            <a:br>
              <a:rPr kumimoji="1" lang="en-US" altLang="ja-JP" dirty="0"/>
            </a:br>
            <a:r>
              <a:rPr kumimoji="1" lang="en-US" altLang="ja-JP" dirty="0">
                <a:solidFill>
                  <a:srgbClr val="00B050"/>
                </a:solidFill>
              </a:rPr>
              <a:t>ball</a:t>
            </a:r>
            <a:r>
              <a:rPr kumimoji="1" lang="ja-JP" altLang="en-US" dirty="0"/>
              <a:t>と重なっているか</a:t>
            </a:r>
            <a:br>
              <a:rPr kumimoji="1" lang="en-US" altLang="ja-JP" dirty="0"/>
            </a:br>
            <a:r>
              <a:rPr kumimoji="1" lang="ja-JP" altLang="en-US" dirty="0"/>
              <a:t>どうかを調べればよい！</a:t>
            </a:r>
            <a:br>
              <a:rPr kumimoji="1" lang="en-US" altLang="ja-JP" dirty="0"/>
            </a:br>
            <a:br>
              <a:rPr kumimoji="1" lang="en-US" altLang="ja-JP" dirty="0"/>
            </a:br>
            <a:r>
              <a:rPr kumimoji="1" lang="ja-JP" altLang="en-US" dirty="0"/>
              <a:t>重なったらブロックを配列</a:t>
            </a:r>
            <a:br>
              <a:rPr kumimoji="1" lang="en-US" altLang="ja-JP" dirty="0"/>
            </a:br>
            <a:r>
              <a:rPr kumimoji="1" lang="ja-JP" altLang="en-US" dirty="0"/>
              <a:t>から消去</a:t>
            </a:r>
            <a:r>
              <a:rPr kumimoji="1" lang="en-US" altLang="ja-JP" dirty="0"/>
              <a:t>(erase)</a:t>
            </a:r>
            <a:r>
              <a:rPr kumimoji="1" lang="ja-JP" altLang="en-US" dirty="0"/>
              <a:t>する</a:t>
            </a:r>
            <a:endParaRPr kumimoji="1" lang="en-US" altLang="ja-JP" dirty="0"/>
          </a:p>
        </p:txBody>
      </p:sp>
      <p:pic>
        <p:nvPicPr>
          <p:cNvPr id="5" name="図 4">
            <a:extLst>
              <a:ext uri="{FF2B5EF4-FFF2-40B4-BE49-F238E27FC236}">
                <a16:creationId xmlns:a16="http://schemas.microsoft.com/office/drawing/2014/main" id="{4C8EB738-5D1D-AA85-7004-B01784410322}"/>
              </a:ext>
            </a:extLst>
          </p:cNvPr>
          <p:cNvPicPr>
            <a:picLocks noChangeAspect="1"/>
          </p:cNvPicPr>
          <p:nvPr/>
        </p:nvPicPr>
        <p:blipFill>
          <a:blip r:embed="rId2"/>
          <a:stretch>
            <a:fillRect/>
          </a:stretch>
        </p:blipFill>
        <p:spPr>
          <a:xfrm>
            <a:off x="6096000" y="1249578"/>
            <a:ext cx="5818620" cy="4581728"/>
          </a:xfrm>
          <a:prstGeom prst="rect">
            <a:avLst/>
          </a:prstGeom>
        </p:spPr>
      </p:pic>
      <p:sp>
        <p:nvSpPr>
          <p:cNvPr id="4" name="四角形: 角を丸くする 3">
            <a:extLst>
              <a:ext uri="{FF2B5EF4-FFF2-40B4-BE49-F238E27FC236}">
                <a16:creationId xmlns:a16="http://schemas.microsoft.com/office/drawing/2014/main" id="{07E32F3B-020B-EA29-FB9E-FD149C0A54F4}"/>
              </a:ext>
            </a:extLst>
          </p:cNvPr>
          <p:cNvSpPr/>
          <p:nvPr/>
        </p:nvSpPr>
        <p:spPr>
          <a:xfrm>
            <a:off x="6182882" y="2754973"/>
            <a:ext cx="5644855" cy="2342320"/>
          </a:xfrm>
          <a:prstGeom prst="roundRect">
            <a:avLst/>
          </a:prstGeom>
          <a:solidFill>
            <a:schemeClr val="bg1"/>
          </a:solidFill>
          <a:ln>
            <a:solidFill>
              <a:srgbClr val="FF00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2800" b="1" dirty="0">
                <a:solidFill>
                  <a:srgbClr val="FF0000"/>
                </a:solidFill>
              </a:rPr>
              <a:t>【</a:t>
            </a:r>
            <a:r>
              <a:rPr kumimoji="1" lang="ja-JP" altLang="en-US" sz="2800" b="1" dirty="0">
                <a:solidFill>
                  <a:srgbClr val="FF0000"/>
                </a:solidFill>
              </a:rPr>
              <a:t>注意</a:t>
            </a:r>
            <a:r>
              <a:rPr kumimoji="1" lang="en-US" altLang="ja-JP" sz="2800" b="1" dirty="0">
                <a:solidFill>
                  <a:srgbClr val="FF0000"/>
                </a:solidFill>
              </a:rPr>
              <a:t>】</a:t>
            </a:r>
            <a:br>
              <a:rPr kumimoji="1" lang="en-US" altLang="ja-JP" sz="2800" b="1" dirty="0">
                <a:solidFill>
                  <a:srgbClr val="FF0000"/>
                </a:solidFill>
              </a:rPr>
            </a:br>
            <a:r>
              <a:rPr kumimoji="1" lang="en-US" altLang="ja-JP" sz="2800" dirty="0">
                <a:solidFill>
                  <a:schemeClr val="tx1"/>
                </a:solidFill>
              </a:rPr>
              <a:t>intersects</a:t>
            </a:r>
            <a:r>
              <a:rPr kumimoji="1" lang="ja-JP" altLang="en-US" sz="2800" dirty="0">
                <a:solidFill>
                  <a:schemeClr val="tx1"/>
                </a:solidFill>
              </a:rPr>
              <a:t>関数は</a:t>
            </a:r>
            <a:r>
              <a:rPr kumimoji="1" lang="ja-JP" altLang="en-US" sz="2800" b="1" dirty="0">
                <a:solidFill>
                  <a:srgbClr val="0066FF"/>
                </a:solidFill>
              </a:rPr>
              <a:t>基本図形</a:t>
            </a:r>
            <a:r>
              <a:rPr kumimoji="1" lang="ja-JP" altLang="en-US" sz="2800" dirty="0">
                <a:solidFill>
                  <a:schemeClr val="tx1"/>
                </a:solidFill>
              </a:rPr>
              <a:t>（</a:t>
            </a:r>
            <a:r>
              <a:rPr kumimoji="1" lang="en-US" altLang="ja-JP" sz="2800" dirty="0" err="1">
                <a:solidFill>
                  <a:schemeClr val="tx1"/>
                </a:solidFill>
              </a:rPr>
              <a:t>Rect,Circle,Polygon</a:t>
            </a:r>
            <a:r>
              <a:rPr kumimoji="1" lang="ja-JP" altLang="en-US" sz="2800" dirty="0">
                <a:solidFill>
                  <a:schemeClr val="tx1"/>
                </a:solidFill>
              </a:rPr>
              <a:t>等）</a:t>
            </a:r>
            <a:br>
              <a:rPr kumimoji="1" lang="en-US" altLang="ja-JP" sz="2800" dirty="0">
                <a:solidFill>
                  <a:schemeClr val="tx1"/>
                </a:solidFill>
              </a:rPr>
            </a:br>
            <a:r>
              <a:rPr kumimoji="1" lang="ja-JP" altLang="en-US" sz="2800" dirty="0">
                <a:solidFill>
                  <a:schemeClr val="tx1"/>
                </a:solidFill>
              </a:rPr>
              <a:t>同士でしか当たり判定できない</a:t>
            </a:r>
            <a:br>
              <a:rPr kumimoji="1" lang="en-US" altLang="ja-JP" sz="2800" dirty="0">
                <a:solidFill>
                  <a:schemeClr val="tx1"/>
                </a:solidFill>
              </a:rPr>
            </a:br>
            <a:r>
              <a:rPr kumimoji="1" lang="ja-JP" altLang="en-US" sz="2800" dirty="0">
                <a:solidFill>
                  <a:schemeClr val="tx1"/>
                </a:solidFill>
              </a:rPr>
              <a:t>（</a:t>
            </a:r>
            <a:r>
              <a:rPr kumimoji="1" lang="en-US" altLang="ja-JP" sz="2800" dirty="0">
                <a:solidFill>
                  <a:srgbClr val="FF0000"/>
                </a:solidFill>
              </a:rPr>
              <a:t>Texture</a:t>
            </a:r>
            <a:r>
              <a:rPr kumimoji="1" lang="ja-JP" altLang="en-US" sz="2800" dirty="0">
                <a:solidFill>
                  <a:srgbClr val="FF0000"/>
                </a:solidFill>
              </a:rPr>
              <a:t>はダメ</a:t>
            </a:r>
            <a:r>
              <a:rPr kumimoji="1" lang="ja-JP" altLang="en-US" sz="2800" dirty="0">
                <a:solidFill>
                  <a:schemeClr val="tx1"/>
                </a:solidFill>
              </a:rPr>
              <a:t>）</a:t>
            </a:r>
          </a:p>
        </p:txBody>
      </p:sp>
    </p:spTree>
    <p:extLst>
      <p:ext uri="{BB962C8B-B14F-4D97-AF65-F5344CB8AC3E}">
        <p14:creationId xmlns:p14="http://schemas.microsoft.com/office/powerpoint/2010/main" val="15606305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5CF5D-5141-A250-F680-EAA3BDF70F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6D8D91B-DFBF-3442-F7D8-A892D65068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A5E3B5F-E7B2-4FA3-0288-8B7EF74A836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ブロックを一個ずつ順に衝突チェック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衝突チェックが</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true</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ブロックの上辺もしくは底辺と交差していたら</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-&gt;bottom().</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-&gt;top().</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else</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ballVelocity.x</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delete</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ブロックのメモリ領域削除</a:t>
            </a:r>
            <a:b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.erase(bricks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配列要素を削除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break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これ以上チェックせずループから抜ける</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ブロックの表示前に上記処理を挿入</a:t>
            </a:r>
            <a:endParaRPr lang="en-US" altLang="ja-JP" sz="2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0FA83AA6-6399-5FC4-814F-7E9A6DB699E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117302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D4F5D-9AAD-428B-BF15-83FF1328EBD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C920839-684F-74E6-D327-E4F61E8F85E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931ABFB-7771-159B-A935-BCBBD0FD41C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ブロックを一個ずつ順に衝突チェック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p>
          <a:p>
            <a:pPr marL="0" indent="0">
              <a:buNone/>
            </a:pPr>
            <a:r>
              <a:rPr lang="en-US" altLang="ja-JP" sz="2200" dirty="0">
                <a:solidFill>
                  <a:schemeClr val="bg1">
                    <a:lumMod val="50000"/>
                  </a:schemeClr>
                </a:solidFill>
                <a:highlight>
                  <a:srgbClr val="FFFFFF"/>
                </a:highlight>
                <a:ea typeface="ＭＳ ゴシック" panose="020B0609070205080204" pitchFamily="49" charset="-128"/>
              </a:rPr>
              <a:t>      if (</a:t>
            </a:r>
            <a:r>
              <a:rPr lang="en-US" altLang="ja-JP" sz="2200" dirty="0">
                <a:solidFill>
                  <a:srgbClr val="FF0000"/>
                </a:solidFill>
                <a:highlight>
                  <a:srgbClr val="FFFFFF"/>
                </a:highlight>
                <a:ea typeface="ＭＳ ゴシック" panose="020B0609070205080204" pitchFamily="49" charset="-128"/>
              </a:rPr>
              <a:t>bricks[y][x]-&gt;intersects(ball)</a:t>
            </a:r>
            <a:r>
              <a:rPr lang="en-US" altLang="ja-JP" sz="2200" dirty="0">
                <a:solidFill>
                  <a:schemeClr val="bg1">
                    <a:lumMod val="50000"/>
                  </a:schemeClr>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衝突チェックが</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true</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ブロックの上辺もしくは底辺と交差していたら</a:t>
            </a:r>
            <a:br>
              <a:rPr lang="en-US" altLang="ja-JP" sz="2200" dirty="0">
                <a:highlight>
                  <a:srgbClr val="FFFFFF"/>
                </a:highlight>
                <a:latin typeface="ＭＳ ゴシック" panose="020B0609070205080204" pitchFamily="49" charset="-128"/>
                <a:ea typeface="ＭＳ ゴシック" panose="020B0609070205080204" pitchFamily="49" charset="-128"/>
              </a:rPr>
            </a:br>
            <a:r>
              <a:rPr lang="en-US" altLang="ja-JP" sz="2200" dirty="0">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if (bricks[y][x]-&gt;</a:t>
            </a:r>
            <a:r>
              <a:rPr lang="en-US" altLang="ja-JP" sz="2200" dirty="0">
                <a:solidFill>
                  <a:srgbClr val="FF0000"/>
                </a:solidFill>
                <a:highlight>
                  <a:srgbClr val="FFFFFF"/>
                </a:highlight>
                <a:ea typeface="ＭＳ ゴシック" panose="020B0609070205080204" pitchFamily="49" charset="-128"/>
              </a:rPr>
              <a:t>bottom()</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intersects(ball)</a:t>
            </a:r>
            <a:br>
              <a:rPr lang="en-US" altLang="ja-JP" sz="2200" dirty="0">
                <a:solidFill>
                  <a:srgbClr val="0000FF"/>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 bricks[y][x]-&gt;</a:t>
            </a:r>
            <a:r>
              <a:rPr lang="en-US" altLang="ja-JP" sz="2200" dirty="0">
                <a:solidFill>
                  <a:srgbClr val="FF0000"/>
                </a:solidFill>
                <a:highlight>
                  <a:srgbClr val="FFFFFF"/>
                </a:highlight>
                <a:ea typeface="ＭＳ ゴシック" panose="020B0609070205080204" pitchFamily="49" charset="-128"/>
              </a:rPr>
              <a:t>top()</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intersects(ball)</a:t>
            </a: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else {</a:t>
            </a:r>
            <a:b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chemeClr val="bg1">
                    <a:lumMod val="50000"/>
                  </a:schemeClr>
                </a:solidFill>
                <a:highlight>
                  <a:srgbClr val="FFFFFF"/>
                </a:highlight>
                <a:ea typeface="ＭＳ ゴシック" panose="020B0609070205080204" pitchFamily="49" charset="-128"/>
              </a:rPr>
              <a:t>ballVelocity.x</a:t>
            </a:r>
            <a:r>
              <a:rPr lang="en-US" altLang="ja-JP" sz="2200" dirty="0">
                <a:solidFill>
                  <a:schemeClr val="bg1">
                    <a:lumMod val="50000"/>
                  </a:schemeClr>
                </a:solidFill>
                <a:highlight>
                  <a:srgbClr val="FFFFFF"/>
                </a:highlight>
                <a:ea typeface="ＭＳ ゴシック" panose="020B0609070205080204" pitchFamily="49" charset="-128"/>
              </a:rPr>
              <a:t> *= -1;</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FF0000"/>
                </a:solidFill>
                <a:highlight>
                  <a:srgbClr val="FFFFFF"/>
                </a:highlight>
                <a:ea typeface="ＭＳ ゴシック" panose="020B0609070205080204" pitchFamily="49" charset="-128"/>
              </a:rPr>
              <a:t>delete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*(bricks[y].begin() + x);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ブロックのメモリ領域削除</a:t>
            </a:r>
            <a:br>
              <a:rPr lang="en-US" altLang="ja-JP" sz="2200" dirty="0">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bricks[y].</a:t>
            </a:r>
            <a:r>
              <a:rPr lang="en-US" altLang="ja-JP" sz="2200" dirty="0">
                <a:solidFill>
                  <a:srgbClr val="FF0000"/>
                </a:solidFill>
                <a:highlight>
                  <a:srgbClr val="FFFFFF"/>
                </a:highlight>
                <a:ea typeface="ＭＳ ゴシック" panose="020B0609070205080204" pitchFamily="49" charset="-128"/>
              </a:rPr>
              <a:t>erase</a:t>
            </a:r>
            <a:r>
              <a:rPr lang="en-US" altLang="ja-JP" sz="2200" dirty="0">
                <a:solidFill>
                  <a:schemeClr val="bg1">
                    <a:lumMod val="50000"/>
                  </a:schemeClr>
                </a:solidFill>
                <a:highlight>
                  <a:srgbClr val="FFFFFF"/>
                </a:highlight>
                <a:ea typeface="ＭＳ ゴシック" panose="020B0609070205080204" pitchFamily="49" charset="-128"/>
              </a:rPr>
              <a:t>(bricks[y].begin() + x);</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配列要素を削除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break;</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これ以上チェックせずループから抜ける</a:t>
            </a:r>
            <a:b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ブロックの表示前に上記処理を挿入</a:t>
            </a:r>
            <a:endParaRPr lang="en-US" altLang="ja-JP" sz="2200" dirty="0">
              <a:solidFill>
                <a:schemeClr val="bg1">
                  <a:lumMod val="50000"/>
                </a:schemeClr>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46F734F-007A-C1A4-E05B-BA8382394D9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0D4CFD8-BE7E-8C50-77B3-74D9F87A5F6C}"/>
              </a:ext>
            </a:extLst>
          </p:cNvPr>
          <p:cNvSpPr txBox="1"/>
          <p:nvPr/>
        </p:nvSpPr>
        <p:spPr>
          <a:xfrm>
            <a:off x="1256486" y="1314495"/>
            <a:ext cx="8871629"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en-US" altLang="ja-JP" sz="2400" dirty="0">
                <a:solidFill>
                  <a:srgbClr val="FF0000"/>
                </a:solidFill>
                <a:highlight>
                  <a:srgbClr val="FFFFFF"/>
                </a:highlight>
                <a:ea typeface="ＭＳ ゴシック" panose="020B0609070205080204" pitchFamily="49" charset="-128"/>
              </a:rPr>
              <a:t>bricks[y][x]-&gt;intersects(ball)</a:t>
            </a:r>
            <a:br>
              <a:rPr kumimoji="1" lang="en-US" altLang="ja-JP" sz="2400" dirty="0"/>
            </a:br>
            <a:r>
              <a:rPr kumimoji="1" lang="ja-JP" altLang="en-US" sz="2400" dirty="0"/>
              <a:t>ブロックとボールオブジェクトが重なっているか否かのチェック</a:t>
            </a:r>
          </a:p>
        </p:txBody>
      </p:sp>
      <p:sp>
        <p:nvSpPr>
          <p:cNvPr id="5" name="テキスト ボックス 4">
            <a:extLst>
              <a:ext uri="{FF2B5EF4-FFF2-40B4-BE49-F238E27FC236}">
                <a16:creationId xmlns:a16="http://schemas.microsoft.com/office/drawing/2014/main" id="{7ADAEC4F-6667-4B49-A91A-703924FFA5F8}"/>
              </a:ext>
            </a:extLst>
          </p:cNvPr>
          <p:cNvSpPr txBox="1"/>
          <p:nvPr/>
        </p:nvSpPr>
        <p:spPr>
          <a:xfrm>
            <a:off x="2091445" y="3429000"/>
            <a:ext cx="9106714"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en-US" altLang="ja-JP" sz="2400" dirty="0">
                <a:solidFill>
                  <a:srgbClr val="FF0000"/>
                </a:solidFill>
                <a:highlight>
                  <a:srgbClr val="FFFFFF"/>
                </a:highlight>
                <a:ea typeface="ＭＳ ゴシック" panose="020B0609070205080204" pitchFamily="49" charset="-128"/>
              </a:rPr>
              <a:t>bottom</a:t>
            </a:r>
            <a:r>
              <a:rPr lang="ja-JP" altLang="en-US" sz="2400" dirty="0">
                <a:solidFill>
                  <a:srgbClr val="FF0000"/>
                </a:solidFill>
                <a:highlight>
                  <a:srgbClr val="FFFFFF"/>
                </a:highlight>
                <a:ea typeface="ＭＳ ゴシック" panose="020B0609070205080204" pitchFamily="49" charset="-128"/>
              </a:rPr>
              <a:t>関数</a:t>
            </a:r>
            <a:r>
              <a:rPr lang="en-US" altLang="ja-JP" sz="2400" dirty="0">
                <a:solidFill>
                  <a:srgbClr val="FF0000"/>
                </a:solidFill>
                <a:highlight>
                  <a:srgbClr val="FFFFFF"/>
                </a:highlight>
                <a:ea typeface="ＭＳ ゴシック" panose="020B0609070205080204" pitchFamily="49" charset="-128"/>
              </a:rPr>
              <a:t>,</a:t>
            </a:r>
            <a:r>
              <a:rPr lang="ja-JP" altLang="en-US" sz="2400" dirty="0">
                <a:solidFill>
                  <a:srgbClr val="FF0000"/>
                </a:solidFill>
                <a:highlight>
                  <a:srgbClr val="FFFFFF"/>
                </a:highlight>
                <a:ea typeface="ＭＳ ゴシック" panose="020B0609070205080204" pitchFamily="49" charset="-128"/>
              </a:rPr>
              <a:t> </a:t>
            </a:r>
            <a:r>
              <a:rPr lang="en-US" altLang="ja-JP" sz="2400" dirty="0">
                <a:solidFill>
                  <a:srgbClr val="FF0000"/>
                </a:solidFill>
                <a:highlight>
                  <a:srgbClr val="FFFFFF"/>
                </a:highlight>
                <a:ea typeface="ＭＳ ゴシック" panose="020B0609070205080204" pitchFamily="49" charset="-128"/>
              </a:rPr>
              <a:t>top</a:t>
            </a:r>
            <a:r>
              <a:rPr lang="ja-JP" altLang="en-US" sz="2400" dirty="0">
                <a:solidFill>
                  <a:srgbClr val="FF0000"/>
                </a:solidFill>
                <a:highlight>
                  <a:srgbClr val="FFFFFF"/>
                </a:highlight>
                <a:ea typeface="ＭＳ ゴシック" panose="020B0609070205080204" pitchFamily="49" charset="-128"/>
              </a:rPr>
              <a:t>関数</a:t>
            </a:r>
            <a:br>
              <a:rPr kumimoji="1" lang="en-US" altLang="ja-JP" sz="2400" dirty="0"/>
            </a:br>
            <a:r>
              <a:rPr kumimoji="1" lang="en-US" altLang="ja-JP" sz="2400" dirty="0">
                <a:solidFill>
                  <a:srgbClr val="0000FF"/>
                </a:solidFill>
              </a:rPr>
              <a:t>intersect</a:t>
            </a:r>
            <a:r>
              <a:rPr kumimoji="1" lang="ja-JP" altLang="en-US" sz="2400" dirty="0"/>
              <a:t>関数でブロック底辺</a:t>
            </a:r>
            <a:r>
              <a:rPr kumimoji="1" lang="en-US" altLang="ja-JP" sz="2400" dirty="0"/>
              <a:t>or</a:t>
            </a:r>
            <a:r>
              <a:rPr kumimoji="1" lang="ja-JP" altLang="en-US" sz="2400" dirty="0"/>
              <a:t>上辺とボールの当たり判定</a:t>
            </a:r>
            <a:endParaRPr kumimoji="1" lang="en-US" altLang="ja-JP" sz="2400" dirty="0"/>
          </a:p>
          <a:p>
            <a:r>
              <a:rPr kumimoji="1" lang="en-US" altLang="ja-JP" sz="2400" dirty="0"/>
              <a:t>else</a:t>
            </a:r>
            <a:r>
              <a:rPr kumimoji="1" lang="ja-JP" altLang="en-US" sz="2400" dirty="0"/>
              <a:t>文はブロックの側面とボールの当たり判定</a:t>
            </a:r>
          </a:p>
        </p:txBody>
      </p:sp>
      <p:sp>
        <p:nvSpPr>
          <p:cNvPr id="6" name="テキスト ボックス 5">
            <a:extLst>
              <a:ext uri="{FF2B5EF4-FFF2-40B4-BE49-F238E27FC236}">
                <a16:creationId xmlns:a16="http://schemas.microsoft.com/office/drawing/2014/main" id="{EBB87114-6695-A56B-44E6-00A940E135E6}"/>
              </a:ext>
            </a:extLst>
          </p:cNvPr>
          <p:cNvSpPr txBox="1"/>
          <p:nvPr/>
        </p:nvSpPr>
        <p:spPr>
          <a:xfrm>
            <a:off x="1729087" y="5409277"/>
            <a:ext cx="6794773"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ja-JP" altLang="en-US" sz="2400" dirty="0">
                <a:solidFill>
                  <a:srgbClr val="0000FF"/>
                </a:solidFill>
                <a:highlight>
                  <a:srgbClr val="FFFFFF"/>
                </a:highlight>
                <a:latin typeface="+mj-ea"/>
                <a:ea typeface="+mj-ea"/>
              </a:rPr>
              <a:t>ブロックの消去（</a:t>
            </a:r>
            <a:r>
              <a:rPr lang="en-US" altLang="ja-JP" sz="2400" dirty="0">
                <a:solidFill>
                  <a:srgbClr val="0000FF"/>
                </a:solidFill>
                <a:highlight>
                  <a:srgbClr val="FFFFFF"/>
                </a:highlight>
                <a:latin typeface="+mj-ea"/>
                <a:ea typeface="+mj-ea"/>
              </a:rPr>
              <a:t>delete, erase</a:t>
            </a:r>
            <a:r>
              <a:rPr lang="ja-JP" altLang="en-US" sz="2400" dirty="0">
                <a:solidFill>
                  <a:srgbClr val="0000FF"/>
                </a:solidFill>
                <a:highlight>
                  <a:srgbClr val="FFFFFF"/>
                </a:highlight>
                <a:latin typeface="+mj-ea"/>
                <a:ea typeface="+mj-ea"/>
              </a:rPr>
              <a:t>）</a:t>
            </a:r>
            <a:br>
              <a:rPr kumimoji="1" lang="en-US" altLang="ja-JP" sz="2400" dirty="0"/>
            </a:br>
            <a:r>
              <a:rPr kumimoji="1" lang="ja-JP" altLang="en-US" sz="2400" dirty="0"/>
              <a:t>ボールによって消えるブロックのメモリを解放して、配列の要素から削除する</a:t>
            </a:r>
          </a:p>
        </p:txBody>
      </p:sp>
    </p:spTree>
    <p:extLst>
      <p:ext uri="{BB962C8B-B14F-4D97-AF65-F5344CB8AC3E}">
        <p14:creationId xmlns:p14="http://schemas.microsoft.com/office/powerpoint/2010/main" val="36085314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C5A85-80A2-2B64-EC55-0938EFFEEBF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E7B5CD3-064D-5E88-7239-B397310E426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062AB1A-1964-4817-17BB-9A142E00A6A7}"/>
              </a:ext>
            </a:extLst>
          </p:cNvPr>
          <p:cNvSpPr>
            <a:spLocks noGrp="1"/>
          </p:cNvSpPr>
          <p:nvPr>
            <p:ph idx="1"/>
          </p:nvPr>
        </p:nvSpPr>
        <p:spPr>
          <a:xfrm>
            <a:off x="430306" y="1376038"/>
            <a:ext cx="11654118" cy="5329562"/>
          </a:xfrm>
        </p:spPr>
        <p:txBody>
          <a:bodyPr>
            <a:normAutofit/>
          </a:bodyPr>
          <a:lstStyle/>
          <a:p>
            <a:r>
              <a:rPr kumimoji="1" lang="ja-JP" altLang="en-US" dirty="0"/>
              <a:t>画面下部に到達した</a:t>
            </a:r>
            <a:br>
              <a:rPr kumimoji="1" lang="en-US" altLang="ja-JP" dirty="0"/>
            </a:br>
            <a:r>
              <a:rPr kumimoji="1" lang="ja-JP" altLang="en-US" dirty="0"/>
              <a:t>ボール処理</a:t>
            </a:r>
            <a:br>
              <a:rPr kumimoji="1" lang="en-US" altLang="ja-JP" dirty="0"/>
            </a:br>
            <a:br>
              <a:rPr kumimoji="1" lang="en-US" altLang="ja-JP" dirty="0"/>
            </a:br>
            <a:r>
              <a:rPr kumimoji="1" lang="ja-JP" altLang="en-US" dirty="0"/>
              <a:t>今は画面の下部でボール</a:t>
            </a:r>
            <a:br>
              <a:rPr kumimoji="1" lang="en-US" altLang="ja-JP" dirty="0"/>
            </a:br>
            <a:r>
              <a:rPr kumimoji="1" lang="ja-JP" altLang="en-US" dirty="0"/>
              <a:t>を反射させている</a:t>
            </a:r>
            <a:br>
              <a:rPr kumimoji="1" lang="en-US" altLang="ja-JP" dirty="0"/>
            </a:br>
            <a:br>
              <a:rPr kumimoji="1" lang="en-US" altLang="ja-JP" dirty="0"/>
            </a:br>
            <a:r>
              <a:rPr kumimoji="1" lang="ja-JP" altLang="en-US" dirty="0"/>
              <a:t>本来はボールを初期位置</a:t>
            </a:r>
            <a:br>
              <a:rPr kumimoji="1" lang="en-US" altLang="ja-JP" dirty="0"/>
            </a:br>
            <a:r>
              <a:rPr kumimoji="1" lang="ja-JP" altLang="en-US" dirty="0"/>
              <a:t>および初期速度に戻す</a:t>
            </a:r>
            <a:br>
              <a:rPr kumimoji="1" lang="en-US" altLang="ja-JP" dirty="0"/>
            </a:br>
            <a:r>
              <a:rPr kumimoji="1" lang="ja-JP" altLang="en-US" dirty="0"/>
              <a:t>必要がある</a:t>
            </a:r>
            <a:endParaRPr kumimoji="1" lang="en-US" altLang="ja-JP" dirty="0"/>
          </a:p>
        </p:txBody>
      </p:sp>
      <p:pic>
        <p:nvPicPr>
          <p:cNvPr id="7" name="図 6">
            <a:extLst>
              <a:ext uri="{FF2B5EF4-FFF2-40B4-BE49-F238E27FC236}">
                <a16:creationId xmlns:a16="http://schemas.microsoft.com/office/drawing/2014/main" id="{4B620F1B-F65A-FDEB-BA50-6EECB4526678}"/>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18696511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19928-D2FE-1F2D-20C5-C956A0C9A6B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52A4CD4-AE47-A658-9B07-F1A7E15D79F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8134BDD-0410-E70D-80E0-C3523CDD0BC8}"/>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    // </a:t>
            </a:r>
            <a:r>
              <a:rPr lang="ja-JP" altLang="en-US" sz="2400" dirty="0">
                <a:solidFill>
                  <a:schemeClr val="bg1">
                    <a:lumMod val="65000"/>
                  </a:schemeClr>
                </a:solidFill>
                <a:highlight>
                  <a:srgbClr val="FFFFFF"/>
                </a:highlight>
                <a:ea typeface="ＭＳ ゴシック" panose="020B0609070205080204" pitchFamily="49" charset="-128"/>
              </a:rPr>
              <a:t>画面上部にぶつかったら</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if ((</a:t>
            </a:r>
            <a:r>
              <a:rPr lang="en-US" altLang="ja-JP" sz="2400" dirty="0" err="1">
                <a:solidFill>
                  <a:schemeClr val="bg1">
                    <a:lumMod val="65000"/>
                  </a:schemeClr>
                </a:solidFill>
                <a:highlight>
                  <a:srgbClr val="FFFFFF"/>
                </a:highlight>
                <a:ea typeface="ＭＳ ゴシック" panose="020B0609070205080204" pitchFamily="49" charset="-128"/>
              </a:rPr>
              <a:t>ball.y</a:t>
            </a:r>
            <a:r>
              <a:rPr lang="en-US" altLang="ja-JP" sz="2400" dirty="0">
                <a:solidFill>
                  <a:schemeClr val="bg1">
                    <a:lumMod val="65000"/>
                  </a:schemeClr>
                </a:solidFill>
                <a:highlight>
                  <a:srgbClr val="FFFFFF"/>
                </a:highlight>
                <a:ea typeface="ＭＳ ゴシック" panose="020B0609070205080204" pitchFamily="49" charset="-128"/>
              </a:rPr>
              <a:t> &lt; 0) &amp;&amp;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&lt; 0))</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 -1; // </a:t>
            </a:r>
            <a:r>
              <a:rPr lang="ja-JP" altLang="en-US" sz="2400" dirty="0">
                <a:solidFill>
                  <a:schemeClr val="bg1">
                    <a:lumMod val="65000"/>
                  </a:schemeClr>
                </a:solidFill>
                <a:highlight>
                  <a:srgbClr val="FFFFFF"/>
                </a:highlight>
                <a:ea typeface="ＭＳ ゴシック" panose="020B0609070205080204" pitchFamily="49" charset="-128"/>
              </a:rPr>
              <a:t>ボールの速度の</a:t>
            </a:r>
            <a:r>
              <a:rPr lang="en-US" altLang="ja-JP" sz="2400" dirty="0">
                <a:solidFill>
                  <a:schemeClr val="bg1">
                    <a:lumMod val="65000"/>
                  </a:schemeClr>
                </a:solidFill>
                <a:highlight>
                  <a:srgbClr val="FFFFFF"/>
                </a:highlight>
                <a:ea typeface="ＭＳ ゴシック" panose="020B0609070205080204" pitchFamily="49" charset="-128"/>
              </a:rPr>
              <a:t>Y</a:t>
            </a:r>
            <a:r>
              <a:rPr lang="ja-JP" altLang="en-US" sz="2400" dirty="0">
                <a:solidFill>
                  <a:schemeClr val="bg1">
                    <a:lumMod val="65000"/>
                  </a:schemeClr>
                </a:solidFill>
                <a:highlight>
                  <a:srgbClr val="FFFFFF"/>
                </a:highlight>
                <a:ea typeface="ＭＳ ゴシック" panose="020B0609070205080204" pitchFamily="49" charset="-128"/>
              </a:rPr>
              <a:t>成分を反転</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p>
          <a:p>
            <a:pPr marL="0" indent="0">
              <a:buNone/>
            </a:pP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a:t>
            </a:r>
            <a:r>
              <a:rPr lang="en-US" altLang="ja-JP" sz="2400" dirty="0" err="1">
                <a:solidFill>
                  <a:srgbClr val="000000"/>
                </a:solidFill>
                <a:highlight>
                  <a:srgbClr val="FFFFFF"/>
                </a:highlight>
                <a:ea typeface="ＭＳ ゴシック" panose="020B0609070205080204" pitchFamily="49" charset="-128"/>
              </a:rPr>
              <a:t>SceneSize.y</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7B542909-622B-716A-CBC4-B9429AADD8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FD54C9D-7125-AE04-C7BF-D376FE62A287}"/>
              </a:ext>
            </a:extLst>
          </p:cNvPr>
          <p:cNvSpPr txBox="1"/>
          <p:nvPr/>
        </p:nvSpPr>
        <p:spPr>
          <a:xfrm>
            <a:off x="2149953" y="4659549"/>
            <a:ext cx="9023624" cy="646331"/>
          </a:xfrm>
          <a:prstGeom prst="rect">
            <a:avLst/>
          </a:prstGeom>
          <a:noFill/>
        </p:spPr>
        <p:txBody>
          <a:bodyPr wrap="none" rtlCol="0">
            <a:spAutoFit/>
          </a:bodyPr>
          <a:lstStyle/>
          <a:p>
            <a:r>
              <a:rPr kumimoji="1" lang="ja-JP" altLang="en-US" sz="3600" dirty="0">
                <a:solidFill>
                  <a:srgbClr val="FF0000"/>
                </a:solidFill>
              </a:rPr>
              <a:t>この箇所を反射ではなく、初期化処理にする</a:t>
            </a:r>
          </a:p>
        </p:txBody>
      </p:sp>
    </p:spTree>
    <p:extLst>
      <p:ext uri="{BB962C8B-B14F-4D97-AF65-F5344CB8AC3E}">
        <p14:creationId xmlns:p14="http://schemas.microsoft.com/office/powerpoint/2010/main" val="11411736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1CC1B-5330-E0AB-4C8F-9B8EAD58A7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F04CE77-4F60-94C5-43A1-6488160474E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4BE38F0-769C-4CAD-2A59-E808FF909318}"/>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    // </a:t>
            </a:r>
            <a:r>
              <a:rPr lang="ja-JP" altLang="en-US" sz="2400" dirty="0">
                <a:solidFill>
                  <a:schemeClr val="bg1">
                    <a:lumMod val="65000"/>
                  </a:schemeClr>
                </a:solidFill>
                <a:highlight>
                  <a:srgbClr val="FFFFFF"/>
                </a:highlight>
                <a:ea typeface="ＭＳ ゴシック" panose="020B0609070205080204" pitchFamily="49" charset="-128"/>
              </a:rPr>
              <a:t>画面上部にぶつかったら</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if ((</a:t>
            </a:r>
            <a:r>
              <a:rPr lang="en-US" altLang="ja-JP" sz="2400" dirty="0" err="1">
                <a:solidFill>
                  <a:schemeClr val="bg1">
                    <a:lumMod val="65000"/>
                  </a:schemeClr>
                </a:solidFill>
                <a:highlight>
                  <a:srgbClr val="FFFFFF"/>
                </a:highlight>
                <a:ea typeface="ＭＳ ゴシック" panose="020B0609070205080204" pitchFamily="49" charset="-128"/>
              </a:rPr>
              <a:t>ball.y</a:t>
            </a:r>
            <a:r>
              <a:rPr lang="en-US" altLang="ja-JP" sz="2400" dirty="0">
                <a:solidFill>
                  <a:schemeClr val="bg1">
                    <a:lumMod val="65000"/>
                  </a:schemeClr>
                </a:solidFill>
                <a:highlight>
                  <a:srgbClr val="FFFFFF"/>
                </a:highlight>
                <a:ea typeface="ＭＳ ゴシック" panose="020B0609070205080204" pitchFamily="49" charset="-128"/>
              </a:rPr>
              <a:t> &lt; 0) &amp;&amp;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&lt; 0))</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 -1; // </a:t>
            </a:r>
            <a:r>
              <a:rPr lang="ja-JP" altLang="en-US" sz="2400" dirty="0">
                <a:solidFill>
                  <a:schemeClr val="bg1">
                    <a:lumMod val="65000"/>
                  </a:schemeClr>
                </a:solidFill>
                <a:highlight>
                  <a:srgbClr val="FFFFFF"/>
                </a:highlight>
                <a:ea typeface="ＭＳ ゴシック" panose="020B0609070205080204" pitchFamily="49" charset="-128"/>
              </a:rPr>
              <a:t>ボールの速度の</a:t>
            </a:r>
            <a:r>
              <a:rPr lang="en-US" altLang="ja-JP" sz="2400" dirty="0">
                <a:solidFill>
                  <a:schemeClr val="bg1">
                    <a:lumMod val="65000"/>
                  </a:schemeClr>
                </a:solidFill>
                <a:highlight>
                  <a:srgbClr val="FFFFFF"/>
                </a:highlight>
                <a:ea typeface="ＭＳ ゴシック" panose="020B0609070205080204" pitchFamily="49" charset="-128"/>
              </a:rPr>
              <a:t>Y</a:t>
            </a:r>
            <a:r>
              <a:rPr lang="ja-JP" altLang="en-US" sz="2400" dirty="0">
                <a:solidFill>
                  <a:schemeClr val="bg1">
                    <a:lumMod val="65000"/>
                  </a:schemeClr>
                </a:solidFill>
                <a:highlight>
                  <a:srgbClr val="FFFFFF"/>
                </a:highlight>
                <a:ea typeface="ＭＳ ゴシック" panose="020B0609070205080204" pitchFamily="49" charset="-128"/>
              </a:rPr>
              <a:t>成分を反転</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p>
          <a:p>
            <a:pPr marL="0" indent="0">
              <a:buNone/>
            </a:pP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a:t>
            </a:r>
            <a:r>
              <a:rPr lang="en-US" altLang="ja-JP" sz="2400" dirty="0" err="1">
                <a:solidFill>
                  <a:srgbClr val="000000"/>
                </a:solidFill>
                <a:highlight>
                  <a:srgbClr val="FFFFFF"/>
                </a:highlight>
                <a:ea typeface="ＭＳ ゴシック" panose="020B0609070205080204" pitchFamily="49" charset="-128"/>
              </a:rPr>
              <a:t>SceneSize.y</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ボールを初期位置にする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ball</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ボールの初速を設定する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CAEED20E-F7E5-2D4C-B8D9-914064F6DA4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78624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4D895-5A4B-13E8-7EA4-5423D0BE48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009E31-A640-3C92-CFCA-40E0C15B55E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68BD5DC-99D4-BE69-6171-0148B525F2C1}"/>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プロジェクトの種類の中から</a:t>
            </a:r>
            <a:br>
              <a:rPr kumimoji="1" lang="en-US" altLang="ja-JP" dirty="0"/>
            </a:br>
            <a:br>
              <a:rPr kumimoji="1" lang="en-US" altLang="ja-JP" dirty="0"/>
            </a:br>
            <a:r>
              <a:rPr kumimoji="1" lang="ja-JP" altLang="en-US" dirty="0"/>
              <a:t>「</a:t>
            </a:r>
            <a:r>
              <a:rPr kumimoji="1" lang="en-US" altLang="ja-JP" dirty="0"/>
              <a:t>OpenSiv3D_0.6.15</a:t>
            </a:r>
            <a:r>
              <a:rPr kumimoji="1" lang="ja-JP" altLang="en-US" dirty="0"/>
              <a:t>」</a:t>
            </a:r>
            <a:br>
              <a:rPr kumimoji="1" lang="en-US" altLang="ja-JP" dirty="0"/>
            </a:br>
            <a:br>
              <a:rPr kumimoji="1" lang="en-US" altLang="ja-JP" dirty="0"/>
            </a:br>
            <a:r>
              <a:rPr kumimoji="1" lang="ja-JP" altLang="en-US" dirty="0"/>
              <a:t>を選択して</a:t>
            </a:r>
            <a:br>
              <a:rPr kumimoji="1" lang="en-US" altLang="ja-JP" dirty="0"/>
            </a:br>
            <a:br>
              <a:rPr kumimoji="1" lang="en-US" altLang="ja-JP" dirty="0"/>
            </a:br>
            <a:r>
              <a:rPr kumimoji="1" lang="ja-JP" altLang="en-US" dirty="0"/>
              <a:t>「次へ」をクリック</a:t>
            </a:r>
            <a:endParaRPr kumimoji="1" lang="en-US" altLang="ja-JP" dirty="0"/>
          </a:p>
        </p:txBody>
      </p:sp>
      <p:pic>
        <p:nvPicPr>
          <p:cNvPr id="9" name="図 8">
            <a:extLst>
              <a:ext uri="{FF2B5EF4-FFF2-40B4-BE49-F238E27FC236}">
                <a16:creationId xmlns:a16="http://schemas.microsoft.com/office/drawing/2014/main" id="{D6E92322-F9DB-EB86-ADC4-403376E37AF5}"/>
              </a:ext>
            </a:extLst>
          </p:cNvPr>
          <p:cNvPicPr>
            <a:picLocks noChangeAspect="1"/>
          </p:cNvPicPr>
          <p:nvPr/>
        </p:nvPicPr>
        <p:blipFill>
          <a:blip r:embed="rId2"/>
          <a:stretch>
            <a:fillRect/>
          </a:stretch>
        </p:blipFill>
        <p:spPr>
          <a:xfrm>
            <a:off x="6410739" y="871056"/>
            <a:ext cx="5350955" cy="5472915"/>
          </a:xfrm>
          <a:prstGeom prst="rect">
            <a:avLst/>
          </a:prstGeom>
          <a:ln>
            <a:solidFill>
              <a:schemeClr val="tx1"/>
            </a:solidFill>
          </a:ln>
        </p:spPr>
      </p:pic>
      <p:sp>
        <p:nvSpPr>
          <p:cNvPr id="6" name="正方形/長方形 5">
            <a:extLst>
              <a:ext uri="{FF2B5EF4-FFF2-40B4-BE49-F238E27FC236}">
                <a16:creationId xmlns:a16="http://schemas.microsoft.com/office/drawing/2014/main" id="{DE8A7BFD-1D36-500A-A464-46169B9C2C6F}"/>
              </a:ext>
            </a:extLst>
          </p:cNvPr>
          <p:cNvSpPr/>
          <p:nvPr/>
        </p:nvSpPr>
        <p:spPr>
          <a:xfrm>
            <a:off x="6503802" y="4701031"/>
            <a:ext cx="4849998" cy="7809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2504845-E176-C370-5934-E52EF6F212A9}"/>
              </a:ext>
            </a:extLst>
          </p:cNvPr>
          <p:cNvSpPr/>
          <p:nvPr/>
        </p:nvSpPr>
        <p:spPr>
          <a:xfrm>
            <a:off x="10787973" y="5986944"/>
            <a:ext cx="864141" cy="2759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78428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1A469-CFC0-AD0D-BB36-4838592BA95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1407C16-2B4B-8C79-7F00-6D01C3AB756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056F157-E34F-5FFF-CDEA-A5B6076454A0}"/>
              </a:ext>
            </a:extLst>
          </p:cNvPr>
          <p:cNvSpPr>
            <a:spLocks noGrp="1"/>
          </p:cNvSpPr>
          <p:nvPr>
            <p:ph idx="1"/>
          </p:nvPr>
        </p:nvSpPr>
        <p:spPr>
          <a:xfrm>
            <a:off x="430306" y="1376038"/>
            <a:ext cx="11654118" cy="5329562"/>
          </a:xfrm>
        </p:spPr>
        <p:txBody>
          <a:bodyPr>
            <a:normAutofit/>
          </a:bodyPr>
          <a:lstStyle/>
          <a:p>
            <a:r>
              <a:rPr kumimoji="1" lang="ja-JP" altLang="en-US" dirty="0"/>
              <a:t>いちおう完成？</a:t>
            </a:r>
            <a:br>
              <a:rPr kumimoji="1" lang="en-US" altLang="ja-JP" dirty="0"/>
            </a:br>
            <a:br>
              <a:rPr kumimoji="1" lang="en-US" altLang="ja-JP" dirty="0"/>
            </a:br>
            <a:r>
              <a:rPr kumimoji="1" lang="ja-JP" altLang="en-US" dirty="0"/>
              <a:t>ブロック崩しのひな形は</a:t>
            </a:r>
            <a:br>
              <a:rPr kumimoji="1" lang="en-US" altLang="ja-JP" dirty="0"/>
            </a:br>
            <a:r>
              <a:rPr kumimoji="1" lang="ja-JP" altLang="en-US" dirty="0"/>
              <a:t>完成した</a:t>
            </a:r>
            <a:br>
              <a:rPr kumimoji="1" lang="en-US" altLang="ja-JP" dirty="0"/>
            </a:br>
            <a:br>
              <a:rPr kumimoji="1" lang="en-US" altLang="ja-JP" dirty="0"/>
            </a:br>
            <a:r>
              <a:rPr kumimoji="1" lang="ja-JP" altLang="en-US" dirty="0"/>
              <a:t>ここからどうやったら</a:t>
            </a:r>
            <a:br>
              <a:rPr kumimoji="1" lang="en-US" altLang="ja-JP" dirty="0"/>
            </a:br>
            <a:r>
              <a:rPr kumimoji="1" lang="ja-JP" altLang="en-US" dirty="0"/>
              <a:t>ゲーム性を向上するため</a:t>
            </a:r>
            <a:br>
              <a:rPr kumimoji="1" lang="en-US" altLang="ja-JP" dirty="0"/>
            </a:br>
            <a:r>
              <a:rPr kumimoji="1" lang="ja-JP" altLang="en-US" dirty="0"/>
              <a:t>の方法を模索していく</a:t>
            </a:r>
            <a:br>
              <a:rPr kumimoji="1" lang="en-US" altLang="ja-JP" dirty="0"/>
            </a:br>
            <a:endParaRPr kumimoji="1" lang="en-US" altLang="ja-JP" dirty="0"/>
          </a:p>
        </p:txBody>
      </p:sp>
      <p:pic>
        <p:nvPicPr>
          <p:cNvPr id="7" name="図 6">
            <a:extLst>
              <a:ext uri="{FF2B5EF4-FFF2-40B4-BE49-F238E27FC236}">
                <a16:creationId xmlns:a16="http://schemas.microsoft.com/office/drawing/2014/main" id="{C95CF8EA-BDE7-873F-E783-C07F3C22288F}"/>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17770430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E65B7-DC3F-8058-6A05-62C05239C6F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F1D138-CA8D-E224-563C-1F374F1BB79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3A55176-9527-B3C0-F915-5F4EAF882C54}"/>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endParaRPr kumimoji="1" lang="en-US" altLang="ja-JP" dirty="0"/>
          </a:p>
        </p:txBody>
      </p:sp>
    </p:spTree>
    <p:extLst>
      <p:ext uri="{BB962C8B-B14F-4D97-AF65-F5344CB8AC3E}">
        <p14:creationId xmlns:p14="http://schemas.microsoft.com/office/powerpoint/2010/main" val="34391567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CAC60-F843-C011-9257-8C47BC3FAB8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437BA85-750D-5B50-5430-FE93DB13940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E01253-E9D4-DA31-E2F4-DEDB615792D8}"/>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endParaRPr kumimoji="1" lang="en-US" altLang="ja-JP" dirty="0"/>
          </a:p>
          <a:p>
            <a:pPr lvl="1"/>
            <a:r>
              <a:rPr lang="ja-JP" altLang="en-US" sz="4000" dirty="0"/>
              <a:t>難易度が変わらない</a:t>
            </a:r>
            <a:endParaRPr lang="en-US" altLang="ja-JP" sz="4000" dirty="0"/>
          </a:p>
          <a:p>
            <a:pPr lvl="1"/>
            <a:r>
              <a:rPr kumimoji="1" lang="ja-JP" altLang="en-US" sz="4000" dirty="0"/>
              <a:t>爽快感</a:t>
            </a:r>
            <a:endParaRPr kumimoji="1" lang="en-US" altLang="ja-JP" sz="4000" dirty="0"/>
          </a:p>
          <a:p>
            <a:pPr lvl="1"/>
            <a:r>
              <a:rPr lang="ja-JP" altLang="en-US" sz="4000" dirty="0"/>
              <a:t>アイテムがない</a:t>
            </a:r>
            <a:endParaRPr lang="en-US" altLang="ja-JP" sz="4000" dirty="0"/>
          </a:p>
          <a:p>
            <a:pPr lvl="1"/>
            <a:r>
              <a:rPr kumimoji="1" lang="ja-JP" altLang="en-US" sz="4000" dirty="0"/>
              <a:t>ゲームオーバーがない</a:t>
            </a:r>
            <a:endParaRPr kumimoji="1" lang="en-US" altLang="ja-JP" sz="4000" dirty="0"/>
          </a:p>
          <a:p>
            <a:pPr lvl="1"/>
            <a:r>
              <a:rPr kumimoji="1" lang="ja-JP" altLang="en-US" sz="4000" dirty="0"/>
              <a:t>見た目が貧相</a:t>
            </a:r>
            <a:endParaRPr kumimoji="1" lang="en-US" altLang="ja-JP" sz="4000" dirty="0"/>
          </a:p>
        </p:txBody>
      </p:sp>
      <p:sp>
        <p:nvSpPr>
          <p:cNvPr id="4" name="テキスト ボックス 3">
            <a:extLst>
              <a:ext uri="{FF2B5EF4-FFF2-40B4-BE49-F238E27FC236}">
                <a16:creationId xmlns:a16="http://schemas.microsoft.com/office/drawing/2014/main" id="{11A75CFD-00C5-73C8-6DA4-6C46BA35EA7F}"/>
              </a:ext>
            </a:extLst>
          </p:cNvPr>
          <p:cNvSpPr txBox="1"/>
          <p:nvPr/>
        </p:nvSpPr>
        <p:spPr>
          <a:xfrm>
            <a:off x="702680" y="2169269"/>
            <a:ext cx="5157181" cy="707886"/>
          </a:xfrm>
          <a:prstGeom prst="rect">
            <a:avLst/>
          </a:prstGeom>
          <a:noFill/>
        </p:spPr>
        <p:txBody>
          <a:bodyPr wrap="none" rtlCol="0">
            <a:spAutoFit/>
          </a:bodyPr>
          <a:lstStyle/>
          <a:p>
            <a:r>
              <a:rPr kumimoji="1" lang="ja-JP" altLang="en-US" sz="4000" u="sng" dirty="0">
                <a:solidFill>
                  <a:srgbClr val="0000FF"/>
                </a:solidFill>
              </a:rPr>
              <a:t>他のクラスで出た意見</a:t>
            </a:r>
          </a:p>
        </p:txBody>
      </p:sp>
    </p:spTree>
    <p:extLst>
      <p:ext uri="{BB962C8B-B14F-4D97-AF65-F5344CB8AC3E}">
        <p14:creationId xmlns:p14="http://schemas.microsoft.com/office/powerpoint/2010/main" val="33651498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89242D-3F39-60EF-F0B1-910B3928F03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B413C3B-7907-655C-E832-AFC4C4E5A05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D2E800A1-ECA0-5CBF-5BA5-36B57B034C38}"/>
              </a:ext>
            </a:extLst>
          </p:cNvPr>
          <p:cNvSpPr>
            <a:spLocks noGrp="1"/>
          </p:cNvSpPr>
          <p:nvPr>
            <p:ph idx="1"/>
          </p:nvPr>
        </p:nvSpPr>
        <p:spPr>
          <a:xfrm>
            <a:off x="430306" y="1376038"/>
            <a:ext cx="11654118" cy="5329562"/>
          </a:xfrm>
        </p:spPr>
        <p:txBody>
          <a:bodyPr>
            <a:normAutofit/>
          </a:bodyPr>
          <a:lstStyle/>
          <a:p>
            <a:pPr marL="0" indent="0">
              <a:buNone/>
            </a:pPr>
            <a:endParaRPr kumimoji="1" lang="en-US" altLang="ja-JP" dirty="0"/>
          </a:p>
          <a:p>
            <a:pPr lvl="1"/>
            <a:r>
              <a:rPr lang="ja-JP" altLang="en-US" sz="4000" dirty="0"/>
              <a:t>難易度が変わらない</a:t>
            </a:r>
            <a:br>
              <a:rPr lang="en-US" altLang="ja-JP" sz="4000" dirty="0"/>
            </a:br>
            <a:r>
              <a:rPr lang="ja-JP" altLang="en-US" sz="4000" dirty="0"/>
              <a:t>難易度が変わらないためプレイが単調になる</a:t>
            </a:r>
            <a:br>
              <a:rPr lang="en-US" altLang="ja-JP" sz="4000" dirty="0"/>
            </a:br>
            <a:endParaRPr lang="en-US" altLang="ja-JP" sz="4000" dirty="0"/>
          </a:p>
          <a:p>
            <a:pPr lvl="1"/>
            <a:r>
              <a:rPr lang="ja-JP" altLang="en-US" sz="4000" dirty="0"/>
              <a:t>解決案</a:t>
            </a:r>
            <a:br>
              <a:rPr lang="en-US" altLang="ja-JP" sz="4000" dirty="0"/>
            </a:br>
            <a:endParaRPr lang="en-US" altLang="ja-JP" sz="4000" dirty="0"/>
          </a:p>
        </p:txBody>
      </p:sp>
      <p:sp>
        <p:nvSpPr>
          <p:cNvPr id="4" name="テキスト ボックス 3">
            <a:extLst>
              <a:ext uri="{FF2B5EF4-FFF2-40B4-BE49-F238E27FC236}">
                <a16:creationId xmlns:a16="http://schemas.microsoft.com/office/drawing/2014/main" id="{346B2E7A-F9A1-F10B-A48A-2DA87DE200B6}"/>
              </a:ext>
            </a:extLst>
          </p:cNvPr>
          <p:cNvSpPr txBox="1"/>
          <p:nvPr/>
        </p:nvSpPr>
        <p:spPr>
          <a:xfrm>
            <a:off x="605403" y="1235413"/>
            <a:ext cx="5157181" cy="707886"/>
          </a:xfrm>
          <a:prstGeom prst="rect">
            <a:avLst/>
          </a:prstGeom>
          <a:noFill/>
        </p:spPr>
        <p:txBody>
          <a:bodyPr wrap="none" rtlCol="0">
            <a:spAutoFit/>
          </a:bodyPr>
          <a:lstStyle/>
          <a:p>
            <a:r>
              <a:rPr kumimoji="1" lang="ja-JP" altLang="en-US" sz="4000" u="sng" dirty="0">
                <a:solidFill>
                  <a:srgbClr val="0000FF"/>
                </a:solidFill>
              </a:rPr>
              <a:t>他のクラスで出た意見</a:t>
            </a:r>
          </a:p>
        </p:txBody>
      </p:sp>
    </p:spTree>
    <p:extLst>
      <p:ext uri="{BB962C8B-B14F-4D97-AF65-F5344CB8AC3E}">
        <p14:creationId xmlns:p14="http://schemas.microsoft.com/office/powerpoint/2010/main" val="25708273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37512-F205-A9F7-9B79-89DFF6A9EE7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698C7B-9378-7E32-2A13-D3379DB2973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93BF3BB-EBFA-25A4-EF3B-A3CD257FDE0C}"/>
              </a:ext>
            </a:extLst>
          </p:cNvPr>
          <p:cNvSpPr>
            <a:spLocks noGrp="1"/>
          </p:cNvSpPr>
          <p:nvPr>
            <p:ph idx="1"/>
          </p:nvPr>
        </p:nvSpPr>
        <p:spPr>
          <a:xfrm>
            <a:off x="430306" y="1376038"/>
            <a:ext cx="11654118" cy="5329562"/>
          </a:xfrm>
        </p:spPr>
        <p:txBody>
          <a:bodyPr>
            <a:normAutofit/>
          </a:bodyPr>
          <a:lstStyle/>
          <a:p>
            <a:pPr marL="0" indent="0">
              <a:buNone/>
            </a:pPr>
            <a:endParaRPr kumimoji="1" lang="en-US" altLang="ja-JP" dirty="0"/>
          </a:p>
          <a:p>
            <a:pPr lvl="1"/>
            <a:r>
              <a:rPr lang="ja-JP" altLang="en-US" sz="4000" dirty="0"/>
              <a:t>難易度が変わらない</a:t>
            </a:r>
            <a:br>
              <a:rPr lang="en-US" altLang="ja-JP" sz="4000" dirty="0"/>
            </a:br>
            <a:r>
              <a:rPr lang="ja-JP" altLang="en-US" sz="4000" dirty="0"/>
              <a:t>難易度が変わらないためプレイが単調になる</a:t>
            </a:r>
            <a:br>
              <a:rPr lang="en-US" altLang="ja-JP" sz="4000" dirty="0"/>
            </a:br>
            <a:endParaRPr lang="en-US" altLang="ja-JP" sz="4000" dirty="0"/>
          </a:p>
          <a:p>
            <a:pPr lvl="1"/>
            <a:r>
              <a:rPr lang="ja-JP" altLang="en-US" sz="4000" dirty="0"/>
              <a:t>解決案</a:t>
            </a:r>
            <a:br>
              <a:rPr lang="en-US" altLang="ja-JP" sz="4000" dirty="0"/>
            </a:br>
            <a:r>
              <a:rPr lang="ja-JP" altLang="en-US" sz="4000" dirty="0"/>
              <a:t>・ボール速度、パドルサイズを変化させる</a:t>
            </a:r>
            <a:br>
              <a:rPr lang="en-US" altLang="ja-JP" sz="4000" dirty="0"/>
            </a:br>
            <a:r>
              <a:rPr lang="ja-JP" altLang="en-US" sz="4000" dirty="0"/>
              <a:t>・ブロックを画面上でなく下に持ってくる</a:t>
            </a:r>
            <a:br>
              <a:rPr lang="en-US" altLang="ja-JP" sz="4000" dirty="0"/>
            </a:br>
            <a:r>
              <a:rPr lang="ja-JP" altLang="en-US" sz="4000" dirty="0"/>
              <a:t>・邪魔をするオブジェクトを配置する</a:t>
            </a:r>
            <a:endParaRPr lang="en-US" altLang="ja-JP" sz="4000" dirty="0"/>
          </a:p>
        </p:txBody>
      </p:sp>
      <p:sp>
        <p:nvSpPr>
          <p:cNvPr id="4" name="テキスト ボックス 3">
            <a:extLst>
              <a:ext uri="{FF2B5EF4-FFF2-40B4-BE49-F238E27FC236}">
                <a16:creationId xmlns:a16="http://schemas.microsoft.com/office/drawing/2014/main" id="{B46F76CD-56B8-0064-8A43-B240243E3068}"/>
              </a:ext>
            </a:extLst>
          </p:cNvPr>
          <p:cNvSpPr txBox="1"/>
          <p:nvPr/>
        </p:nvSpPr>
        <p:spPr>
          <a:xfrm>
            <a:off x="605403" y="1235413"/>
            <a:ext cx="5157181" cy="707886"/>
          </a:xfrm>
          <a:prstGeom prst="rect">
            <a:avLst/>
          </a:prstGeom>
          <a:noFill/>
        </p:spPr>
        <p:txBody>
          <a:bodyPr wrap="none" rtlCol="0">
            <a:spAutoFit/>
          </a:bodyPr>
          <a:lstStyle/>
          <a:p>
            <a:r>
              <a:rPr kumimoji="1" lang="ja-JP" altLang="en-US" sz="4000" u="sng" dirty="0">
                <a:solidFill>
                  <a:srgbClr val="0000FF"/>
                </a:solidFill>
              </a:rPr>
              <a:t>他のクラスで出た意見</a:t>
            </a:r>
          </a:p>
        </p:txBody>
      </p:sp>
    </p:spTree>
    <p:extLst>
      <p:ext uri="{BB962C8B-B14F-4D97-AF65-F5344CB8AC3E}">
        <p14:creationId xmlns:p14="http://schemas.microsoft.com/office/powerpoint/2010/main" val="30565898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901C2-D41E-2C41-EB8A-3760ACA74FF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FDEFEA8-6734-E7B3-69F1-E751960862D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7BB678CE-624B-17BE-E74E-A0C6C1243D90}"/>
              </a:ext>
            </a:extLst>
          </p:cNvPr>
          <p:cNvSpPr>
            <a:spLocks noGrp="1"/>
          </p:cNvSpPr>
          <p:nvPr>
            <p:ph idx="1"/>
          </p:nvPr>
        </p:nvSpPr>
        <p:spPr>
          <a:xfrm>
            <a:off x="430306" y="1376038"/>
            <a:ext cx="11654118" cy="5329562"/>
          </a:xfrm>
        </p:spPr>
        <p:txBody>
          <a:bodyPr>
            <a:normAutofit/>
          </a:bodyPr>
          <a:lstStyle/>
          <a:p>
            <a:pPr marL="0" indent="0">
              <a:buNone/>
            </a:pPr>
            <a:endParaRPr kumimoji="1" lang="en-US" altLang="ja-JP" dirty="0"/>
          </a:p>
          <a:p>
            <a:pPr lvl="1"/>
            <a:r>
              <a:rPr kumimoji="1" lang="ja-JP" altLang="en-US" sz="4000" dirty="0"/>
              <a:t>爽快感</a:t>
            </a:r>
            <a:br>
              <a:rPr lang="en-US" altLang="ja-JP" sz="4000" dirty="0"/>
            </a:br>
            <a:r>
              <a:rPr lang="ja-JP" altLang="en-US" sz="4000" dirty="0"/>
              <a:t>ブロックを消したときに何も起こらない</a:t>
            </a:r>
            <a:br>
              <a:rPr lang="en-US" altLang="ja-JP" sz="4000" dirty="0"/>
            </a:br>
            <a:endParaRPr lang="en-US" altLang="ja-JP" sz="4000" dirty="0"/>
          </a:p>
          <a:p>
            <a:pPr lvl="1"/>
            <a:r>
              <a:rPr lang="ja-JP" altLang="en-US" sz="4000" dirty="0"/>
              <a:t>解決案</a:t>
            </a:r>
            <a:br>
              <a:rPr lang="en-US" altLang="ja-JP" sz="4000" dirty="0"/>
            </a:br>
            <a:endParaRPr lang="en-US" altLang="ja-JP" sz="4000" dirty="0"/>
          </a:p>
        </p:txBody>
      </p:sp>
      <p:sp>
        <p:nvSpPr>
          <p:cNvPr id="4" name="テキスト ボックス 3">
            <a:extLst>
              <a:ext uri="{FF2B5EF4-FFF2-40B4-BE49-F238E27FC236}">
                <a16:creationId xmlns:a16="http://schemas.microsoft.com/office/drawing/2014/main" id="{DCA696C1-E5B4-0275-D358-68F846E68737}"/>
              </a:ext>
            </a:extLst>
          </p:cNvPr>
          <p:cNvSpPr txBox="1"/>
          <p:nvPr/>
        </p:nvSpPr>
        <p:spPr>
          <a:xfrm>
            <a:off x="605403" y="1235413"/>
            <a:ext cx="5157181" cy="707886"/>
          </a:xfrm>
          <a:prstGeom prst="rect">
            <a:avLst/>
          </a:prstGeom>
          <a:noFill/>
        </p:spPr>
        <p:txBody>
          <a:bodyPr wrap="none" rtlCol="0">
            <a:spAutoFit/>
          </a:bodyPr>
          <a:lstStyle/>
          <a:p>
            <a:r>
              <a:rPr kumimoji="1" lang="ja-JP" altLang="en-US" sz="4000" u="sng" dirty="0">
                <a:solidFill>
                  <a:srgbClr val="0000FF"/>
                </a:solidFill>
              </a:rPr>
              <a:t>他のクラスで出た意見</a:t>
            </a:r>
          </a:p>
        </p:txBody>
      </p:sp>
    </p:spTree>
    <p:extLst>
      <p:ext uri="{BB962C8B-B14F-4D97-AF65-F5344CB8AC3E}">
        <p14:creationId xmlns:p14="http://schemas.microsoft.com/office/powerpoint/2010/main" val="17775405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DA357-5251-DDAF-446C-7944C7F4F9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F80041F-1D9A-59F2-75BA-E02809F3AC1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57702D1-3924-3583-0009-78CD2F1282A7}"/>
              </a:ext>
            </a:extLst>
          </p:cNvPr>
          <p:cNvSpPr>
            <a:spLocks noGrp="1"/>
          </p:cNvSpPr>
          <p:nvPr>
            <p:ph idx="1"/>
          </p:nvPr>
        </p:nvSpPr>
        <p:spPr>
          <a:xfrm>
            <a:off x="430306" y="1376038"/>
            <a:ext cx="11654118" cy="5329562"/>
          </a:xfrm>
        </p:spPr>
        <p:txBody>
          <a:bodyPr>
            <a:normAutofit/>
          </a:bodyPr>
          <a:lstStyle/>
          <a:p>
            <a:pPr marL="0" indent="0">
              <a:buNone/>
            </a:pPr>
            <a:endParaRPr kumimoji="1" lang="en-US" altLang="ja-JP" dirty="0"/>
          </a:p>
          <a:p>
            <a:pPr lvl="1"/>
            <a:r>
              <a:rPr kumimoji="1" lang="ja-JP" altLang="en-US" sz="4000" dirty="0"/>
              <a:t>爽快感</a:t>
            </a:r>
            <a:br>
              <a:rPr lang="en-US" altLang="ja-JP" sz="4000" dirty="0"/>
            </a:br>
            <a:r>
              <a:rPr lang="ja-JP" altLang="en-US" sz="4000" dirty="0"/>
              <a:t>ブロックを消したときに何も起こらない</a:t>
            </a:r>
            <a:br>
              <a:rPr lang="en-US" altLang="ja-JP" sz="4000" dirty="0"/>
            </a:br>
            <a:endParaRPr lang="en-US" altLang="ja-JP" sz="4000" dirty="0"/>
          </a:p>
          <a:p>
            <a:pPr lvl="1"/>
            <a:r>
              <a:rPr lang="ja-JP" altLang="en-US" sz="4000" dirty="0"/>
              <a:t>解決案</a:t>
            </a:r>
            <a:br>
              <a:rPr lang="en-US" altLang="ja-JP" sz="4000" dirty="0"/>
            </a:br>
            <a:r>
              <a:rPr lang="ja-JP" altLang="en-US" sz="4000" dirty="0"/>
              <a:t>・ブロックを消したときにエフェクトをつける</a:t>
            </a:r>
            <a:br>
              <a:rPr lang="en-US" altLang="ja-JP" sz="4000" dirty="0"/>
            </a:br>
            <a:r>
              <a:rPr lang="ja-JP" altLang="en-US" sz="4000" dirty="0"/>
              <a:t>・スコアやコンボを実装する</a:t>
            </a:r>
            <a:endParaRPr lang="en-US" altLang="ja-JP" sz="4000" dirty="0"/>
          </a:p>
        </p:txBody>
      </p:sp>
      <p:sp>
        <p:nvSpPr>
          <p:cNvPr id="4" name="テキスト ボックス 3">
            <a:extLst>
              <a:ext uri="{FF2B5EF4-FFF2-40B4-BE49-F238E27FC236}">
                <a16:creationId xmlns:a16="http://schemas.microsoft.com/office/drawing/2014/main" id="{55AB3725-2343-CDBB-AA07-3D9011120FE2}"/>
              </a:ext>
            </a:extLst>
          </p:cNvPr>
          <p:cNvSpPr txBox="1"/>
          <p:nvPr/>
        </p:nvSpPr>
        <p:spPr>
          <a:xfrm>
            <a:off x="605403" y="1235413"/>
            <a:ext cx="5157181" cy="707886"/>
          </a:xfrm>
          <a:prstGeom prst="rect">
            <a:avLst/>
          </a:prstGeom>
          <a:noFill/>
        </p:spPr>
        <p:txBody>
          <a:bodyPr wrap="none" rtlCol="0">
            <a:spAutoFit/>
          </a:bodyPr>
          <a:lstStyle/>
          <a:p>
            <a:r>
              <a:rPr kumimoji="1" lang="ja-JP" altLang="en-US" sz="4000" u="sng" dirty="0">
                <a:solidFill>
                  <a:srgbClr val="0000FF"/>
                </a:solidFill>
              </a:rPr>
              <a:t>他のクラスで出た意見</a:t>
            </a:r>
          </a:p>
        </p:txBody>
      </p:sp>
    </p:spTree>
    <p:extLst>
      <p:ext uri="{BB962C8B-B14F-4D97-AF65-F5344CB8AC3E}">
        <p14:creationId xmlns:p14="http://schemas.microsoft.com/office/powerpoint/2010/main" val="9187990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61E55-3FB0-3E7F-00A9-F1B768EF8AD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31FAD87-30F4-A08F-2F4B-212E1255750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B2068EF-F2B3-9B68-4A47-DA6C5325CA6D}"/>
              </a:ext>
            </a:extLst>
          </p:cNvPr>
          <p:cNvSpPr>
            <a:spLocks noGrp="1"/>
          </p:cNvSpPr>
          <p:nvPr>
            <p:ph idx="1"/>
          </p:nvPr>
        </p:nvSpPr>
        <p:spPr>
          <a:xfrm>
            <a:off x="430306" y="1376038"/>
            <a:ext cx="11654118" cy="5329562"/>
          </a:xfrm>
        </p:spPr>
        <p:txBody>
          <a:bodyPr>
            <a:normAutofit/>
          </a:bodyPr>
          <a:lstStyle/>
          <a:p>
            <a:pPr marL="0" indent="0">
              <a:buNone/>
            </a:pPr>
            <a:endParaRPr kumimoji="1" lang="en-US" altLang="ja-JP" dirty="0"/>
          </a:p>
          <a:p>
            <a:pPr lvl="1"/>
            <a:r>
              <a:rPr lang="ja-JP" altLang="en-US" sz="4000" dirty="0"/>
              <a:t>アイテムがない</a:t>
            </a:r>
            <a:br>
              <a:rPr lang="en-US" altLang="ja-JP" sz="4000" dirty="0"/>
            </a:br>
            <a:r>
              <a:rPr lang="ja-JP" altLang="en-US" sz="4000" dirty="0"/>
              <a:t>アイテムを使用することで戦略性が生まれる</a:t>
            </a:r>
            <a:br>
              <a:rPr lang="en-US" altLang="ja-JP" sz="4000" dirty="0"/>
            </a:br>
            <a:r>
              <a:rPr lang="ja-JP" altLang="en-US" sz="4000" dirty="0"/>
              <a:t>可能性がある</a:t>
            </a:r>
            <a:br>
              <a:rPr lang="en-US" altLang="ja-JP" sz="4000" dirty="0"/>
            </a:br>
            <a:endParaRPr lang="en-US" altLang="ja-JP" sz="4000" dirty="0"/>
          </a:p>
          <a:p>
            <a:pPr lvl="1"/>
            <a:r>
              <a:rPr lang="ja-JP" altLang="en-US" sz="4000" dirty="0"/>
              <a:t>解決案</a:t>
            </a:r>
            <a:br>
              <a:rPr lang="en-US" altLang="ja-JP" sz="4000" dirty="0"/>
            </a:br>
            <a:endParaRPr lang="en-US" altLang="ja-JP" sz="4000" dirty="0"/>
          </a:p>
        </p:txBody>
      </p:sp>
      <p:sp>
        <p:nvSpPr>
          <p:cNvPr id="4" name="テキスト ボックス 3">
            <a:extLst>
              <a:ext uri="{FF2B5EF4-FFF2-40B4-BE49-F238E27FC236}">
                <a16:creationId xmlns:a16="http://schemas.microsoft.com/office/drawing/2014/main" id="{AF3355D7-9354-42FA-2006-ACB7F1FF4C42}"/>
              </a:ext>
            </a:extLst>
          </p:cNvPr>
          <p:cNvSpPr txBox="1"/>
          <p:nvPr/>
        </p:nvSpPr>
        <p:spPr>
          <a:xfrm>
            <a:off x="605403" y="1235413"/>
            <a:ext cx="5157181" cy="707886"/>
          </a:xfrm>
          <a:prstGeom prst="rect">
            <a:avLst/>
          </a:prstGeom>
          <a:noFill/>
        </p:spPr>
        <p:txBody>
          <a:bodyPr wrap="none" rtlCol="0">
            <a:spAutoFit/>
          </a:bodyPr>
          <a:lstStyle/>
          <a:p>
            <a:r>
              <a:rPr kumimoji="1" lang="ja-JP" altLang="en-US" sz="4000" u="sng" dirty="0">
                <a:solidFill>
                  <a:srgbClr val="0000FF"/>
                </a:solidFill>
              </a:rPr>
              <a:t>他のクラスで出た意見</a:t>
            </a:r>
          </a:p>
        </p:txBody>
      </p:sp>
    </p:spTree>
    <p:extLst>
      <p:ext uri="{BB962C8B-B14F-4D97-AF65-F5344CB8AC3E}">
        <p14:creationId xmlns:p14="http://schemas.microsoft.com/office/powerpoint/2010/main" val="28707629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5EF7D-07CA-3CDE-293A-B57B5A69AA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D17902E-3491-1E71-22FE-81A875648A5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4DE78A4-86C4-D507-2C26-EA77CE86487C}"/>
              </a:ext>
            </a:extLst>
          </p:cNvPr>
          <p:cNvSpPr>
            <a:spLocks noGrp="1"/>
          </p:cNvSpPr>
          <p:nvPr>
            <p:ph idx="1"/>
          </p:nvPr>
        </p:nvSpPr>
        <p:spPr>
          <a:xfrm>
            <a:off x="430306" y="1376038"/>
            <a:ext cx="11654118" cy="5329562"/>
          </a:xfrm>
        </p:spPr>
        <p:txBody>
          <a:bodyPr>
            <a:normAutofit/>
          </a:bodyPr>
          <a:lstStyle/>
          <a:p>
            <a:pPr marL="0" indent="0">
              <a:buNone/>
            </a:pPr>
            <a:endParaRPr kumimoji="1" lang="en-US" altLang="ja-JP" dirty="0"/>
          </a:p>
          <a:p>
            <a:pPr lvl="1"/>
            <a:r>
              <a:rPr lang="ja-JP" altLang="en-US" sz="4000" dirty="0"/>
              <a:t>アイテムがない</a:t>
            </a:r>
            <a:br>
              <a:rPr lang="en-US" altLang="ja-JP" sz="4000" dirty="0"/>
            </a:br>
            <a:r>
              <a:rPr lang="ja-JP" altLang="en-US" sz="4000" dirty="0"/>
              <a:t>アイテムを使用することで戦略性が生まれる</a:t>
            </a:r>
            <a:br>
              <a:rPr lang="en-US" altLang="ja-JP" sz="4000" dirty="0"/>
            </a:br>
            <a:r>
              <a:rPr lang="ja-JP" altLang="en-US" sz="4000" dirty="0"/>
              <a:t>可能性がある</a:t>
            </a:r>
            <a:br>
              <a:rPr lang="en-US" altLang="ja-JP" sz="4000" dirty="0"/>
            </a:br>
            <a:endParaRPr lang="en-US" altLang="ja-JP" sz="4000" dirty="0"/>
          </a:p>
          <a:p>
            <a:pPr lvl="1"/>
            <a:r>
              <a:rPr lang="ja-JP" altLang="en-US" sz="4000" dirty="0"/>
              <a:t>解決案</a:t>
            </a:r>
            <a:br>
              <a:rPr lang="en-US" altLang="ja-JP" sz="4000" dirty="0"/>
            </a:br>
            <a:r>
              <a:rPr lang="ja-JP" altLang="en-US" sz="4000" dirty="0"/>
              <a:t>・ブロックを壊したときにアイテムを登場させる</a:t>
            </a:r>
            <a:br>
              <a:rPr lang="en-US" altLang="ja-JP" sz="4000" dirty="0"/>
            </a:br>
            <a:r>
              <a:rPr lang="ja-JP" altLang="en-US" sz="4000" dirty="0"/>
              <a:t>・特殊ブロックを設置して、ブロックを壊したら</a:t>
            </a:r>
            <a:br>
              <a:rPr lang="en-US" altLang="ja-JP" sz="4000" dirty="0"/>
            </a:br>
            <a:r>
              <a:rPr lang="ja-JP" altLang="en-US" sz="4000" dirty="0"/>
              <a:t>　何か特殊効果が発動するようにする</a:t>
            </a:r>
            <a:endParaRPr lang="en-US" altLang="ja-JP" sz="4000" dirty="0"/>
          </a:p>
        </p:txBody>
      </p:sp>
      <p:sp>
        <p:nvSpPr>
          <p:cNvPr id="4" name="テキスト ボックス 3">
            <a:extLst>
              <a:ext uri="{FF2B5EF4-FFF2-40B4-BE49-F238E27FC236}">
                <a16:creationId xmlns:a16="http://schemas.microsoft.com/office/drawing/2014/main" id="{EE3487FF-958E-BCD9-CE25-2FBD5FD119C2}"/>
              </a:ext>
            </a:extLst>
          </p:cNvPr>
          <p:cNvSpPr txBox="1"/>
          <p:nvPr/>
        </p:nvSpPr>
        <p:spPr>
          <a:xfrm>
            <a:off x="605403" y="1235413"/>
            <a:ext cx="5157181" cy="707886"/>
          </a:xfrm>
          <a:prstGeom prst="rect">
            <a:avLst/>
          </a:prstGeom>
          <a:noFill/>
        </p:spPr>
        <p:txBody>
          <a:bodyPr wrap="none" rtlCol="0">
            <a:spAutoFit/>
          </a:bodyPr>
          <a:lstStyle/>
          <a:p>
            <a:r>
              <a:rPr kumimoji="1" lang="ja-JP" altLang="en-US" sz="4000" u="sng" dirty="0">
                <a:solidFill>
                  <a:srgbClr val="0000FF"/>
                </a:solidFill>
              </a:rPr>
              <a:t>他のクラスで出た意見</a:t>
            </a:r>
          </a:p>
        </p:txBody>
      </p:sp>
    </p:spTree>
    <p:extLst>
      <p:ext uri="{BB962C8B-B14F-4D97-AF65-F5344CB8AC3E}">
        <p14:creationId xmlns:p14="http://schemas.microsoft.com/office/powerpoint/2010/main" val="2767584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D10F8-827D-78F0-58D5-E1C94195A22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B2C678F-DD46-C971-26E2-A03910AE19D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4657FEEE-36DD-802D-50CC-16AAA875AC3E}"/>
              </a:ext>
            </a:extLst>
          </p:cNvPr>
          <p:cNvSpPr>
            <a:spLocks noGrp="1"/>
          </p:cNvSpPr>
          <p:nvPr>
            <p:ph idx="1"/>
          </p:nvPr>
        </p:nvSpPr>
        <p:spPr>
          <a:xfrm>
            <a:off x="430306" y="1376038"/>
            <a:ext cx="11654118" cy="5329562"/>
          </a:xfrm>
        </p:spPr>
        <p:txBody>
          <a:bodyPr>
            <a:normAutofit/>
          </a:bodyPr>
          <a:lstStyle/>
          <a:p>
            <a:pPr marL="0" indent="0">
              <a:buNone/>
            </a:pPr>
            <a:endParaRPr kumimoji="1" lang="en-US" altLang="ja-JP" dirty="0"/>
          </a:p>
          <a:p>
            <a:pPr lvl="1"/>
            <a:r>
              <a:rPr lang="ja-JP" altLang="en-US" sz="4000" dirty="0"/>
              <a:t>ゲームオーバーがない</a:t>
            </a:r>
            <a:br>
              <a:rPr lang="en-US" altLang="ja-JP" sz="4000" dirty="0"/>
            </a:br>
            <a:r>
              <a:rPr lang="ja-JP" altLang="en-US" sz="4000" dirty="0"/>
              <a:t>ミスしても復活できるため、緊張感が生まれない</a:t>
            </a:r>
            <a:br>
              <a:rPr lang="en-US" altLang="ja-JP" sz="4000" dirty="0"/>
            </a:br>
            <a:r>
              <a:rPr lang="ja-JP" altLang="en-US" sz="4000" dirty="0"/>
              <a:t>緊張感がないのは制限時間がないのも関連する</a:t>
            </a:r>
            <a:br>
              <a:rPr lang="en-US" altLang="ja-JP" sz="4000" dirty="0"/>
            </a:br>
            <a:endParaRPr lang="en-US" altLang="ja-JP" sz="4000" dirty="0"/>
          </a:p>
          <a:p>
            <a:pPr lvl="1"/>
            <a:r>
              <a:rPr lang="ja-JP" altLang="en-US" sz="4000" dirty="0"/>
              <a:t>解決案</a:t>
            </a:r>
            <a:br>
              <a:rPr lang="en-US" altLang="ja-JP" sz="4000" dirty="0"/>
            </a:br>
            <a:endParaRPr lang="en-US" altLang="ja-JP" sz="4000" dirty="0"/>
          </a:p>
        </p:txBody>
      </p:sp>
      <p:sp>
        <p:nvSpPr>
          <p:cNvPr id="4" name="テキスト ボックス 3">
            <a:extLst>
              <a:ext uri="{FF2B5EF4-FFF2-40B4-BE49-F238E27FC236}">
                <a16:creationId xmlns:a16="http://schemas.microsoft.com/office/drawing/2014/main" id="{0C18E73D-2A1A-6634-435C-66784F3BEDCE}"/>
              </a:ext>
            </a:extLst>
          </p:cNvPr>
          <p:cNvSpPr txBox="1"/>
          <p:nvPr/>
        </p:nvSpPr>
        <p:spPr>
          <a:xfrm>
            <a:off x="605403" y="1235413"/>
            <a:ext cx="5157181" cy="707886"/>
          </a:xfrm>
          <a:prstGeom prst="rect">
            <a:avLst/>
          </a:prstGeom>
          <a:noFill/>
        </p:spPr>
        <p:txBody>
          <a:bodyPr wrap="none" rtlCol="0">
            <a:spAutoFit/>
          </a:bodyPr>
          <a:lstStyle/>
          <a:p>
            <a:r>
              <a:rPr kumimoji="1" lang="ja-JP" altLang="en-US" sz="4000" u="sng" dirty="0">
                <a:solidFill>
                  <a:srgbClr val="0000FF"/>
                </a:solidFill>
              </a:rPr>
              <a:t>他のクラスで出た意見</a:t>
            </a:r>
          </a:p>
        </p:txBody>
      </p:sp>
    </p:spTree>
    <p:extLst>
      <p:ext uri="{BB962C8B-B14F-4D97-AF65-F5344CB8AC3E}">
        <p14:creationId xmlns:p14="http://schemas.microsoft.com/office/powerpoint/2010/main" val="305756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E2C93-6AC2-63E7-692B-08629E6C123D}"/>
            </a:ext>
          </a:extLst>
        </p:cNvPr>
        <p:cNvGrpSpPr/>
        <p:nvPr/>
      </p:nvGrpSpPr>
      <p:grpSpPr>
        <a:xfrm>
          <a:off x="0" y="0"/>
          <a:ext cx="0" cy="0"/>
          <a:chOff x="0" y="0"/>
          <a:chExt cx="0" cy="0"/>
        </a:xfrm>
      </p:grpSpPr>
      <p:pic>
        <p:nvPicPr>
          <p:cNvPr id="8" name="図 7">
            <a:extLst>
              <a:ext uri="{FF2B5EF4-FFF2-40B4-BE49-F238E27FC236}">
                <a16:creationId xmlns:a16="http://schemas.microsoft.com/office/drawing/2014/main" id="{24E1E21A-7D95-FE6E-2396-35A4E2EC384B}"/>
              </a:ext>
            </a:extLst>
          </p:cNvPr>
          <p:cNvPicPr>
            <a:picLocks noChangeAspect="1"/>
          </p:cNvPicPr>
          <p:nvPr/>
        </p:nvPicPr>
        <p:blipFill>
          <a:blip r:embed="rId2"/>
          <a:stretch>
            <a:fillRect/>
          </a:stretch>
        </p:blipFill>
        <p:spPr>
          <a:xfrm>
            <a:off x="5228315" y="979201"/>
            <a:ext cx="6856109" cy="4043773"/>
          </a:xfrm>
          <a:prstGeom prst="rect">
            <a:avLst/>
          </a:prstGeom>
          <a:ln>
            <a:solidFill>
              <a:schemeClr val="tx1"/>
            </a:solidFill>
          </a:ln>
        </p:spPr>
      </p:pic>
      <p:sp>
        <p:nvSpPr>
          <p:cNvPr id="2" name="タイトル 1">
            <a:extLst>
              <a:ext uri="{FF2B5EF4-FFF2-40B4-BE49-F238E27FC236}">
                <a16:creationId xmlns:a16="http://schemas.microsoft.com/office/drawing/2014/main" id="{E35895D8-6EE6-B474-357B-5101CB02DF1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DDA8AF9E-3669-BAD1-23D9-0AF47394CDFE}"/>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プロジェクト名</a:t>
            </a:r>
            <a:br>
              <a:rPr kumimoji="1" lang="en-US" altLang="ja-JP" dirty="0"/>
            </a:br>
            <a:r>
              <a:rPr kumimoji="1" lang="en-US" altLang="ja-JP" dirty="0">
                <a:solidFill>
                  <a:srgbClr val="FF0000"/>
                </a:solidFill>
              </a:rPr>
              <a:t>game</a:t>
            </a:r>
            <a:br>
              <a:rPr kumimoji="1" lang="en-US" altLang="ja-JP" dirty="0">
                <a:solidFill>
                  <a:srgbClr val="FF0000"/>
                </a:solidFill>
              </a:rPr>
            </a:br>
            <a:endParaRPr kumimoji="1" lang="en-US" altLang="ja-JP" dirty="0">
              <a:solidFill>
                <a:srgbClr val="FF0000"/>
              </a:solidFill>
            </a:endParaRPr>
          </a:p>
          <a:p>
            <a:pPr lvl="1"/>
            <a:r>
              <a:rPr kumimoji="1" lang="ja-JP" altLang="en-US" dirty="0"/>
              <a:t>場所</a:t>
            </a:r>
            <a:br>
              <a:rPr kumimoji="1" lang="en-US" altLang="ja-JP" dirty="0"/>
            </a:br>
            <a:r>
              <a:rPr kumimoji="1" lang="en-US" altLang="ja-JP" dirty="0">
                <a:solidFill>
                  <a:srgbClr val="FF0000"/>
                </a:solidFill>
              </a:rPr>
              <a:t>C:\GitHub\Siv3d</a:t>
            </a:r>
            <a:br>
              <a:rPr kumimoji="1" lang="en-US" altLang="ja-JP" dirty="0"/>
            </a:br>
            <a:endParaRPr kumimoji="1" lang="en-US" altLang="ja-JP" dirty="0"/>
          </a:p>
          <a:p>
            <a:pPr lvl="1"/>
            <a:r>
              <a:rPr kumimoji="1" lang="ja-JP" altLang="en-US" dirty="0"/>
              <a:t>ソリューションとプロジェクトを</a:t>
            </a:r>
            <a:br>
              <a:rPr kumimoji="1" lang="en-US" altLang="ja-JP" dirty="0"/>
            </a:br>
            <a:r>
              <a:rPr kumimoji="1" lang="ja-JP" altLang="en-US" dirty="0"/>
              <a:t>同じディレクトリに配置するをチェックして「作成」ボタン</a:t>
            </a:r>
            <a:endParaRPr kumimoji="1" lang="en-US" altLang="ja-JP" dirty="0"/>
          </a:p>
        </p:txBody>
      </p:sp>
      <p:sp>
        <p:nvSpPr>
          <p:cNvPr id="6" name="正方形/長方形 5">
            <a:extLst>
              <a:ext uri="{FF2B5EF4-FFF2-40B4-BE49-F238E27FC236}">
                <a16:creationId xmlns:a16="http://schemas.microsoft.com/office/drawing/2014/main" id="{DD819713-3B9B-514E-8465-D614905DB25C}"/>
              </a:ext>
            </a:extLst>
          </p:cNvPr>
          <p:cNvSpPr/>
          <p:nvPr/>
        </p:nvSpPr>
        <p:spPr>
          <a:xfrm>
            <a:off x="5365666" y="2441644"/>
            <a:ext cx="81139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CF4A78-491A-9684-1BA6-5ECE0B477325}"/>
              </a:ext>
            </a:extLst>
          </p:cNvPr>
          <p:cNvSpPr/>
          <p:nvPr/>
        </p:nvSpPr>
        <p:spPr>
          <a:xfrm>
            <a:off x="5349452" y="3078911"/>
            <a:ext cx="1391815"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08FC8DA-D7DB-A430-72EA-3995C7797DF3}"/>
              </a:ext>
            </a:extLst>
          </p:cNvPr>
          <p:cNvSpPr/>
          <p:nvPr/>
        </p:nvSpPr>
        <p:spPr>
          <a:xfrm>
            <a:off x="5321031" y="4092633"/>
            <a:ext cx="350197"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433387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14E33-0E02-3ECF-F4B6-413785FEDE3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361135F-4C3C-800E-314E-D3D10225BD3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5126E43B-04E6-5002-EF5D-FE4B6C93A1F2}"/>
              </a:ext>
            </a:extLst>
          </p:cNvPr>
          <p:cNvSpPr>
            <a:spLocks noGrp="1"/>
          </p:cNvSpPr>
          <p:nvPr>
            <p:ph idx="1"/>
          </p:nvPr>
        </p:nvSpPr>
        <p:spPr>
          <a:xfrm>
            <a:off x="430306" y="1376038"/>
            <a:ext cx="11654118" cy="5329562"/>
          </a:xfrm>
        </p:spPr>
        <p:txBody>
          <a:bodyPr>
            <a:normAutofit/>
          </a:bodyPr>
          <a:lstStyle/>
          <a:p>
            <a:pPr marL="0" indent="0">
              <a:buNone/>
            </a:pPr>
            <a:endParaRPr kumimoji="1" lang="en-US" altLang="ja-JP" dirty="0"/>
          </a:p>
          <a:p>
            <a:pPr lvl="1"/>
            <a:r>
              <a:rPr lang="ja-JP" altLang="en-US" sz="4000" dirty="0"/>
              <a:t>ゲームオーバーがない</a:t>
            </a:r>
            <a:br>
              <a:rPr lang="en-US" altLang="ja-JP" sz="4000" dirty="0"/>
            </a:br>
            <a:r>
              <a:rPr lang="ja-JP" altLang="en-US" sz="4000" dirty="0"/>
              <a:t>ミスしても復活できるため、緊張感が生まれない</a:t>
            </a:r>
            <a:br>
              <a:rPr lang="en-US" altLang="ja-JP" sz="4000" dirty="0"/>
            </a:br>
            <a:r>
              <a:rPr lang="ja-JP" altLang="en-US" sz="4000" dirty="0"/>
              <a:t>緊張感がないのは制限時間がないのも関連する</a:t>
            </a:r>
            <a:br>
              <a:rPr lang="en-US" altLang="ja-JP" sz="4000" dirty="0"/>
            </a:br>
            <a:endParaRPr lang="en-US" altLang="ja-JP" sz="4000" dirty="0"/>
          </a:p>
          <a:p>
            <a:pPr lvl="1"/>
            <a:r>
              <a:rPr lang="ja-JP" altLang="en-US" sz="4000" dirty="0"/>
              <a:t>解決案</a:t>
            </a:r>
            <a:br>
              <a:rPr lang="en-US" altLang="ja-JP" sz="4000" dirty="0"/>
            </a:br>
            <a:r>
              <a:rPr lang="ja-JP" altLang="en-US" sz="4000" dirty="0"/>
              <a:t>・ミスしたら一発アウトか残機の概念を導入する</a:t>
            </a:r>
            <a:br>
              <a:rPr lang="en-US" altLang="ja-JP" sz="4000" dirty="0"/>
            </a:br>
            <a:r>
              <a:rPr lang="ja-JP" altLang="en-US" sz="4000" dirty="0"/>
              <a:t>・制限時間を設けてスコアアタックを導入</a:t>
            </a:r>
            <a:endParaRPr lang="en-US" altLang="ja-JP" sz="4000" dirty="0"/>
          </a:p>
        </p:txBody>
      </p:sp>
      <p:sp>
        <p:nvSpPr>
          <p:cNvPr id="4" name="テキスト ボックス 3">
            <a:extLst>
              <a:ext uri="{FF2B5EF4-FFF2-40B4-BE49-F238E27FC236}">
                <a16:creationId xmlns:a16="http://schemas.microsoft.com/office/drawing/2014/main" id="{7DD1C152-05DD-B522-A4A6-B31562D1A48A}"/>
              </a:ext>
            </a:extLst>
          </p:cNvPr>
          <p:cNvSpPr txBox="1"/>
          <p:nvPr/>
        </p:nvSpPr>
        <p:spPr>
          <a:xfrm>
            <a:off x="605403" y="1235413"/>
            <a:ext cx="5157181" cy="707886"/>
          </a:xfrm>
          <a:prstGeom prst="rect">
            <a:avLst/>
          </a:prstGeom>
          <a:noFill/>
        </p:spPr>
        <p:txBody>
          <a:bodyPr wrap="none" rtlCol="0">
            <a:spAutoFit/>
          </a:bodyPr>
          <a:lstStyle/>
          <a:p>
            <a:r>
              <a:rPr kumimoji="1" lang="ja-JP" altLang="en-US" sz="4000" u="sng" dirty="0">
                <a:solidFill>
                  <a:srgbClr val="0000FF"/>
                </a:solidFill>
              </a:rPr>
              <a:t>他のクラスで出た意見</a:t>
            </a:r>
          </a:p>
        </p:txBody>
      </p:sp>
    </p:spTree>
    <p:extLst>
      <p:ext uri="{BB962C8B-B14F-4D97-AF65-F5344CB8AC3E}">
        <p14:creationId xmlns:p14="http://schemas.microsoft.com/office/powerpoint/2010/main" val="362675095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03E07-6B84-F16F-6E55-DABAFC4BA7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44B6DBC-D18B-8934-8282-553C87F0A4F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D0621E6-E3DF-59B2-671D-E6157F319A3D}"/>
              </a:ext>
            </a:extLst>
          </p:cNvPr>
          <p:cNvSpPr>
            <a:spLocks noGrp="1"/>
          </p:cNvSpPr>
          <p:nvPr>
            <p:ph idx="1"/>
          </p:nvPr>
        </p:nvSpPr>
        <p:spPr>
          <a:xfrm>
            <a:off x="430306" y="1376038"/>
            <a:ext cx="11654118" cy="5329562"/>
          </a:xfrm>
        </p:spPr>
        <p:txBody>
          <a:bodyPr>
            <a:normAutofit/>
          </a:bodyPr>
          <a:lstStyle/>
          <a:p>
            <a:pPr marL="0" indent="0">
              <a:buNone/>
            </a:pPr>
            <a:endParaRPr kumimoji="1" lang="en-US" altLang="ja-JP" dirty="0"/>
          </a:p>
          <a:p>
            <a:pPr lvl="1"/>
            <a:r>
              <a:rPr kumimoji="1" lang="ja-JP" altLang="en-US" sz="4000" dirty="0"/>
              <a:t>見た目が貧相</a:t>
            </a:r>
            <a:br>
              <a:rPr lang="en-US" altLang="ja-JP" sz="4000" dirty="0"/>
            </a:br>
            <a:r>
              <a:rPr lang="ja-JP" altLang="en-US" sz="4000" dirty="0"/>
              <a:t>ボール、パドル、ブロックといった各要素が</a:t>
            </a:r>
            <a:br>
              <a:rPr lang="en-US" altLang="ja-JP" sz="4000" dirty="0"/>
            </a:br>
            <a:r>
              <a:rPr lang="ja-JP" altLang="en-US" sz="4000" dirty="0"/>
              <a:t>基本図形だけで描画されている</a:t>
            </a:r>
            <a:br>
              <a:rPr lang="en-US" altLang="ja-JP" sz="4000" dirty="0"/>
            </a:br>
            <a:endParaRPr lang="en-US" altLang="ja-JP" sz="4000" dirty="0"/>
          </a:p>
          <a:p>
            <a:pPr lvl="1"/>
            <a:r>
              <a:rPr lang="ja-JP" altLang="en-US" sz="4000" dirty="0"/>
              <a:t>解決案</a:t>
            </a:r>
            <a:br>
              <a:rPr lang="en-US" altLang="ja-JP" sz="4000" dirty="0"/>
            </a:br>
            <a:endParaRPr lang="en-US" altLang="ja-JP" sz="4000" dirty="0"/>
          </a:p>
        </p:txBody>
      </p:sp>
      <p:sp>
        <p:nvSpPr>
          <p:cNvPr id="4" name="テキスト ボックス 3">
            <a:extLst>
              <a:ext uri="{FF2B5EF4-FFF2-40B4-BE49-F238E27FC236}">
                <a16:creationId xmlns:a16="http://schemas.microsoft.com/office/drawing/2014/main" id="{BD2F5F06-3B1C-D37E-B564-3A137FFEE7D4}"/>
              </a:ext>
            </a:extLst>
          </p:cNvPr>
          <p:cNvSpPr txBox="1"/>
          <p:nvPr/>
        </p:nvSpPr>
        <p:spPr>
          <a:xfrm>
            <a:off x="605403" y="1235413"/>
            <a:ext cx="5157181" cy="707886"/>
          </a:xfrm>
          <a:prstGeom prst="rect">
            <a:avLst/>
          </a:prstGeom>
          <a:noFill/>
        </p:spPr>
        <p:txBody>
          <a:bodyPr wrap="none" rtlCol="0">
            <a:spAutoFit/>
          </a:bodyPr>
          <a:lstStyle/>
          <a:p>
            <a:r>
              <a:rPr kumimoji="1" lang="ja-JP" altLang="en-US" sz="4000" u="sng" dirty="0">
                <a:solidFill>
                  <a:srgbClr val="0000FF"/>
                </a:solidFill>
              </a:rPr>
              <a:t>他のクラスで出た意見</a:t>
            </a:r>
          </a:p>
        </p:txBody>
      </p:sp>
    </p:spTree>
    <p:extLst>
      <p:ext uri="{BB962C8B-B14F-4D97-AF65-F5344CB8AC3E}">
        <p14:creationId xmlns:p14="http://schemas.microsoft.com/office/powerpoint/2010/main" val="7564292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F5404-3244-4800-EBD3-2B89E750E3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5E8135A-9497-3649-8159-4C692758BD65}"/>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F57DC74-B01A-C8D0-79CD-ACEBAEAE2F0B}"/>
              </a:ext>
            </a:extLst>
          </p:cNvPr>
          <p:cNvSpPr>
            <a:spLocks noGrp="1"/>
          </p:cNvSpPr>
          <p:nvPr>
            <p:ph idx="1"/>
          </p:nvPr>
        </p:nvSpPr>
        <p:spPr>
          <a:xfrm>
            <a:off x="430306" y="1376038"/>
            <a:ext cx="11654118" cy="5329562"/>
          </a:xfrm>
        </p:spPr>
        <p:txBody>
          <a:bodyPr>
            <a:normAutofit/>
          </a:bodyPr>
          <a:lstStyle/>
          <a:p>
            <a:pPr marL="0" indent="0">
              <a:buNone/>
            </a:pPr>
            <a:endParaRPr kumimoji="1" lang="en-US" altLang="ja-JP" dirty="0"/>
          </a:p>
          <a:p>
            <a:pPr lvl="1"/>
            <a:r>
              <a:rPr kumimoji="1" lang="ja-JP" altLang="en-US" sz="4000" dirty="0"/>
              <a:t>見た目が貧相</a:t>
            </a:r>
            <a:br>
              <a:rPr lang="en-US" altLang="ja-JP" sz="4000" dirty="0"/>
            </a:br>
            <a:r>
              <a:rPr lang="ja-JP" altLang="en-US" sz="4000" dirty="0"/>
              <a:t>ボール、パドル、ブロックといった各要素が</a:t>
            </a:r>
            <a:br>
              <a:rPr lang="en-US" altLang="ja-JP" sz="4000" dirty="0"/>
            </a:br>
            <a:r>
              <a:rPr lang="ja-JP" altLang="en-US" sz="4000" dirty="0"/>
              <a:t>基本図形だけで描画されている</a:t>
            </a:r>
            <a:br>
              <a:rPr lang="en-US" altLang="ja-JP" sz="4000" dirty="0"/>
            </a:br>
            <a:endParaRPr lang="en-US" altLang="ja-JP" sz="4000" dirty="0"/>
          </a:p>
          <a:p>
            <a:pPr lvl="1"/>
            <a:r>
              <a:rPr lang="ja-JP" altLang="en-US" sz="4000" dirty="0"/>
              <a:t>解決案</a:t>
            </a:r>
            <a:br>
              <a:rPr lang="en-US" altLang="ja-JP" sz="4000" dirty="0"/>
            </a:br>
            <a:r>
              <a:rPr lang="ja-JP" altLang="en-US" sz="4000" dirty="0"/>
              <a:t>・専用のグラフィックを作成する</a:t>
            </a:r>
            <a:br>
              <a:rPr lang="en-US" altLang="ja-JP" sz="4000" dirty="0"/>
            </a:br>
            <a:r>
              <a:rPr lang="ja-JP" altLang="en-US" sz="4000" dirty="0"/>
              <a:t>・エフェクトを付けて派手にする</a:t>
            </a:r>
            <a:endParaRPr lang="en-US" altLang="ja-JP" sz="4000" dirty="0"/>
          </a:p>
        </p:txBody>
      </p:sp>
      <p:sp>
        <p:nvSpPr>
          <p:cNvPr id="4" name="テキスト ボックス 3">
            <a:extLst>
              <a:ext uri="{FF2B5EF4-FFF2-40B4-BE49-F238E27FC236}">
                <a16:creationId xmlns:a16="http://schemas.microsoft.com/office/drawing/2014/main" id="{A7513ECE-6CF1-0204-D90D-E259D0D98F16}"/>
              </a:ext>
            </a:extLst>
          </p:cNvPr>
          <p:cNvSpPr txBox="1"/>
          <p:nvPr/>
        </p:nvSpPr>
        <p:spPr>
          <a:xfrm>
            <a:off x="605403" y="1235413"/>
            <a:ext cx="5157181" cy="707886"/>
          </a:xfrm>
          <a:prstGeom prst="rect">
            <a:avLst/>
          </a:prstGeom>
          <a:noFill/>
        </p:spPr>
        <p:txBody>
          <a:bodyPr wrap="none" rtlCol="0">
            <a:spAutoFit/>
          </a:bodyPr>
          <a:lstStyle/>
          <a:p>
            <a:r>
              <a:rPr kumimoji="1" lang="ja-JP" altLang="en-US" sz="4000" u="sng" dirty="0">
                <a:solidFill>
                  <a:srgbClr val="0000FF"/>
                </a:solidFill>
              </a:rPr>
              <a:t>他のクラスで出た意見</a:t>
            </a:r>
          </a:p>
        </p:txBody>
      </p:sp>
    </p:spTree>
    <p:extLst>
      <p:ext uri="{BB962C8B-B14F-4D97-AF65-F5344CB8AC3E}">
        <p14:creationId xmlns:p14="http://schemas.microsoft.com/office/powerpoint/2010/main" val="6328876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822C310-4BD3-9CCA-952E-23520F831B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AB2D9A1-4B31-29B1-97F6-3D508C54889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14241C4-5FC3-3FAE-271E-A0AE5394E8A4}"/>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endParaRPr kumimoji="1" lang="en-US" altLang="ja-JP" dirty="0"/>
          </a:p>
          <a:p>
            <a:r>
              <a:rPr lang="ja-JP" altLang="en-US" dirty="0"/>
              <a:t>難易度（ずっとゲームの進行が一辺倒なまま）</a:t>
            </a:r>
            <a:endParaRPr lang="en-US" altLang="ja-JP" dirty="0"/>
          </a:p>
          <a:p>
            <a:r>
              <a:rPr kumimoji="1" lang="ja-JP" altLang="en-US" dirty="0"/>
              <a:t>爽快感（ブロック消しても、クリアしてもなにもない）</a:t>
            </a:r>
            <a:endParaRPr kumimoji="1" lang="en-US" altLang="ja-JP" dirty="0"/>
          </a:p>
          <a:p>
            <a:r>
              <a:rPr lang="ja-JP" altLang="en-US" dirty="0"/>
              <a:t>アイテムがない（ゲーム性が変わってくるはず）</a:t>
            </a:r>
            <a:endParaRPr lang="en-US" altLang="ja-JP" dirty="0"/>
          </a:p>
          <a:p>
            <a:r>
              <a:rPr kumimoji="1" lang="ja-JP" altLang="en-US" dirty="0"/>
              <a:t>ゲームオーバーがない</a:t>
            </a:r>
            <a:endParaRPr kumimoji="1" lang="en-US" altLang="ja-JP" dirty="0"/>
          </a:p>
          <a:p>
            <a:r>
              <a:rPr kumimoji="1" lang="ja-JP" altLang="en-US" dirty="0"/>
              <a:t>見た目が貧相（リッチな見た目のほうが今はうける）</a:t>
            </a:r>
            <a:br>
              <a:rPr kumimoji="1" lang="en-US" altLang="ja-JP" dirty="0"/>
            </a:br>
            <a:endParaRPr kumimoji="1" lang="en-US" altLang="ja-JP" dirty="0"/>
          </a:p>
        </p:txBody>
      </p:sp>
      <p:sp>
        <p:nvSpPr>
          <p:cNvPr id="4" name="テキスト ボックス 3">
            <a:extLst>
              <a:ext uri="{FF2B5EF4-FFF2-40B4-BE49-F238E27FC236}">
                <a16:creationId xmlns:a16="http://schemas.microsoft.com/office/drawing/2014/main" id="{45C704AB-974D-4FFB-60E0-8C3009DD9EAB}"/>
              </a:ext>
            </a:extLst>
          </p:cNvPr>
          <p:cNvSpPr txBox="1"/>
          <p:nvPr/>
        </p:nvSpPr>
        <p:spPr>
          <a:xfrm>
            <a:off x="430306" y="2217907"/>
            <a:ext cx="4658648" cy="646331"/>
          </a:xfrm>
          <a:prstGeom prst="rect">
            <a:avLst/>
          </a:prstGeom>
          <a:noFill/>
        </p:spPr>
        <p:txBody>
          <a:bodyPr wrap="none" rtlCol="0">
            <a:spAutoFit/>
          </a:bodyPr>
          <a:lstStyle/>
          <a:p>
            <a:r>
              <a:rPr kumimoji="1" lang="ja-JP" altLang="en-US" sz="3600" u="sng" dirty="0">
                <a:solidFill>
                  <a:srgbClr val="0000FF"/>
                </a:solidFill>
              </a:rPr>
              <a:t>他のクラスで出た意見</a:t>
            </a:r>
          </a:p>
        </p:txBody>
      </p:sp>
    </p:spTree>
    <p:extLst>
      <p:ext uri="{BB962C8B-B14F-4D97-AF65-F5344CB8AC3E}">
        <p14:creationId xmlns:p14="http://schemas.microsoft.com/office/powerpoint/2010/main" val="18603097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299E0C4-F5F1-1EF6-90CF-BB8D3721AA9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8A6452-614C-12DA-7CAE-8B6EB75D35E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9B360715-805F-5A9F-146C-AB295F78AEBE}"/>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・ゲームオーバー（何度失敗しても復活できてしまう）</a:t>
            </a:r>
            <a:br>
              <a:rPr kumimoji="1" lang="en-US" altLang="ja-JP" dirty="0"/>
            </a:br>
            <a:r>
              <a:rPr kumimoji="1" lang="ja-JP" altLang="en-US" dirty="0"/>
              <a:t>・ブロックを消したときの報酬</a:t>
            </a:r>
            <a:br>
              <a:rPr kumimoji="1" lang="en-US" altLang="ja-JP" dirty="0"/>
            </a:br>
            <a:r>
              <a:rPr kumimoji="1" lang="ja-JP" altLang="en-US" dirty="0"/>
              <a:t>・時間をかければクリアが可能なので緊張感に欠ける</a:t>
            </a:r>
            <a:br>
              <a:rPr kumimoji="1" lang="en-US" altLang="ja-JP" dirty="0"/>
            </a:br>
            <a:r>
              <a:rPr kumimoji="1" lang="ja-JP" altLang="en-US" dirty="0"/>
              <a:t>・とりあえず手当たり次第にブロックに消せばいいだけ</a:t>
            </a:r>
            <a:br>
              <a:rPr kumimoji="1" lang="en-US" altLang="ja-JP" dirty="0"/>
            </a:br>
            <a:r>
              <a:rPr kumimoji="1" lang="ja-JP" altLang="en-US" dirty="0"/>
              <a:t>　なので、戦略性もなにもない</a:t>
            </a:r>
            <a:br>
              <a:rPr kumimoji="1" lang="en-US" altLang="ja-JP" dirty="0"/>
            </a:br>
            <a:r>
              <a:rPr kumimoji="1" lang="ja-JP" altLang="en-US" dirty="0"/>
              <a:t>・ブロックを消しても爽快感が感じられない</a:t>
            </a:r>
            <a:endParaRPr kumimoji="1" lang="en-US" altLang="ja-JP" dirty="0"/>
          </a:p>
        </p:txBody>
      </p:sp>
    </p:spTree>
    <p:extLst>
      <p:ext uri="{BB962C8B-B14F-4D97-AF65-F5344CB8AC3E}">
        <p14:creationId xmlns:p14="http://schemas.microsoft.com/office/powerpoint/2010/main" val="38673037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21B38D8-CF93-E575-E7CE-6007A856C69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CACE17F-19A7-7163-FA98-008C095F513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79776242-C3C1-A160-6775-A673A6E74052}"/>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・ゲームオーバー（何度失敗しても復活できてしまう）</a:t>
            </a:r>
            <a:br>
              <a:rPr lang="en-US" altLang="ja-JP" dirty="0"/>
            </a:br>
            <a:r>
              <a:rPr lang="ja-JP" altLang="en-US" dirty="0"/>
              <a:t>　　　ゲームオーバーや残機の概念を導入する</a:t>
            </a:r>
            <a:br>
              <a:rPr lang="en-US" altLang="ja-JP" dirty="0"/>
            </a:br>
            <a:br>
              <a:rPr lang="en-US" altLang="ja-JP" dirty="0"/>
            </a:br>
            <a:r>
              <a:rPr lang="ja-JP" altLang="en-US" dirty="0"/>
              <a:t>・</a:t>
            </a:r>
            <a:r>
              <a:rPr kumimoji="1" lang="ja-JP" altLang="en-US" dirty="0"/>
              <a:t>達成感（ブロックを消し切っても報酬がない）</a:t>
            </a:r>
            <a:br>
              <a:rPr kumimoji="1" lang="en-US" altLang="ja-JP" dirty="0"/>
            </a:br>
            <a:r>
              <a:rPr kumimoji="1" lang="ja-JP" altLang="en-US" dirty="0"/>
              <a:t>　　　・ブロックを消すと報酬（得点）ゲット</a:t>
            </a:r>
            <a:br>
              <a:rPr kumimoji="1" lang="en-US" altLang="ja-JP" dirty="0"/>
            </a:br>
            <a:r>
              <a:rPr kumimoji="1" lang="ja-JP" altLang="en-US" dirty="0"/>
              <a:t>　　　・すべて消すとクリア画面</a:t>
            </a:r>
            <a:br>
              <a:rPr kumimoji="1" lang="en-US" altLang="ja-JP" dirty="0"/>
            </a:br>
            <a:r>
              <a:rPr kumimoji="1" lang="ja-JP" altLang="en-US" dirty="0"/>
              <a:t>　　　・次のステージへ進める等</a:t>
            </a:r>
            <a:endParaRPr kumimoji="1" lang="en-US" altLang="ja-JP" dirty="0"/>
          </a:p>
        </p:txBody>
      </p:sp>
      <p:sp>
        <p:nvSpPr>
          <p:cNvPr id="4" name="矢印: 右 3">
            <a:extLst>
              <a:ext uri="{FF2B5EF4-FFF2-40B4-BE49-F238E27FC236}">
                <a16:creationId xmlns:a16="http://schemas.microsoft.com/office/drawing/2014/main" id="{BDB0E48A-2037-DA6D-7703-5AFC05E95F85}"/>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4D36C9FD-A32B-8D7C-A9D2-CACC5EB7BB01}"/>
              </a:ext>
            </a:extLst>
          </p:cNvPr>
          <p:cNvSpPr/>
          <p:nvPr/>
        </p:nvSpPr>
        <p:spPr>
          <a:xfrm>
            <a:off x="933855" y="4897066"/>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87547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0A4C14B-0453-2099-E654-61D352CA833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EC46B12-B886-81FD-D7A2-3F4FF290A85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AD3C33A-80FD-63F8-5811-7A55D68DBCF2}"/>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・緊張感（時間をかければクリアが可能）</a:t>
            </a:r>
            <a:br>
              <a:rPr lang="en-US" altLang="ja-JP" dirty="0"/>
            </a:br>
            <a:r>
              <a:rPr lang="ja-JP" altLang="en-US" dirty="0"/>
              <a:t>　　　・ゲームオーバーの導入</a:t>
            </a:r>
            <a:br>
              <a:rPr lang="en-US" altLang="ja-JP" dirty="0"/>
            </a:br>
            <a:r>
              <a:rPr lang="ja-JP" altLang="en-US" dirty="0"/>
              <a:t>　　　・ボールの速度の変更</a:t>
            </a:r>
            <a:br>
              <a:rPr lang="en-US" altLang="ja-JP" dirty="0"/>
            </a:br>
            <a:r>
              <a:rPr lang="ja-JP" altLang="en-US" dirty="0"/>
              <a:t>　　　・ボールの増加</a:t>
            </a:r>
            <a:br>
              <a:rPr lang="en-US" altLang="ja-JP" dirty="0"/>
            </a:br>
            <a:r>
              <a:rPr lang="ja-JP" altLang="en-US" dirty="0"/>
              <a:t>　　　・パドルのサイズ変更</a:t>
            </a:r>
            <a:br>
              <a:rPr lang="en-US" altLang="ja-JP" dirty="0"/>
            </a:br>
            <a:r>
              <a:rPr lang="ja-JP" altLang="en-US" dirty="0"/>
              <a:t>　　　・お邪魔キャラの存在</a:t>
            </a:r>
            <a:br>
              <a:rPr lang="en-US" altLang="ja-JP" dirty="0"/>
            </a:br>
            <a:r>
              <a:rPr lang="ja-JP" altLang="en-US" dirty="0"/>
              <a:t>　　　・タイムアタックもしくはスコアアタック</a:t>
            </a:r>
            <a:endParaRPr kumimoji="1" lang="en-US" altLang="ja-JP" dirty="0"/>
          </a:p>
        </p:txBody>
      </p:sp>
      <p:sp>
        <p:nvSpPr>
          <p:cNvPr id="4" name="矢印: 右 3">
            <a:extLst>
              <a:ext uri="{FF2B5EF4-FFF2-40B4-BE49-F238E27FC236}">
                <a16:creationId xmlns:a16="http://schemas.microsoft.com/office/drawing/2014/main" id="{20154A3B-C3D8-7E1F-1C44-D92BDF1E3D5E}"/>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275034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18E1904-64CC-2A6C-F3A5-CE6E91EF18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1908B3E-1B14-86FB-B055-5F049ECF71F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173CA73-03DA-32A1-A0CB-6D711ED0E0EE}"/>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・戦略性（とりあえず順番に消せばいいだけ）</a:t>
            </a:r>
            <a:br>
              <a:rPr lang="en-US" altLang="ja-JP" dirty="0"/>
            </a:br>
            <a:r>
              <a:rPr lang="ja-JP" altLang="en-US" dirty="0"/>
              <a:t>　　　・ブロックを消す順番</a:t>
            </a:r>
            <a:br>
              <a:rPr lang="en-US" altLang="ja-JP" dirty="0"/>
            </a:br>
            <a:r>
              <a:rPr lang="ja-JP" altLang="en-US" dirty="0"/>
              <a:t>　　　・ボールを増やしたほうがいいか、</a:t>
            </a:r>
            <a:r>
              <a:rPr lang="en-US" altLang="ja-JP" dirty="0"/>
              <a:t>1</a:t>
            </a:r>
            <a:r>
              <a:rPr lang="ja-JP" altLang="en-US" dirty="0"/>
              <a:t>つがいいか</a:t>
            </a:r>
            <a:br>
              <a:rPr lang="en-US" altLang="ja-JP" dirty="0"/>
            </a:br>
            <a:r>
              <a:rPr lang="ja-JP" altLang="en-US" dirty="0"/>
              <a:t>　　　・コンボの概念？スコアが上がりやすい</a:t>
            </a:r>
            <a:br>
              <a:rPr lang="en-US" altLang="ja-JP" dirty="0"/>
            </a:br>
            <a:r>
              <a:rPr lang="ja-JP" altLang="en-US" dirty="0"/>
              <a:t>　　　・お邪魔キャラをスルーするか、倒すか</a:t>
            </a:r>
            <a:endParaRPr kumimoji="1" lang="en-US" altLang="ja-JP" dirty="0"/>
          </a:p>
        </p:txBody>
      </p:sp>
      <p:sp>
        <p:nvSpPr>
          <p:cNvPr id="4" name="矢印: 右 3">
            <a:extLst>
              <a:ext uri="{FF2B5EF4-FFF2-40B4-BE49-F238E27FC236}">
                <a16:creationId xmlns:a16="http://schemas.microsoft.com/office/drawing/2014/main" id="{34259FE6-1473-AD85-48FD-FED75CB4DA88}"/>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052301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99BB2AC-C1B7-5BEE-B3D3-7188D37530B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7E57903-BC17-4CCA-E443-DCB2CCD1F95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D1ED4AD-FB52-E4BE-EA70-45DDB3BDC957}"/>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・爽快感（ブロックを消しても感じられない）</a:t>
            </a:r>
            <a:br>
              <a:rPr lang="en-US" altLang="ja-JP" dirty="0"/>
            </a:br>
            <a:r>
              <a:rPr lang="ja-JP" altLang="en-US" dirty="0"/>
              <a:t>　　　・ブロックを消したときのエフェクトを付ける</a:t>
            </a:r>
            <a:br>
              <a:rPr lang="en-US" altLang="ja-JP" dirty="0"/>
            </a:br>
            <a:r>
              <a:rPr lang="ja-JP" altLang="en-US" dirty="0"/>
              <a:t>　　　・併せて気持ちいい音を付ける</a:t>
            </a:r>
            <a:br>
              <a:rPr lang="en-US" altLang="ja-JP" dirty="0"/>
            </a:br>
            <a:r>
              <a:rPr lang="ja-JP" altLang="en-US" dirty="0"/>
              <a:t>　　　・ボムのような一気に消す手段</a:t>
            </a:r>
            <a:br>
              <a:rPr lang="en-US" altLang="ja-JP" dirty="0"/>
            </a:br>
            <a:r>
              <a:rPr lang="ja-JP" altLang="en-US" dirty="0"/>
              <a:t>　　　・ブロックを貫通するボール</a:t>
            </a:r>
            <a:endParaRPr kumimoji="1" lang="en-US" altLang="ja-JP" dirty="0"/>
          </a:p>
        </p:txBody>
      </p:sp>
      <p:sp>
        <p:nvSpPr>
          <p:cNvPr id="4" name="矢印: 右 3">
            <a:extLst>
              <a:ext uri="{FF2B5EF4-FFF2-40B4-BE49-F238E27FC236}">
                <a16:creationId xmlns:a16="http://schemas.microsoft.com/office/drawing/2014/main" id="{6E417391-B407-6DF7-12D6-19C1E5ECBEA9}"/>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30483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33D9A-FED4-CEAA-7985-996E0776CA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F82623-36CC-9BD2-ECC1-883F11E2A6F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9565E50-C084-93E0-3480-2B6125C5F85B}"/>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最初から</a:t>
            </a:r>
            <a:r>
              <a:rPr kumimoji="1" lang="en-US" altLang="ja-JP" dirty="0"/>
              <a:t>Siv3D</a:t>
            </a:r>
            <a:r>
              <a:rPr kumimoji="1" lang="ja-JP" altLang="en-US" dirty="0"/>
              <a:t>のデモプログラムが入力された状態でプロジェクトが作成される（</a:t>
            </a:r>
            <a:r>
              <a:rPr kumimoji="1" lang="en-US" altLang="ja-JP" dirty="0"/>
              <a:t>F5</a:t>
            </a:r>
            <a:r>
              <a:rPr kumimoji="1" lang="ja-JP" altLang="en-US" dirty="0"/>
              <a:t>で実行</a:t>
            </a:r>
            <a:r>
              <a:rPr kumimoji="1" lang="en-US" altLang="ja-JP" dirty="0"/>
              <a:t>/ESC</a:t>
            </a:r>
            <a:r>
              <a:rPr kumimoji="1" lang="ja-JP" altLang="en-US" dirty="0"/>
              <a:t>で終了）</a:t>
            </a:r>
            <a:endParaRPr kumimoji="1" lang="en-US" altLang="ja-JP" dirty="0"/>
          </a:p>
        </p:txBody>
      </p:sp>
      <p:pic>
        <p:nvPicPr>
          <p:cNvPr id="8" name="図 7">
            <a:extLst>
              <a:ext uri="{FF2B5EF4-FFF2-40B4-BE49-F238E27FC236}">
                <a16:creationId xmlns:a16="http://schemas.microsoft.com/office/drawing/2014/main" id="{5E19DDDD-F985-5666-3D31-BEF89C7EB9CF}"/>
              </a:ext>
            </a:extLst>
          </p:cNvPr>
          <p:cNvPicPr>
            <a:picLocks noChangeAspect="1"/>
          </p:cNvPicPr>
          <p:nvPr/>
        </p:nvPicPr>
        <p:blipFill>
          <a:blip r:embed="rId2"/>
          <a:stretch>
            <a:fillRect/>
          </a:stretch>
        </p:blipFill>
        <p:spPr>
          <a:xfrm>
            <a:off x="430306" y="3525252"/>
            <a:ext cx="6842007" cy="3053887"/>
          </a:xfrm>
          <a:prstGeom prst="rect">
            <a:avLst/>
          </a:prstGeom>
          <a:ln>
            <a:solidFill>
              <a:schemeClr val="tx1"/>
            </a:solidFill>
          </a:ln>
        </p:spPr>
      </p:pic>
      <p:pic>
        <p:nvPicPr>
          <p:cNvPr id="5" name="図 4">
            <a:extLst>
              <a:ext uri="{FF2B5EF4-FFF2-40B4-BE49-F238E27FC236}">
                <a16:creationId xmlns:a16="http://schemas.microsoft.com/office/drawing/2014/main" id="{A153A331-2B29-30AD-D496-6E0B50A23DFB}"/>
              </a:ext>
            </a:extLst>
          </p:cNvPr>
          <p:cNvPicPr>
            <a:picLocks noChangeAspect="1"/>
          </p:cNvPicPr>
          <p:nvPr/>
        </p:nvPicPr>
        <p:blipFill>
          <a:blip r:embed="rId3"/>
          <a:stretch>
            <a:fillRect/>
          </a:stretch>
        </p:blipFill>
        <p:spPr>
          <a:xfrm>
            <a:off x="7637618" y="3429000"/>
            <a:ext cx="4274623" cy="3214167"/>
          </a:xfrm>
          <a:prstGeom prst="rect">
            <a:avLst/>
          </a:prstGeom>
        </p:spPr>
      </p:pic>
    </p:spTree>
    <p:extLst>
      <p:ext uri="{BB962C8B-B14F-4D97-AF65-F5344CB8AC3E}">
        <p14:creationId xmlns:p14="http://schemas.microsoft.com/office/powerpoint/2010/main" val="194148419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10963</TotalTime>
  <Words>8487</Words>
  <Application>Microsoft Office PowerPoint</Application>
  <PresentationFormat>ワイド画面</PresentationFormat>
  <Paragraphs>502</Paragraphs>
  <Slides>88</Slides>
  <Notes>0</Notes>
  <HiddenSlides>13</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88</vt:i4>
      </vt:variant>
    </vt:vector>
  </HeadingPairs>
  <TitlesOfParts>
    <vt:vector size="93" baseType="lpstr">
      <vt:lpstr>-apple-system</vt:lpstr>
      <vt:lpstr>ＭＳ ゴシック</vt:lpstr>
      <vt:lpstr>0xProto</vt:lpstr>
      <vt:lpstr>Arial</vt:lpstr>
      <vt:lpstr>Office Theme</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411</cp:revision>
  <dcterms:created xsi:type="dcterms:W3CDTF">2024-07-09T01:55:23Z</dcterms:created>
  <dcterms:modified xsi:type="dcterms:W3CDTF">2025-02-03T08:28:49Z</dcterms:modified>
</cp:coreProperties>
</file>