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7" r:id="rId3"/>
    <p:sldId id="276" r:id="rId4"/>
    <p:sldId id="256" r:id="rId5"/>
    <p:sldId id="259" r:id="rId6"/>
    <p:sldId id="257" r:id="rId7"/>
    <p:sldId id="260" r:id="rId8"/>
    <p:sldId id="258" r:id="rId9"/>
    <p:sldId id="261" r:id="rId10"/>
    <p:sldId id="262" r:id="rId11"/>
    <p:sldId id="263" r:id="rId12"/>
    <p:sldId id="264" r:id="rId13"/>
    <p:sldId id="265" r:id="rId14"/>
    <p:sldId id="266" r:id="rId15"/>
    <p:sldId id="269" r:id="rId16"/>
    <p:sldId id="267" r:id="rId17"/>
    <p:sldId id="268" r:id="rId18"/>
    <p:sldId id="271" r:id="rId19"/>
    <p:sldId id="272" r:id="rId20"/>
    <p:sldId id="270" r:id="rId21"/>
    <p:sldId id="274" r:id="rId22"/>
    <p:sldId id="273"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F45C4B-354C-4E1E-ADAA-219DFE8101D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38179CC-6901-4F5E-A888-02DD7F5A6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50202D7-8FBD-4A33-AFFC-FF342CFBD538}"/>
              </a:ext>
            </a:extLst>
          </p:cNvPr>
          <p:cNvSpPr>
            <a:spLocks noGrp="1"/>
          </p:cNvSpPr>
          <p:nvPr>
            <p:ph type="dt" sz="half" idx="10"/>
          </p:nvPr>
        </p:nvSpPr>
        <p:spPr/>
        <p:txBody>
          <a:bodyPr/>
          <a:lstStyle/>
          <a:p>
            <a:fld id="{C3391827-0352-4739-B56F-2B26016B7D28}" type="datetimeFigureOut">
              <a:rPr kumimoji="1" lang="ja-JP" altLang="en-US" smtClean="0"/>
              <a:t>2025/1/9</a:t>
            </a:fld>
            <a:endParaRPr kumimoji="1" lang="ja-JP" altLang="en-US"/>
          </a:p>
        </p:txBody>
      </p:sp>
      <p:sp>
        <p:nvSpPr>
          <p:cNvPr id="5" name="フッター プレースホルダー 4">
            <a:extLst>
              <a:ext uri="{FF2B5EF4-FFF2-40B4-BE49-F238E27FC236}">
                <a16:creationId xmlns:a16="http://schemas.microsoft.com/office/drawing/2014/main" id="{EF1F4699-7020-4456-A822-6E76BC2C67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C0FAD8-BF65-4D91-BE7D-4C97C30768D9}"/>
              </a:ext>
            </a:extLst>
          </p:cNvPr>
          <p:cNvSpPr>
            <a:spLocks noGrp="1"/>
          </p:cNvSpPr>
          <p:nvPr>
            <p:ph type="sldNum" sz="quarter" idx="12"/>
          </p:nvPr>
        </p:nvSpPr>
        <p:spPr/>
        <p:txBody>
          <a:bodyPr/>
          <a:lstStyle/>
          <a:p>
            <a:fld id="{10BD0D7A-0AAB-4F0C-B4E9-1BC804215D92}" type="slidenum">
              <a:rPr kumimoji="1" lang="ja-JP" altLang="en-US" smtClean="0"/>
              <a:t>‹#›</a:t>
            </a:fld>
            <a:endParaRPr kumimoji="1" lang="ja-JP" altLang="en-US"/>
          </a:p>
        </p:txBody>
      </p:sp>
    </p:spTree>
    <p:extLst>
      <p:ext uri="{BB962C8B-B14F-4D97-AF65-F5344CB8AC3E}">
        <p14:creationId xmlns:p14="http://schemas.microsoft.com/office/powerpoint/2010/main" val="390957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B46331-DC85-4296-8AFD-38B50EE6D37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F6836CD-8078-46FD-8E1D-DD1EABF86A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50FD9C8-AF63-456B-BB15-8672A80AC247}"/>
              </a:ext>
            </a:extLst>
          </p:cNvPr>
          <p:cNvSpPr>
            <a:spLocks noGrp="1"/>
          </p:cNvSpPr>
          <p:nvPr>
            <p:ph type="dt" sz="half" idx="10"/>
          </p:nvPr>
        </p:nvSpPr>
        <p:spPr/>
        <p:txBody>
          <a:bodyPr/>
          <a:lstStyle/>
          <a:p>
            <a:fld id="{C3391827-0352-4739-B56F-2B26016B7D28}" type="datetimeFigureOut">
              <a:rPr kumimoji="1" lang="ja-JP" altLang="en-US" smtClean="0"/>
              <a:t>2025/1/9</a:t>
            </a:fld>
            <a:endParaRPr kumimoji="1" lang="ja-JP" altLang="en-US"/>
          </a:p>
        </p:txBody>
      </p:sp>
      <p:sp>
        <p:nvSpPr>
          <p:cNvPr id="5" name="フッター プレースホルダー 4">
            <a:extLst>
              <a:ext uri="{FF2B5EF4-FFF2-40B4-BE49-F238E27FC236}">
                <a16:creationId xmlns:a16="http://schemas.microsoft.com/office/drawing/2014/main" id="{DD86DAAA-2454-44C1-B9B1-A1A836A7F0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DABA0DA-E88C-4B45-82F1-8CEEF1E4D62F}"/>
              </a:ext>
            </a:extLst>
          </p:cNvPr>
          <p:cNvSpPr>
            <a:spLocks noGrp="1"/>
          </p:cNvSpPr>
          <p:nvPr>
            <p:ph type="sldNum" sz="quarter" idx="12"/>
          </p:nvPr>
        </p:nvSpPr>
        <p:spPr/>
        <p:txBody>
          <a:bodyPr/>
          <a:lstStyle/>
          <a:p>
            <a:fld id="{10BD0D7A-0AAB-4F0C-B4E9-1BC804215D92}" type="slidenum">
              <a:rPr kumimoji="1" lang="ja-JP" altLang="en-US" smtClean="0"/>
              <a:t>‹#›</a:t>
            </a:fld>
            <a:endParaRPr kumimoji="1" lang="ja-JP" altLang="en-US"/>
          </a:p>
        </p:txBody>
      </p:sp>
    </p:spTree>
    <p:extLst>
      <p:ext uri="{BB962C8B-B14F-4D97-AF65-F5344CB8AC3E}">
        <p14:creationId xmlns:p14="http://schemas.microsoft.com/office/powerpoint/2010/main" val="1357809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6033B8F-A25D-43D8-8795-AE1E1D110BA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F4180FD-0B5D-43C1-BAB1-3ED1C216443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A92E1F-82A7-4F67-B1BE-6119AE39D8B4}"/>
              </a:ext>
            </a:extLst>
          </p:cNvPr>
          <p:cNvSpPr>
            <a:spLocks noGrp="1"/>
          </p:cNvSpPr>
          <p:nvPr>
            <p:ph type="dt" sz="half" idx="10"/>
          </p:nvPr>
        </p:nvSpPr>
        <p:spPr/>
        <p:txBody>
          <a:bodyPr/>
          <a:lstStyle/>
          <a:p>
            <a:fld id="{C3391827-0352-4739-B56F-2B26016B7D28}" type="datetimeFigureOut">
              <a:rPr kumimoji="1" lang="ja-JP" altLang="en-US" smtClean="0"/>
              <a:t>2025/1/9</a:t>
            </a:fld>
            <a:endParaRPr kumimoji="1" lang="ja-JP" altLang="en-US"/>
          </a:p>
        </p:txBody>
      </p:sp>
      <p:sp>
        <p:nvSpPr>
          <p:cNvPr id="5" name="フッター プレースホルダー 4">
            <a:extLst>
              <a:ext uri="{FF2B5EF4-FFF2-40B4-BE49-F238E27FC236}">
                <a16:creationId xmlns:a16="http://schemas.microsoft.com/office/drawing/2014/main" id="{6F55E03E-1110-43DE-A816-3110FBF6ED3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E0C164-3803-471D-B6D6-9A3EAE1FE907}"/>
              </a:ext>
            </a:extLst>
          </p:cNvPr>
          <p:cNvSpPr>
            <a:spLocks noGrp="1"/>
          </p:cNvSpPr>
          <p:nvPr>
            <p:ph type="sldNum" sz="quarter" idx="12"/>
          </p:nvPr>
        </p:nvSpPr>
        <p:spPr/>
        <p:txBody>
          <a:bodyPr/>
          <a:lstStyle/>
          <a:p>
            <a:fld id="{10BD0D7A-0AAB-4F0C-B4E9-1BC804215D92}" type="slidenum">
              <a:rPr kumimoji="1" lang="ja-JP" altLang="en-US" smtClean="0"/>
              <a:t>‹#›</a:t>
            </a:fld>
            <a:endParaRPr kumimoji="1" lang="ja-JP" altLang="en-US"/>
          </a:p>
        </p:txBody>
      </p:sp>
    </p:spTree>
    <p:extLst>
      <p:ext uri="{BB962C8B-B14F-4D97-AF65-F5344CB8AC3E}">
        <p14:creationId xmlns:p14="http://schemas.microsoft.com/office/powerpoint/2010/main" val="2026544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58A99B-859E-4A48-8A53-24F459A734A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75AEC4-1BE7-4A2E-ABAB-389AABCF5EA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537861-3ADF-45C6-9D8C-59EBB0A7B627}"/>
              </a:ext>
            </a:extLst>
          </p:cNvPr>
          <p:cNvSpPr>
            <a:spLocks noGrp="1"/>
          </p:cNvSpPr>
          <p:nvPr>
            <p:ph type="dt" sz="half" idx="10"/>
          </p:nvPr>
        </p:nvSpPr>
        <p:spPr/>
        <p:txBody>
          <a:bodyPr/>
          <a:lstStyle/>
          <a:p>
            <a:fld id="{C3391827-0352-4739-B56F-2B26016B7D28}" type="datetimeFigureOut">
              <a:rPr kumimoji="1" lang="ja-JP" altLang="en-US" smtClean="0"/>
              <a:t>2025/1/9</a:t>
            </a:fld>
            <a:endParaRPr kumimoji="1" lang="ja-JP" altLang="en-US"/>
          </a:p>
        </p:txBody>
      </p:sp>
      <p:sp>
        <p:nvSpPr>
          <p:cNvPr id="5" name="フッター プレースホルダー 4">
            <a:extLst>
              <a:ext uri="{FF2B5EF4-FFF2-40B4-BE49-F238E27FC236}">
                <a16:creationId xmlns:a16="http://schemas.microsoft.com/office/drawing/2014/main" id="{78D8206C-409C-4A01-9262-F794F762CC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739D30-E1FB-4D13-A909-C2761E94BA8A}"/>
              </a:ext>
            </a:extLst>
          </p:cNvPr>
          <p:cNvSpPr>
            <a:spLocks noGrp="1"/>
          </p:cNvSpPr>
          <p:nvPr>
            <p:ph type="sldNum" sz="quarter" idx="12"/>
          </p:nvPr>
        </p:nvSpPr>
        <p:spPr/>
        <p:txBody>
          <a:bodyPr/>
          <a:lstStyle/>
          <a:p>
            <a:fld id="{10BD0D7A-0AAB-4F0C-B4E9-1BC804215D92}" type="slidenum">
              <a:rPr kumimoji="1" lang="ja-JP" altLang="en-US" smtClean="0"/>
              <a:t>‹#›</a:t>
            </a:fld>
            <a:endParaRPr kumimoji="1" lang="ja-JP" altLang="en-US"/>
          </a:p>
        </p:txBody>
      </p:sp>
    </p:spTree>
    <p:extLst>
      <p:ext uri="{BB962C8B-B14F-4D97-AF65-F5344CB8AC3E}">
        <p14:creationId xmlns:p14="http://schemas.microsoft.com/office/powerpoint/2010/main" val="2250315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2AB0FB-CE5E-4A6D-B01B-DE6573DFEDF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A37122-600D-4F3E-85E4-134D10CBE0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DB75B80-9E6A-4E22-9289-AF53A23D4D07}"/>
              </a:ext>
            </a:extLst>
          </p:cNvPr>
          <p:cNvSpPr>
            <a:spLocks noGrp="1"/>
          </p:cNvSpPr>
          <p:nvPr>
            <p:ph type="dt" sz="half" idx="10"/>
          </p:nvPr>
        </p:nvSpPr>
        <p:spPr/>
        <p:txBody>
          <a:bodyPr/>
          <a:lstStyle/>
          <a:p>
            <a:fld id="{C3391827-0352-4739-B56F-2B26016B7D28}" type="datetimeFigureOut">
              <a:rPr kumimoji="1" lang="ja-JP" altLang="en-US" smtClean="0"/>
              <a:t>2025/1/9</a:t>
            </a:fld>
            <a:endParaRPr kumimoji="1" lang="ja-JP" altLang="en-US"/>
          </a:p>
        </p:txBody>
      </p:sp>
      <p:sp>
        <p:nvSpPr>
          <p:cNvPr id="5" name="フッター プレースホルダー 4">
            <a:extLst>
              <a:ext uri="{FF2B5EF4-FFF2-40B4-BE49-F238E27FC236}">
                <a16:creationId xmlns:a16="http://schemas.microsoft.com/office/drawing/2014/main" id="{B8D9BD70-E765-4D29-9CE1-E46BD16AD3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77AF11-88F5-4EA1-9A46-FD0FCD75F477}"/>
              </a:ext>
            </a:extLst>
          </p:cNvPr>
          <p:cNvSpPr>
            <a:spLocks noGrp="1"/>
          </p:cNvSpPr>
          <p:nvPr>
            <p:ph type="sldNum" sz="quarter" idx="12"/>
          </p:nvPr>
        </p:nvSpPr>
        <p:spPr/>
        <p:txBody>
          <a:bodyPr/>
          <a:lstStyle/>
          <a:p>
            <a:fld id="{10BD0D7A-0AAB-4F0C-B4E9-1BC804215D92}" type="slidenum">
              <a:rPr kumimoji="1" lang="ja-JP" altLang="en-US" smtClean="0"/>
              <a:t>‹#›</a:t>
            </a:fld>
            <a:endParaRPr kumimoji="1" lang="ja-JP" altLang="en-US"/>
          </a:p>
        </p:txBody>
      </p:sp>
    </p:spTree>
    <p:extLst>
      <p:ext uri="{BB962C8B-B14F-4D97-AF65-F5344CB8AC3E}">
        <p14:creationId xmlns:p14="http://schemas.microsoft.com/office/powerpoint/2010/main" val="320449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44AE7E-97EE-4A64-853A-28929B80694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89AC1D-5236-4813-A0C4-B429FAD4562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124111B-FBC8-454A-9F60-B47B09A0E58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AC0378B-E180-4074-A161-59229F6FBAFF}"/>
              </a:ext>
            </a:extLst>
          </p:cNvPr>
          <p:cNvSpPr>
            <a:spLocks noGrp="1"/>
          </p:cNvSpPr>
          <p:nvPr>
            <p:ph type="dt" sz="half" idx="10"/>
          </p:nvPr>
        </p:nvSpPr>
        <p:spPr/>
        <p:txBody>
          <a:bodyPr/>
          <a:lstStyle/>
          <a:p>
            <a:fld id="{C3391827-0352-4739-B56F-2B26016B7D28}" type="datetimeFigureOut">
              <a:rPr kumimoji="1" lang="ja-JP" altLang="en-US" smtClean="0"/>
              <a:t>2025/1/9</a:t>
            </a:fld>
            <a:endParaRPr kumimoji="1" lang="ja-JP" altLang="en-US"/>
          </a:p>
        </p:txBody>
      </p:sp>
      <p:sp>
        <p:nvSpPr>
          <p:cNvPr id="6" name="フッター プレースホルダー 5">
            <a:extLst>
              <a:ext uri="{FF2B5EF4-FFF2-40B4-BE49-F238E27FC236}">
                <a16:creationId xmlns:a16="http://schemas.microsoft.com/office/drawing/2014/main" id="{A51A99AA-F434-4E3D-95BD-569C744462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4E4524-5ADD-44B1-91AE-33B83CC55766}"/>
              </a:ext>
            </a:extLst>
          </p:cNvPr>
          <p:cNvSpPr>
            <a:spLocks noGrp="1"/>
          </p:cNvSpPr>
          <p:nvPr>
            <p:ph type="sldNum" sz="quarter" idx="12"/>
          </p:nvPr>
        </p:nvSpPr>
        <p:spPr/>
        <p:txBody>
          <a:bodyPr/>
          <a:lstStyle/>
          <a:p>
            <a:fld id="{10BD0D7A-0AAB-4F0C-B4E9-1BC804215D92}" type="slidenum">
              <a:rPr kumimoji="1" lang="ja-JP" altLang="en-US" smtClean="0"/>
              <a:t>‹#›</a:t>
            </a:fld>
            <a:endParaRPr kumimoji="1" lang="ja-JP" altLang="en-US"/>
          </a:p>
        </p:txBody>
      </p:sp>
    </p:spTree>
    <p:extLst>
      <p:ext uri="{BB962C8B-B14F-4D97-AF65-F5344CB8AC3E}">
        <p14:creationId xmlns:p14="http://schemas.microsoft.com/office/powerpoint/2010/main" val="2650268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19AFAC-CC70-4DE3-A3E3-62F922979B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ED7D1B-9E7C-4CC8-9800-4E2643BCA2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4F0521B-0681-4E1F-9396-35FF2E3DBD6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A9A2FE5-9F92-4AED-815D-DF80FA1CC6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EB2F0CE-D3E3-4EF7-A8BD-A799C95FD4E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E5A7C34-5FDD-4828-8FC5-4A0A7AA1CF2D}"/>
              </a:ext>
            </a:extLst>
          </p:cNvPr>
          <p:cNvSpPr>
            <a:spLocks noGrp="1"/>
          </p:cNvSpPr>
          <p:nvPr>
            <p:ph type="dt" sz="half" idx="10"/>
          </p:nvPr>
        </p:nvSpPr>
        <p:spPr/>
        <p:txBody>
          <a:bodyPr/>
          <a:lstStyle/>
          <a:p>
            <a:fld id="{C3391827-0352-4739-B56F-2B26016B7D28}" type="datetimeFigureOut">
              <a:rPr kumimoji="1" lang="ja-JP" altLang="en-US" smtClean="0"/>
              <a:t>2025/1/9</a:t>
            </a:fld>
            <a:endParaRPr kumimoji="1" lang="ja-JP" altLang="en-US"/>
          </a:p>
        </p:txBody>
      </p:sp>
      <p:sp>
        <p:nvSpPr>
          <p:cNvPr id="8" name="フッター プレースホルダー 7">
            <a:extLst>
              <a:ext uri="{FF2B5EF4-FFF2-40B4-BE49-F238E27FC236}">
                <a16:creationId xmlns:a16="http://schemas.microsoft.com/office/drawing/2014/main" id="{8C826F04-C8E3-4E95-B5C3-E9D91E166C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9E38D0F-5D2A-46B0-9A3B-724E84F63BB7}"/>
              </a:ext>
            </a:extLst>
          </p:cNvPr>
          <p:cNvSpPr>
            <a:spLocks noGrp="1"/>
          </p:cNvSpPr>
          <p:nvPr>
            <p:ph type="sldNum" sz="quarter" idx="12"/>
          </p:nvPr>
        </p:nvSpPr>
        <p:spPr/>
        <p:txBody>
          <a:bodyPr/>
          <a:lstStyle/>
          <a:p>
            <a:fld id="{10BD0D7A-0AAB-4F0C-B4E9-1BC804215D92}" type="slidenum">
              <a:rPr kumimoji="1" lang="ja-JP" altLang="en-US" smtClean="0"/>
              <a:t>‹#›</a:t>
            </a:fld>
            <a:endParaRPr kumimoji="1" lang="ja-JP" altLang="en-US"/>
          </a:p>
        </p:txBody>
      </p:sp>
    </p:spTree>
    <p:extLst>
      <p:ext uri="{BB962C8B-B14F-4D97-AF65-F5344CB8AC3E}">
        <p14:creationId xmlns:p14="http://schemas.microsoft.com/office/powerpoint/2010/main" val="3674674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B53038-59E7-4B07-9DD7-24A62B5281B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5BD4B9E-0E46-4F7B-9260-F9E31AD7526C}"/>
              </a:ext>
            </a:extLst>
          </p:cNvPr>
          <p:cNvSpPr>
            <a:spLocks noGrp="1"/>
          </p:cNvSpPr>
          <p:nvPr>
            <p:ph type="dt" sz="half" idx="10"/>
          </p:nvPr>
        </p:nvSpPr>
        <p:spPr/>
        <p:txBody>
          <a:bodyPr/>
          <a:lstStyle/>
          <a:p>
            <a:fld id="{C3391827-0352-4739-B56F-2B26016B7D28}" type="datetimeFigureOut">
              <a:rPr kumimoji="1" lang="ja-JP" altLang="en-US" smtClean="0"/>
              <a:t>2025/1/9</a:t>
            </a:fld>
            <a:endParaRPr kumimoji="1" lang="ja-JP" altLang="en-US"/>
          </a:p>
        </p:txBody>
      </p:sp>
      <p:sp>
        <p:nvSpPr>
          <p:cNvPr id="4" name="フッター プレースホルダー 3">
            <a:extLst>
              <a:ext uri="{FF2B5EF4-FFF2-40B4-BE49-F238E27FC236}">
                <a16:creationId xmlns:a16="http://schemas.microsoft.com/office/drawing/2014/main" id="{7A4CB3BB-711A-4C85-B223-F35900FFD38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DFE3916-0553-42E7-B9AE-F90B06FB5BE6}"/>
              </a:ext>
            </a:extLst>
          </p:cNvPr>
          <p:cNvSpPr>
            <a:spLocks noGrp="1"/>
          </p:cNvSpPr>
          <p:nvPr>
            <p:ph type="sldNum" sz="quarter" idx="12"/>
          </p:nvPr>
        </p:nvSpPr>
        <p:spPr/>
        <p:txBody>
          <a:bodyPr/>
          <a:lstStyle/>
          <a:p>
            <a:fld id="{10BD0D7A-0AAB-4F0C-B4E9-1BC804215D92}" type="slidenum">
              <a:rPr kumimoji="1" lang="ja-JP" altLang="en-US" smtClean="0"/>
              <a:t>‹#›</a:t>
            </a:fld>
            <a:endParaRPr kumimoji="1" lang="ja-JP" altLang="en-US"/>
          </a:p>
        </p:txBody>
      </p:sp>
    </p:spTree>
    <p:extLst>
      <p:ext uri="{BB962C8B-B14F-4D97-AF65-F5344CB8AC3E}">
        <p14:creationId xmlns:p14="http://schemas.microsoft.com/office/powerpoint/2010/main" val="297392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BBF4873-C4FE-4B21-872C-3140C7BA0CFF}"/>
              </a:ext>
            </a:extLst>
          </p:cNvPr>
          <p:cNvSpPr>
            <a:spLocks noGrp="1"/>
          </p:cNvSpPr>
          <p:nvPr>
            <p:ph type="dt" sz="half" idx="10"/>
          </p:nvPr>
        </p:nvSpPr>
        <p:spPr/>
        <p:txBody>
          <a:bodyPr/>
          <a:lstStyle/>
          <a:p>
            <a:fld id="{C3391827-0352-4739-B56F-2B26016B7D28}" type="datetimeFigureOut">
              <a:rPr kumimoji="1" lang="ja-JP" altLang="en-US" smtClean="0"/>
              <a:t>2025/1/9</a:t>
            </a:fld>
            <a:endParaRPr kumimoji="1" lang="ja-JP" altLang="en-US"/>
          </a:p>
        </p:txBody>
      </p:sp>
      <p:sp>
        <p:nvSpPr>
          <p:cNvPr id="3" name="フッター プレースホルダー 2">
            <a:extLst>
              <a:ext uri="{FF2B5EF4-FFF2-40B4-BE49-F238E27FC236}">
                <a16:creationId xmlns:a16="http://schemas.microsoft.com/office/drawing/2014/main" id="{84C8C4F6-C3B4-4BA0-BF90-6A9F5F56C12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CA03DE2-6FF1-4CEC-91E1-ED8D430A6C59}"/>
              </a:ext>
            </a:extLst>
          </p:cNvPr>
          <p:cNvSpPr>
            <a:spLocks noGrp="1"/>
          </p:cNvSpPr>
          <p:nvPr>
            <p:ph type="sldNum" sz="quarter" idx="12"/>
          </p:nvPr>
        </p:nvSpPr>
        <p:spPr/>
        <p:txBody>
          <a:bodyPr/>
          <a:lstStyle/>
          <a:p>
            <a:fld id="{10BD0D7A-0AAB-4F0C-B4E9-1BC804215D92}" type="slidenum">
              <a:rPr kumimoji="1" lang="ja-JP" altLang="en-US" smtClean="0"/>
              <a:t>‹#›</a:t>
            </a:fld>
            <a:endParaRPr kumimoji="1" lang="ja-JP" altLang="en-US"/>
          </a:p>
        </p:txBody>
      </p:sp>
    </p:spTree>
    <p:extLst>
      <p:ext uri="{BB962C8B-B14F-4D97-AF65-F5344CB8AC3E}">
        <p14:creationId xmlns:p14="http://schemas.microsoft.com/office/powerpoint/2010/main" val="1201893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5B5519-B5C4-41A6-B4D0-BFFEEEEE4BA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05B857-13B9-4AB9-AA22-61007C7BF9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600833-530D-4D5E-A50F-60DABBC9EF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1F300A-8AD8-40EE-A9A8-DD77570B9DCE}"/>
              </a:ext>
            </a:extLst>
          </p:cNvPr>
          <p:cNvSpPr>
            <a:spLocks noGrp="1"/>
          </p:cNvSpPr>
          <p:nvPr>
            <p:ph type="dt" sz="half" idx="10"/>
          </p:nvPr>
        </p:nvSpPr>
        <p:spPr/>
        <p:txBody>
          <a:bodyPr/>
          <a:lstStyle/>
          <a:p>
            <a:fld id="{C3391827-0352-4739-B56F-2B26016B7D28}" type="datetimeFigureOut">
              <a:rPr kumimoji="1" lang="ja-JP" altLang="en-US" smtClean="0"/>
              <a:t>2025/1/9</a:t>
            </a:fld>
            <a:endParaRPr kumimoji="1" lang="ja-JP" altLang="en-US"/>
          </a:p>
        </p:txBody>
      </p:sp>
      <p:sp>
        <p:nvSpPr>
          <p:cNvPr id="6" name="フッター プレースホルダー 5">
            <a:extLst>
              <a:ext uri="{FF2B5EF4-FFF2-40B4-BE49-F238E27FC236}">
                <a16:creationId xmlns:a16="http://schemas.microsoft.com/office/drawing/2014/main" id="{1C54FE43-020C-404E-AB4A-4620B8B0093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81EB6F-3DF3-4B56-8D10-57770BC66CF9}"/>
              </a:ext>
            </a:extLst>
          </p:cNvPr>
          <p:cNvSpPr>
            <a:spLocks noGrp="1"/>
          </p:cNvSpPr>
          <p:nvPr>
            <p:ph type="sldNum" sz="quarter" idx="12"/>
          </p:nvPr>
        </p:nvSpPr>
        <p:spPr/>
        <p:txBody>
          <a:bodyPr/>
          <a:lstStyle/>
          <a:p>
            <a:fld id="{10BD0D7A-0AAB-4F0C-B4E9-1BC804215D92}" type="slidenum">
              <a:rPr kumimoji="1" lang="ja-JP" altLang="en-US" smtClean="0"/>
              <a:t>‹#›</a:t>
            </a:fld>
            <a:endParaRPr kumimoji="1" lang="ja-JP" altLang="en-US"/>
          </a:p>
        </p:txBody>
      </p:sp>
    </p:spTree>
    <p:extLst>
      <p:ext uri="{BB962C8B-B14F-4D97-AF65-F5344CB8AC3E}">
        <p14:creationId xmlns:p14="http://schemas.microsoft.com/office/powerpoint/2010/main" val="383841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04D46C-FF95-405F-A6D0-FD303592394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84B3898-04CE-4A8C-949E-EA7F69E4F0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C0CDE8C-9CC3-401F-9F17-FF6E6C929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5CC7468-4759-46FA-92BB-2CB71B49C7CD}"/>
              </a:ext>
            </a:extLst>
          </p:cNvPr>
          <p:cNvSpPr>
            <a:spLocks noGrp="1"/>
          </p:cNvSpPr>
          <p:nvPr>
            <p:ph type="dt" sz="half" idx="10"/>
          </p:nvPr>
        </p:nvSpPr>
        <p:spPr/>
        <p:txBody>
          <a:bodyPr/>
          <a:lstStyle/>
          <a:p>
            <a:fld id="{C3391827-0352-4739-B56F-2B26016B7D28}" type="datetimeFigureOut">
              <a:rPr kumimoji="1" lang="ja-JP" altLang="en-US" smtClean="0"/>
              <a:t>2025/1/9</a:t>
            </a:fld>
            <a:endParaRPr kumimoji="1" lang="ja-JP" altLang="en-US"/>
          </a:p>
        </p:txBody>
      </p:sp>
      <p:sp>
        <p:nvSpPr>
          <p:cNvPr id="6" name="フッター プレースホルダー 5">
            <a:extLst>
              <a:ext uri="{FF2B5EF4-FFF2-40B4-BE49-F238E27FC236}">
                <a16:creationId xmlns:a16="http://schemas.microsoft.com/office/drawing/2014/main" id="{D9C17A38-0EFC-44C9-BC6E-C3439D29FF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F6BC784-5144-4163-A130-3BFB436AA7BC}"/>
              </a:ext>
            </a:extLst>
          </p:cNvPr>
          <p:cNvSpPr>
            <a:spLocks noGrp="1"/>
          </p:cNvSpPr>
          <p:nvPr>
            <p:ph type="sldNum" sz="quarter" idx="12"/>
          </p:nvPr>
        </p:nvSpPr>
        <p:spPr/>
        <p:txBody>
          <a:bodyPr/>
          <a:lstStyle/>
          <a:p>
            <a:fld id="{10BD0D7A-0AAB-4F0C-B4E9-1BC804215D92}" type="slidenum">
              <a:rPr kumimoji="1" lang="ja-JP" altLang="en-US" smtClean="0"/>
              <a:t>‹#›</a:t>
            </a:fld>
            <a:endParaRPr kumimoji="1" lang="ja-JP" altLang="en-US"/>
          </a:p>
        </p:txBody>
      </p:sp>
    </p:spTree>
    <p:extLst>
      <p:ext uri="{BB962C8B-B14F-4D97-AF65-F5344CB8AC3E}">
        <p14:creationId xmlns:p14="http://schemas.microsoft.com/office/powerpoint/2010/main" val="2235956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ED5FE51-A16C-4161-B227-5D9A3D7349C3}"/>
              </a:ext>
            </a:extLst>
          </p:cNvPr>
          <p:cNvSpPr>
            <a:spLocks noGrp="1"/>
          </p:cNvSpPr>
          <p:nvPr>
            <p:ph type="title"/>
          </p:nvPr>
        </p:nvSpPr>
        <p:spPr>
          <a:xfrm>
            <a:off x="838200" y="365126"/>
            <a:ext cx="10515600" cy="780094"/>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884B054-43E3-4F3A-BCBA-33935C6F7637}"/>
              </a:ext>
            </a:extLst>
          </p:cNvPr>
          <p:cNvSpPr>
            <a:spLocks noGrp="1"/>
          </p:cNvSpPr>
          <p:nvPr>
            <p:ph type="body" idx="1"/>
          </p:nvPr>
        </p:nvSpPr>
        <p:spPr>
          <a:xfrm>
            <a:off x="838200" y="1278384"/>
            <a:ext cx="10515600" cy="4898579"/>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524BCCC9-33A0-4AF8-A771-D7F24149DE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91827-0352-4739-B56F-2B26016B7D28}" type="datetimeFigureOut">
              <a:rPr kumimoji="1" lang="ja-JP" altLang="en-US" smtClean="0"/>
              <a:t>2025/1/9</a:t>
            </a:fld>
            <a:endParaRPr kumimoji="1" lang="ja-JP" altLang="en-US"/>
          </a:p>
        </p:txBody>
      </p:sp>
      <p:sp>
        <p:nvSpPr>
          <p:cNvPr id="5" name="フッター プレースホルダー 4">
            <a:extLst>
              <a:ext uri="{FF2B5EF4-FFF2-40B4-BE49-F238E27FC236}">
                <a16:creationId xmlns:a16="http://schemas.microsoft.com/office/drawing/2014/main" id="{87439A2B-9BF5-45C5-984E-186736C3AC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7A66C0B-631B-48E6-8FCD-B819B35B34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BD0D7A-0AAB-4F0C-B4E9-1BC804215D92}" type="slidenum">
              <a:rPr kumimoji="1" lang="ja-JP" altLang="en-US" smtClean="0"/>
              <a:t>‹#›</a:t>
            </a:fld>
            <a:endParaRPr kumimoji="1" lang="ja-JP" altLang="en-US"/>
          </a:p>
        </p:txBody>
      </p:sp>
    </p:spTree>
    <p:extLst>
      <p:ext uri="{BB962C8B-B14F-4D97-AF65-F5344CB8AC3E}">
        <p14:creationId xmlns:p14="http://schemas.microsoft.com/office/powerpoint/2010/main" val="589154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543C6F-1F78-3E72-DD24-58A04CCEA3EE}"/>
              </a:ext>
            </a:extLst>
          </p:cNvPr>
          <p:cNvSpPr>
            <a:spLocks noGrp="1"/>
          </p:cNvSpPr>
          <p:nvPr>
            <p:ph type="title"/>
          </p:nvPr>
        </p:nvSpPr>
        <p:spPr/>
        <p:txBody>
          <a:bodyPr/>
          <a:lstStyle/>
          <a:p>
            <a:r>
              <a:rPr kumimoji="1" lang="ja-JP" altLang="en-US" dirty="0"/>
              <a:t>ゲーム専攻？</a:t>
            </a:r>
            <a:r>
              <a:rPr kumimoji="1" lang="en-US" altLang="ja-JP" dirty="0"/>
              <a:t>IT</a:t>
            </a:r>
            <a:r>
              <a:rPr kumimoji="1" lang="ja-JP" altLang="en-US" dirty="0"/>
              <a:t>専攻？</a:t>
            </a:r>
          </a:p>
        </p:txBody>
      </p:sp>
      <p:sp>
        <p:nvSpPr>
          <p:cNvPr id="3" name="コンテンツ プレースホルダー 2">
            <a:extLst>
              <a:ext uri="{FF2B5EF4-FFF2-40B4-BE49-F238E27FC236}">
                <a16:creationId xmlns:a16="http://schemas.microsoft.com/office/drawing/2014/main" id="{5DB4F546-6D34-AB2C-21DB-B3077120028E}"/>
              </a:ext>
            </a:extLst>
          </p:cNvPr>
          <p:cNvSpPr>
            <a:spLocks noGrp="1"/>
          </p:cNvSpPr>
          <p:nvPr>
            <p:ph idx="1"/>
          </p:nvPr>
        </p:nvSpPr>
        <p:spPr/>
        <p:txBody>
          <a:bodyPr/>
          <a:lstStyle/>
          <a:p>
            <a:r>
              <a:rPr kumimoji="1" lang="ja-JP" altLang="en-US" b="1" dirty="0"/>
              <a:t>選べる専攻</a:t>
            </a:r>
            <a:br>
              <a:rPr kumimoji="1" lang="en-US" altLang="ja-JP" dirty="0"/>
            </a:br>
            <a:r>
              <a:rPr kumimoji="1" lang="en-US" altLang="ja-JP" dirty="0"/>
              <a:t>2</a:t>
            </a:r>
            <a:r>
              <a:rPr kumimoji="1" lang="ja-JP" altLang="en-US" dirty="0"/>
              <a:t>年生に進級する際、</a:t>
            </a:r>
            <a:r>
              <a:rPr kumimoji="1" lang="ja-JP" altLang="en-US" b="1" dirty="0"/>
              <a:t>ゲーム専攻</a:t>
            </a:r>
            <a:r>
              <a:rPr kumimoji="1" lang="ja-JP" altLang="en-US" dirty="0"/>
              <a:t>と</a:t>
            </a:r>
            <a:r>
              <a:rPr kumimoji="1" lang="en-US" altLang="ja-JP" b="1" dirty="0"/>
              <a:t>IT</a:t>
            </a:r>
            <a:r>
              <a:rPr kumimoji="1" lang="ja-JP" altLang="en-US" b="1" dirty="0"/>
              <a:t>専攻</a:t>
            </a:r>
            <a:r>
              <a:rPr kumimoji="1" lang="ja-JP" altLang="en-US" dirty="0"/>
              <a:t>のふたつのコースの</a:t>
            </a:r>
            <a:br>
              <a:rPr kumimoji="1" lang="en-US" altLang="ja-JP" dirty="0"/>
            </a:br>
            <a:r>
              <a:rPr kumimoji="1" lang="ja-JP" altLang="en-US" dirty="0"/>
              <a:t>うちどちらかを選択することができる</a:t>
            </a:r>
            <a:br>
              <a:rPr kumimoji="1" lang="en-US" altLang="ja-JP" dirty="0"/>
            </a:br>
            <a:br>
              <a:rPr kumimoji="1" lang="en-US" altLang="ja-JP" dirty="0"/>
            </a:br>
            <a:r>
              <a:rPr kumimoji="1" lang="ja-JP" altLang="en-US" dirty="0"/>
              <a:t>しかし、</a:t>
            </a:r>
            <a:r>
              <a:rPr kumimoji="1" lang="ja-JP" altLang="en-US" dirty="0">
                <a:solidFill>
                  <a:srgbClr val="FF0000"/>
                </a:solidFill>
              </a:rPr>
              <a:t>どちらに進んでいいかわからない</a:t>
            </a:r>
            <a:r>
              <a:rPr kumimoji="1" lang="ja-JP" altLang="en-US" dirty="0"/>
              <a:t>という人もいるはずなので、かなり主観に基づいたお話をさせてもらいます</a:t>
            </a:r>
            <a:br>
              <a:rPr kumimoji="1" lang="en-US" altLang="ja-JP" dirty="0"/>
            </a:br>
            <a:endParaRPr kumimoji="1" lang="en-US" altLang="ja-JP" dirty="0"/>
          </a:p>
          <a:p>
            <a:r>
              <a:rPr kumimoji="1" lang="ja-JP" altLang="en-US" b="1" dirty="0"/>
              <a:t>そもそも専攻を選ぶ理由</a:t>
            </a:r>
            <a:br>
              <a:rPr kumimoji="1" lang="en-US" altLang="ja-JP" dirty="0"/>
            </a:br>
            <a:r>
              <a:rPr kumimoji="1" lang="ja-JP" altLang="en-US" dirty="0"/>
              <a:t>専攻毎にカリキュラムが異なるので、自分が進みたい就職先、</a:t>
            </a:r>
            <a:br>
              <a:rPr kumimoji="1" lang="en-US" altLang="ja-JP" dirty="0"/>
            </a:br>
            <a:r>
              <a:rPr kumimoji="1" lang="ja-JP" altLang="en-US" dirty="0"/>
              <a:t>将来設計を考えたときに、それに適応するカリキュラムを学んでおいたほうが有利になります</a:t>
            </a:r>
          </a:p>
        </p:txBody>
      </p:sp>
    </p:spTree>
    <p:extLst>
      <p:ext uri="{BB962C8B-B14F-4D97-AF65-F5344CB8AC3E}">
        <p14:creationId xmlns:p14="http://schemas.microsoft.com/office/powerpoint/2010/main" val="3359355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3643F38-465A-4237-8A6B-3AD034D40158}"/>
              </a:ext>
            </a:extLst>
          </p:cNvPr>
          <p:cNvSpPr>
            <a:spLocks noGrp="1"/>
          </p:cNvSpPr>
          <p:nvPr>
            <p:ph type="title"/>
          </p:nvPr>
        </p:nvSpPr>
        <p:spPr/>
        <p:txBody>
          <a:bodyPr/>
          <a:lstStyle/>
          <a:p>
            <a:r>
              <a:rPr lang="ja-JP" altLang="en-US" dirty="0"/>
              <a:t>専攻の異動について</a:t>
            </a:r>
            <a:endParaRPr kumimoji="1" lang="ja-JP" altLang="en-US" dirty="0"/>
          </a:p>
        </p:txBody>
      </p:sp>
      <p:sp>
        <p:nvSpPr>
          <p:cNvPr id="7" name="コンテンツ プレースホルダー 1">
            <a:extLst>
              <a:ext uri="{FF2B5EF4-FFF2-40B4-BE49-F238E27FC236}">
                <a16:creationId xmlns:a16="http://schemas.microsoft.com/office/drawing/2014/main" id="{B2F8B206-CFA7-480D-91DA-FDBDCCC1C1C0}"/>
              </a:ext>
            </a:extLst>
          </p:cNvPr>
          <p:cNvSpPr txBox="1">
            <a:spLocks/>
          </p:cNvSpPr>
          <p:nvPr/>
        </p:nvSpPr>
        <p:spPr>
          <a:xfrm>
            <a:off x="838200" y="1278384"/>
            <a:ext cx="10515600" cy="4898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t>IT</a:t>
            </a:r>
            <a:r>
              <a:rPr lang="ja-JP" altLang="en-US" b="1" dirty="0"/>
              <a:t>専攻の異動はよく考えて！</a:t>
            </a:r>
            <a:br>
              <a:rPr lang="en-US" altLang="ja-JP" dirty="0"/>
            </a:br>
            <a:br>
              <a:rPr lang="en-US" altLang="ja-JP" dirty="0"/>
            </a:br>
            <a:r>
              <a:rPr lang="en-US" altLang="ja-JP" dirty="0"/>
              <a:t>C++</a:t>
            </a:r>
            <a:r>
              <a:rPr lang="ja-JP" altLang="en-US" dirty="0"/>
              <a:t>を使った</a:t>
            </a:r>
            <a:r>
              <a:rPr lang="ja-JP" altLang="en-US" b="1" dirty="0">
                <a:solidFill>
                  <a:srgbClr val="0070C0"/>
                </a:solidFill>
              </a:rPr>
              <a:t>ネイティブ開発</a:t>
            </a:r>
            <a:r>
              <a:rPr lang="ja-JP" altLang="en-US" dirty="0"/>
              <a:t>を授業として学べることは大きい！</a:t>
            </a:r>
            <a:br>
              <a:rPr lang="en-US" altLang="ja-JP" dirty="0"/>
            </a:br>
            <a:r>
              <a:rPr lang="ja-JP" altLang="en-US" dirty="0"/>
              <a:t>また、先生に質問できる環境もなくなってしまいます</a:t>
            </a:r>
            <a:r>
              <a:rPr lang="en-US" altLang="ja-JP" dirty="0"/>
              <a:t>…</a:t>
            </a:r>
            <a:br>
              <a:rPr lang="en-US" altLang="ja-JP" dirty="0"/>
            </a:br>
            <a:br>
              <a:rPr lang="en-US" altLang="ja-JP" dirty="0"/>
            </a:br>
            <a:r>
              <a:rPr lang="ja-JP" altLang="en-US" dirty="0"/>
              <a:t>そのため、ゲーム専攻から異動してしまうと、</a:t>
            </a:r>
            <a:r>
              <a:rPr lang="ja-JP" altLang="en-US" dirty="0">
                <a:solidFill>
                  <a:srgbClr val="FF0000"/>
                </a:solidFill>
              </a:rPr>
              <a:t>ゲーム制作に関する知識を得る機会が大幅に減る</a:t>
            </a:r>
            <a:r>
              <a:rPr lang="ja-JP" altLang="en-US" dirty="0"/>
              <a:t>ことになることに注意してください</a:t>
            </a:r>
            <a:br>
              <a:rPr lang="en-US" altLang="ja-JP" dirty="0"/>
            </a:br>
            <a:br>
              <a:rPr lang="en-US" altLang="ja-JP" dirty="0"/>
            </a:br>
            <a:r>
              <a:rPr lang="ja-JP" altLang="en-US" dirty="0"/>
              <a:t>ゲーム会社に就職するつもりがない人でも</a:t>
            </a:r>
            <a:r>
              <a:rPr lang="en-US" altLang="ja-JP" dirty="0"/>
              <a:t>C++</a:t>
            </a:r>
            <a:r>
              <a:rPr lang="ja-JP" altLang="en-US" dirty="0"/>
              <a:t>のプログラミングテクニックやゲーム制作手法を習得したければゲーム専攻のほうがよいかもしれません</a:t>
            </a:r>
          </a:p>
        </p:txBody>
      </p:sp>
    </p:spTree>
    <p:extLst>
      <p:ext uri="{BB962C8B-B14F-4D97-AF65-F5344CB8AC3E}">
        <p14:creationId xmlns:p14="http://schemas.microsoft.com/office/powerpoint/2010/main" val="3271063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3643F38-465A-4237-8A6B-3AD034D40158}"/>
              </a:ext>
            </a:extLst>
          </p:cNvPr>
          <p:cNvSpPr>
            <a:spLocks noGrp="1"/>
          </p:cNvSpPr>
          <p:nvPr>
            <p:ph type="title"/>
          </p:nvPr>
        </p:nvSpPr>
        <p:spPr/>
        <p:txBody>
          <a:bodyPr/>
          <a:lstStyle/>
          <a:p>
            <a:r>
              <a:rPr lang="ja-JP" altLang="en-US" dirty="0"/>
              <a:t>専攻の異動について</a:t>
            </a:r>
            <a:endParaRPr kumimoji="1" lang="ja-JP" altLang="en-US" dirty="0"/>
          </a:p>
        </p:txBody>
      </p:sp>
      <p:sp>
        <p:nvSpPr>
          <p:cNvPr id="7" name="コンテンツ プレースホルダー 1">
            <a:extLst>
              <a:ext uri="{FF2B5EF4-FFF2-40B4-BE49-F238E27FC236}">
                <a16:creationId xmlns:a16="http://schemas.microsoft.com/office/drawing/2014/main" id="{B2F8B206-CFA7-480D-91DA-FDBDCCC1C1C0}"/>
              </a:ext>
            </a:extLst>
          </p:cNvPr>
          <p:cNvSpPr txBox="1">
            <a:spLocks/>
          </p:cNvSpPr>
          <p:nvPr/>
        </p:nvSpPr>
        <p:spPr>
          <a:xfrm>
            <a:off x="838200" y="1278384"/>
            <a:ext cx="10515600" cy="4898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t>IT</a:t>
            </a:r>
            <a:r>
              <a:rPr lang="ja-JP" altLang="en-US" b="1" dirty="0"/>
              <a:t>専攻のメリット</a:t>
            </a:r>
            <a:br>
              <a:rPr lang="en-US" altLang="ja-JP" dirty="0"/>
            </a:br>
            <a:br>
              <a:rPr lang="en-US" altLang="ja-JP" dirty="0"/>
            </a:br>
            <a:r>
              <a:rPr lang="ja-JP" altLang="en-US" dirty="0"/>
              <a:t>２年生のゲーム専攻では、ゲーム制作関連の授業に多くを割いているため、ゲーム制作以外の知識が習得しづらい傾向にあります</a:t>
            </a:r>
            <a:br>
              <a:rPr lang="en-US" altLang="ja-JP" dirty="0"/>
            </a:br>
            <a:br>
              <a:rPr lang="en-US" altLang="ja-JP" dirty="0"/>
            </a:br>
            <a:r>
              <a:rPr lang="ja-JP" altLang="en-US" dirty="0"/>
              <a:t>将来、</a:t>
            </a:r>
            <a:r>
              <a:rPr lang="en-US" altLang="ja-JP" dirty="0">
                <a:solidFill>
                  <a:srgbClr val="0070C0"/>
                </a:solidFill>
              </a:rPr>
              <a:t>IT</a:t>
            </a:r>
            <a:r>
              <a:rPr lang="ja-JP" altLang="en-US" dirty="0">
                <a:solidFill>
                  <a:srgbClr val="0070C0"/>
                </a:solidFill>
              </a:rPr>
              <a:t>系の企業</a:t>
            </a:r>
            <a:r>
              <a:rPr lang="ja-JP" altLang="en-US" dirty="0"/>
              <a:t>や、</a:t>
            </a:r>
            <a:r>
              <a:rPr lang="ja-JP" altLang="en-US" dirty="0">
                <a:solidFill>
                  <a:srgbClr val="0070C0"/>
                </a:solidFill>
              </a:rPr>
              <a:t>ゲーム会社の裏方</a:t>
            </a:r>
            <a:r>
              <a:rPr lang="ja-JP" altLang="en-US" dirty="0"/>
              <a:t>（ネットワークやサーバの管理）のほうの仕事に就きたい人は、早めに</a:t>
            </a:r>
            <a:r>
              <a:rPr lang="en-US" altLang="ja-JP" dirty="0"/>
              <a:t>IT</a:t>
            </a:r>
            <a:r>
              <a:rPr lang="ja-JP" altLang="en-US" dirty="0"/>
              <a:t>専攻に移っておくほうがよいでしょう。</a:t>
            </a:r>
            <a:r>
              <a:rPr lang="en-US" altLang="ja-JP" dirty="0">
                <a:solidFill>
                  <a:srgbClr val="0070C0"/>
                </a:solidFill>
              </a:rPr>
              <a:t>IT</a:t>
            </a:r>
            <a:r>
              <a:rPr lang="ja-JP" altLang="en-US" dirty="0">
                <a:solidFill>
                  <a:srgbClr val="0070C0"/>
                </a:solidFill>
              </a:rPr>
              <a:t>系の資格</a:t>
            </a:r>
            <a:r>
              <a:rPr lang="ja-JP" altLang="en-US" dirty="0"/>
              <a:t>に関する勉強もできます</a:t>
            </a:r>
            <a:br>
              <a:rPr lang="en-US" altLang="ja-JP" dirty="0"/>
            </a:br>
            <a:br>
              <a:rPr lang="en-US" altLang="ja-JP" dirty="0"/>
            </a:br>
            <a:r>
              <a:rPr lang="ja-JP" altLang="en-US" dirty="0"/>
              <a:t>ただし、アプリ制作は行うので、</a:t>
            </a:r>
            <a:r>
              <a:rPr lang="ja-JP" altLang="en-US" dirty="0">
                <a:solidFill>
                  <a:srgbClr val="FF0000"/>
                </a:solidFill>
              </a:rPr>
              <a:t>「プログラミングしたくないから</a:t>
            </a:r>
            <a:br>
              <a:rPr lang="en-US" altLang="ja-JP" dirty="0">
                <a:solidFill>
                  <a:srgbClr val="FF0000"/>
                </a:solidFill>
              </a:rPr>
            </a:br>
            <a:r>
              <a:rPr lang="en-US" altLang="ja-JP" dirty="0">
                <a:solidFill>
                  <a:srgbClr val="FF0000"/>
                </a:solidFill>
              </a:rPr>
              <a:t>IT</a:t>
            </a:r>
            <a:r>
              <a:rPr lang="ja-JP" altLang="en-US" dirty="0">
                <a:solidFill>
                  <a:srgbClr val="FF0000"/>
                </a:solidFill>
              </a:rPr>
              <a:t>専攻に行く」</a:t>
            </a:r>
            <a:r>
              <a:rPr lang="ja-JP" altLang="en-US" dirty="0"/>
              <a:t>という後ろ向きな考えはやめたほうがいいです</a:t>
            </a:r>
          </a:p>
        </p:txBody>
      </p:sp>
    </p:spTree>
    <p:extLst>
      <p:ext uri="{BB962C8B-B14F-4D97-AF65-F5344CB8AC3E}">
        <p14:creationId xmlns:p14="http://schemas.microsoft.com/office/powerpoint/2010/main" val="1400746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3643F38-465A-4237-8A6B-3AD034D40158}"/>
              </a:ext>
            </a:extLst>
          </p:cNvPr>
          <p:cNvSpPr>
            <a:spLocks noGrp="1"/>
          </p:cNvSpPr>
          <p:nvPr>
            <p:ph type="title"/>
          </p:nvPr>
        </p:nvSpPr>
        <p:spPr/>
        <p:txBody>
          <a:bodyPr/>
          <a:lstStyle/>
          <a:p>
            <a:r>
              <a:rPr lang="ja-JP" altLang="en-US" dirty="0"/>
              <a:t>４年制への切り替え</a:t>
            </a:r>
            <a:endParaRPr kumimoji="1" lang="ja-JP" altLang="en-US" dirty="0"/>
          </a:p>
        </p:txBody>
      </p:sp>
      <p:sp>
        <p:nvSpPr>
          <p:cNvPr id="7" name="コンテンツ プレースホルダー 1">
            <a:extLst>
              <a:ext uri="{FF2B5EF4-FFF2-40B4-BE49-F238E27FC236}">
                <a16:creationId xmlns:a16="http://schemas.microsoft.com/office/drawing/2014/main" id="{B2F8B206-CFA7-480D-91DA-FDBDCCC1C1C0}"/>
              </a:ext>
            </a:extLst>
          </p:cNvPr>
          <p:cNvSpPr txBox="1">
            <a:spLocks/>
          </p:cNvSpPr>
          <p:nvPr/>
        </p:nvSpPr>
        <p:spPr>
          <a:xfrm>
            <a:off x="838200" y="1278384"/>
            <a:ext cx="10515600" cy="4898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t>３年卒から４年制への切り替えについて</a:t>
            </a:r>
            <a:br>
              <a:rPr lang="en-US" altLang="ja-JP" dirty="0"/>
            </a:br>
            <a:br>
              <a:rPr lang="en-US" altLang="ja-JP" dirty="0"/>
            </a:br>
            <a:r>
              <a:rPr lang="ja-JP" altLang="en-US" dirty="0"/>
              <a:t>３年卒の予定を４年卒に切り替えることは可能です</a:t>
            </a:r>
            <a:br>
              <a:rPr lang="en-US" altLang="ja-JP" dirty="0"/>
            </a:br>
            <a:br>
              <a:rPr lang="en-US" altLang="ja-JP" dirty="0"/>
            </a:br>
            <a:r>
              <a:rPr lang="ja-JP" altLang="en-US" dirty="0"/>
              <a:t>４年では実際の販売を目標にしてゲーム制作を行えるため、やりがいがあるのと、</a:t>
            </a:r>
            <a:r>
              <a:rPr lang="ja-JP" altLang="en-US" dirty="0">
                <a:solidFill>
                  <a:srgbClr val="0070C0"/>
                </a:solidFill>
              </a:rPr>
              <a:t>学生のうちにゲームを販売できる経験</a:t>
            </a:r>
            <a:r>
              <a:rPr lang="ja-JP" altLang="en-US" dirty="0"/>
              <a:t>はかなり貴重になります</a:t>
            </a:r>
            <a:br>
              <a:rPr lang="en-US" altLang="ja-JP" dirty="0"/>
            </a:br>
            <a:br>
              <a:rPr lang="en-US" altLang="ja-JP" dirty="0"/>
            </a:br>
            <a:r>
              <a:rPr lang="ja-JP" altLang="en-US" dirty="0"/>
              <a:t>また、ゲーム会社に就職せず、</a:t>
            </a:r>
            <a:r>
              <a:rPr lang="en-US" altLang="ja-JP" dirty="0"/>
              <a:t>IT</a:t>
            </a:r>
            <a:r>
              <a:rPr lang="ja-JP" altLang="en-US" dirty="0"/>
              <a:t>企業や別職種の仕事をしながら、</a:t>
            </a:r>
            <a:br>
              <a:rPr lang="en-US" altLang="ja-JP" dirty="0"/>
            </a:br>
            <a:r>
              <a:rPr lang="ja-JP" altLang="en-US" dirty="0"/>
              <a:t>個人でゲーム開発をしたい人ほど４年制に切り替えたほうがよいと思います</a:t>
            </a:r>
          </a:p>
        </p:txBody>
      </p:sp>
    </p:spTree>
    <p:extLst>
      <p:ext uri="{BB962C8B-B14F-4D97-AF65-F5344CB8AC3E}">
        <p14:creationId xmlns:p14="http://schemas.microsoft.com/office/powerpoint/2010/main" val="18904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3643F38-465A-4237-8A6B-3AD034D40158}"/>
              </a:ext>
            </a:extLst>
          </p:cNvPr>
          <p:cNvSpPr>
            <a:spLocks noGrp="1"/>
          </p:cNvSpPr>
          <p:nvPr>
            <p:ph type="title"/>
          </p:nvPr>
        </p:nvSpPr>
        <p:spPr/>
        <p:txBody>
          <a:bodyPr/>
          <a:lstStyle/>
          <a:p>
            <a:r>
              <a:rPr kumimoji="1" lang="ja-JP" altLang="en-US" dirty="0"/>
              <a:t>ゲーム会社への就職について</a:t>
            </a:r>
          </a:p>
        </p:txBody>
      </p:sp>
      <p:sp>
        <p:nvSpPr>
          <p:cNvPr id="7" name="コンテンツ プレースホルダー 1">
            <a:extLst>
              <a:ext uri="{FF2B5EF4-FFF2-40B4-BE49-F238E27FC236}">
                <a16:creationId xmlns:a16="http://schemas.microsoft.com/office/drawing/2014/main" id="{B2F8B206-CFA7-480D-91DA-FDBDCCC1C1C0}"/>
              </a:ext>
            </a:extLst>
          </p:cNvPr>
          <p:cNvSpPr txBox="1">
            <a:spLocks/>
          </p:cNvSpPr>
          <p:nvPr/>
        </p:nvSpPr>
        <p:spPr>
          <a:xfrm>
            <a:off x="838200" y="1278384"/>
            <a:ext cx="10515600" cy="5404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u="sng" dirty="0"/>
              <a:t>ゲーム会社への就職は</a:t>
            </a:r>
            <a:r>
              <a:rPr lang="ja-JP" altLang="en-US" b="1" u="sng" dirty="0">
                <a:solidFill>
                  <a:srgbClr val="FF0000"/>
                </a:solidFill>
              </a:rPr>
              <a:t>狭き門</a:t>
            </a:r>
            <a:br>
              <a:rPr lang="en-US" altLang="ja-JP" dirty="0"/>
            </a:br>
            <a:r>
              <a:rPr lang="ja-JP" altLang="en-US" dirty="0"/>
              <a:t>ゲーム専攻でも、全員がゲーム会社に就職することは難しい。</a:t>
            </a:r>
            <a:br>
              <a:rPr lang="en-US" altLang="ja-JP" dirty="0"/>
            </a:br>
            <a:r>
              <a:rPr lang="ja-JP" altLang="en-US" dirty="0"/>
              <a:t>特に大手のゲーム会社は、よほど秀でたものがないと困難です</a:t>
            </a:r>
            <a:br>
              <a:rPr lang="en-US" altLang="ja-JP" dirty="0"/>
            </a:br>
            <a:endParaRPr lang="en-US" altLang="ja-JP" dirty="0"/>
          </a:p>
          <a:p>
            <a:r>
              <a:rPr lang="ja-JP" altLang="en-US" b="1" u="sng" dirty="0"/>
              <a:t>作品制作は大事</a:t>
            </a:r>
            <a:br>
              <a:rPr lang="en-US" altLang="ja-JP" dirty="0"/>
            </a:br>
            <a:r>
              <a:rPr lang="ja-JP" altLang="en-US" dirty="0"/>
              <a:t>ゲーム会社が専門学校生に求めるのは</a:t>
            </a:r>
            <a:r>
              <a:rPr lang="ja-JP" altLang="en-US" b="1" dirty="0">
                <a:solidFill>
                  <a:srgbClr val="FF0000"/>
                </a:solidFill>
              </a:rPr>
              <a:t>即戦力</a:t>
            </a:r>
            <a:r>
              <a:rPr lang="ja-JP" altLang="en-US" dirty="0"/>
              <a:t>。</a:t>
            </a:r>
            <a:br>
              <a:rPr lang="en-US" altLang="ja-JP" dirty="0"/>
            </a:br>
            <a:r>
              <a:rPr lang="ja-JP" altLang="en-US" dirty="0"/>
              <a:t>そのため、作品制作にかける時間は学校にいない時間帯も使いましょう。現</a:t>
            </a:r>
            <a:r>
              <a:rPr lang="en-US" altLang="ja-JP" dirty="0"/>
              <a:t>3</a:t>
            </a:r>
            <a:r>
              <a:rPr lang="ja-JP" altLang="en-US" dirty="0"/>
              <a:t>年生でゲーム会社への内定が決まっている人は授業以外に</a:t>
            </a:r>
            <a:r>
              <a:rPr lang="ja-JP" altLang="en-US" dirty="0">
                <a:solidFill>
                  <a:srgbClr val="00B050"/>
                </a:solidFill>
              </a:rPr>
              <a:t>毎日</a:t>
            </a:r>
            <a:r>
              <a:rPr lang="ja-JP" altLang="en-US" b="1" dirty="0">
                <a:solidFill>
                  <a:srgbClr val="00B050"/>
                </a:solidFill>
              </a:rPr>
              <a:t>平均５時間</a:t>
            </a:r>
            <a:r>
              <a:rPr lang="ja-JP" altLang="en-US" dirty="0">
                <a:solidFill>
                  <a:srgbClr val="00B050"/>
                </a:solidFill>
              </a:rPr>
              <a:t>程度</a:t>
            </a:r>
            <a:r>
              <a:rPr lang="ja-JP" altLang="en-US" dirty="0"/>
              <a:t>制作の時間を作っています</a:t>
            </a:r>
            <a:br>
              <a:rPr lang="en-US" altLang="ja-JP" dirty="0"/>
            </a:br>
            <a:r>
              <a:rPr lang="ja-JP" altLang="en-US" dirty="0"/>
              <a:t>また学校の課題以外で作品も制作している人もいます。</a:t>
            </a:r>
            <a:br>
              <a:rPr lang="en-US" altLang="ja-JP" dirty="0"/>
            </a:br>
            <a:br>
              <a:rPr lang="en-US" altLang="ja-JP" dirty="0"/>
            </a:br>
            <a:r>
              <a:rPr lang="ja-JP" altLang="en-US" dirty="0"/>
              <a:t>（例：東大へ行きたい高校生が学校の勉強だけで行けないから、</a:t>
            </a:r>
            <a:br>
              <a:rPr lang="en-US" altLang="ja-JP" dirty="0"/>
            </a:br>
            <a:r>
              <a:rPr lang="ja-JP" altLang="en-US" dirty="0"/>
              <a:t>　　　自宅や予備校で勉強するのと同じです）</a:t>
            </a:r>
            <a:endParaRPr lang="en-US" altLang="ja-JP" dirty="0"/>
          </a:p>
        </p:txBody>
      </p:sp>
    </p:spTree>
    <p:extLst>
      <p:ext uri="{BB962C8B-B14F-4D97-AF65-F5344CB8AC3E}">
        <p14:creationId xmlns:p14="http://schemas.microsoft.com/office/powerpoint/2010/main" val="3042093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3643F38-465A-4237-8A6B-3AD034D40158}"/>
              </a:ext>
            </a:extLst>
          </p:cNvPr>
          <p:cNvSpPr>
            <a:spLocks noGrp="1"/>
          </p:cNvSpPr>
          <p:nvPr>
            <p:ph type="title"/>
          </p:nvPr>
        </p:nvSpPr>
        <p:spPr/>
        <p:txBody>
          <a:bodyPr/>
          <a:lstStyle/>
          <a:p>
            <a:r>
              <a:rPr kumimoji="1" lang="ja-JP" altLang="en-US" dirty="0"/>
              <a:t>ゲーム会社への就職について</a:t>
            </a:r>
          </a:p>
        </p:txBody>
      </p:sp>
      <p:sp>
        <p:nvSpPr>
          <p:cNvPr id="7" name="コンテンツ プレースホルダー 1">
            <a:extLst>
              <a:ext uri="{FF2B5EF4-FFF2-40B4-BE49-F238E27FC236}">
                <a16:creationId xmlns:a16="http://schemas.microsoft.com/office/drawing/2014/main" id="{B2F8B206-CFA7-480D-91DA-FDBDCCC1C1C0}"/>
              </a:ext>
            </a:extLst>
          </p:cNvPr>
          <p:cNvSpPr txBox="1">
            <a:spLocks/>
          </p:cNvSpPr>
          <p:nvPr/>
        </p:nvSpPr>
        <p:spPr>
          <a:xfrm>
            <a:off x="838200" y="1278384"/>
            <a:ext cx="10515600" cy="4898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t>ゲームプログラマ以外の道</a:t>
            </a:r>
            <a:br>
              <a:rPr lang="en-US" altLang="ja-JP" dirty="0"/>
            </a:br>
            <a:br>
              <a:rPr lang="en-US" altLang="ja-JP" dirty="0"/>
            </a:br>
            <a:r>
              <a:rPr lang="ja-JP" altLang="en-US" dirty="0"/>
              <a:t>ゲーム会社はゲームプログラマだけで成り立っているわけでなく</a:t>
            </a:r>
            <a:br>
              <a:rPr lang="en-US" altLang="ja-JP" dirty="0"/>
            </a:br>
            <a:r>
              <a:rPr lang="ja-JP" altLang="en-US" dirty="0">
                <a:solidFill>
                  <a:srgbClr val="00B050"/>
                </a:solidFill>
              </a:rPr>
              <a:t>　</a:t>
            </a:r>
            <a:r>
              <a:rPr lang="ja-JP" altLang="en-US" b="1" dirty="0">
                <a:solidFill>
                  <a:srgbClr val="00B050"/>
                </a:solidFill>
              </a:rPr>
              <a:t>・ゲームプログラマ</a:t>
            </a:r>
            <a:br>
              <a:rPr lang="en-US" altLang="ja-JP" dirty="0"/>
            </a:br>
            <a:r>
              <a:rPr lang="ja-JP" altLang="en-US" dirty="0"/>
              <a:t>　</a:t>
            </a:r>
            <a:r>
              <a:rPr lang="ja-JP" altLang="en-US" b="1" dirty="0">
                <a:solidFill>
                  <a:srgbClr val="00B050"/>
                </a:solidFill>
              </a:rPr>
              <a:t>・グラフィックデザイナ</a:t>
            </a:r>
            <a:br>
              <a:rPr lang="en-US" altLang="ja-JP" dirty="0">
                <a:solidFill>
                  <a:srgbClr val="00B050"/>
                </a:solidFill>
              </a:rPr>
            </a:br>
            <a:r>
              <a:rPr lang="ja-JP" altLang="en-US" dirty="0">
                <a:solidFill>
                  <a:srgbClr val="00B050"/>
                </a:solidFill>
              </a:rPr>
              <a:t>　</a:t>
            </a:r>
            <a:r>
              <a:rPr lang="ja-JP" altLang="en-US" b="1" dirty="0">
                <a:solidFill>
                  <a:srgbClr val="00B050"/>
                </a:solidFill>
              </a:rPr>
              <a:t>・サウンドデザイナ</a:t>
            </a:r>
            <a:br>
              <a:rPr lang="en-US" altLang="ja-JP" b="1" dirty="0">
                <a:solidFill>
                  <a:srgbClr val="00B050"/>
                </a:solidFill>
              </a:rPr>
            </a:br>
            <a:r>
              <a:rPr lang="ja-JP" altLang="en-US" b="1" dirty="0">
                <a:solidFill>
                  <a:srgbClr val="00B050"/>
                </a:solidFill>
              </a:rPr>
              <a:t>　</a:t>
            </a:r>
            <a:r>
              <a:rPr lang="ja-JP" altLang="en-US" b="1" dirty="0">
                <a:solidFill>
                  <a:srgbClr val="0070C0"/>
                </a:solidFill>
              </a:rPr>
              <a:t>・</a:t>
            </a:r>
            <a:r>
              <a:rPr lang="ja-JP" altLang="en-US" dirty="0">
                <a:solidFill>
                  <a:srgbClr val="0070C0"/>
                </a:solidFill>
              </a:rPr>
              <a:t>ゲームプランナ</a:t>
            </a:r>
            <a:br>
              <a:rPr lang="en-US" altLang="ja-JP" dirty="0">
                <a:solidFill>
                  <a:srgbClr val="0070C0"/>
                </a:solidFill>
              </a:rPr>
            </a:br>
            <a:r>
              <a:rPr lang="ja-JP" altLang="en-US" dirty="0">
                <a:solidFill>
                  <a:srgbClr val="0070C0"/>
                </a:solidFill>
              </a:rPr>
              <a:t>　・シナリオライタ</a:t>
            </a:r>
            <a:br>
              <a:rPr lang="en-US" altLang="ja-JP" dirty="0">
                <a:solidFill>
                  <a:srgbClr val="00B050"/>
                </a:solidFill>
              </a:rPr>
            </a:br>
            <a:r>
              <a:rPr lang="ja-JP" altLang="en-US" dirty="0"/>
              <a:t>　</a:t>
            </a:r>
            <a:r>
              <a:rPr lang="ja-JP" altLang="en-US" b="1" dirty="0">
                <a:solidFill>
                  <a:srgbClr val="0070C0"/>
                </a:solidFill>
              </a:rPr>
              <a:t>・</a:t>
            </a:r>
            <a:r>
              <a:rPr lang="ja-JP" altLang="en-US" dirty="0">
                <a:solidFill>
                  <a:srgbClr val="0070C0"/>
                </a:solidFill>
              </a:rPr>
              <a:t>サーバエンジニア</a:t>
            </a:r>
            <a:br>
              <a:rPr lang="en-US" altLang="ja-JP" dirty="0">
                <a:solidFill>
                  <a:srgbClr val="0070C0"/>
                </a:solidFill>
              </a:rPr>
            </a:br>
            <a:r>
              <a:rPr lang="ja-JP" altLang="en-US" dirty="0">
                <a:solidFill>
                  <a:srgbClr val="0070C0"/>
                </a:solidFill>
              </a:rPr>
              <a:t>　</a:t>
            </a:r>
            <a:r>
              <a:rPr lang="ja-JP" altLang="en-US" b="1" dirty="0">
                <a:solidFill>
                  <a:srgbClr val="0070C0"/>
                </a:solidFill>
              </a:rPr>
              <a:t>・</a:t>
            </a:r>
            <a:r>
              <a:rPr lang="ja-JP" altLang="en-US" dirty="0">
                <a:solidFill>
                  <a:srgbClr val="0070C0"/>
                </a:solidFill>
              </a:rPr>
              <a:t>ネットワークエンジニア</a:t>
            </a:r>
            <a:br>
              <a:rPr lang="en-US" altLang="ja-JP" dirty="0">
                <a:solidFill>
                  <a:srgbClr val="0070C0"/>
                </a:solidFill>
              </a:rPr>
            </a:br>
            <a:r>
              <a:rPr lang="ja-JP" altLang="en-US" dirty="0"/>
              <a:t>等、さまざまな職種があります。</a:t>
            </a:r>
            <a:br>
              <a:rPr lang="en-US" altLang="ja-JP" dirty="0"/>
            </a:br>
            <a:r>
              <a:rPr lang="ja-JP" altLang="en-US" dirty="0"/>
              <a:t>そこで、あえて裏方的なサーバエンジニア等を狙う手もあります。</a:t>
            </a:r>
            <a:endParaRPr lang="en-US" altLang="ja-JP" dirty="0"/>
          </a:p>
        </p:txBody>
      </p:sp>
    </p:spTree>
    <p:extLst>
      <p:ext uri="{BB962C8B-B14F-4D97-AF65-F5344CB8AC3E}">
        <p14:creationId xmlns:p14="http://schemas.microsoft.com/office/powerpoint/2010/main" val="739251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A9284-3B88-A045-A2BB-A646C1AE5A5D}"/>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E35A76C9-62FC-D1BE-51C4-66DE27C58D76}"/>
              </a:ext>
            </a:extLst>
          </p:cNvPr>
          <p:cNvSpPr>
            <a:spLocks noGrp="1"/>
          </p:cNvSpPr>
          <p:nvPr>
            <p:ph type="title"/>
          </p:nvPr>
        </p:nvSpPr>
        <p:spPr/>
        <p:txBody>
          <a:bodyPr/>
          <a:lstStyle/>
          <a:p>
            <a:r>
              <a:rPr kumimoji="1" lang="ja-JP" altLang="en-US" dirty="0"/>
              <a:t>ゲーム会社への就職について</a:t>
            </a:r>
          </a:p>
        </p:txBody>
      </p:sp>
      <p:sp>
        <p:nvSpPr>
          <p:cNvPr id="7" name="コンテンツ プレースホルダー 1">
            <a:extLst>
              <a:ext uri="{FF2B5EF4-FFF2-40B4-BE49-F238E27FC236}">
                <a16:creationId xmlns:a16="http://schemas.microsoft.com/office/drawing/2014/main" id="{5031F19C-107B-AEFD-42C5-65B20DF41824}"/>
              </a:ext>
            </a:extLst>
          </p:cNvPr>
          <p:cNvSpPr txBox="1">
            <a:spLocks/>
          </p:cNvSpPr>
          <p:nvPr/>
        </p:nvSpPr>
        <p:spPr>
          <a:xfrm>
            <a:off x="838200" y="1278384"/>
            <a:ext cx="10515600" cy="4898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t>ゲームプログラマ以外の道</a:t>
            </a:r>
            <a:br>
              <a:rPr lang="en-US" altLang="ja-JP" dirty="0"/>
            </a:br>
            <a:br>
              <a:rPr lang="en-US" altLang="ja-JP" dirty="0"/>
            </a:br>
            <a:r>
              <a:rPr lang="ja-JP" altLang="en-US" dirty="0"/>
              <a:t>実際にプログラムを作成するより、</a:t>
            </a:r>
            <a:r>
              <a:rPr lang="ja-JP" altLang="en-US" dirty="0">
                <a:solidFill>
                  <a:srgbClr val="0070C0"/>
                </a:solidFill>
              </a:rPr>
              <a:t>ゲームのアイデアを考えるのが好きな人</a:t>
            </a:r>
            <a:r>
              <a:rPr lang="ja-JP" altLang="en-US" dirty="0"/>
              <a:t>は</a:t>
            </a:r>
            <a:r>
              <a:rPr lang="ja-JP" altLang="en-US" b="1" dirty="0">
                <a:solidFill>
                  <a:srgbClr val="FF0000"/>
                </a:solidFill>
              </a:rPr>
              <a:t>ゲームプランナ</a:t>
            </a:r>
            <a:r>
              <a:rPr lang="ja-JP" altLang="en-US" dirty="0"/>
              <a:t>が向いています</a:t>
            </a:r>
            <a:br>
              <a:rPr lang="en-US" altLang="ja-JP" dirty="0"/>
            </a:br>
            <a:br>
              <a:rPr lang="en-US" altLang="ja-JP" dirty="0"/>
            </a:br>
            <a:r>
              <a:rPr lang="ja-JP" altLang="en-US" dirty="0"/>
              <a:t>ただし、ゲームプランナのためのカリキュラムが本校にはないため</a:t>
            </a:r>
            <a:br>
              <a:rPr lang="en-US" altLang="ja-JP" dirty="0"/>
            </a:br>
            <a:r>
              <a:rPr lang="ja-JP" altLang="en-US" b="1" dirty="0">
                <a:solidFill>
                  <a:srgbClr val="0070C0"/>
                </a:solidFill>
              </a:rPr>
              <a:t>自学自習</a:t>
            </a:r>
            <a:r>
              <a:rPr lang="ja-JP" altLang="en-US" dirty="0"/>
              <a:t>することになります</a:t>
            </a:r>
            <a:br>
              <a:rPr lang="en-US" altLang="ja-JP" dirty="0"/>
            </a:br>
            <a:br>
              <a:rPr lang="en-US" altLang="ja-JP" dirty="0"/>
            </a:br>
            <a:r>
              <a:rPr lang="ja-JP" altLang="en-US" dirty="0"/>
              <a:t>プランナになりたい場合は、</a:t>
            </a:r>
            <a:r>
              <a:rPr lang="en-US" altLang="ja-JP" dirty="0"/>
              <a:t>IT</a:t>
            </a:r>
            <a:r>
              <a:rPr lang="ja-JP" altLang="en-US" dirty="0"/>
              <a:t>専攻に進むことで、ゲーム制作に費やす時間を、プランナになるための勉強に費やすほうがよいでしょう</a:t>
            </a:r>
            <a:endParaRPr lang="en-US" altLang="ja-JP" dirty="0"/>
          </a:p>
        </p:txBody>
      </p:sp>
    </p:spTree>
    <p:extLst>
      <p:ext uri="{BB962C8B-B14F-4D97-AF65-F5344CB8AC3E}">
        <p14:creationId xmlns:p14="http://schemas.microsoft.com/office/powerpoint/2010/main" val="2315792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3643F38-465A-4237-8A6B-3AD034D40158}"/>
              </a:ext>
            </a:extLst>
          </p:cNvPr>
          <p:cNvSpPr>
            <a:spLocks noGrp="1"/>
          </p:cNvSpPr>
          <p:nvPr>
            <p:ph type="title"/>
          </p:nvPr>
        </p:nvSpPr>
        <p:spPr/>
        <p:txBody>
          <a:bodyPr/>
          <a:lstStyle/>
          <a:p>
            <a:r>
              <a:rPr kumimoji="1" lang="ja-JP" altLang="en-US" dirty="0"/>
              <a:t>ゲーム会社への就職について</a:t>
            </a:r>
          </a:p>
        </p:txBody>
      </p:sp>
      <p:sp>
        <p:nvSpPr>
          <p:cNvPr id="7" name="コンテンツ プレースホルダー 1">
            <a:extLst>
              <a:ext uri="{FF2B5EF4-FFF2-40B4-BE49-F238E27FC236}">
                <a16:creationId xmlns:a16="http://schemas.microsoft.com/office/drawing/2014/main" id="{B2F8B206-CFA7-480D-91DA-FDBDCCC1C1C0}"/>
              </a:ext>
            </a:extLst>
          </p:cNvPr>
          <p:cNvSpPr txBox="1">
            <a:spLocks/>
          </p:cNvSpPr>
          <p:nvPr/>
        </p:nvSpPr>
        <p:spPr>
          <a:xfrm>
            <a:off x="838200" y="1278384"/>
            <a:ext cx="10515600" cy="4898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t>ゲーム会社に中途で就職する</a:t>
            </a:r>
            <a:br>
              <a:rPr lang="en-US" altLang="ja-JP" dirty="0"/>
            </a:br>
            <a:br>
              <a:rPr lang="en-US" altLang="ja-JP" dirty="0"/>
            </a:br>
            <a:r>
              <a:rPr lang="ja-JP" altLang="en-US" dirty="0"/>
              <a:t>新卒でゲーム会社に入社できない場合でも、他の企業で実力を</a:t>
            </a:r>
            <a:br>
              <a:rPr lang="en-US" altLang="ja-JP" dirty="0"/>
            </a:br>
            <a:r>
              <a:rPr lang="ja-JP" altLang="en-US" dirty="0"/>
              <a:t>付けていれば、</a:t>
            </a:r>
            <a:r>
              <a:rPr lang="ja-JP" altLang="en-US" b="1" dirty="0">
                <a:solidFill>
                  <a:srgbClr val="0070C0"/>
                </a:solidFill>
              </a:rPr>
              <a:t>中途入社</a:t>
            </a:r>
            <a:r>
              <a:rPr lang="ja-JP" altLang="en-US" dirty="0"/>
              <a:t>で就職が可能です</a:t>
            </a:r>
            <a:br>
              <a:rPr lang="en-US" altLang="ja-JP" dirty="0"/>
            </a:br>
            <a:r>
              <a:rPr lang="ja-JP" altLang="en-US" dirty="0"/>
              <a:t>ただし、</a:t>
            </a:r>
            <a:r>
              <a:rPr lang="ja-JP" altLang="en-US" dirty="0">
                <a:solidFill>
                  <a:srgbClr val="FF0000"/>
                </a:solidFill>
              </a:rPr>
              <a:t>即戦力</a:t>
            </a:r>
            <a:r>
              <a:rPr lang="ja-JP" altLang="en-US" dirty="0"/>
              <a:t>が求められるため、</a:t>
            </a:r>
            <a:r>
              <a:rPr lang="ja-JP" altLang="en-US" dirty="0">
                <a:solidFill>
                  <a:srgbClr val="FF0000"/>
                </a:solidFill>
              </a:rPr>
              <a:t>かなりの実力を必要とします</a:t>
            </a:r>
            <a:br>
              <a:rPr lang="en-US" altLang="ja-JP" dirty="0"/>
            </a:br>
            <a:br>
              <a:rPr lang="en-US" altLang="ja-JP" dirty="0"/>
            </a:br>
            <a:r>
              <a:rPr lang="ja-JP" altLang="en-US" dirty="0"/>
              <a:t>例えば</a:t>
            </a:r>
            <a:r>
              <a:rPr lang="en-US" altLang="ja-JP" dirty="0"/>
              <a:t>IT</a:t>
            </a:r>
            <a:r>
              <a:rPr lang="ja-JP" altLang="en-US" dirty="0"/>
              <a:t>企業でサーバやネットワークを管理する仕事や資格をとっていれば、バックエンド系の職種でゲーム会社に転職は可能だと思います</a:t>
            </a:r>
            <a:br>
              <a:rPr lang="en-US" altLang="ja-JP" dirty="0"/>
            </a:br>
            <a:br>
              <a:rPr lang="en-US" altLang="ja-JP" dirty="0"/>
            </a:br>
            <a:r>
              <a:rPr lang="ja-JP" altLang="en-US" b="1" dirty="0">
                <a:solidFill>
                  <a:srgbClr val="00B050"/>
                </a:solidFill>
              </a:rPr>
              <a:t>最初は中小規模のゲーム会社</a:t>
            </a:r>
            <a:r>
              <a:rPr lang="ja-JP" altLang="en-US" dirty="0"/>
              <a:t>に就職して、色んな技術を習得してから、大手のゲーム会社への転職を狙う手もあります</a:t>
            </a:r>
            <a:endParaRPr lang="en-US" altLang="ja-JP" dirty="0"/>
          </a:p>
        </p:txBody>
      </p:sp>
    </p:spTree>
    <p:extLst>
      <p:ext uri="{BB962C8B-B14F-4D97-AF65-F5344CB8AC3E}">
        <p14:creationId xmlns:p14="http://schemas.microsoft.com/office/powerpoint/2010/main" val="2449350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3643F38-465A-4237-8A6B-3AD034D40158}"/>
              </a:ext>
            </a:extLst>
          </p:cNvPr>
          <p:cNvSpPr>
            <a:spLocks noGrp="1"/>
          </p:cNvSpPr>
          <p:nvPr>
            <p:ph type="title"/>
          </p:nvPr>
        </p:nvSpPr>
        <p:spPr/>
        <p:txBody>
          <a:bodyPr>
            <a:normAutofit/>
          </a:bodyPr>
          <a:lstStyle/>
          <a:p>
            <a:r>
              <a:rPr kumimoji="1" lang="ja-JP" altLang="en-US" dirty="0"/>
              <a:t>チーム制作がツラい</a:t>
            </a:r>
            <a:r>
              <a:rPr kumimoji="1" lang="en-US" altLang="ja-JP" dirty="0"/>
              <a:t>…</a:t>
            </a:r>
            <a:endParaRPr kumimoji="1" lang="ja-JP" altLang="en-US" dirty="0"/>
          </a:p>
        </p:txBody>
      </p:sp>
      <p:sp>
        <p:nvSpPr>
          <p:cNvPr id="7" name="コンテンツ プレースホルダー 1">
            <a:extLst>
              <a:ext uri="{FF2B5EF4-FFF2-40B4-BE49-F238E27FC236}">
                <a16:creationId xmlns:a16="http://schemas.microsoft.com/office/drawing/2014/main" id="{B2F8B206-CFA7-480D-91DA-FDBDCCC1C1C0}"/>
              </a:ext>
            </a:extLst>
          </p:cNvPr>
          <p:cNvSpPr txBox="1">
            <a:spLocks/>
          </p:cNvSpPr>
          <p:nvPr/>
        </p:nvSpPr>
        <p:spPr>
          <a:xfrm>
            <a:off x="838200" y="1278384"/>
            <a:ext cx="10515600" cy="4898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t>要は適材適所</a:t>
            </a:r>
            <a:br>
              <a:rPr lang="en-US" altLang="ja-JP" dirty="0"/>
            </a:br>
            <a:br>
              <a:rPr lang="en-US" altLang="ja-JP" dirty="0"/>
            </a:br>
            <a:r>
              <a:rPr lang="ja-JP" altLang="en-US" b="1" dirty="0">
                <a:solidFill>
                  <a:schemeClr val="accent4">
                    <a:lumMod val="75000"/>
                  </a:schemeClr>
                </a:solidFill>
              </a:rPr>
              <a:t>チームの他のメンバーに比べて、自分が全然出来なくて、劣等感に苛まれて、チーム制作がつらく感じてしまう</a:t>
            </a:r>
            <a:r>
              <a:rPr lang="en-US" altLang="ja-JP" b="1" dirty="0">
                <a:solidFill>
                  <a:schemeClr val="accent4">
                    <a:lumMod val="75000"/>
                  </a:schemeClr>
                </a:solidFill>
              </a:rPr>
              <a:t>…</a:t>
            </a:r>
            <a:br>
              <a:rPr lang="en-US" altLang="ja-JP" b="1" dirty="0">
                <a:solidFill>
                  <a:schemeClr val="accent4">
                    <a:lumMod val="75000"/>
                  </a:schemeClr>
                </a:solidFill>
              </a:rPr>
            </a:br>
            <a:br>
              <a:rPr lang="en-US" altLang="ja-JP" dirty="0"/>
            </a:br>
            <a:r>
              <a:rPr lang="ja-JP" altLang="en-US" dirty="0"/>
              <a:t>という声を聞きますが、そこまで気にしすぎる必要はありません</a:t>
            </a:r>
            <a:br>
              <a:rPr lang="en-US" altLang="ja-JP" dirty="0"/>
            </a:br>
            <a:br>
              <a:rPr lang="en-US" altLang="ja-JP" dirty="0"/>
            </a:br>
            <a:r>
              <a:rPr lang="ja-JP" altLang="en-US" dirty="0"/>
              <a:t>皆さんはまだ１年生です</a:t>
            </a:r>
            <a:br>
              <a:rPr lang="en-US" altLang="ja-JP" dirty="0"/>
            </a:br>
            <a:r>
              <a:rPr lang="ja-JP" altLang="en-US" dirty="0"/>
              <a:t>また、この学校で初めて</a:t>
            </a:r>
            <a:r>
              <a:rPr lang="en-US" altLang="ja-JP" dirty="0"/>
              <a:t>C++</a:t>
            </a:r>
            <a:r>
              <a:rPr lang="ja-JP" altLang="en-US" dirty="0"/>
              <a:t>を習った人もいます</a:t>
            </a:r>
            <a:br>
              <a:rPr lang="en-US" altLang="ja-JP" dirty="0"/>
            </a:br>
            <a:br>
              <a:rPr lang="en-US" altLang="ja-JP" dirty="0"/>
            </a:br>
            <a:r>
              <a:rPr lang="ja-JP" altLang="en-US" dirty="0"/>
              <a:t>チームの全員が同じくらいプログラミングができると考えないほうがいいです</a:t>
            </a:r>
            <a:endParaRPr lang="en-US" altLang="ja-JP" dirty="0"/>
          </a:p>
        </p:txBody>
      </p:sp>
    </p:spTree>
    <p:extLst>
      <p:ext uri="{BB962C8B-B14F-4D97-AF65-F5344CB8AC3E}">
        <p14:creationId xmlns:p14="http://schemas.microsoft.com/office/powerpoint/2010/main" val="2675064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1C86BCC-33AE-3A7D-3DCD-7243C623DF6B}"/>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3DF33CBF-72F2-FF34-D057-8825685F86F8}"/>
              </a:ext>
            </a:extLst>
          </p:cNvPr>
          <p:cNvSpPr>
            <a:spLocks noGrp="1"/>
          </p:cNvSpPr>
          <p:nvPr>
            <p:ph type="title"/>
          </p:nvPr>
        </p:nvSpPr>
        <p:spPr/>
        <p:txBody>
          <a:bodyPr>
            <a:normAutofit/>
          </a:bodyPr>
          <a:lstStyle/>
          <a:p>
            <a:r>
              <a:rPr kumimoji="1" lang="ja-JP" altLang="en-US" dirty="0"/>
              <a:t>チーム制作がツラい</a:t>
            </a:r>
            <a:r>
              <a:rPr kumimoji="1" lang="en-US" altLang="ja-JP" dirty="0"/>
              <a:t>…</a:t>
            </a:r>
            <a:endParaRPr kumimoji="1" lang="ja-JP" altLang="en-US" dirty="0"/>
          </a:p>
        </p:txBody>
      </p:sp>
      <p:sp>
        <p:nvSpPr>
          <p:cNvPr id="7" name="コンテンツ プレースホルダー 1">
            <a:extLst>
              <a:ext uri="{FF2B5EF4-FFF2-40B4-BE49-F238E27FC236}">
                <a16:creationId xmlns:a16="http://schemas.microsoft.com/office/drawing/2014/main" id="{3C4D941B-DD27-44B4-E36A-8F56B30DB3D5}"/>
              </a:ext>
            </a:extLst>
          </p:cNvPr>
          <p:cNvSpPr txBox="1">
            <a:spLocks/>
          </p:cNvSpPr>
          <p:nvPr/>
        </p:nvSpPr>
        <p:spPr>
          <a:xfrm>
            <a:off x="838200" y="1278384"/>
            <a:ext cx="10515600" cy="4898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t>要は適材適所</a:t>
            </a:r>
            <a:br>
              <a:rPr lang="en-US" altLang="ja-JP" dirty="0"/>
            </a:br>
            <a:br>
              <a:rPr lang="en-US" altLang="ja-JP" dirty="0"/>
            </a:br>
            <a:r>
              <a:rPr lang="ja-JP" altLang="en-US" dirty="0"/>
              <a:t>ゲームを作るためには、プログラマ以外にも、さまざまな役割の</a:t>
            </a:r>
            <a:br>
              <a:rPr lang="en-US" altLang="ja-JP" dirty="0"/>
            </a:br>
            <a:r>
              <a:rPr lang="ja-JP" altLang="en-US" dirty="0"/>
              <a:t>メンバーが必要になります</a:t>
            </a:r>
            <a:br>
              <a:rPr lang="en-US" altLang="ja-JP" dirty="0"/>
            </a:br>
            <a:br>
              <a:rPr lang="en-US" altLang="ja-JP" dirty="0"/>
            </a:br>
            <a:r>
              <a:rPr lang="ja-JP" altLang="en-US" dirty="0"/>
              <a:t>チームをまとめたり、発表資料を作ったり、ゲームのアイデアを</a:t>
            </a:r>
            <a:br>
              <a:rPr lang="en-US" altLang="ja-JP" dirty="0"/>
            </a:br>
            <a:r>
              <a:rPr lang="ja-JP" altLang="en-US" dirty="0"/>
              <a:t>考えたり、キャラクターを描いたり、効果音を探したり、バランスを整えたり、色んな役割の人が必要です</a:t>
            </a:r>
            <a:br>
              <a:rPr lang="en-US" altLang="ja-JP" dirty="0"/>
            </a:br>
            <a:br>
              <a:rPr lang="en-US" altLang="ja-JP" dirty="0"/>
            </a:br>
            <a:r>
              <a:rPr lang="ja-JP" altLang="en-US" dirty="0"/>
              <a:t>プログラミングに自信がない、ついていけない</a:t>
            </a:r>
            <a:r>
              <a:rPr lang="en-US" altLang="ja-JP" dirty="0"/>
              <a:t>…</a:t>
            </a:r>
            <a:r>
              <a:rPr lang="ja-JP" altLang="en-US" dirty="0"/>
              <a:t>という人は別の仕事で頑張ればいいと思います！</a:t>
            </a:r>
            <a:endParaRPr lang="en-US" altLang="ja-JP" dirty="0"/>
          </a:p>
        </p:txBody>
      </p:sp>
    </p:spTree>
    <p:extLst>
      <p:ext uri="{BB962C8B-B14F-4D97-AF65-F5344CB8AC3E}">
        <p14:creationId xmlns:p14="http://schemas.microsoft.com/office/powerpoint/2010/main" val="1227167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017C0CD-0DA6-0BDE-4B2B-BDE2927FA3D1}"/>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8141D920-1B95-4A0B-E656-D38155A2281F}"/>
              </a:ext>
            </a:extLst>
          </p:cNvPr>
          <p:cNvSpPr>
            <a:spLocks noGrp="1"/>
          </p:cNvSpPr>
          <p:nvPr>
            <p:ph type="title"/>
          </p:nvPr>
        </p:nvSpPr>
        <p:spPr/>
        <p:txBody>
          <a:bodyPr>
            <a:normAutofit/>
          </a:bodyPr>
          <a:lstStyle/>
          <a:p>
            <a:r>
              <a:rPr kumimoji="1" lang="ja-JP" altLang="en-US" dirty="0"/>
              <a:t>チーム制作がツラい</a:t>
            </a:r>
            <a:r>
              <a:rPr kumimoji="1" lang="en-US" altLang="ja-JP" dirty="0"/>
              <a:t>…</a:t>
            </a:r>
            <a:endParaRPr kumimoji="1" lang="ja-JP" altLang="en-US" dirty="0"/>
          </a:p>
        </p:txBody>
      </p:sp>
      <p:sp>
        <p:nvSpPr>
          <p:cNvPr id="7" name="コンテンツ プレースホルダー 1">
            <a:extLst>
              <a:ext uri="{FF2B5EF4-FFF2-40B4-BE49-F238E27FC236}">
                <a16:creationId xmlns:a16="http://schemas.microsoft.com/office/drawing/2014/main" id="{66C1ED33-3A89-E94D-505F-ECFD15611C77}"/>
              </a:ext>
            </a:extLst>
          </p:cNvPr>
          <p:cNvSpPr txBox="1">
            <a:spLocks/>
          </p:cNvSpPr>
          <p:nvPr/>
        </p:nvSpPr>
        <p:spPr>
          <a:xfrm>
            <a:off x="838200" y="1278384"/>
            <a:ext cx="10515600" cy="4898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t>人の歩みは人それぞれ</a:t>
            </a:r>
            <a:br>
              <a:rPr lang="en-US" altLang="ja-JP" dirty="0"/>
            </a:br>
            <a:br>
              <a:rPr lang="en-US" altLang="ja-JP" dirty="0"/>
            </a:br>
            <a:r>
              <a:rPr lang="ja-JP" altLang="en-US" dirty="0"/>
              <a:t>プログラミングが得意な人に気を付けてもらいたいことは、</a:t>
            </a:r>
            <a:br>
              <a:rPr lang="en-US" altLang="ja-JP" dirty="0"/>
            </a:br>
            <a:r>
              <a:rPr lang="ja-JP" altLang="en-US" dirty="0"/>
              <a:t>全員が同じレベルにないということです</a:t>
            </a:r>
            <a:br>
              <a:rPr lang="en-US" altLang="ja-JP" dirty="0"/>
            </a:br>
            <a:br>
              <a:rPr lang="en-US" altLang="ja-JP" dirty="0"/>
            </a:br>
            <a:r>
              <a:rPr lang="ja-JP" altLang="en-US" dirty="0"/>
              <a:t>自分がわりとプログラミングができるから、他の人もこれくらい</a:t>
            </a:r>
            <a:br>
              <a:rPr lang="en-US" altLang="ja-JP" dirty="0"/>
            </a:br>
            <a:r>
              <a:rPr lang="ja-JP" altLang="en-US" dirty="0"/>
              <a:t>できるだろう</a:t>
            </a:r>
            <a:r>
              <a:rPr lang="en-US" altLang="ja-JP" dirty="0"/>
              <a:t>…</a:t>
            </a:r>
            <a:r>
              <a:rPr lang="ja-JP" altLang="en-US" dirty="0"/>
              <a:t>と考えるのは早計です</a:t>
            </a:r>
            <a:br>
              <a:rPr lang="en-US" altLang="ja-JP" dirty="0"/>
            </a:br>
            <a:br>
              <a:rPr lang="en-US" altLang="ja-JP" dirty="0"/>
            </a:br>
            <a:r>
              <a:rPr lang="ja-JP" altLang="en-US" dirty="0"/>
              <a:t>プログラミングは、一朝一夕でマスターできるものではないので、</a:t>
            </a:r>
            <a:r>
              <a:rPr lang="ja-JP" altLang="en-US" dirty="0">
                <a:solidFill>
                  <a:srgbClr val="0070C0"/>
                </a:solidFill>
              </a:rPr>
              <a:t>苦手な人もゆっくり確実に習得できるよう</a:t>
            </a:r>
            <a:r>
              <a:rPr lang="ja-JP" altLang="en-US" dirty="0"/>
              <a:t>にしましょう！</a:t>
            </a:r>
            <a:endParaRPr lang="en-US" altLang="ja-JP" dirty="0"/>
          </a:p>
        </p:txBody>
      </p:sp>
    </p:spTree>
    <p:extLst>
      <p:ext uri="{BB962C8B-B14F-4D97-AF65-F5344CB8AC3E}">
        <p14:creationId xmlns:p14="http://schemas.microsoft.com/office/powerpoint/2010/main" val="342263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B915D-BE68-06E5-56A2-8E973F5862E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F34A1-FD93-5B58-99A9-14DFB75F6DCF}"/>
              </a:ext>
            </a:extLst>
          </p:cNvPr>
          <p:cNvSpPr>
            <a:spLocks noGrp="1"/>
          </p:cNvSpPr>
          <p:nvPr>
            <p:ph type="title"/>
          </p:nvPr>
        </p:nvSpPr>
        <p:spPr/>
        <p:txBody>
          <a:bodyPr/>
          <a:lstStyle/>
          <a:p>
            <a:r>
              <a:rPr kumimoji="1" lang="ja-JP" altLang="en-US" dirty="0"/>
              <a:t>ゲーム専攻</a:t>
            </a:r>
          </a:p>
        </p:txBody>
      </p:sp>
      <p:sp>
        <p:nvSpPr>
          <p:cNvPr id="3" name="コンテンツ プレースホルダー 2">
            <a:extLst>
              <a:ext uri="{FF2B5EF4-FFF2-40B4-BE49-F238E27FC236}">
                <a16:creationId xmlns:a16="http://schemas.microsoft.com/office/drawing/2014/main" id="{82B8B2E1-08ED-6F38-7590-BF9B29FABB8E}"/>
              </a:ext>
            </a:extLst>
          </p:cNvPr>
          <p:cNvSpPr>
            <a:spLocks noGrp="1"/>
          </p:cNvSpPr>
          <p:nvPr>
            <p:ph idx="1"/>
          </p:nvPr>
        </p:nvSpPr>
        <p:spPr/>
        <p:txBody>
          <a:bodyPr>
            <a:normAutofit/>
          </a:bodyPr>
          <a:lstStyle/>
          <a:p>
            <a:r>
              <a:rPr kumimoji="1" lang="ja-JP" altLang="en-US" sz="3200" b="1" dirty="0"/>
              <a:t>ゲーム専攻を選ぶべき人</a:t>
            </a:r>
            <a:br>
              <a:rPr kumimoji="1" lang="en-US" altLang="ja-JP" sz="3200" dirty="0"/>
            </a:br>
            <a:br>
              <a:rPr kumimoji="1" lang="en-US" altLang="ja-JP" dirty="0"/>
            </a:br>
            <a:r>
              <a:rPr kumimoji="1" lang="ja-JP" altLang="en-US" dirty="0">
                <a:solidFill>
                  <a:srgbClr val="FF0000"/>
                </a:solidFill>
              </a:rPr>
              <a:t>①</a:t>
            </a:r>
            <a:r>
              <a:rPr kumimoji="1" lang="ja-JP" altLang="en-US" b="1" dirty="0">
                <a:solidFill>
                  <a:srgbClr val="FF0000"/>
                </a:solidFill>
              </a:rPr>
              <a:t>ゲーム会社へ就職</a:t>
            </a:r>
            <a:r>
              <a:rPr kumimoji="1" lang="ja-JP" altLang="en-US" dirty="0">
                <a:solidFill>
                  <a:srgbClr val="FF0000"/>
                </a:solidFill>
              </a:rPr>
              <a:t>して、</a:t>
            </a:r>
            <a:r>
              <a:rPr kumimoji="1" lang="ja-JP" altLang="en-US" b="1" dirty="0">
                <a:solidFill>
                  <a:srgbClr val="FF0000"/>
                </a:solidFill>
              </a:rPr>
              <a:t>ゲームプログラマ</a:t>
            </a:r>
            <a:r>
              <a:rPr kumimoji="1" lang="ja-JP" altLang="en-US" dirty="0">
                <a:solidFill>
                  <a:srgbClr val="FF0000"/>
                </a:solidFill>
              </a:rPr>
              <a:t>になりたい人</a:t>
            </a:r>
            <a:br>
              <a:rPr kumimoji="1" lang="en-US" altLang="ja-JP" dirty="0">
                <a:solidFill>
                  <a:srgbClr val="FF0000"/>
                </a:solidFill>
              </a:rPr>
            </a:br>
            <a:r>
              <a:rPr kumimoji="1" lang="ja-JP" altLang="en-US" dirty="0"/>
              <a:t>　　</a:t>
            </a:r>
            <a:r>
              <a:rPr kumimoji="1" lang="en-US" altLang="ja-JP" dirty="0"/>
              <a:t>2</a:t>
            </a:r>
            <a:r>
              <a:rPr kumimoji="1" lang="ja-JP" altLang="en-US" dirty="0"/>
              <a:t>年からは今まで以上に高度なプログラミングテクニックを</a:t>
            </a:r>
            <a:br>
              <a:rPr kumimoji="1" lang="en-US" altLang="ja-JP" dirty="0"/>
            </a:br>
            <a:r>
              <a:rPr kumimoji="1" lang="ja-JP" altLang="en-US" dirty="0"/>
              <a:t>　　習うため、ゲームプログラマを目指すのであれば必須。</a:t>
            </a:r>
            <a:br>
              <a:rPr kumimoji="1" lang="en-US" altLang="ja-JP" dirty="0"/>
            </a:br>
            <a:br>
              <a:rPr kumimoji="1" lang="en-US" altLang="ja-JP" dirty="0"/>
            </a:br>
            <a:r>
              <a:rPr kumimoji="1" lang="ja-JP" altLang="en-US" dirty="0">
                <a:solidFill>
                  <a:srgbClr val="FF0000"/>
                </a:solidFill>
              </a:rPr>
              <a:t>②ゲーム会社には就職せず、</a:t>
            </a:r>
            <a:r>
              <a:rPr kumimoji="1" lang="ja-JP" altLang="en-US" b="1" dirty="0">
                <a:solidFill>
                  <a:srgbClr val="FF0000"/>
                </a:solidFill>
              </a:rPr>
              <a:t>趣味や副業でゲームを作りたい</a:t>
            </a:r>
            <a:r>
              <a:rPr kumimoji="1" lang="ja-JP" altLang="en-US" dirty="0">
                <a:solidFill>
                  <a:srgbClr val="FF0000"/>
                </a:solidFill>
              </a:rPr>
              <a:t>人</a:t>
            </a:r>
            <a:br>
              <a:rPr kumimoji="1" lang="en-US" altLang="ja-JP" dirty="0"/>
            </a:br>
            <a:r>
              <a:rPr kumimoji="1" lang="ja-JP" altLang="en-US" dirty="0"/>
              <a:t>　　個人等でインディーズゲーム制作をしたい人もゲーム専攻を</a:t>
            </a:r>
            <a:br>
              <a:rPr kumimoji="1" lang="en-US" altLang="ja-JP" dirty="0"/>
            </a:br>
            <a:r>
              <a:rPr kumimoji="1" lang="ja-JP" altLang="en-US" dirty="0"/>
              <a:t>　　選ぶべきです。理由は後述。</a:t>
            </a:r>
            <a:br>
              <a:rPr kumimoji="1" lang="en-US" altLang="ja-JP" dirty="0"/>
            </a:br>
            <a:br>
              <a:rPr kumimoji="1" lang="en-US" altLang="ja-JP" dirty="0"/>
            </a:br>
            <a:r>
              <a:rPr kumimoji="1" lang="ja-JP" altLang="en-US" dirty="0">
                <a:solidFill>
                  <a:srgbClr val="FF0000"/>
                </a:solidFill>
              </a:rPr>
              <a:t>③</a:t>
            </a:r>
            <a:r>
              <a:rPr kumimoji="1" lang="en-US" altLang="ja-JP" dirty="0">
                <a:solidFill>
                  <a:srgbClr val="FF0000"/>
                </a:solidFill>
              </a:rPr>
              <a:t>4</a:t>
            </a:r>
            <a:r>
              <a:rPr kumimoji="1" lang="ja-JP" altLang="en-US" dirty="0">
                <a:solidFill>
                  <a:srgbClr val="FF0000"/>
                </a:solidFill>
              </a:rPr>
              <a:t>年制で入学している人</a:t>
            </a:r>
            <a:br>
              <a:rPr kumimoji="1" lang="en-US" altLang="ja-JP" dirty="0">
                <a:solidFill>
                  <a:srgbClr val="FF0000"/>
                </a:solidFill>
              </a:rPr>
            </a:br>
            <a:r>
              <a:rPr kumimoji="1" lang="ja-JP" altLang="en-US" dirty="0"/>
              <a:t>　　</a:t>
            </a:r>
            <a:r>
              <a:rPr kumimoji="1" lang="en-US" altLang="ja-JP" dirty="0"/>
              <a:t>4</a:t>
            </a:r>
            <a:r>
              <a:rPr kumimoji="1" lang="ja-JP" altLang="en-US" dirty="0"/>
              <a:t>年は</a:t>
            </a:r>
            <a:r>
              <a:rPr kumimoji="1" lang="en-US" altLang="ja-JP" dirty="0"/>
              <a:t>IT</a:t>
            </a:r>
            <a:r>
              <a:rPr kumimoji="1" lang="ja-JP" altLang="en-US" dirty="0"/>
              <a:t>専攻がないため必然的にゲーム専攻になります。</a:t>
            </a:r>
            <a:endParaRPr kumimoji="1" lang="en-US" altLang="ja-JP" dirty="0"/>
          </a:p>
        </p:txBody>
      </p:sp>
    </p:spTree>
    <p:extLst>
      <p:ext uri="{BB962C8B-B14F-4D97-AF65-F5344CB8AC3E}">
        <p14:creationId xmlns:p14="http://schemas.microsoft.com/office/powerpoint/2010/main" val="2539209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FE9BB-1FC2-2964-AD7E-7BABCD9C8FF7}"/>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099B8762-83FE-BBE4-304C-B05D5CDEA67E}"/>
              </a:ext>
            </a:extLst>
          </p:cNvPr>
          <p:cNvSpPr>
            <a:spLocks noGrp="1"/>
          </p:cNvSpPr>
          <p:nvPr>
            <p:ph type="title"/>
          </p:nvPr>
        </p:nvSpPr>
        <p:spPr/>
        <p:txBody>
          <a:bodyPr>
            <a:normAutofit/>
          </a:bodyPr>
          <a:lstStyle/>
          <a:p>
            <a:r>
              <a:rPr kumimoji="1" lang="ja-JP" altLang="en-US" dirty="0"/>
              <a:t>どうしても授業がキツいとなったら</a:t>
            </a:r>
            <a:r>
              <a:rPr kumimoji="1" lang="en-US" altLang="ja-JP" dirty="0"/>
              <a:t>…</a:t>
            </a:r>
            <a:endParaRPr kumimoji="1" lang="ja-JP" altLang="en-US" dirty="0"/>
          </a:p>
        </p:txBody>
      </p:sp>
      <p:sp>
        <p:nvSpPr>
          <p:cNvPr id="7" name="コンテンツ プレースホルダー 1">
            <a:extLst>
              <a:ext uri="{FF2B5EF4-FFF2-40B4-BE49-F238E27FC236}">
                <a16:creationId xmlns:a16="http://schemas.microsoft.com/office/drawing/2014/main" id="{3374971F-7D20-9683-02B4-C5B801BBEFBB}"/>
              </a:ext>
            </a:extLst>
          </p:cNvPr>
          <p:cNvSpPr txBox="1">
            <a:spLocks/>
          </p:cNvSpPr>
          <p:nvPr/>
        </p:nvSpPr>
        <p:spPr>
          <a:xfrm>
            <a:off x="838200" y="1278384"/>
            <a:ext cx="10515600" cy="4898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b="1" dirty="0"/>
              <a:t>総合学習クラス</a:t>
            </a:r>
            <a:r>
              <a:rPr lang="ja-JP" altLang="en-US" b="1" dirty="0"/>
              <a:t>という道</a:t>
            </a:r>
            <a:br>
              <a:rPr lang="en-US" altLang="ja-JP" dirty="0"/>
            </a:br>
            <a:br>
              <a:rPr lang="en-US" altLang="ja-JP" dirty="0"/>
            </a:br>
            <a:r>
              <a:rPr lang="ja-JP" altLang="en-US" dirty="0"/>
              <a:t>総合学習クラスは年度途中からでも異動できる特別クラスです</a:t>
            </a:r>
            <a:br>
              <a:rPr lang="en-US" altLang="ja-JP" dirty="0"/>
            </a:br>
            <a:r>
              <a:rPr lang="ja-JP" altLang="en-US" dirty="0"/>
              <a:t>基本的には、学校に登校して、ひとりひとりにあった課題を</a:t>
            </a:r>
            <a:br>
              <a:rPr lang="en-US" altLang="ja-JP" dirty="0"/>
            </a:br>
            <a:r>
              <a:rPr lang="ja-JP" altLang="en-US" dirty="0"/>
              <a:t>こなしながら卒業を目指す。</a:t>
            </a:r>
            <a:r>
              <a:rPr lang="ja-JP" altLang="en-US" dirty="0">
                <a:solidFill>
                  <a:srgbClr val="FF0000"/>
                </a:solidFill>
              </a:rPr>
              <a:t>退学</a:t>
            </a:r>
            <a:r>
              <a:rPr lang="ja-JP" altLang="en-US" dirty="0"/>
              <a:t>という中途半端な学歴でなく、</a:t>
            </a:r>
            <a:br>
              <a:rPr lang="en-US" altLang="ja-JP" dirty="0"/>
            </a:br>
            <a:r>
              <a:rPr lang="ja-JP" altLang="en-US" b="1" dirty="0">
                <a:solidFill>
                  <a:srgbClr val="0070C0"/>
                </a:solidFill>
              </a:rPr>
              <a:t>神戸電子専門学校卒業</a:t>
            </a:r>
            <a:r>
              <a:rPr lang="ja-JP" altLang="en-US" dirty="0"/>
              <a:t>という経歴が得られます</a:t>
            </a:r>
            <a:br>
              <a:rPr lang="en-US" altLang="ja-JP" dirty="0"/>
            </a:br>
            <a:br>
              <a:rPr lang="en-US" altLang="ja-JP" dirty="0"/>
            </a:br>
            <a:r>
              <a:rPr lang="ja-JP" altLang="en-US" dirty="0"/>
              <a:t>一般クラスの時間割と異なる授業の進め方のため、総合学習クラスから</a:t>
            </a:r>
            <a:r>
              <a:rPr lang="ja-JP" altLang="en-US" dirty="0">
                <a:solidFill>
                  <a:srgbClr val="FF0000"/>
                </a:solidFill>
              </a:rPr>
              <a:t>一般クラスには戻ることはできない</a:t>
            </a:r>
            <a:r>
              <a:rPr lang="ja-JP" altLang="en-US" dirty="0"/>
              <a:t>ので注意してください</a:t>
            </a:r>
            <a:br>
              <a:rPr lang="en-US" altLang="ja-JP" dirty="0"/>
            </a:br>
            <a:br>
              <a:rPr lang="en-US" altLang="ja-JP" dirty="0"/>
            </a:br>
            <a:r>
              <a:rPr lang="ja-JP" altLang="en-US" dirty="0"/>
              <a:t>ただし、総合学習クラスの２年に進級できれば、卒業だけでなく</a:t>
            </a:r>
            <a:br>
              <a:rPr lang="en-US" altLang="ja-JP" dirty="0"/>
            </a:br>
            <a:r>
              <a:rPr lang="ja-JP" altLang="en-US" b="1" dirty="0">
                <a:solidFill>
                  <a:srgbClr val="0070C0"/>
                </a:solidFill>
              </a:rPr>
              <a:t>就職</a:t>
            </a:r>
            <a:r>
              <a:rPr lang="ja-JP" altLang="en-US" dirty="0"/>
              <a:t>という道も生まれてくる。</a:t>
            </a:r>
            <a:endParaRPr lang="en-US" altLang="ja-JP" dirty="0"/>
          </a:p>
        </p:txBody>
      </p:sp>
    </p:spTree>
    <p:extLst>
      <p:ext uri="{BB962C8B-B14F-4D97-AF65-F5344CB8AC3E}">
        <p14:creationId xmlns:p14="http://schemas.microsoft.com/office/powerpoint/2010/main" val="2845442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F698F-DBFD-5216-106D-7048B721172D}"/>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703E8F38-B58D-F450-FB8C-307D8175260A}"/>
              </a:ext>
            </a:extLst>
          </p:cNvPr>
          <p:cNvSpPr>
            <a:spLocks noGrp="1"/>
          </p:cNvSpPr>
          <p:nvPr>
            <p:ph type="title"/>
          </p:nvPr>
        </p:nvSpPr>
        <p:spPr/>
        <p:txBody>
          <a:bodyPr>
            <a:normAutofit/>
          </a:bodyPr>
          <a:lstStyle/>
          <a:p>
            <a:r>
              <a:rPr kumimoji="1" lang="ja-JP" altLang="en-US" dirty="0"/>
              <a:t>自分が将来やりたいこと</a:t>
            </a:r>
          </a:p>
        </p:txBody>
      </p:sp>
      <p:sp>
        <p:nvSpPr>
          <p:cNvPr id="7" name="コンテンツ プレースホルダー 1">
            <a:extLst>
              <a:ext uri="{FF2B5EF4-FFF2-40B4-BE49-F238E27FC236}">
                <a16:creationId xmlns:a16="http://schemas.microsoft.com/office/drawing/2014/main" id="{5EB12CCB-65F3-6162-D616-BEF4C9EF6980}"/>
              </a:ext>
            </a:extLst>
          </p:cNvPr>
          <p:cNvSpPr txBox="1">
            <a:spLocks/>
          </p:cNvSpPr>
          <p:nvPr/>
        </p:nvSpPr>
        <p:spPr>
          <a:xfrm>
            <a:off x="838200" y="1278384"/>
            <a:ext cx="10515600" cy="4898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t>自分の将来像をしっかりと考えてみましょう</a:t>
            </a:r>
            <a:br>
              <a:rPr lang="en-US" altLang="ja-JP" dirty="0"/>
            </a:br>
            <a:br>
              <a:rPr lang="en-US" altLang="ja-JP" dirty="0"/>
            </a:br>
            <a:r>
              <a:rPr lang="ja-JP" altLang="en-US" dirty="0"/>
              <a:t>最終的には自分がどういった職業に就きたいかです</a:t>
            </a:r>
            <a:br>
              <a:rPr lang="en-US" altLang="ja-JP" dirty="0"/>
            </a:br>
            <a:br>
              <a:rPr lang="en-US" altLang="ja-JP" dirty="0"/>
            </a:br>
            <a:r>
              <a:rPr lang="ja-JP" altLang="en-US" dirty="0"/>
              <a:t>・ゲームプログラマになりたい</a:t>
            </a:r>
            <a:br>
              <a:rPr lang="en-US" altLang="ja-JP" dirty="0"/>
            </a:br>
            <a:r>
              <a:rPr lang="ja-JP" altLang="en-US" dirty="0"/>
              <a:t>・ゲーム会社に絶対に就職したい</a:t>
            </a:r>
            <a:br>
              <a:rPr lang="en-US" altLang="ja-JP" dirty="0"/>
            </a:br>
            <a:r>
              <a:rPr lang="ja-JP" altLang="en-US" dirty="0"/>
              <a:t>・企画のほうをメインにやりたい</a:t>
            </a:r>
            <a:br>
              <a:rPr lang="en-US" altLang="ja-JP" dirty="0"/>
            </a:br>
            <a:r>
              <a:rPr lang="ja-JP" altLang="en-US" dirty="0"/>
              <a:t>・ゲーム会社じゃなくてもいい</a:t>
            </a:r>
            <a:br>
              <a:rPr lang="en-US" altLang="ja-JP" dirty="0"/>
            </a:br>
            <a:r>
              <a:rPr lang="ja-JP" altLang="en-US" dirty="0"/>
              <a:t>・サーバ管理をやりたい</a:t>
            </a:r>
            <a:br>
              <a:rPr lang="en-US" altLang="ja-JP" dirty="0"/>
            </a:br>
            <a:br>
              <a:rPr lang="en-US" altLang="ja-JP" dirty="0"/>
            </a:br>
            <a:r>
              <a:rPr lang="ja-JP" altLang="en-US" dirty="0"/>
              <a:t>等、いろいろと自分のやりたいことを探してみてください</a:t>
            </a:r>
            <a:br>
              <a:rPr lang="en-US" altLang="ja-JP" dirty="0"/>
            </a:br>
            <a:r>
              <a:rPr lang="ja-JP" altLang="en-US" dirty="0"/>
              <a:t>人間はやりたいことに対してはモチベーションが続きます</a:t>
            </a:r>
            <a:endParaRPr lang="en-US" altLang="ja-JP" dirty="0"/>
          </a:p>
        </p:txBody>
      </p:sp>
    </p:spTree>
    <p:extLst>
      <p:ext uri="{BB962C8B-B14F-4D97-AF65-F5344CB8AC3E}">
        <p14:creationId xmlns:p14="http://schemas.microsoft.com/office/powerpoint/2010/main" val="206472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3575E-B0F4-57F4-2A14-AC361B2C120B}"/>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B007B6A6-0FD3-3235-F03C-CE13287E04BF}"/>
              </a:ext>
            </a:extLst>
          </p:cNvPr>
          <p:cNvSpPr>
            <a:spLocks noGrp="1"/>
          </p:cNvSpPr>
          <p:nvPr>
            <p:ph type="title"/>
          </p:nvPr>
        </p:nvSpPr>
        <p:spPr/>
        <p:txBody>
          <a:bodyPr>
            <a:normAutofit/>
          </a:bodyPr>
          <a:lstStyle/>
          <a:p>
            <a:r>
              <a:rPr kumimoji="1" lang="ja-JP" altLang="en-US" dirty="0"/>
              <a:t>さいごに</a:t>
            </a:r>
          </a:p>
        </p:txBody>
      </p:sp>
      <p:sp>
        <p:nvSpPr>
          <p:cNvPr id="7" name="コンテンツ プレースホルダー 1">
            <a:extLst>
              <a:ext uri="{FF2B5EF4-FFF2-40B4-BE49-F238E27FC236}">
                <a16:creationId xmlns:a16="http://schemas.microsoft.com/office/drawing/2014/main" id="{09462A66-24EB-D69C-6116-24A44ED14FD0}"/>
              </a:ext>
            </a:extLst>
          </p:cNvPr>
          <p:cNvSpPr txBox="1">
            <a:spLocks/>
          </p:cNvSpPr>
          <p:nvPr/>
        </p:nvSpPr>
        <p:spPr>
          <a:xfrm>
            <a:off x="838200" y="1278384"/>
            <a:ext cx="10515600" cy="489857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3600" dirty="0"/>
              <a:t>これまでのお話は村田の</a:t>
            </a:r>
            <a:r>
              <a:rPr lang="ja-JP" altLang="en-US" sz="3600" b="1" dirty="0">
                <a:solidFill>
                  <a:srgbClr val="FF0000"/>
                </a:solidFill>
              </a:rPr>
              <a:t>かなり主観に基づく意見</a:t>
            </a:r>
            <a:r>
              <a:rPr lang="ja-JP" altLang="en-US" sz="3600" dirty="0"/>
              <a:t>です</a:t>
            </a:r>
            <a:br>
              <a:rPr lang="en-US" altLang="ja-JP" sz="3600" dirty="0"/>
            </a:br>
            <a:br>
              <a:rPr lang="en-US" altLang="ja-JP" sz="3600" dirty="0"/>
            </a:br>
            <a:r>
              <a:rPr lang="ja-JP" altLang="en-US" sz="3600" dirty="0"/>
              <a:t>ゲームソフト分野の他の先生方とは違う考えのところもあります</a:t>
            </a:r>
            <a:endParaRPr lang="en-US" altLang="ja-JP" sz="3600" dirty="0"/>
          </a:p>
          <a:p>
            <a:pPr marL="0" indent="0">
              <a:buNone/>
            </a:pPr>
            <a:br>
              <a:rPr lang="en-US" altLang="ja-JP" sz="3600" dirty="0"/>
            </a:br>
            <a:r>
              <a:rPr lang="ja-JP" altLang="en-US" sz="3600" dirty="0"/>
              <a:t>なので、村田がこう言ってたから</a:t>
            </a:r>
            <a:r>
              <a:rPr lang="en-US" altLang="ja-JP" sz="3600" dirty="0"/>
              <a:t>…</a:t>
            </a:r>
            <a:r>
              <a:rPr lang="ja-JP" altLang="en-US" sz="3600" dirty="0"/>
              <a:t>という流れで他の先生に話をするのは控えてください</a:t>
            </a:r>
            <a:br>
              <a:rPr lang="en-US" altLang="ja-JP" sz="3600" dirty="0"/>
            </a:br>
            <a:br>
              <a:rPr lang="en-US" altLang="ja-JP" sz="3600" dirty="0"/>
            </a:br>
            <a:r>
              <a:rPr lang="ja-JP" altLang="en-US" sz="3600" dirty="0"/>
              <a:t>今日の話はあくまで</a:t>
            </a:r>
            <a:r>
              <a:rPr lang="ja-JP" altLang="en-US" sz="3600" b="1" dirty="0">
                <a:solidFill>
                  <a:srgbClr val="00B0F0"/>
                </a:solidFill>
              </a:rPr>
              <a:t>参考程度</a:t>
            </a:r>
            <a:r>
              <a:rPr lang="ja-JP" altLang="en-US" sz="3600" dirty="0"/>
              <a:t>にとらえてもらって、</a:t>
            </a:r>
            <a:br>
              <a:rPr lang="en-US" altLang="ja-JP" sz="3600" dirty="0"/>
            </a:br>
            <a:r>
              <a:rPr lang="ja-JP" altLang="en-US" sz="3600" dirty="0"/>
              <a:t>学校に通いながら自分のやりたいことを見つけるようにしてください</a:t>
            </a:r>
            <a:endParaRPr lang="en-US" altLang="ja-JP" sz="3600" dirty="0"/>
          </a:p>
        </p:txBody>
      </p:sp>
    </p:spTree>
    <p:extLst>
      <p:ext uri="{BB962C8B-B14F-4D97-AF65-F5344CB8AC3E}">
        <p14:creationId xmlns:p14="http://schemas.microsoft.com/office/powerpoint/2010/main" val="255850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41A36-6743-0AAF-F9E1-69C20A02C32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8B9D526-44AF-3236-1EC0-67DC38B4CA63}"/>
              </a:ext>
            </a:extLst>
          </p:cNvPr>
          <p:cNvSpPr>
            <a:spLocks noGrp="1"/>
          </p:cNvSpPr>
          <p:nvPr>
            <p:ph type="title"/>
          </p:nvPr>
        </p:nvSpPr>
        <p:spPr/>
        <p:txBody>
          <a:bodyPr/>
          <a:lstStyle/>
          <a:p>
            <a:r>
              <a:rPr kumimoji="1" lang="en-US" altLang="ja-JP" dirty="0"/>
              <a:t>IT</a:t>
            </a:r>
            <a:r>
              <a:rPr kumimoji="1" lang="ja-JP" altLang="en-US" dirty="0"/>
              <a:t>専攻</a:t>
            </a:r>
          </a:p>
        </p:txBody>
      </p:sp>
      <p:sp>
        <p:nvSpPr>
          <p:cNvPr id="3" name="コンテンツ プレースホルダー 2">
            <a:extLst>
              <a:ext uri="{FF2B5EF4-FFF2-40B4-BE49-F238E27FC236}">
                <a16:creationId xmlns:a16="http://schemas.microsoft.com/office/drawing/2014/main" id="{4BB07E3A-1A51-DD18-0C46-9198BC3E44A8}"/>
              </a:ext>
            </a:extLst>
          </p:cNvPr>
          <p:cNvSpPr>
            <a:spLocks noGrp="1"/>
          </p:cNvSpPr>
          <p:nvPr>
            <p:ph idx="1"/>
          </p:nvPr>
        </p:nvSpPr>
        <p:spPr/>
        <p:txBody>
          <a:bodyPr>
            <a:normAutofit/>
          </a:bodyPr>
          <a:lstStyle/>
          <a:p>
            <a:r>
              <a:rPr kumimoji="1" lang="en-US" altLang="ja-JP" sz="3200" b="1" dirty="0"/>
              <a:t>IT</a:t>
            </a:r>
            <a:r>
              <a:rPr kumimoji="1" lang="ja-JP" altLang="en-US" sz="3200" b="1" dirty="0"/>
              <a:t>専攻を選ぶべき人</a:t>
            </a:r>
            <a:br>
              <a:rPr kumimoji="1" lang="en-US" altLang="ja-JP" sz="3200" dirty="0"/>
            </a:br>
            <a:br>
              <a:rPr kumimoji="1" lang="en-US" altLang="ja-JP" dirty="0"/>
            </a:br>
            <a:r>
              <a:rPr kumimoji="1" lang="ja-JP" altLang="en-US" dirty="0">
                <a:solidFill>
                  <a:srgbClr val="0000FF"/>
                </a:solidFill>
              </a:rPr>
              <a:t>①なにがなんでも</a:t>
            </a:r>
            <a:r>
              <a:rPr kumimoji="1" lang="ja-JP" altLang="en-US" b="1" dirty="0">
                <a:solidFill>
                  <a:srgbClr val="0000FF"/>
                </a:solidFill>
              </a:rPr>
              <a:t>ゲーム会社へ就職</a:t>
            </a:r>
            <a:r>
              <a:rPr kumimoji="1" lang="ja-JP" altLang="en-US" dirty="0">
                <a:solidFill>
                  <a:srgbClr val="0000FF"/>
                </a:solidFill>
              </a:rPr>
              <a:t>したい人</a:t>
            </a:r>
            <a:br>
              <a:rPr kumimoji="1" lang="en-US" altLang="ja-JP" dirty="0">
                <a:solidFill>
                  <a:srgbClr val="0000FF"/>
                </a:solidFill>
              </a:rPr>
            </a:br>
            <a:r>
              <a:rPr kumimoji="1" lang="ja-JP" altLang="en-US" dirty="0"/>
              <a:t>　　ゲーム会社の職種はプログラマだけではなく、多くの職種が</a:t>
            </a:r>
            <a:br>
              <a:rPr kumimoji="1" lang="en-US" altLang="ja-JP" dirty="0"/>
            </a:br>
            <a:r>
              <a:rPr kumimoji="1" lang="ja-JP" altLang="en-US" dirty="0"/>
              <a:t>　　あるため、ネットワークやサーバ管理といった</a:t>
            </a:r>
            <a:r>
              <a:rPr kumimoji="1" lang="en-US" altLang="ja-JP" dirty="0"/>
              <a:t>IT</a:t>
            </a:r>
            <a:r>
              <a:rPr kumimoji="1" lang="ja-JP" altLang="en-US" dirty="0"/>
              <a:t>部門もある</a:t>
            </a:r>
            <a:br>
              <a:rPr kumimoji="1" lang="en-US" altLang="ja-JP" dirty="0"/>
            </a:br>
            <a:r>
              <a:rPr kumimoji="1" lang="ja-JP" altLang="en-US" dirty="0"/>
              <a:t>　　ため、</a:t>
            </a:r>
            <a:r>
              <a:rPr kumimoji="1" lang="en-US" altLang="ja-JP" dirty="0"/>
              <a:t>IT</a:t>
            </a:r>
            <a:r>
              <a:rPr kumimoji="1" lang="ja-JP" altLang="en-US" dirty="0"/>
              <a:t>専攻でその手の知識を身につけたい人。</a:t>
            </a:r>
            <a:br>
              <a:rPr kumimoji="1" lang="en-US" altLang="ja-JP" dirty="0"/>
            </a:br>
            <a:r>
              <a:rPr kumimoji="1" lang="ja-JP" altLang="en-US" dirty="0"/>
              <a:t>　　</a:t>
            </a:r>
            <a:br>
              <a:rPr lang="en-US" altLang="ja-JP" dirty="0"/>
            </a:br>
            <a:r>
              <a:rPr lang="ja-JP" altLang="en-US" dirty="0">
                <a:solidFill>
                  <a:srgbClr val="0000FF"/>
                </a:solidFill>
              </a:rPr>
              <a:t>②</a:t>
            </a:r>
            <a:r>
              <a:rPr lang="en-US" altLang="ja-JP" dirty="0">
                <a:solidFill>
                  <a:srgbClr val="0000FF"/>
                </a:solidFill>
              </a:rPr>
              <a:t>IT</a:t>
            </a:r>
            <a:r>
              <a:rPr lang="ja-JP" altLang="en-US" dirty="0">
                <a:solidFill>
                  <a:srgbClr val="0000FF"/>
                </a:solidFill>
              </a:rPr>
              <a:t>企業で</a:t>
            </a:r>
            <a:r>
              <a:rPr lang="ja-JP" altLang="en-US" b="1" dirty="0">
                <a:solidFill>
                  <a:srgbClr val="0000FF"/>
                </a:solidFill>
              </a:rPr>
              <a:t>プログラマ</a:t>
            </a:r>
            <a:r>
              <a:rPr lang="ja-JP" altLang="en-US" dirty="0">
                <a:solidFill>
                  <a:srgbClr val="0000FF"/>
                </a:solidFill>
              </a:rPr>
              <a:t>をしたい人</a:t>
            </a:r>
            <a:br>
              <a:rPr lang="en-US" altLang="ja-JP" dirty="0">
                <a:solidFill>
                  <a:srgbClr val="0000FF"/>
                </a:solidFill>
              </a:rPr>
            </a:br>
            <a:r>
              <a:rPr lang="ja-JP" altLang="en-US" dirty="0"/>
              <a:t>　　</a:t>
            </a:r>
            <a:r>
              <a:rPr lang="en-US" altLang="ja-JP" dirty="0"/>
              <a:t>2</a:t>
            </a:r>
            <a:r>
              <a:rPr lang="ja-JP" altLang="en-US" dirty="0"/>
              <a:t>年ではスマホアプリの制作も行うので、その手の企業へ就職</a:t>
            </a:r>
            <a:br>
              <a:rPr lang="en-US" altLang="ja-JP" dirty="0"/>
            </a:br>
            <a:r>
              <a:rPr lang="ja-JP" altLang="en-US" dirty="0"/>
              <a:t>　　したい人も</a:t>
            </a:r>
            <a:r>
              <a:rPr lang="en-US" altLang="ja-JP" dirty="0"/>
              <a:t>IT</a:t>
            </a:r>
            <a:r>
              <a:rPr lang="ja-JP" altLang="en-US" dirty="0"/>
              <a:t>専攻がよい。</a:t>
            </a:r>
            <a:br>
              <a:rPr lang="en-US" altLang="ja-JP" dirty="0"/>
            </a:br>
            <a:br>
              <a:rPr lang="en-US" altLang="ja-JP" dirty="0"/>
            </a:br>
            <a:r>
              <a:rPr lang="ja-JP" altLang="en-US" dirty="0">
                <a:solidFill>
                  <a:srgbClr val="0000FF"/>
                </a:solidFill>
              </a:rPr>
              <a:t>③接客やサービス系に就職したい人</a:t>
            </a:r>
            <a:endParaRPr kumimoji="1" lang="en-US" altLang="ja-JP" dirty="0">
              <a:solidFill>
                <a:srgbClr val="0000FF"/>
              </a:solidFill>
            </a:endParaRPr>
          </a:p>
        </p:txBody>
      </p:sp>
    </p:spTree>
    <p:extLst>
      <p:ext uri="{BB962C8B-B14F-4D97-AF65-F5344CB8AC3E}">
        <p14:creationId xmlns:p14="http://schemas.microsoft.com/office/powerpoint/2010/main" val="903471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3643F38-465A-4237-8A6B-3AD034D40158}"/>
              </a:ext>
            </a:extLst>
          </p:cNvPr>
          <p:cNvSpPr>
            <a:spLocks noGrp="1"/>
          </p:cNvSpPr>
          <p:nvPr>
            <p:ph type="title"/>
          </p:nvPr>
        </p:nvSpPr>
        <p:spPr/>
        <p:txBody>
          <a:bodyPr/>
          <a:lstStyle/>
          <a:p>
            <a:r>
              <a:rPr kumimoji="1" lang="ja-JP" altLang="en-US" dirty="0"/>
              <a:t>２年生</a:t>
            </a:r>
            <a:r>
              <a:rPr lang="ja-JP" altLang="en-US" dirty="0"/>
              <a:t>のカリキュラム</a:t>
            </a:r>
            <a:endParaRPr kumimoji="1" lang="ja-JP" altLang="en-US" dirty="0"/>
          </a:p>
        </p:txBody>
      </p:sp>
      <p:graphicFrame>
        <p:nvGraphicFramePr>
          <p:cNvPr id="6" name="コンテンツ プレースホルダー 5">
            <a:extLst>
              <a:ext uri="{FF2B5EF4-FFF2-40B4-BE49-F238E27FC236}">
                <a16:creationId xmlns:a16="http://schemas.microsoft.com/office/drawing/2014/main" id="{28505531-1888-464E-8DF6-F8A6537EA5BA}"/>
              </a:ext>
            </a:extLst>
          </p:cNvPr>
          <p:cNvGraphicFramePr>
            <a:graphicFrameLocks noGrp="1"/>
          </p:cNvGraphicFramePr>
          <p:nvPr>
            <p:ph idx="1"/>
            <p:extLst>
              <p:ext uri="{D42A27DB-BD31-4B8C-83A1-F6EECF244321}">
                <p14:modId xmlns:p14="http://schemas.microsoft.com/office/powerpoint/2010/main" val="616495292"/>
              </p:ext>
            </p:extLst>
          </p:nvPr>
        </p:nvGraphicFramePr>
        <p:xfrm>
          <a:off x="2293056" y="1145219"/>
          <a:ext cx="7483241" cy="5399784"/>
        </p:xfrm>
        <a:graphic>
          <a:graphicData uri="http://schemas.openxmlformats.org/drawingml/2006/table">
            <a:tbl>
              <a:tblPr>
                <a:tableStyleId>{8A107856-5554-42FB-B03E-39F5DBC370BA}</a:tableStyleId>
              </a:tblPr>
              <a:tblGrid>
                <a:gridCol w="3731141">
                  <a:extLst>
                    <a:ext uri="{9D8B030D-6E8A-4147-A177-3AD203B41FA5}">
                      <a16:colId xmlns:a16="http://schemas.microsoft.com/office/drawing/2014/main" val="261555836"/>
                    </a:ext>
                  </a:extLst>
                </a:gridCol>
                <a:gridCol w="3752100">
                  <a:extLst>
                    <a:ext uri="{9D8B030D-6E8A-4147-A177-3AD203B41FA5}">
                      <a16:colId xmlns:a16="http://schemas.microsoft.com/office/drawing/2014/main" val="1755378177"/>
                    </a:ext>
                  </a:extLst>
                </a:gridCol>
              </a:tblGrid>
              <a:tr h="550215">
                <a:tc gridSpan="2">
                  <a:txBody>
                    <a:bodyPr/>
                    <a:lstStyle/>
                    <a:p>
                      <a:pPr algn="ctr" fontAlgn="ctr"/>
                      <a:r>
                        <a:rPr lang="ja-JP" altLang="en-US" sz="3200" u="none" strike="noStrike" dirty="0">
                          <a:effectLst/>
                        </a:rPr>
                        <a:t>２年</a:t>
                      </a:r>
                      <a:endPar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bg1"/>
                    </a:solidFill>
                  </a:tcPr>
                </a:tc>
                <a:tc hMerge="1">
                  <a:txBody>
                    <a:bodyPr/>
                    <a:lstStyle/>
                    <a:p>
                      <a:endParaRPr kumimoji="1" lang="ja-JP" altLang="en-US"/>
                    </a:p>
                  </a:txBody>
                  <a:tcPr/>
                </a:tc>
                <a:extLst>
                  <a:ext uri="{0D108BD9-81ED-4DB2-BD59-A6C34878D82A}">
                    <a16:rowId xmlns:a16="http://schemas.microsoft.com/office/drawing/2014/main" val="3560062736"/>
                  </a:ext>
                </a:extLst>
              </a:tr>
              <a:tr h="487506">
                <a:tc>
                  <a:txBody>
                    <a:bodyPr/>
                    <a:lstStyle/>
                    <a:p>
                      <a:pPr algn="ctr" fontAlgn="ctr"/>
                      <a:r>
                        <a:rPr lang="en-US" altLang="ja-JP" sz="2800" u="none" strike="noStrike" dirty="0">
                          <a:solidFill>
                            <a:schemeClr val="bg1"/>
                          </a:solidFill>
                          <a:effectLst/>
                        </a:rPr>
                        <a:t>IT</a:t>
                      </a:r>
                      <a:r>
                        <a:rPr lang="ja-JP" altLang="en-US" sz="2800" u="none" strike="noStrike" dirty="0">
                          <a:solidFill>
                            <a:schemeClr val="bg1"/>
                          </a:solidFill>
                          <a:effectLst/>
                        </a:rPr>
                        <a:t>専攻</a:t>
                      </a:r>
                      <a:endParaRPr lang="ja-JP" altLang="en-US" sz="28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2"/>
                    </a:solidFill>
                  </a:tcPr>
                </a:tc>
                <a:tc>
                  <a:txBody>
                    <a:bodyPr/>
                    <a:lstStyle/>
                    <a:p>
                      <a:pPr algn="ctr" fontAlgn="ctr"/>
                      <a:r>
                        <a:rPr lang="ja-JP" altLang="en-US" sz="2800" u="none" strike="noStrike" dirty="0">
                          <a:solidFill>
                            <a:schemeClr val="tx1"/>
                          </a:solidFill>
                          <a:effectLst/>
                        </a:rPr>
                        <a:t>ゲーム専攻</a:t>
                      </a:r>
                      <a:endParaRPr lang="ja-JP" altLang="en-US" sz="2800" b="1" i="0" u="none" strike="noStrike" dirty="0">
                        <a:solidFill>
                          <a:schemeClr val="tx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solidFill>
                  </a:tcPr>
                </a:tc>
                <a:extLst>
                  <a:ext uri="{0D108BD9-81ED-4DB2-BD59-A6C34878D82A}">
                    <a16:rowId xmlns:a16="http://schemas.microsoft.com/office/drawing/2014/main" val="1151650610"/>
                  </a:ext>
                </a:extLst>
              </a:tr>
              <a:tr h="443187">
                <a:tc gridSpan="2">
                  <a:txBody>
                    <a:bodyPr/>
                    <a:lstStyle/>
                    <a:p>
                      <a:pPr algn="ctr" fontAlgn="ctr"/>
                      <a:r>
                        <a:rPr lang="en-US" sz="2400" u="none" strike="noStrike" dirty="0">
                          <a:effectLst/>
                        </a:rPr>
                        <a:t>Linux</a:t>
                      </a:r>
                      <a:r>
                        <a:rPr lang="ja-JP" altLang="en-US" sz="2400" u="none" strike="noStrike" dirty="0">
                          <a:effectLst/>
                        </a:rPr>
                        <a:t>運用管理</a:t>
                      </a: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endParaRPr kumimoji="1" lang="ja-JP" altLang="en-US"/>
                    </a:p>
                  </a:txBody>
                  <a:tcPr/>
                </a:tc>
                <a:extLst>
                  <a:ext uri="{0D108BD9-81ED-4DB2-BD59-A6C34878D82A}">
                    <a16:rowId xmlns:a16="http://schemas.microsoft.com/office/drawing/2014/main" val="1395772831"/>
                  </a:ext>
                </a:extLst>
              </a:tr>
              <a:tr h="443187">
                <a:tc gridSpan="2">
                  <a:txBody>
                    <a:bodyPr/>
                    <a:lstStyle/>
                    <a:p>
                      <a:pPr algn="ctr" fontAlgn="ctr"/>
                      <a:r>
                        <a:rPr lang="ja-JP" altLang="en-US" sz="2400" u="none" strike="noStrike" dirty="0">
                          <a:effectLst/>
                        </a:rPr>
                        <a:t>データベース</a:t>
                      </a: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endParaRPr kumimoji="1" lang="ja-JP" altLang="en-US"/>
                    </a:p>
                  </a:txBody>
                  <a:tcPr/>
                </a:tc>
                <a:extLst>
                  <a:ext uri="{0D108BD9-81ED-4DB2-BD59-A6C34878D82A}">
                    <a16:rowId xmlns:a16="http://schemas.microsoft.com/office/drawing/2014/main" val="2228865146"/>
                  </a:ext>
                </a:extLst>
              </a:tr>
              <a:tr h="443187">
                <a:tc gridSpan="2">
                  <a:txBody>
                    <a:bodyPr/>
                    <a:lstStyle/>
                    <a:p>
                      <a:pPr algn="ctr" fontAlgn="ctr"/>
                      <a:r>
                        <a:rPr lang="ja-JP" altLang="en-US" sz="2400" u="none" strike="noStrike" dirty="0">
                          <a:effectLst/>
                        </a:rPr>
                        <a:t>数学</a:t>
                      </a: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endParaRPr kumimoji="1" lang="ja-JP" altLang="en-US"/>
                    </a:p>
                  </a:txBody>
                  <a:tcPr/>
                </a:tc>
                <a:extLst>
                  <a:ext uri="{0D108BD9-81ED-4DB2-BD59-A6C34878D82A}">
                    <a16:rowId xmlns:a16="http://schemas.microsoft.com/office/drawing/2014/main" val="4033502625"/>
                  </a:ext>
                </a:extLst>
              </a:tr>
              <a:tr h="443187">
                <a:tc gridSpan="2">
                  <a:txBody>
                    <a:bodyPr/>
                    <a:lstStyle/>
                    <a:p>
                      <a:pPr algn="ctr" fontAlgn="ctr"/>
                      <a:r>
                        <a:rPr lang="en-US" sz="2400" u="none" strike="noStrike" dirty="0">
                          <a:effectLst/>
                        </a:rPr>
                        <a:t>IT</a:t>
                      </a:r>
                      <a:r>
                        <a:rPr lang="ja-JP" altLang="en-US" sz="2400" u="none" strike="noStrike" dirty="0">
                          <a:effectLst/>
                        </a:rPr>
                        <a:t>応用</a:t>
                      </a: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endParaRPr kumimoji="1" lang="ja-JP" altLang="en-US"/>
                    </a:p>
                  </a:txBody>
                  <a:tcPr/>
                </a:tc>
                <a:extLst>
                  <a:ext uri="{0D108BD9-81ED-4DB2-BD59-A6C34878D82A}">
                    <a16:rowId xmlns:a16="http://schemas.microsoft.com/office/drawing/2014/main" val="1289610095"/>
                  </a:ext>
                </a:extLst>
              </a:tr>
              <a:tr h="443187">
                <a:tc gridSpan="2">
                  <a:txBody>
                    <a:bodyPr/>
                    <a:lstStyle/>
                    <a:p>
                      <a:pPr algn="ctr" fontAlgn="ctr"/>
                      <a:r>
                        <a:rPr lang="ja-JP" altLang="en-US" sz="2400" u="none" strike="noStrike" dirty="0">
                          <a:effectLst/>
                        </a:rPr>
                        <a:t>ゲーム開発</a:t>
                      </a:r>
                      <a:r>
                        <a:rPr lang="en-US" altLang="ja-JP" sz="2400" u="none" strike="noStrike" dirty="0">
                          <a:effectLst/>
                        </a:rPr>
                        <a:t>Ⅱ</a:t>
                      </a:r>
                      <a:endPar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endParaRPr kumimoji="1" lang="ja-JP" altLang="en-US"/>
                    </a:p>
                  </a:txBody>
                  <a:tcPr/>
                </a:tc>
                <a:extLst>
                  <a:ext uri="{0D108BD9-81ED-4DB2-BD59-A6C34878D82A}">
                    <a16:rowId xmlns:a16="http://schemas.microsoft.com/office/drawing/2014/main" val="3942714379"/>
                  </a:ext>
                </a:extLst>
              </a:tr>
              <a:tr h="443187">
                <a:tc>
                  <a:txBody>
                    <a:bodyPr/>
                    <a:lstStyle/>
                    <a:p>
                      <a:pPr algn="ctr" fontAlgn="ctr"/>
                      <a:r>
                        <a:rPr lang="ja-JP" altLang="en-US" sz="2400" u="none" strike="noStrike" dirty="0">
                          <a:effectLst/>
                        </a:rPr>
                        <a:t>キャリア指導</a:t>
                      </a: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2400" u="none" strike="noStrike" dirty="0">
                          <a:effectLst/>
                        </a:rPr>
                        <a:t>キャリアデザイン</a:t>
                      </a:r>
                      <a:r>
                        <a:rPr lang="en-US" altLang="ja-JP" sz="2400" u="none" strike="noStrike" dirty="0">
                          <a:effectLst/>
                        </a:rPr>
                        <a:t>Ⅱ</a:t>
                      </a:r>
                      <a:endPar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bg1"/>
                    </a:solidFill>
                  </a:tcPr>
                </a:tc>
                <a:extLst>
                  <a:ext uri="{0D108BD9-81ED-4DB2-BD59-A6C34878D82A}">
                    <a16:rowId xmlns:a16="http://schemas.microsoft.com/office/drawing/2014/main" val="3970592108"/>
                  </a:ext>
                </a:extLst>
              </a:tr>
              <a:tr h="443187">
                <a:tc>
                  <a:txBody>
                    <a:bodyPr/>
                    <a:lstStyle/>
                    <a:p>
                      <a:pPr algn="ctr" fontAlgn="ctr"/>
                      <a:r>
                        <a:rPr lang="en-US" altLang="ja-JP" sz="2400" u="none" strike="noStrike">
                          <a:effectLst/>
                        </a:rPr>
                        <a:t>Web</a:t>
                      </a:r>
                      <a:r>
                        <a:rPr lang="ja-JP" altLang="en-US" sz="2400" u="none" strike="noStrike">
                          <a:effectLst/>
                        </a:rPr>
                        <a:t>デザイン応用</a:t>
                      </a:r>
                      <a:endParaRPr lang="ja-JP" alt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bg1"/>
                    </a:solidFill>
                  </a:tcPr>
                </a:tc>
                <a:tc rowSpan="4">
                  <a:txBody>
                    <a:bodyPr/>
                    <a:lstStyle/>
                    <a:p>
                      <a:pPr algn="ctr" fontAlgn="ctr"/>
                      <a:r>
                        <a:rPr lang="en-US" altLang="ja-JP" sz="2400" u="none" strike="noStrike" dirty="0">
                          <a:solidFill>
                            <a:srgbClr val="FF0000"/>
                          </a:solidFill>
                          <a:effectLst/>
                        </a:rPr>
                        <a:t>3D</a:t>
                      </a:r>
                      <a:r>
                        <a:rPr lang="ja-JP" altLang="en-US" sz="2400" u="none" strike="noStrike" dirty="0">
                          <a:solidFill>
                            <a:srgbClr val="FF0000"/>
                          </a:solidFill>
                          <a:effectLst/>
                        </a:rPr>
                        <a:t>ゲームプログラミング</a:t>
                      </a:r>
                    </a:p>
                  </a:txBody>
                  <a:tcPr marL="7620" marR="7620" marT="7620" marB="0" anchor="ctr">
                    <a:solidFill>
                      <a:schemeClr val="bg1"/>
                    </a:solidFill>
                  </a:tcPr>
                </a:tc>
                <a:extLst>
                  <a:ext uri="{0D108BD9-81ED-4DB2-BD59-A6C34878D82A}">
                    <a16:rowId xmlns:a16="http://schemas.microsoft.com/office/drawing/2014/main" val="538871110"/>
                  </a:ext>
                </a:extLst>
              </a:tr>
              <a:tr h="0">
                <a:tc>
                  <a:txBody>
                    <a:bodyPr/>
                    <a:lstStyle/>
                    <a:p>
                      <a:pPr algn="ctr" fontAlgn="ctr"/>
                      <a:r>
                        <a:rPr lang="ja-JP" altLang="en-US" sz="2400" u="none" strike="noStrike">
                          <a:effectLst/>
                        </a:rPr>
                        <a:t>デザイン</a:t>
                      </a:r>
                      <a:r>
                        <a:rPr lang="en-US" altLang="ja-JP" sz="2400" u="none" strike="noStrike">
                          <a:effectLst/>
                        </a:rPr>
                        <a:t>Ⅰ</a:t>
                      </a:r>
                      <a:endParaRPr lang="en-US" altLang="ja-JP"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bg1"/>
                    </a:solidFill>
                  </a:tcPr>
                </a:tc>
                <a:tc vMerge="1">
                  <a:txBody>
                    <a:bodyPr/>
                    <a:lstStyle/>
                    <a:p>
                      <a:endParaRPr/>
                    </a:p>
                  </a:txBody>
                  <a:tcPr marL="7620" marR="7620" marT="7620" marB="0" anchor="ctr">
                    <a:solidFill>
                      <a:schemeClr val="bg1"/>
                    </a:solidFill>
                  </a:tcPr>
                </a:tc>
                <a:extLst>
                  <a:ext uri="{0D108BD9-81ED-4DB2-BD59-A6C34878D82A}">
                    <a16:rowId xmlns:a16="http://schemas.microsoft.com/office/drawing/2014/main" val="4068051758"/>
                  </a:ext>
                </a:extLst>
              </a:tr>
              <a:tr h="443187">
                <a:tc>
                  <a:txBody>
                    <a:bodyPr/>
                    <a:lstStyle/>
                    <a:p>
                      <a:pPr algn="ctr" fontAlgn="ctr"/>
                      <a:r>
                        <a:rPr lang="en-US" sz="2400" u="none" strike="noStrike" dirty="0">
                          <a:solidFill>
                            <a:srgbClr val="FF0000"/>
                          </a:solidFill>
                          <a:effectLst/>
                        </a:rPr>
                        <a:t>PG&amp;IT</a:t>
                      </a:r>
                      <a:r>
                        <a:rPr lang="ja-JP" altLang="en-US" sz="2400" u="none" strike="noStrike" dirty="0">
                          <a:solidFill>
                            <a:srgbClr val="FF0000"/>
                          </a:solidFill>
                          <a:effectLst/>
                        </a:rPr>
                        <a:t>演習</a:t>
                      </a:r>
                      <a:endParaRPr lang="ja-JP" altLang="en-US" sz="24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bg1"/>
                    </a:solidFill>
                  </a:tcPr>
                </a:tc>
                <a:tc vMerge="1">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bg1"/>
                    </a:solidFill>
                  </a:tcPr>
                </a:tc>
                <a:extLst>
                  <a:ext uri="{0D108BD9-81ED-4DB2-BD59-A6C34878D82A}">
                    <a16:rowId xmlns:a16="http://schemas.microsoft.com/office/drawing/2014/main" val="1334428440"/>
                  </a:ext>
                </a:extLst>
              </a:tr>
              <a:tr h="443187">
                <a:tc>
                  <a:txBody>
                    <a:bodyPr/>
                    <a:lstStyle/>
                    <a:p>
                      <a:pPr algn="ctr" fontAlgn="ctr"/>
                      <a:r>
                        <a:rPr lang="en-US" sz="2400" u="none" strike="noStrike" dirty="0">
                          <a:effectLst/>
                        </a:rPr>
                        <a:t>Python</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bg1"/>
                    </a:solidFill>
                  </a:tcPr>
                </a:tc>
                <a:tc vMerge="1">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bg1"/>
                    </a:solidFill>
                  </a:tcPr>
                </a:tc>
                <a:extLst>
                  <a:ext uri="{0D108BD9-81ED-4DB2-BD59-A6C34878D82A}">
                    <a16:rowId xmlns:a16="http://schemas.microsoft.com/office/drawing/2014/main" val="3039049771"/>
                  </a:ext>
                </a:extLst>
              </a:tr>
            </a:tbl>
          </a:graphicData>
        </a:graphic>
      </p:graphicFrame>
    </p:spTree>
    <p:extLst>
      <p:ext uri="{BB962C8B-B14F-4D97-AF65-F5344CB8AC3E}">
        <p14:creationId xmlns:p14="http://schemas.microsoft.com/office/powerpoint/2010/main" val="2591718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1AD9714-3CA3-6C10-FAD8-2F1B59CFDB7D}"/>
              </a:ext>
            </a:extLst>
          </p:cNvPr>
          <p:cNvPicPr>
            <a:picLocks noChangeAspect="1"/>
          </p:cNvPicPr>
          <p:nvPr/>
        </p:nvPicPr>
        <p:blipFill>
          <a:blip r:embed="rId2"/>
          <a:stretch>
            <a:fillRect/>
          </a:stretch>
        </p:blipFill>
        <p:spPr>
          <a:xfrm>
            <a:off x="8213891" y="374854"/>
            <a:ext cx="3652018" cy="2743648"/>
          </a:xfrm>
          <a:prstGeom prst="rect">
            <a:avLst/>
          </a:prstGeom>
        </p:spPr>
      </p:pic>
      <p:sp>
        <p:nvSpPr>
          <p:cNvPr id="4" name="タイトル 3">
            <a:extLst>
              <a:ext uri="{FF2B5EF4-FFF2-40B4-BE49-F238E27FC236}">
                <a16:creationId xmlns:a16="http://schemas.microsoft.com/office/drawing/2014/main" id="{73643F38-465A-4237-8A6B-3AD034D40158}"/>
              </a:ext>
            </a:extLst>
          </p:cNvPr>
          <p:cNvSpPr>
            <a:spLocks noGrp="1"/>
          </p:cNvSpPr>
          <p:nvPr>
            <p:ph type="title"/>
          </p:nvPr>
        </p:nvSpPr>
        <p:spPr/>
        <p:txBody>
          <a:bodyPr/>
          <a:lstStyle/>
          <a:p>
            <a:r>
              <a:rPr kumimoji="1" lang="ja-JP" altLang="en-US" dirty="0"/>
              <a:t>２年生</a:t>
            </a:r>
            <a:r>
              <a:rPr lang="ja-JP" altLang="en-US" dirty="0"/>
              <a:t>のカリキュラム</a:t>
            </a:r>
            <a:endParaRPr kumimoji="1" lang="ja-JP" altLang="en-US" dirty="0"/>
          </a:p>
        </p:txBody>
      </p:sp>
      <p:sp>
        <p:nvSpPr>
          <p:cNvPr id="5" name="コンテンツ プレースホルダー 4">
            <a:extLst>
              <a:ext uri="{FF2B5EF4-FFF2-40B4-BE49-F238E27FC236}">
                <a16:creationId xmlns:a16="http://schemas.microsoft.com/office/drawing/2014/main" id="{08F26CF2-57B2-4CC0-AF95-927979C2D897}"/>
              </a:ext>
            </a:extLst>
          </p:cNvPr>
          <p:cNvSpPr>
            <a:spLocks noGrp="1"/>
          </p:cNvSpPr>
          <p:nvPr>
            <p:ph idx="1"/>
          </p:nvPr>
        </p:nvSpPr>
        <p:spPr>
          <a:xfrm>
            <a:off x="838200" y="1278384"/>
            <a:ext cx="10515600" cy="5214490"/>
          </a:xfrm>
        </p:spPr>
        <p:txBody>
          <a:bodyPr>
            <a:normAutofit/>
          </a:bodyPr>
          <a:lstStyle/>
          <a:p>
            <a:r>
              <a:rPr lang="ja-JP" altLang="en-US" b="1" dirty="0"/>
              <a:t>共通カリキュラム</a:t>
            </a:r>
            <a:br>
              <a:rPr lang="en-US" altLang="ja-JP" dirty="0"/>
            </a:br>
            <a:r>
              <a:rPr lang="en-US" altLang="ja-JP" dirty="0"/>
              <a:t>IT</a:t>
            </a:r>
            <a:r>
              <a:rPr lang="ja-JP" altLang="en-US" dirty="0"/>
              <a:t>系の知識の習得を目指す。</a:t>
            </a:r>
            <a:br>
              <a:rPr lang="en-US" altLang="ja-JP" dirty="0"/>
            </a:br>
            <a:r>
              <a:rPr lang="ja-JP" altLang="en-US" dirty="0"/>
              <a:t>特に近年のゲームでは必ず使用している</a:t>
            </a:r>
            <a:br>
              <a:rPr lang="en-US" altLang="ja-JP" dirty="0"/>
            </a:br>
            <a:r>
              <a:rPr lang="ja-JP" altLang="en-US" dirty="0"/>
              <a:t>ネットワークやサーバについて理解を深める。</a:t>
            </a:r>
            <a:br>
              <a:rPr lang="en-US" altLang="ja-JP" dirty="0"/>
            </a:br>
            <a:endParaRPr lang="en-US" altLang="ja-JP" dirty="0"/>
          </a:p>
          <a:p>
            <a:r>
              <a:rPr lang="en-US" altLang="ja-JP" b="1" dirty="0"/>
              <a:t>IT</a:t>
            </a:r>
            <a:r>
              <a:rPr lang="ja-JP" altLang="en-US" b="1" dirty="0"/>
              <a:t>専攻</a:t>
            </a:r>
            <a:br>
              <a:rPr lang="en-US" altLang="ja-JP" dirty="0"/>
            </a:br>
            <a:r>
              <a:rPr lang="ja-JP" altLang="en-US" dirty="0"/>
              <a:t>スマホアプリ制作、</a:t>
            </a:r>
            <a:r>
              <a:rPr lang="en-US" altLang="ja-JP" dirty="0"/>
              <a:t>Python</a:t>
            </a:r>
            <a:r>
              <a:rPr lang="ja-JP" altLang="en-US" dirty="0"/>
              <a:t>言語、</a:t>
            </a:r>
            <a:r>
              <a:rPr lang="en-US" altLang="ja-JP" dirty="0"/>
              <a:t>Web</a:t>
            </a:r>
            <a:r>
              <a:rPr lang="ja-JP" altLang="en-US" dirty="0"/>
              <a:t>デザイン、画像編集等の</a:t>
            </a:r>
            <a:br>
              <a:rPr lang="en-US" altLang="ja-JP" dirty="0"/>
            </a:br>
            <a:r>
              <a:rPr lang="ja-JP" altLang="en-US" dirty="0"/>
              <a:t>知識を習得する。また</a:t>
            </a:r>
            <a:r>
              <a:rPr lang="en-US" altLang="ja-JP" dirty="0"/>
              <a:t>IT</a:t>
            </a:r>
            <a:r>
              <a:rPr lang="ja-JP" altLang="en-US" dirty="0"/>
              <a:t>系の資格取得を目指した勉強を実施。</a:t>
            </a:r>
            <a:br>
              <a:rPr lang="en-US" altLang="ja-JP" dirty="0"/>
            </a:br>
            <a:endParaRPr lang="en-US" altLang="ja-JP" dirty="0"/>
          </a:p>
          <a:p>
            <a:r>
              <a:rPr lang="ja-JP" altLang="en-US" b="1" dirty="0"/>
              <a:t>ゲーム専攻</a:t>
            </a:r>
            <a:br>
              <a:rPr lang="en-US" altLang="ja-JP" dirty="0"/>
            </a:br>
            <a:r>
              <a:rPr lang="ja-JP" altLang="en-US" dirty="0"/>
              <a:t>引き続き</a:t>
            </a:r>
            <a:r>
              <a:rPr lang="en-US" altLang="ja-JP" dirty="0"/>
              <a:t>C++</a:t>
            </a:r>
            <a:r>
              <a:rPr lang="ja-JP" altLang="en-US" dirty="0"/>
              <a:t>を使用した</a:t>
            </a:r>
            <a:r>
              <a:rPr lang="en-US" altLang="ja-JP" b="1" dirty="0">
                <a:solidFill>
                  <a:srgbClr val="0070C0"/>
                </a:solidFill>
              </a:rPr>
              <a:t>2D</a:t>
            </a:r>
            <a:r>
              <a:rPr lang="ja-JP" altLang="en-US" dirty="0"/>
              <a:t>＞</a:t>
            </a:r>
            <a:r>
              <a:rPr lang="en-US" altLang="ja-JP" b="1" dirty="0">
                <a:solidFill>
                  <a:srgbClr val="0070C0"/>
                </a:solidFill>
              </a:rPr>
              <a:t>2.5D</a:t>
            </a:r>
            <a:r>
              <a:rPr lang="ja-JP" altLang="en-US" dirty="0"/>
              <a:t>＞</a:t>
            </a:r>
            <a:r>
              <a:rPr lang="en-US" altLang="ja-JP" b="1" dirty="0">
                <a:solidFill>
                  <a:srgbClr val="0070C0"/>
                </a:solidFill>
              </a:rPr>
              <a:t>3D</a:t>
            </a:r>
            <a:r>
              <a:rPr lang="ja-JP" altLang="en-US" dirty="0"/>
              <a:t>ゲームの制作へ移行。</a:t>
            </a:r>
            <a:br>
              <a:rPr lang="en-US" altLang="ja-JP" dirty="0"/>
            </a:br>
            <a:r>
              <a:rPr lang="ja-JP" altLang="en-US" b="1" dirty="0">
                <a:solidFill>
                  <a:srgbClr val="00B050"/>
                </a:solidFill>
              </a:rPr>
              <a:t>個人制作</a:t>
            </a:r>
            <a:r>
              <a:rPr lang="ja-JP" altLang="en-US" dirty="0"/>
              <a:t>で就活用作品の制作に繋げていく。</a:t>
            </a:r>
          </a:p>
        </p:txBody>
      </p:sp>
    </p:spTree>
    <p:extLst>
      <p:ext uri="{BB962C8B-B14F-4D97-AF65-F5344CB8AC3E}">
        <p14:creationId xmlns:p14="http://schemas.microsoft.com/office/powerpoint/2010/main" val="643615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3643F38-465A-4237-8A6B-3AD034D40158}"/>
              </a:ext>
            </a:extLst>
          </p:cNvPr>
          <p:cNvSpPr>
            <a:spLocks noGrp="1"/>
          </p:cNvSpPr>
          <p:nvPr>
            <p:ph type="title"/>
          </p:nvPr>
        </p:nvSpPr>
        <p:spPr/>
        <p:txBody>
          <a:bodyPr/>
          <a:lstStyle/>
          <a:p>
            <a:r>
              <a:rPr lang="ja-JP" altLang="en-US" dirty="0"/>
              <a:t>３</a:t>
            </a:r>
            <a:r>
              <a:rPr kumimoji="1" lang="ja-JP" altLang="en-US" dirty="0"/>
              <a:t>年生</a:t>
            </a:r>
            <a:r>
              <a:rPr lang="ja-JP" altLang="en-US" dirty="0"/>
              <a:t>のカリキュラム</a:t>
            </a:r>
            <a:endParaRPr kumimoji="1" lang="ja-JP" altLang="en-US" dirty="0"/>
          </a:p>
        </p:txBody>
      </p:sp>
      <p:graphicFrame>
        <p:nvGraphicFramePr>
          <p:cNvPr id="6" name="コンテンツ プレースホルダー 5">
            <a:extLst>
              <a:ext uri="{FF2B5EF4-FFF2-40B4-BE49-F238E27FC236}">
                <a16:creationId xmlns:a16="http://schemas.microsoft.com/office/drawing/2014/main" id="{28505531-1888-464E-8DF6-F8A6537EA5BA}"/>
              </a:ext>
            </a:extLst>
          </p:cNvPr>
          <p:cNvGraphicFramePr>
            <a:graphicFrameLocks noGrp="1"/>
          </p:cNvGraphicFramePr>
          <p:nvPr>
            <p:ph idx="1"/>
            <p:extLst>
              <p:ext uri="{D42A27DB-BD31-4B8C-83A1-F6EECF244321}">
                <p14:modId xmlns:p14="http://schemas.microsoft.com/office/powerpoint/2010/main" val="3993592179"/>
              </p:ext>
            </p:extLst>
          </p:nvPr>
        </p:nvGraphicFramePr>
        <p:xfrm>
          <a:off x="2059593" y="1145219"/>
          <a:ext cx="8611650" cy="4837290"/>
        </p:xfrm>
        <a:graphic>
          <a:graphicData uri="http://schemas.openxmlformats.org/drawingml/2006/table">
            <a:tbl>
              <a:tblPr>
                <a:tableStyleId>{8A107856-5554-42FB-B03E-39F5DBC370BA}</a:tableStyleId>
              </a:tblPr>
              <a:tblGrid>
                <a:gridCol w="3847992">
                  <a:extLst>
                    <a:ext uri="{9D8B030D-6E8A-4147-A177-3AD203B41FA5}">
                      <a16:colId xmlns:a16="http://schemas.microsoft.com/office/drawing/2014/main" val="261555836"/>
                    </a:ext>
                  </a:extLst>
                </a:gridCol>
                <a:gridCol w="4763658">
                  <a:extLst>
                    <a:ext uri="{9D8B030D-6E8A-4147-A177-3AD203B41FA5}">
                      <a16:colId xmlns:a16="http://schemas.microsoft.com/office/drawing/2014/main" val="915162625"/>
                    </a:ext>
                  </a:extLst>
                </a:gridCol>
              </a:tblGrid>
              <a:tr h="642882">
                <a:tc gridSpan="2">
                  <a:txBody>
                    <a:bodyPr/>
                    <a:lstStyle/>
                    <a:p>
                      <a:pPr algn="ctr" fontAlgn="ctr"/>
                      <a:r>
                        <a:rPr lang="ja-JP" altLang="en-US" sz="3200" u="none" strike="noStrike" dirty="0">
                          <a:effectLst/>
                        </a:rPr>
                        <a:t>３年</a:t>
                      </a:r>
                      <a:endPar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bg1"/>
                    </a:solidFill>
                  </a:tcPr>
                </a:tc>
                <a:tc hMerge="1">
                  <a:txBody>
                    <a:bodyPr/>
                    <a:lstStyle/>
                    <a:p>
                      <a:endParaRPr kumimoji="1" lang="ja-JP" altLang="en-US"/>
                    </a:p>
                  </a:txBody>
                  <a:tcPr/>
                </a:tc>
                <a:extLst>
                  <a:ext uri="{0D108BD9-81ED-4DB2-BD59-A6C34878D82A}">
                    <a16:rowId xmlns:a16="http://schemas.microsoft.com/office/drawing/2014/main" val="3560062736"/>
                  </a:ext>
                </a:extLst>
              </a:tr>
              <a:tr h="569612">
                <a:tc>
                  <a:txBody>
                    <a:bodyPr/>
                    <a:lstStyle/>
                    <a:p>
                      <a:pPr algn="ctr" fontAlgn="ctr"/>
                      <a:r>
                        <a:rPr lang="en-US" altLang="ja-JP" sz="2800" u="none" strike="noStrike" dirty="0">
                          <a:solidFill>
                            <a:schemeClr val="bg1"/>
                          </a:solidFill>
                          <a:effectLst/>
                        </a:rPr>
                        <a:t>IT</a:t>
                      </a:r>
                      <a:r>
                        <a:rPr lang="ja-JP" altLang="en-US" sz="2800" u="none" strike="noStrike" dirty="0">
                          <a:solidFill>
                            <a:schemeClr val="bg1"/>
                          </a:solidFill>
                          <a:effectLst/>
                        </a:rPr>
                        <a:t>専攻</a:t>
                      </a:r>
                      <a:endParaRPr lang="ja-JP" altLang="en-US" sz="28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2"/>
                    </a:solidFill>
                  </a:tcPr>
                </a:tc>
                <a:tc>
                  <a:txBody>
                    <a:bodyPr/>
                    <a:lstStyle/>
                    <a:p>
                      <a:pPr algn="ctr" fontAlgn="ctr"/>
                      <a:r>
                        <a:rPr lang="ja-JP" altLang="en-US" sz="2800" u="none" strike="noStrike" dirty="0">
                          <a:solidFill>
                            <a:schemeClr val="tx1"/>
                          </a:solidFill>
                          <a:effectLst/>
                        </a:rPr>
                        <a:t>ゲーム専攻</a:t>
                      </a:r>
                      <a:endParaRPr lang="ja-JP" altLang="en-US" sz="28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solidFill>
                  </a:tcPr>
                </a:tc>
                <a:extLst>
                  <a:ext uri="{0D108BD9-81ED-4DB2-BD59-A6C34878D82A}">
                    <a16:rowId xmlns:a16="http://schemas.microsoft.com/office/drawing/2014/main" val="1151650610"/>
                  </a:ext>
                </a:extLst>
              </a:tr>
              <a:tr h="517828">
                <a:tc gridSpan="2">
                  <a:txBody>
                    <a:bodyPr/>
                    <a:lstStyle/>
                    <a:p>
                      <a:pPr algn="ctr" fontAlgn="ctr"/>
                      <a:r>
                        <a:rPr lang="ja-JP" altLang="en-US" sz="2400" b="0" i="0" u="none" strike="noStrike" dirty="0">
                          <a:solidFill>
                            <a:srgbClr val="000000"/>
                          </a:solidFill>
                          <a:effectLst/>
                          <a:latin typeface="+mn-ea"/>
                          <a:ea typeface="+mn-ea"/>
                        </a:rPr>
                        <a:t>ネットワーク</a:t>
                      </a:r>
                    </a:p>
                  </a:txBody>
                  <a:tcPr marL="7620" marR="7620" marT="7620" marB="0" anchor="ctr"/>
                </a:tc>
                <a:tc hMerge="1">
                  <a:txBody>
                    <a:bodyPr/>
                    <a:lstStyle/>
                    <a:p>
                      <a:endParaRPr kumimoji="1" lang="ja-JP" altLang="en-US"/>
                    </a:p>
                  </a:txBody>
                  <a:tcPr/>
                </a:tc>
                <a:extLst>
                  <a:ext uri="{0D108BD9-81ED-4DB2-BD59-A6C34878D82A}">
                    <a16:rowId xmlns:a16="http://schemas.microsoft.com/office/drawing/2014/main" val="1395772831"/>
                  </a:ext>
                </a:extLst>
              </a:tr>
              <a:tr h="517828">
                <a:tc gridSpan="2">
                  <a:txBody>
                    <a:bodyPr/>
                    <a:lstStyle/>
                    <a:p>
                      <a:pPr algn="ctr" fontAlgn="ctr"/>
                      <a:r>
                        <a:rPr lang="ja-JP" altLang="en-US" sz="2400" b="0" i="0" u="none" strike="noStrike" dirty="0">
                          <a:solidFill>
                            <a:srgbClr val="000000"/>
                          </a:solidFill>
                          <a:effectLst/>
                          <a:latin typeface="+mn-ea"/>
                          <a:ea typeface="+mn-ea"/>
                        </a:rPr>
                        <a:t>データベース応用</a:t>
                      </a:r>
                    </a:p>
                  </a:txBody>
                  <a:tcPr marL="7620" marR="7620" marT="7620" marB="0" anchor="ctr"/>
                </a:tc>
                <a:tc hMerge="1">
                  <a:txBody>
                    <a:bodyPr/>
                    <a:lstStyle/>
                    <a:p>
                      <a:endParaRPr kumimoji="1" lang="ja-JP" altLang="en-US"/>
                    </a:p>
                  </a:txBody>
                  <a:tcPr/>
                </a:tc>
                <a:extLst>
                  <a:ext uri="{0D108BD9-81ED-4DB2-BD59-A6C34878D82A}">
                    <a16:rowId xmlns:a16="http://schemas.microsoft.com/office/drawing/2014/main" val="2228865146"/>
                  </a:ext>
                </a:extLst>
              </a:tr>
              <a:tr h="517828">
                <a:tc>
                  <a:txBody>
                    <a:bodyPr/>
                    <a:lstStyle/>
                    <a:p>
                      <a:pPr algn="ctr" fontAlgn="ctr"/>
                      <a:r>
                        <a:rPr lang="en-US" sz="2400" b="0" i="0" u="none" strike="noStrike" dirty="0">
                          <a:solidFill>
                            <a:srgbClr val="000000"/>
                          </a:solidFill>
                          <a:effectLst/>
                          <a:latin typeface="+mn-ea"/>
                          <a:ea typeface="+mn-ea"/>
                        </a:rPr>
                        <a:t>IT</a:t>
                      </a:r>
                      <a:r>
                        <a:rPr lang="ja-JP" altLang="en-US" sz="2400" b="0" i="0" u="none" strike="noStrike" dirty="0">
                          <a:solidFill>
                            <a:srgbClr val="000000"/>
                          </a:solidFill>
                          <a:effectLst/>
                          <a:latin typeface="+mn-ea"/>
                          <a:ea typeface="+mn-ea"/>
                        </a:rPr>
                        <a:t>演習</a:t>
                      </a:r>
                    </a:p>
                  </a:txBody>
                  <a:tcPr marL="7620" marR="7620" marT="7620" marB="0" anchor="ctr">
                    <a:solidFill>
                      <a:schemeClr val="bg1"/>
                    </a:solidFill>
                  </a:tcPr>
                </a:tc>
                <a:tc>
                  <a:txBody>
                    <a:bodyPr/>
                    <a:lstStyle/>
                    <a:p>
                      <a:pPr algn="ctr" fontAlgn="ctr"/>
                      <a:r>
                        <a:rPr lang="ja-JP" altLang="en-US" sz="2400" b="0" i="0" u="none" strike="noStrike">
                          <a:solidFill>
                            <a:srgbClr val="000000"/>
                          </a:solidFill>
                          <a:effectLst/>
                          <a:latin typeface="+mn-ea"/>
                          <a:ea typeface="+mn-ea"/>
                        </a:rPr>
                        <a:t>ゲームエンジン</a:t>
                      </a:r>
                      <a:endParaRPr lang="ja-JP" altLang="en-US" sz="2400" b="0" i="0" u="none" strike="noStrike" dirty="0">
                        <a:solidFill>
                          <a:srgbClr val="000000"/>
                        </a:solidFill>
                        <a:effectLst/>
                        <a:latin typeface="+mn-ea"/>
                        <a:ea typeface="+mn-ea"/>
                      </a:endParaRPr>
                    </a:p>
                  </a:txBody>
                  <a:tcPr marL="7620" marR="7620" marT="7620" marB="0" anchor="ctr">
                    <a:solidFill>
                      <a:schemeClr val="bg1"/>
                    </a:solidFill>
                  </a:tcPr>
                </a:tc>
                <a:extLst>
                  <a:ext uri="{0D108BD9-81ED-4DB2-BD59-A6C34878D82A}">
                    <a16:rowId xmlns:a16="http://schemas.microsoft.com/office/drawing/2014/main" val="3970592108"/>
                  </a:ext>
                </a:extLst>
              </a:tr>
              <a:tr h="517828">
                <a:tc>
                  <a:txBody>
                    <a:bodyPr/>
                    <a:lstStyle/>
                    <a:p>
                      <a:pPr algn="ctr" fontAlgn="ctr"/>
                      <a:r>
                        <a:rPr lang="ja-JP" altLang="en-US" sz="2400" b="0" i="0" u="none" strike="noStrike" dirty="0">
                          <a:solidFill>
                            <a:srgbClr val="000000"/>
                          </a:solidFill>
                          <a:effectLst/>
                          <a:latin typeface="+mn-ea"/>
                          <a:ea typeface="+mn-ea"/>
                        </a:rPr>
                        <a:t>デザイン</a:t>
                      </a:r>
                      <a:r>
                        <a:rPr lang="en-US" altLang="ja-JP" sz="2400" b="0" i="0" u="none" strike="noStrike" dirty="0">
                          <a:solidFill>
                            <a:srgbClr val="000000"/>
                          </a:solidFill>
                          <a:effectLst/>
                          <a:latin typeface="+mn-ea"/>
                          <a:ea typeface="+mn-ea"/>
                        </a:rPr>
                        <a:t>Ⅱ</a:t>
                      </a:r>
                    </a:p>
                  </a:txBody>
                  <a:tcPr marL="7620" marR="7620" marT="7620" marB="0" anchor="ctr">
                    <a:solidFill>
                      <a:schemeClr val="bg1"/>
                    </a:solidFill>
                  </a:tcPr>
                </a:tc>
                <a:tc>
                  <a:txBody>
                    <a:bodyPr/>
                    <a:lstStyle/>
                    <a:p>
                      <a:pPr algn="ctr" fontAlgn="ctr"/>
                      <a:r>
                        <a:rPr lang="en-US" altLang="ja-JP" sz="2400" b="0" i="0" u="none" strike="noStrike">
                          <a:solidFill>
                            <a:srgbClr val="000000"/>
                          </a:solidFill>
                          <a:effectLst/>
                          <a:latin typeface="+mn-ea"/>
                          <a:ea typeface="+mn-ea"/>
                        </a:rPr>
                        <a:t>3D</a:t>
                      </a:r>
                      <a:r>
                        <a:rPr lang="ja-JP" altLang="en-US" sz="2400" b="0" i="0" u="none" strike="noStrike">
                          <a:solidFill>
                            <a:srgbClr val="000000"/>
                          </a:solidFill>
                          <a:effectLst/>
                          <a:latin typeface="+mn-ea"/>
                          <a:ea typeface="+mn-ea"/>
                        </a:rPr>
                        <a:t>ゲームプログラミング</a:t>
                      </a:r>
                      <a:r>
                        <a:rPr lang="en-US" altLang="ja-JP" sz="2400" b="0" i="0" u="none" strike="noStrike">
                          <a:solidFill>
                            <a:srgbClr val="000000"/>
                          </a:solidFill>
                          <a:effectLst/>
                          <a:latin typeface="+mn-ea"/>
                          <a:ea typeface="+mn-ea"/>
                        </a:rPr>
                        <a:t>Ⅱ</a:t>
                      </a:r>
                      <a:endParaRPr lang="en-US" altLang="ja-JP" sz="2400" b="0" i="0" u="none" strike="noStrike" dirty="0">
                        <a:solidFill>
                          <a:srgbClr val="000000"/>
                        </a:solidFill>
                        <a:effectLst/>
                        <a:latin typeface="+mn-ea"/>
                        <a:ea typeface="+mn-ea"/>
                      </a:endParaRPr>
                    </a:p>
                  </a:txBody>
                  <a:tcPr marL="7620" marR="7620" marT="7620" marB="0" anchor="ctr">
                    <a:solidFill>
                      <a:schemeClr val="bg1"/>
                    </a:solidFill>
                  </a:tcPr>
                </a:tc>
                <a:extLst>
                  <a:ext uri="{0D108BD9-81ED-4DB2-BD59-A6C34878D82A}">
                    <a16:rowId xmlns:a16="http://schemas.microsoft.com/office/drawing/2014/main" val="538871110"/>
                  </a:ext>
                </a:extLst>
              </a:tr>
              <a:tr h="517828">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2400" b="0" i="0" u="none" strike="noStrike" dirty="0">
                          <a:solidFill>
                            <a:srgbClr val="000000"/>
                          </a:solidFill>
                          <a:effectLst/>
                          <a:latin typeface="+mn-ea"/>
                          <a:ea typeface="+mn-ea"/>
                        </a:rPr>
                        <a:t>Python</a:t>
                      </a:r>
                      <a:r>
                        <a:rPr lang="ja-JP" altLang="en-US" sz="2400" b="0" i="0" u="none" strike="noStrike" dirty="0">
                          <a:solidFill>
                            <a:srgbClr val="000000"/>
                          </a:solidFill>
                          <a:effectLst/>
                          <a:latin typeface="+mn-ea"/>
                          <a:ea typeface="+mn-ea"/>
                        </a:rPr>
                        <a:t>演習</a:t>
                      </a:r>
                    </a:p>
                  </a:txBody>
                  <a:tcPr marL="7620" marR="7620" marT="7620" marB="0" anchor="ctr">
                    <a:solidFill>
                      <a:schemeClr val="bg1"/>
                    </a:solidFill>
                  </a:tcPr>
                </a:tc>
                <a:tc>
                  <a:txBody>
                    <a:bodyPr/>
                    <a:lstStyle/>
                    <a:p>
                      <a:pPr algn="ctr" fontAlgn="ctr"/>
                      <a:r>
                        <a:rPr lang="ja-JP" altLang="en-US" sz="2400" b="0" i="0" u="none" strike="noStrike">
                          <a:solidFill>
                            <a:srgbClr val="000000"/>
                          </a:solidFill>
                          <a:effectLst/>
                          <a:latin typeface="+mn-ea"/>
                          <a:ea typeface="+mn-ea"/>
                        </a:rPr>
                        <a:t>ゲーム開発</a:t>
                      </a:r>
                      <a:r>
                        <a:rPr lang="en-US" altLang="ja-JP" sz="2400" b="0" i="0" u="none" strike="noStrike">
                          <a:solidFill>
                            <a:srgbClr val="000000"/>
                          </a:solidFill>
                          <a:effectLst/>
                          <a:latin typeface="+mn-ea"/>
                          <a:ea typeface="+mn-ea"/>
                        </a:rPr>
                        <a:t>Ⅲ</a:t>
                      </a:r>
                      <a:endParaRPr lang="ja-JP" altLang="en-US" sz="2400" b="0" i="0" u="none" strike="noStrike">
                        <a:solidFill>
                          <a:srgbClr val="000000"/>
                        </a:solidFill>
                        <a:effectLst/>
                        <a:latin typeface="+mn-ea"/>
                        <a:ea typeface="+mn-ea"/>
                      </a:endParaRPr>
                    </a:p>
                  </a:txBody>
                  <a:tcPr marL="7620" marR="7620" marT="7620" marB="0" anchor="ctr">
                    <a:solidFill>
                      <a:schemeClr val="bg1"/>
                    </a:solidFill>
                  </a:tcPr>
                </a:tc>
                <a:extLst>
                  <a:ext uri="{0D108BD9-81ED-4DB2-BD59-A6C34878D82A}">
                    <a16:rowId xmlns:a16="http://schemas.microsoft.com/office/drawing/2014/main" val="4068051758"/>
                  </a:ext>
                </a:extLst>
              </a:tr>
              <a:tr h="517828">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2400" b="0" i="0" u="none" strike="noStrike" dirty="0">
                          <a:solidFill>
                            <a:srgbClr val="FF0000"/>
                          </a:solidFill>
                          <a:effectLst/>
                          <a:latin typeface="+mn-ea"/>
                          <a:ea typeface="+mn-ea"/>
                        </a:rPr>
                        <a:t>プロジェクト演習</a:t>
                      </a:r>
                    </a:p>
                  </a:txBody>
                  <a:tcPr marL="7620" marR="7620" marT="7620" marB="0" anchor="ctr">
                    <a:solidFill>
                      <a:schemeClr val="bg1"/>
                    </a:solidFill>
                  </a:tcPr>
                </a:tc>
                <a:tc>
                  <a:txBody>
                    <a:bodyPr/>
                    <a:lstStyle/>
                    <a:p>
                      <a:pPr algn="ctr" fontAlgn="ctr"/>
                      <a:r>
                        <a:rPr lang="en-US" altLang="ja-JP" sz="2400" b="0" i="0" u="none" strike="noStrike" dirty="0">
                          <a:solidFill>
                            <a:srgbClr val="000000"/>
                          </a:solidFill>
                          <a:effectLst/>
                          <a:latin typeface="+mn-ea"/>
                          <a:ea typeface="+mn-ea"/>
                        </a:rPr>
                        <a:t>Python</a:t>
                      </a:r>
                      <a:endParaRPr lang="ja-JP" altLang="en-US" sz="2400" b="0" i="0" u="none" strike="noStrike" dirty="0">
                        <a:solidFill>
                          <a:srgbClr val="FF0000"/>
                        </a:solidFill>
                        <a:effectLst/>
                        <a:latin typeface="+mn-ea"/>
                        <a:ea typeface="+mn-ea"/>
                      </a:endParaRPr>
                    </a:p>
                  </a:txBody>
                  <a:tcPr marL="7620" marR="7620" marT="7620" marB="0" anchor="ctr">
                    <a:solidFill>
                      <a:schemeClr val="bg1"/>
                    </a:solidFill>
                  </a:tcPr>
                </a:tc>
                <a:extLst>
                  <a:ext uri="{0D108BD9-81ED-4DB2-BD59-A6C34878D82A}">
                    <a16:rowId xmlns:a16="http://schemas.microsoft.com/office/drawing/2014/main" val="1334428440"/>
                  </a:ext>
                </a:extLst>
              </a:tr>
              <a:tr h="517828">
                <a:tc vMerge="1">
                  <a:txBody>
                    <a:bodyPr/>
                    <a:lstStyle/>
                    <a:p>
                      <a:pPr algn="ctr" fontAlgn="ctr"/>
                      <a:endParaRPr lang="ja-JP" altLang="en-US" sz="2400" b="0" i="0" u="none" strike="noStrike" dirty="0">
                        <a:solidFill>
                          <a:srgbClr val="000000"/>
                        </a:solidFill>
                        <a:effectLst/>
                        <a:latin typeface="+mn-ea"/>
                        <a:ea typeface="+mn-ea"/>
                      </a:endParaRPr>
                    </a:p>
                  </a:txBody>
                  <a:tcPr marL="7620" marR="7620" marT="7620" marB="0" anchor="ctr">
                    <a:solidFill>
                      <a:schemeClr val="bg1"/>
                    </a:solidFill>
                  </a:tcPr>
                </a:tc>
                <a:tc>
                  <a:txBody>
                    <a:bodyPr/>
                    <a:lstStyle/>
                    <a:p>
                      <a:pPr algn="ctr" fontAlgn="ctr"/>
                      <a:r>
                        <a:rPr lang="ja-JP" altLang="en-US" sz="2400" b="0" i="0" u="none" strike="noStrike" dirty="0">
                          <a:solidFill>
                            <a:srgbClr val="FF0000"/>
                          </a:solidFill>
                          <a:effectLst/>
                          <a:latin typeface="+mn-ea"/>
                          <a:ea typeface="+mn-ea"/>
                        </a:rPr>
                        <a:t>作品制作</a:t>
                      </a:r>
                      <a:endParaRPr lang="ja-JP" altLang="en-US" sz="2400" b="0" i="0" u="none" strike="noStrike" dirty="0">
                        <a:solidFill>
                          <a:srgbClr val="000000"/>
                        </a:solidFill>
                        <a:effectLst/>
                        <a:latin typeface="+mn-ea"/>
                        <a:ea typeface="+mn-ea"/>
                      </a:endParaRPr>
                    </a:p>
                  </a:txBody>
                  <a:tcPr marL="7620" marR="7620" marT="7620" marB="0" anchor="ctr">
                    <a:solidFill>
                      <a:schemeClr val="bg1"/>
                    </a:solidFill>
                  </a:tcPr>
                </a:tc>
                <a:extLst>
                  <a:ext uri="{0D108BD9-81ED-4DB2-BD59-A6C34878D82A}">
                    <a16:rowId xmlns:a16="http://schemas.microsoft.com/office/drawing/2014/main" val="3039049771"/>
                  </a:ext>
                </a:extLst>
              </a:tr>
            </a:tbl>
          </a:graphicData>
        </a:graphic>
      </p:graphicFrame>
    </p:spTree>
    <p:extLst>
      <p:ext uri="{BB962C8B-B14F-4D97-AF65-F5344CB8AC3E}">
        <p14:creationId xmlns:p14="http://schemas.microsoft.com/office/powerpoint/2010/main" val="1798467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FB29E15-9366-F6B5-580F-FBF158A951E1}"/>
              </a:ext>
            </a:extLst>
          </p:cNvPr>
          <p:cNvPicPr>
            <a:picLocks noChangeAspect="1"/>
          </p:cNvPicPr>
          <p:nvPr/>
        </p:nvPicPr>
        <p:blipFill>
          <a:blip r:embed="rId2"/>
          <a:stretch>
            <a:fillRect/>
          </a:stretch>
        </p:blipFill>
        <p:spPr>
          <a:xfrm>
            <a:off x="7524288" y="175574"/>
            <a:ext cx="4371428" cy="2528715"/>
          </a:xfrm>
          <a:prstGeom prst="rect">
            <a:avLst/>
          </a:prstGeom>
        </p:spPr>
      </p:pic>
      <p:sp>
        <p:nvSpPr>
          <p:cNvPr id="4" name="タイトル 3">
            <a:extLst>
              <a:ext uri="{FF2B5EF4-FFF2-40B4-BE49-F238E27FC236}">
                <a16:creationId xmlns:a16="http://schemas.microsoft.com/office/drawing/2014/main" id="{73643F38-465A-4237-8A6B-3AD034D40158}"/>
              </a:ext>
            </a:extLst>
          </p:cNvPr>
          <p:cNvSpPr>
            <a:spLocks noGrp="1"/>
          </p:cNvSpPr>
          <p:nvPr>
            <p:ph type="title"/>
          </p:nvPr>
        </p:nvSpPr>
        <p:spPr/>
        <p:txBody>
          <a:bodyPr/>
          <a:lstStyle/>
          <a:p>
            <a:r>
              <a:rPr lang="ja-JP" altLang="en-US" dirty="0"/>
              <a:t>３</a:t>
            </a:r>
            <a:r>
              <a:rPr kumimoji="1" lang="ja-JP" altLang="en-US" dirty="0"/>
              <a:t>年生</a:t>
            </a:r>
            <a:r>
              <a:rPr lang="ja-JP" altLang="en-US" dirty="0"/>
              <a:t>のカリキュラム</a:t>
            </a:r>
            <a:endParaRPr kumimoji="1" lang="ja-JP" altLang="en-US" dirty="0"/>
          </a:p>
        </p:txBody>
      </p:sp>
      <p:sp>
        <p:nvSpPr>
          <p:cNvPr id="2" name="コンテンツ プレースホルダー 1">
            <a:extLst>
              <a:ext uri="{FF2B5EF4-FFF2-40B4-BE49-F238E27FC236}">
                <a16:creationId xmlns:a16="http://schemas.microsoft.com/office/drawing/2014/main" id="{AB3A8DBC-3C35-4C8C-8607-437DEF67EF91}"/>
              </a:ext>
            </a:extLst>
          </p:cNvPr>
          <p:cNvSpPr>
            <a:spLocks noGrp="1"/>
          </p:cNvSpPr>
          <p:nvPr>
            <p:ph idx="1"/>
          </p:nvPr>
        </p:nvSpPr>
        <p:spPr/>
        <p:txBody>
          <a:bodyPr>
            <a:normAutofit/>
          </a:bodyPr>
          <a:lstStyle/>
          <a:p>
            <a:r>
              <a:rPr lang="ja-JP" altLang="en-US" b="1" dirty="0"/>
              <a:t>共通カリキュラム</a:t>
            </a:r>
            <a:br>
              <a:rPr lang="en-US" altLang="ja-JP" dirty="0"/>
            </a:br>
            <a:r>
              <a:rPr lang="ja-JP" altLang="en-US" dirty="0"/>
              <a:t>２年に引き続き、ネットワークやサーバに</a:t>
            </a:r>
            <a:br>
              <a:rPr lang="en-US" altLang="ja-JP" dirty="0"/>
            </a:br>
            <a:r>
              <a:rPr lang="ja-JP" altLang="en-US" dirty="0"/>
              <a:t>ついて理解を深める。</a:t>
            </a:r>
            <a:br>
              <a:rPr lang="en-US" altLang="ja-JP" dirty="0"/>
            </a:br>
            <a:endParaRPr lang="en-US" altLang="ja-JP" dirty="0"/>
          </a:p>
          <a:p>
            <a:r>
              <a:rPr lang="en-US" altLang="ja-JP" b="1" dirty="0"/>
              <a:t>IT</a:t>
            </a:r>
            <a:r>
              <a:rPr lang="ja-JP" altLang="en-US" b="1" dirty="0"/>
              <a:t>専攻</a:t>
            </a:r>
            <a:br>
              <a:rPr lang="en-US" altLang="ja-JP" dirty="0"/>
            </a:br>
            <a:r>
              <a:rPr lang="ja-JP" altLang="en-US" dirty="0"/>
              <a:t>アプリやゲームのチーム制作を通じて、就職して実務を行うことを想定したプロジェクト遂行手法を習得する</a:t>
            </a:r>
            <a:br>
              <a:rPr lang="en-US" altLang="ja-JP" dirty="0"/>
            </a:br>
            <a:endParaRPr lang="en-US" altLang="ja-JP" dirty="0"/>
          </a:p>
          <a:p>
            <a:r>
              <a:rPr lang="ja-JP" altLang="en-US" b="1" dirty="0"/>
              <a:t>ゲーム専攻</a:t>
            </a:r>
            <a:br>
              <a:rPr lang="en-US" altLang="ja-JP" dirty="0"/>
            </a:br>
            <a:r>
              <a:rPr lang="ja-JP" altLang="en-US" sz="3200" b="1" dirty="0">
                <a:solidFill>
                  <a:srgbClr val="0070C0"/>
                </a:solidFill>
              </a:rPr>
              <a:t>ゲーム会社に応募するための就活作品制作</a:t>
            </a:r>
            <a:r>
              <a:rPr lang="ja-JP" altLang="en-US" dirty="0"/>
              <a:t>を行う。</a:t>
            </a:r>
            <a:br>
              <a:rPr lang="en-US" altLang="ja-JP" dirty="0"/>
            </a:br>
            <a:r>
              <a:rPr lang="ja-JP" altLang="en-US" dirty="0"/>
              <a:t>また、ゲームエンジンの使用方法について習得する。</a:t>
            </a:r>
          </a:p>
        </p:txBody>
      </p:sp>
    </p:spTree>
    <p:extLst>
      <p:ext uri="{BB962C8B-B14F-4D97-AF65-F5344CB8AC3E}">
        <p14:creationId xmlns:p14="http://schemas.microsoft.com/office/powerpoint/2010/main" val="2695422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3643F38-465A-4237-8A6B-3AD034D40158}"/>
              </a:ext>
            </a:extLst>
          </p:cNvPr>
          <p:cNvSpPr>
            <a:spLocks noGrp="1"/>
          </p:cNvSpPr>
          <p:nvPr>
            <p:ph type="title"/>
          </p:nvPr>
        </p:nvSpPr>
        <p:spPr/>
        <p:txBody>
          <a:bodyPr/>
          <a:lstStyle/>
          <a:p>
            <a:r>
              <a:rPr lang="ja-JP" altLang="en-US" dirty="0"/>
              <a:t>４</a:t>
            </a:r>
            <a:r>
              <a:rPr kumimoji="1" lang="ja-JP" altLang="en-US" dirty="0"/>
              <a:t>年生</a:t>
            </a:r>
            <a:r>
              <a:rPr lang="ja-JP" altLang="en-US" dirty="0"/>
              <a:t>のカリキュラム</a:t>
            </a:r>
            <a:endParaRPr kumimoji="1" lang="ja-JP" altLang="en-US" dirty="0"/>
          </a:p>
        </p:txBody>
      </p:sp>
      <p:graphicFrame>
        <p:nvGraphicFramePr>
          <p:cNvPr id="6" name="コンテンツ プレースホルダー 5">
            <a:extLst>
              <a:ext uri="{FF2B5EF4-FFF2-40B4-BE49-F238E27FC236}">
                <a16:creationId xmlns:a16="http://schemas.microsoft.com/office/drawing/2014/main" id="{28505531-1888-464E-8DF6-F8A6537EA5BA}"/>
              </a:ext>
            </a:extLst>
          </p:cNvPr>
          <p:cNvGraphicFramePr>
            <a:graphicFrameLocks noGrp="1"/>
          </p:cNvGraphicFramePr>
          <p:nvPr>
            <p:ph idx="1"/>
            <p:extLst>
              <p:ext uri="{D42A27DB-BD31-4B8C-83A1-F6EECF244321}">
                <p14:modId xmlns:p14="http://schemas.microsoft.com/office/powerpoint/2010/main" val="3953171434"/>
              </p:ext>
            </p:extLst>
          </p:nvPr>
        </p:nvGraphicFramePr>
        <p:xfrm>
          <a:off x="8360637" y="365126"/>
          <a:ext cx="3370920" cy="2522534"/>
        </p:xfrm>
        <a:graphic>
          <a:graphicData uri="http://schemas.openxmlformats.org/drawingml/2006/table">
            <a:tbl>
              <a:tblPr>
                <a:tableStyleId>{8A107856-5554-42FB-B03E-39F5DBC370BA}</a:tableStyleId>
              </a:tblPr>
              <a:tblGrid>
                <a:gridCol w="3370920">
                  <a:extLst>
                    <a:ext uri="{9D8B030D-6E8A-4147-A177-3AD203B41FA5}">
                      <a16:colId xmlns:a16="http://schemas.microsoft.com/office/drawing/2014/main" val="915162625"/>
                    </a:ext>
                  </a:extLst>
                </a:gridCol>
              </a:tblGrid>
              <a:tr h="659576">
                <a:tc>
                  <a:txBody>
                    <a:bodyPr/>
                    <a:lstStyle/>
                    <a:p>
                      <a:pPr algn="ctr"/>
                      <a:r>
                        <a:rPr kumimoji="1" lang="ja-JP" altLang="en-US" sz="3200" dirty="0"/>
                        <a:t>４年生</a:t>
                      </a:r>
                    </a:p>
                  </a:txBody>
                  <a:tcPr/>
                </a:tc>
                <a:extLst>
                  <a:ext uri="{0D108BD9-81ED-4DB2-BD59-A6C34878D82A}">
                    <a16:rowId xmlns:a16="http://schemas.microsoft.com/office/drawing/2014/main" val="3560062736"/>
                  </a:ext>
                </a:extLst>
              </a:tr>
              <a:tr h="499818">
                <a:tc>
                  <a:txBody>
                    <a:bodyPr/>
                    <a:lstStyle/>
                    <a:p>
                      <a:pPr algn="ctr" fontAlgn="ctr"/>
                      <a:r>
                        <a:rPr lang="ja-JP" altLang="en-US" sz="2800" u="none" strike="noStrike" dirty="0">
                          <a:solidFill>
                            <a:schemeClr val="tx1"/>
                          </a:solidFill>
                          <a:effectLst/>
                        </a:rPr>
                        <a:t>ゲーム専攻</a:t>
                      </a:r>
                      <a:endParaRPr lang="ja-JP" altLang="en-US" sz="28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4"/>
                    </a:solidFill>
                  </a:tcPr>
                </a:tc>
                <a:extLst>
                  <a:ext uri="{0D108BD9-81ED-4DB2-BD59-A6C34878D82A}">
                    <a16:rowId xmlns:a16="http://schemas.microsoft.com/office/drawing/2014/main" val="1151650610"/>
                  </a:ext>
                </a:extLst>
              </a:tr>
              <a:tr h="454380">
                <a:tc>
                  <a:txBody>
                    <a:bodyPr/>
                    <a:lstStyle/>
                    <a:p>
                      <a:pPr algn="ctr" fontAlgn="ct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ゲーム開発</a:t>
                      </a: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Ⅳ</a:t>
                      </a:r>
                    </a:p>
                  </a:txBody>
                  <a:tcPr marL="7620" marR="7620" marT="7620" marB="0" anchor="ctr">
                    <a:solidFill>
                      <a:schemeClr val="bg1"/>
                    </a:solidFill>
                  </a:tcPr>
                </a:tc>
                <a:extLst>
                  <a:ext uri="{0D108BD9-81ED-4DB2-BD59-A6C34878D82A}">
                    <a16:rowId xmlns:a16="http://schemas.microsoft.com/office/drawing/2014/main" val="1395772831"/>
                  </a:ext>
                </a:extLst>
              </a:tr>
              <a:tr h="454380">
                <a:tc>
                  <a:txBody>
                    <a:bodyPr/>
                    <a:lstStyle/>
                    <a:p>
                      <a:pPr algn="ctr" fontAlgn="ctr"/>
                      <a:r>
                        <a:rPr lang="ja-JP" altLang="en-US" sz="2400" b="0" i="0" u="none" strike="noStrike" dirty="0">
                          <a:solidFill>
                            <a:srgbClr val="FF0000"/>
                          </a:solidFill>
                          <a:effectLst/>
                          <a:latin typeface="游ゴシック" panose="020B0400000000000000" pitchFamily="50" charset="-128"/>
                          <a:ea typeface="游ゴシック" panose="020B0400000000000000" pitchFamily="50" charset="-128"/>
                        </a:rPr>
                        <a:t>ゲーム開発演習</a:t>
                      </a:r>
                    </a:p>
                  </a:txBody>
                  <a:tcPr marL="7620" marR="7620" marT="7620" marB="0" anchor="ctr">
                    <a:solidFill>
                      <a:schemeClr val="bg1"/>
                    </a:solidFill>
                  </a:tcPr>
                </a:tc>
                <a:extLst>
                  <a:ext uri="{0D108BD9-81ED-4DB2-BD59-A6C34878D82A}">
                    <a16:rowId xmlns:a16="http://schemas.microsoft.com/office/drawing/2014/main" val="2228865146"/>
                  </a:ext>
                </a:extLst>
              </a:tr>
              <a:tr h="454380">
                <a:tc>
                  <a:txBody>
                    <a:bodyPr/>
                    <a:lstStyle/>
                    <a:p>
                      <a:pPr algn="ctr" fontAlgn="ct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技術研究</a:t>
                      </a:r>
                    </a:p>
                  </a:txBody>
                  <a:tcPr marL="7620" marR="7620" marT="7620" marB="0" anchor="ctr">
                    <a:solidFill>
                      <a:schemeClr val="bg1"/>
                    </a:solidFill>
                  </a:tcPr>
                </a:tc>
                <a:extLst>
                  <a:ext uri="{0D108BD9-81ED-4DB2-BD59-A6C34878D82A}">
                    <a16:rowId xmlns:a16="http://schemas.microsoft.com/office/drawing/2014/main" val="3970592108"/>
                  </a:ext>
                </a:extLst>
              </a:tr>
            </a:tbl>
          </a:graphicData>
        </a:graphic>
      </p:graphicFrame>
      <p:sp>
        <p:nvSpPr>
          <p:cNvPr id="7" name="コンテンツ プレースホルダー 1">
            <a:extLst>
              <a:ext uri="{FF2B5EF4-FFF2-40B4-BE49-F238E27FC236}">
                <a16:creationId xmlns:a16="http://schemas.microsoft.com/office/drawing/2014/main" id="{B2F8B206-CFA7-480D-91DA-FDBDCCC1C1C0}"/>
              </a:ext>
            </a:extLst>
          </p:cNvPr>
          <p:cNvSpPr txBox="1">
            <a:spLocks/>
          </p:cNvSpPr>
          <p:nvPr/>
        </p:nvSpPr>
        <p:spPr>
          <a:xfrm>
            <a:off x="838200" y="1278384"/>
            <a:ext cx="10515600" cy="4898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t>ゲーム専攻</a:t>
            </a:r>
            <a:br>
              <a:rPr lang="en-US" altLang="ja-JP" dirty="0"/>
            </a:br>
            <a:r>
              <a:rPr lang="ja-JP" altLang="en-US" dirty="0"/>
              <a:t>実際に</a:t>
            </a:r>
            <a:r>
              <a:rPr lang="ja-JP" altLang="en-US" b="1" dirty="0">
                <a:solidFill>
                  <a:srgbClr val="0070C0"/>
                </a:solidFill>
              </a:rPr>
              <a:t>ゲームを販売することを目的</a:t>
            </a:r>
            <a:r>
              <a:rPr lang="ja-JP" altLang="en-US" dirty="0"/>
              <a:t>として</a:t>
            </a:r>
            <a:br>
              <a:rPr lang="en-US" altLang="ja-JP" dirty="0"/>
            </a:br>
            <a:r>
              <a:rPr lang="ja-JP" altLang="en-US" dirty="0"/>
              <a:t>ゲーム制作を行う。</a:t>
            </a:r>
            <a:br>
              <a:rPr lang="en-US" altLang="ja-JP" dirty="0"/>
            </a:br>
            <a:br>
              <a:rPr lang="en-US" altLang="ja-JP" dirty="0"/>
            </a:br>
            <a:r>
              <a:rPr lang="ja-JP" altLang="en-US" dirty="0"/>
              <a:t>実際に本校から発売されているゲームを</a:t>
            </a:r>
            <a:br>
              <a:rPr lang="en-US" altLang="ja-JP" dirty="0"/>
            </a:br>
            <a:r>
              <a:rPr lang="ja-JP" altLang="en-US" dirty="0"/>
              <a:t>開発している教員から、販売プラットフォームへの登録、</a:t>
            </a:r>
            <a:r>
              <a:rPr lang="en-US" altLang="ja-JP" dirty="0"/>
              <a:t>PR</a:t>
            </a:r>
            <a:r>
              <a:rPr lang="ja-JP" altLang="en-US" dirty="0"/>
              <a:t>方法、</a:t>
            </a:r>
            <a:br>
              <a:rPr lang="en-US" altLang="ja-JP" dirty="0"/>
            </a:br>
            <a:r>
              <a:rPr lang="ja-JP" altLang="en-US" dirty="0"/>
              <a:t>契約、収益の分配など実践を通してゲームの販売手法を習得する。</a:t>
            </a:r>
            <a:br>
              <a:rPr lang="en-US" altLang="ja-JP" dirty="0"/>
            </a:br>
            <a:br>
              <a:rPr lang="en-US" altLang="ja-JP" dirty="0"/>
            </a:br>
            <a:r>
              <a:rPr lang="ja-JP" altLang="en-US" dirty="0"/>
              <a:t>制作用のゲームエンジンは</a:t>
            </a:r>
            <a:r>
              <a:rPr lang="en-US" altLang="ja-JP" dirty="0"/>
              <a:t>Unity</a:t>
            </a:r>
            <a:r>
              <a:rPr lang="ja-JP" altLang="en-US" dirty="0"/>
              <a:t>を用いる。</a:t>
            </a:r>
          </a:p>
        </p:txBody>
      </p:sp>
    </p:spTree>
    <p:extLst>
      <p:ext uri="{BB962C8B-B14F-4D97-AF65-F5344CB8AC3E}">
        <p14:creationId xmlns:p14="http://schemas.microsoft.com/office/powerpoint/2010/main" val="2453594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3643F38-465A-4237-8A6B-3AD034D40158}"/>
              </a:ext>
            </a:extLst>
          </p:cNvPr>
          <p:cNvSpPr>
            <a:spLocks noGrp="1"/>
          </p:cNvSpPr>
          <p:nvPr>
            <p:ph type="title"/>
          </p:nvPr>
        </p:nvSpPr>
        <p:spPr/>
        <p:txBody>
          <a:bodyPr/>
          <a:lstStyle/>
          <a:p>
            <a:r>
              <a:rPr lang="ja-JP" altLang="en-US" dirty="0"/>
              <a:t>専攻の異動について</a:t>
            </a:r>
            <a:endParaRPr kumimoji="1" lang="ja-JP" altLang="en-US" dirty="0"/>
          </a:p>
        </p:txBody>
      </p:sp>
      <p:sp>
        <p:nvSpPr>
          <p:cNvPr id="7" name="コンテンツ プレースホルダー 1">
            <a:extLst>
              <a:ext uri="{FF2B5EF4-FFF2-40B4-BE49-F238E27FC236}">
                <a16:creationId xmlns:a16="http://schemas.microsoft.com/office/drawing/2014/main" id="{B2F8B206-CFA7-480D-91DA-FDBDCCC1C1C0}"/>
              </a:ext>
            </a:extLst>
          </p:cNvPr>
          <p:cNvSpPr txBox="1">
            <a:spLocks/>
          </p:cNvSpPr>
          <p:nvPr/>
        </p:nvSpPr>
        <p:spPr>
          <a:xfrm>
            <a:off x="838200" y="1278384"/>
            <a:ext cx="10515600" cy="48985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t>専攻の異動は可能</a:t>
            </a:r>
            <a:br>
              <a:rPr lang="en-US" altLang="ja-JP" dirty="0"/>
            </a:br>
            <a:br>
              <a:rPr lang="en-US" altLang="ja-JP" dirty="0"/>
            </a:br>
            <a:r>
              <a:rPr lang="ja-JP" altLang="en-US" dirty="0"/>
              <a:t>開講授業の関係で、専攻は</a:t>
            </a:r>
            <a:r>
              <a:rPr lang="ja-JP" altLang="en-US" dirty="0">
                <a:solidFill>
                  <a:srgbClr val="00B050"/>
                </a:solidFill>
              </a:rPr>
              <a:t>年度の切替時に異動</a:t>
            </a:r>
            <a:r>
              <a:rPr lang="ja-JP" altLang="en-US" dirty="0"/>
              <a:t>した方がよいです</a:t>
            </a:r>
            <a:br>
              <a:rPr lang="en-US" altLang="ja-JP" dirty="0"/>
            </a:br>
            <a:endParaRPr lang="en-US" altLang="ja-JP" dirty="0"/>
          </a:p>
          <a:p>
            <a:r>
              <a:rPr lang="ja-JP" altLang="en-US" b="1" dirty="0"/>
              <a:t>１年ゲーム＞２年</a:t>
            </a:r>
            <a:r>
              <a:rPr lang="en-US" altLang="ja-JP" b="1" dirty="0"/>
              <a:t>IT</a:t>
            </a:r>
            <a:r>
              <a:rPr lang="ja-JP" altLang="en-US" b="1" dirty="0"/>
              <a:t>＞３年ゲームの異動は原則不可</a:t>
            </a:r>
            <a:br>
              <a:rPr lang="en-US" altLang="ja-JP" b="1" dirty="0"/>
            </a:br>
            <a:br>
              <a:rPr lang="en-US" altLang="ja-JP" dirty="0"/>
            </a:br>
            <a:r>
              <a:rPr lang="ja-JP" altLang="en-US" dirty="0"/>
              <a:t>３年のゲーム制作を行うのに、２年で習った知識が必要なため</a:t>
            </a:r>
            <a:br>
              <a:rPr lang="en-US" altLang="ja-JP" dirty="0"/>
            </a:br>
            <a:endParaRPr lang="en-US" altLang="ja-JP" dirty="0"/>
          </a:p>
          <a:p>
            <a:r>
              <a:rPr lang="en-US" altLang="ja-JP" b="1" dirty="0"/>
              <a:t>IT</a:t>
            </a:r>
            <a:r>
              <a:rPr lang="ja-JP" altLang="en-US" b="1" dirty="0"/>
              <a:t>専攻への異動は比較的ハードルが低い</a:t>
            </a:r>
            <a:br>
              <a:rPr lang="en-US" altLang="ja-JP" dirty="0"/>
            </a:br>
            <a:br>
              <a:rPr lang="en-US" altLang="ja-JP" dirty="0"/>
            </a:br>
            <a:r>
              <a:rPr lang="ja-JP" altLang="en-US" dirty="0"/>
              <a:t>１年、２年ゲームから３年での</a:t>
            </a:r>
            <a:r>
              <a:rPr lang="en-US" altLang="ja-JP" dirty="0"/>
              <a:t>IT</a:t>
            </a:r>
            <a:r>
              <a:rPr lang="ja-JP" altLang="en-US" dirty="0"/>
              <a:t>異動は、多少習っていないこともありますが比較的楽です</a:t>
            </a:r>
          </a:p>
        </p:txBody>
      </p:sp>
    </p:spTree>
    <p:extLst>
      <p:ext uri="{BB962C8B-B14F-4D97-AF65-F5344CB8AC3E}">
        <p14:creationId xmlns:p14="http://schemas.microsoft.com/office/powerpoint/2010/main" val="39897236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2128</Words>
  <Application>Microsoft Office PowerPoint</Application>
  <PresentationFormat>ワイド画面</PresentationFormat>
  <Paragraphs>85</Paragraphs>
  <Slides>22</Slides>
  <Notes>0</Notes>
  <HiddenSlides>3</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22</vt:i4>
      </vt:variant>
    </vt:vector>
  </HeadingPairs>
  <TitlesOfParts>
    <vt:vector size="26" baseType="lpstr">
      <vt:lpstr>游ゴシック</vt:lpstr>
      <vt:lpstr>0xProto</vt:lpstr>
      <vt:lpstr>Arial</vt:lpstr>
      <vt:lpstr>Office テーマ</vt:lpstr>
      <vt:lpstr>ゲーム専攻？IT専攻？</vt:lpstr>
      <vt:lpstr>ゲーム専攻</vt:lpstr>
      <vt:lpstr>IT専攻</vt:lpstr>
      <vt:lpstr>２年生のカリキュラム</vt:lpstr>
      <vt:lpstr>２年生のカリキュラム</vt:lpstr>
      <vt:lpstr>３年生のカリキュラム</vt:lpstr>
      <vt:lpstr>３年生のカリキュラム</vt:lpstr>
      <vt:lpstr>４年生のカリキュラム</vt:lpstr>
      <vt:lpstr>専攻の異動について</vt:lpstr>
      <vt:lpstr>専攻の異動について</vt:lpstr>
      <vt:lpstr>専攻の異動について</vt:lpstr>
      <vt:lpstr>４年制への切り替え</vt:lpstr>
      <vt:lpstr>ゲーム会社への就職について</vt:lpstr>
      <vt:lpstr>ゲーム会社への就職について</vt:lpstr>
      <vt:lpstr>ゲーム会社への就職について</vt:lpstr>
      <vt:lpstr>ゲーム会社への就職について</vt:lpstr>
      <vt:lpstr>チーム制作がツラい…</vt:lpstr>
      <vt:lpstr>チーム制作がツラい…</vt:lpstr>
      <vt:lpstr>チーム制作がツラい…</vt:lpstr>
      <vt:lpstr>どうしても授業がキツいとなったら…</vt:lpstr>
      <vt:lpstr>自分が将来やりたいこと</vt:lpstr>
      <vt:lpstr>さいごに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２年生のカリキュラム</dc:title>
  <dc:creator>kic_gamesoft</dc:creator>
  <cp:lastModifiedBy>murata@st.kobedenshi.ac.jp</cp:lastModifiedBy>
  <cp:revision>21</cp:revision>
  <dcterms:created xsi:type="dcterms:W3CDTF">2024-12-04T05:21:11Z</dcterms:created>
  <dcterms:modified xsi:type="dcterms:W3CDTF">2025-01-09T02:00:22Z</dcterms:modified>
</cp:coreProperties>
</file>