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382" r:id="rId4"/>
    <p:sldId id="389" r:id="rId5"/>
    <p:sldId id="410" r:id="rId6"/>
    <p:sldId id="411" r:id="rId7"/>
    <p:sldId id="402" r:id="rId8"/>
    <p:sldId id="390" r:id="rId9"/>
    <p:sldId id="412" r:id="rId10"/>
    <p:sldId id="403" r:id="rId11"/>
    <p:sldId id="391" r:id="rId12"/>
    <p:sldId id="404" r:id="rId13"/>
    <p:sldId id="392" r:id="rId14"/>
    <p:sldId id="393" r:id="rId15"/>
    <p:sldId id="383" r:id="rId16"/>
    <p:sldId id="384" r:id="rId17"/>
    <p:sldId id="385" r:id="rId18"/>
    <p:sldId id="398" r:id="rId19"/>
    <p:sldId id="386" r:id="rId20"/>
    <p:sldId id="387" r:id="rId21"/>
    <p:sldId id="388" r:id="rId22"/>
    <p:sldId id="399" r:id="rId23"/>
    <p:sldId id="395" r:id="rId24"/>
    <p:sldId id="396" r:id="rId25"/>
    <p:sldId id="400" r:id="rId26"/>
    <p:sldId id="397" r:id="rId27"/>
    <p:sldId id="401" r:id="rId28"/>
    <p:sldId id="405" r:id="rId29"/>
    <p:sldId id="406" r:id="rId30"/>
    <p:sldId id="407" r:id="rId31"/>
    <p:sldId id="408" r:id="rId32"/>
    <p:sldId id="40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PracVector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PracVector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PracVector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は同じ動作をします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606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809344"/>
            <a:ext cx="10737715" cy="49416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.front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>
                <a:solidFill>
                  <a:srgbClr val="00B050"/>
                </a:solidFill>
              </a:rPr>
              <a:t>front()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関数は先頭要素を取得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d;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d;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DA0B59-4F2D-4B34-B4C1-FF3E38FDFE18}"/>
              </a:ext>
            </a:extLst>
          </p:cNvPr>
          <p:cNvSpPr/>
          <p:nvPr/>
        </p:nvSpPr>
        <p:spPr>
          <a:xfrm>
            <a:off x="3797029" y="2760482"/>
            <a:ext cx="998707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66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809344"/>
            <a:ext cx="10737715" cy="494165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.front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>
                <a:solidFill>
                  <a:srgbClr val="00B050"/>
                </a:solidFill>
              </a:rPr>
              <a:t>front()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関数は先頭要素を取得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d;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d;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148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809344"/>
            <a:ext cx="10515600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738391-6CCC-7C34-DEE3-5DEFC74EABB3}"/>
              </a:ext>
            </a:extLst>
          </p:cNvPr>
          <p:cNvSpPr/>
          <p:nvPr/>
        </p:nvSpPr>
        <p:spPr>
          <a:xfrm>
            <a:off x="1789889" y="2947481"/>
            <a:ext cx="3112851" cy="2363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AC682A-A618-0501-29C6-934C561985C9}"/>
              </a:ext>
            </a:extLst>
          </p:cNvPr>
          <p:cNvSpPr txBox="1"/>
          <p:nvPr/>
        </p:nvSpPr>
        <p:spPr>
          <a:xfrm>
            <a:off x="5501787" y="2898678"/>
            <a:ext cx="5145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どのループ処理をするときでも</a:t>
            </a:r>
            <a:endParaRPr kumimoji="1" lang="en-US" altLang="ja-JP" sz="2800" dirty="0"/>
          </a:p>
          <a:p>
            <a:r>
              <a:rPr kumimoji="1" lang="ja-JP" altLang="en-US" sz="2800" dirty="0"/>
              <a:t>比較する対象が異なるだけで</a:t>
            </a:r>
            <a:endParaRPr kumimoji="1" lang="en-US" altLang="ja-JP" sz="2800" dirty="0"/>
          </a:p>
          <a:p>
            <a:r>
              <a:rPr kumimoji="1" lang="ja-JP" altLang="en-US" sz="2800" dirty="0"/>
              <a:t>似た処理を記述する必要がある</a:t>
            </a:r>
            <a:br>
              <a:rPr kumimoji="1" lang="en-US" altLang="ja-JP" sz="2800" dirty="0"/>
            </a:br>
            <a:r>
              <a:rPr kumimoji="1" lang="ja-JP" altLang="en-US" sz="2800" dirty="0"/>
              <a:t>ため、ここを関数化してみる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7847B9-0DF8-D864-D630-E3A3D16145FA}"/>
              </a:ext>
            </a:extLst>
          </p:cNvPr>
          <p:cNvSpPr/>
          <p:nvPr/>
        </p:nvSpPr>
        <p:spPr>
          <a:xfrm>
            <a:off x="4902740" y="5077795"/>
            <a:ext cx="1338254" cy="843038"/>
          </a:xfrm>
          <a:prstGeom prst="wedgeRectCallout">
            <a:avLst>
              <a:gd name="adj1" fmla="val -116783"/>
              <a:gd name="adj2" fmla="val -759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vec</a:t>
            </a:r>
            <a:r>
              <a:rPr kumimoji="1" lang="en-US" altLang="ja-JP" sz="2000" dirty="0"/>
              <a:t>[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]</a:t>
            </a:r>
          </a:p>
          <a:p>
            <a:pPr algn="ctr"/>
            <a:r>
              <a:rPr kumimoji="1" lang="en-US" altLang="ja-JP" sz="2000" dirty="0"/>
              <a:t>*</a:t>
            </a:r>
            <a:r>
              <a:rPr kumimoji="1" lang="en-US" altLang="ja-JP" sz="2000" dirty="0" err="1"/>
              <a:t>itr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648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3299297" y="3129063"/>
            <a:ext cx="8714362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190690" y="4168682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引数の</a:t>
            </a:r>
            <a:r>
              <a:rPr lang="ja-JP" altLang="en-US" sz="3200" b="1" dirty="0">
                <a:solidFill>
                  <a:srgbClr val="00B0F0"/>
                </a:solidFill>
              </a:rPr>
              <a:t>参照渡し</a:t>
            </a:r>
            <a:r>
              <a:rPr lang="ja-JP" altLang="en-US" sz="3200" dirty="0"/>
              <a:t>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/>
              <a:t>用いた関数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407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関数への引数の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言語では、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ja-JP" altLang="en-US" dirty="0"/>
              <a:t>・値渡し（コピー渡し）</a:t>
            </a:r>
            <a:br>
              <a:rPr lang="en-US" altLang="ja-JP" dirty="0"/>
            </a:br>
            <a:r>
              <a:rPr lang="ja-JP" altLang="en-US" dirty="0"/>
              <a:t>・ポインタ渡し（アドレス渡し）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の２種類の方法で関数に引数を渡していたが、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ではあらたに</a:t>
            </a:r>
            <a:br>
              <a:rPr lang="en-US" altLang="ja-JP" sz="1900" dirty="0"/>
            </a:br>
            <a:br>
              <a:rPr lang="en-US" altLang="ja-JP" sz="1900" dirty="0"/>
            </a:br>
            <a:r>
              <a:rPr lang="ja-JP" altLang="en-US" dirty="0"/>
              <a:t>・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という方法が追加された</a:t>
            </a:r>
            <a:r>
              <a:rPr lang="en-US" altLang="ja-JP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b="1" dirty="0">
                <a:solidFill>
                  <a:srgbClr val="0070C0"/>
                </a:solidFill>
              </a:rPr>
            </a:b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</a:t>
            </a:r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b = </a:t>
            </a:r>
            <a:r>
              <a:rPr kumimoji="1" lang="en-US" altLang="ja-JP" sz="2400" dirty="0">
                <a:solidFill>
                  <a:srgbClr val="FF0000"/>
                </a:solidFill>
              </a:rPr>
              <a:t>1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</a:t>
            </a:r>
            <a:r>
              <a:rPr kumimoji="1" lang="en-US" altLang="ja-JP" sz="2400" dirty="0">
                <a:solidFill>
                  <a:srgbClr val="FF0000"/>
                </a:solidFill>
              </a:rPr>
              <a:t>100</a:t>
            </a:r>
            <a:r>
              <a:rPr kumimoji="1" lang="en-US" altLang="ja-JP" sz="2400" dirty="0"/>
              <a:t>, b = </a:t>
            </a:r>
            <a:r>
              <a:rPr kumimoji="1" lang="en-US" altLang="ja-JP" sz="2400" dirty="0">
                <a:solidFill>
                  <a:srgbClr val="FF0000"/>
                </a:solidFill>
              </a:rPr>
              <a:t>200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</a:t>
            </a:r>
            <a:r>
              <a:rPr kumimoji="1" lang="en-US" altLang="ja-JP" sz="3600" dirty="0">
                <a:solidFill>
                  <a:srgbClr val="FF0000"/>
                </a:solidFill>
              </a:rPr>
              <a:t>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</a:t>
            </a:r>
            <a:r>
              <a:rPr kumimoji="1" lang="en-US" altLang="ja-JP" sz="3600" dirty="0">
                <a:solidFill>
                  <a:srgbClr val="FF0000"/>
                </a:solidFill>
              </a:rPr>
              <a:t>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6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</a:t>
            </a:r>
            <a:r>
              <a:rPr kumimoji="1" lang="en-US" altLang="ja-JP" sz="3600" dirty="0">
                <a:solidFill>
                  <a:srgbClr val="FF0000"/>
                </a:solidFill>
              </a:rPr>
              <a:t>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</a:t>
            </a:r>
            <a:r>
              <a:rPr kumimoji="1" lang="en-US" altLang="ja-JP" sz="3600" dirty="0">
                <a:solidFill>
                  <a:srgbClr val="FF0000"/>
                </a:solidFill>
              </a:rPr>
              <a:t>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39AC00B-D7DE-42A7-BE36-7F325FA0E9CC}"/>
              </a:ext>
            </a:extLst>
          </p:cNvPr>
          <p:cNvSpPr/>
          <p:nvPr/>
        </p:nvSpPr>
        <p:spPr>
          <a:xfrm>
            <a:off x="4894729" y="1208145"/>
            <a:ext cx="331695" cy="79785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5148283" y="79264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引数リストの変数名の前に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＆を付けると参照渡しとなる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C72B52-8829-E98C-E8EF-F4E719517584}"/>
              </a:ext>
            </a:extLst>
          </p:cNvPr>
          <p:cNvSpPr txBox="1"/>
          <p:nvPr/>
        </p:nvSpPr>
        <p:spPr>
          <a:xfrm>
            <a:off x="3080617" y="3350174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関数の引数に＆を付けるだけで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普通の変数のように使用可能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dirty="0">
                <a:solidFill>
                  <a:srgbClr val="00B050"/>
                </a:solidFill>
              </a:rPr>
              <a:t>ポインタ</a:t>
            </a:r>
            <a:r>
              <a:rPr lang="ja-JP" altLang="en-US" dirty="0"/>
              <a:t>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</a:t>
            </a:r>
            <a:r>
              <a:rPr kumimoji="1" lang="en-US" altLang="ja-JP" sz="3600" dirty="0">
                <a:solidFill>
                  <a:srgbClr val="FF0000"/>
                </a:solidFill>
              </a:rPr>
              <a:t>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</a:t>
            </a:r>
            <a:r>
              <a:rPr kumimoji="1" lang="en-US" altLang="ja-JP" sz="3600" dirty="0">
                <a:solidFill>
                  <a:srgbClr val="FF0000"/>
                </a:solidFill>
              </a:rPr>
              <a:t>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8EC8-0942-268F-1D79-247885515A33}"/>
              </a:ext>
            </a:extLst>
          </p:cNvPr>
          <p:cNvSpPr txBox="1"/>
          <p:nvPr/>
        </p:nvSpPr>
        <p:spPr>
          <a:xfrm>
            <a:off x="3064212" y="320616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ポインタになるので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間接参照演算子＊が必要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1DDF5-8D13-2F5E-54E2-5E52B3530CF6}"/>
              </a:ext>
            </a:extLst>
          </p:cNvPr>
          <p:cNvSpPr txBox="1"/>
          <p:nvPr/>
        </p:nvSpPr>
        <p:spPr>
          <a:xfrm>
            <a:off x="3873929" y="4892646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関数実行時に＆が必要</a:t>
            </a:r>
          </a:p>
        </p:txBody>
      </p:sp>
    </p:spTree>
    <p:extLst>
      <p:ext uri="{BB962C8B-B14F-4D97-AF65-F5344CB8AC3E}">
        <p14:creationId xmlns:p14="http://schemas.microsoft.com/office/powerpoint/2010/main" val="170056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19" y="370769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r>
              <a:rPr lang="ja-JP" altLang="en-US" dirty="0"/>
              <a:t>の仕組み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984324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void </a:t>
            </a:r>
            <a:r>
              <a:rPr kumimoji="1" lang="en-US" altLang="ja-JP" sz="4000" dirty="0" err="1"/>
              <a:t>kansu</a:t>
            </a:r>
            <a:r>
              <a:rPr kumimoji="1" lang="en-US" altLang="ja-JP" sz="4000" dirty="0"/>
              <a:t>(int a, int</a:t>
            </a:r>
            <a:r>
              <a:rPr kumimoji="1" lang="en-US" altLang="ja-JP" sz="4000" dirty="0">
                <a:solidFill>
                  <a:srgbClr val="FF0000"/>
                </a:solidFill>
              </a:rPr>
              <a:t>&amp;</a:t>
            </a:r>
            <a:r>
              <a:rPr kumimoji="1" lang="en-US" altLang="ja-JP" sz="4000" dirty="0"/>
              <a:t> b){</a:t>
            </a:r>
          </a:p>
          <a:p>
            <a:r>
              <a:rPr kumimoji="1" lang="en-US" altLang="ja-JP" sz="4000" dirty="0"/>
              <a:t>	</a:t>
            </a:r>
            <a:r>
              <a:rPr kumimoji="1" lang="en-US" altLang="ja-JP" sz="4000" dirty="0" err="1"/>
              <a:t>cout</a:t>
            </a:r>
            <a:r>
              <a:rPr kumimoji="1" lang="en-US" altLang="ja-JP" sz="4000" dirty="0"/>
              <a:t>	&lt;&lt; “a:” &lt;&lt; a &lt;&lt; </a:t>
            </a:r>
            <a:r>
              <a:rPr kumimoji="1" lang="en-US" altLang="ja-JP" sz="4000" dirty="0" err="1"/>
              <a:t>endl</a:t>
            </a:r>
            <a:endParaRPr kumimoji="1" lang="en-US" altLang="ja-JP" sz="4000" dirty="0"/>
          </a:p>
          <a:p>
            <a:r>
              <a:rPr kumimoji="1" lang="en-US" altLang="ja-JP" sz="4000" dirty="0"/>
              <a:t>		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	&lt;&lt; “b:” &lt;&lt; b &lt;&lt; </a:t>
            </a:r>
            <a:r>
              <a:rPr kumimoji="1" lang="en-US" altLang="ja-JP" sz="4000" dirty="0" err="1"/>
              <a:t>endl</a:t>
            </a:r>
            <a:r>
              <a:rPr kumimoji="1" lang="en-US" altLang="ja-JP" sz="4000" dirty="0"/>
              <a:t>;</a:t>
            </a:r>
          </a:p>
          <a:p>
            <a:r>
              <a:rPr kumimoji="1" lang="en-US" altLang="ja-JP" sz="4000" dirty="0"/>
              <a:t>	a = 0;</a:t>
            </a:r>
          </a:p>
          <a:p>
            <a:r>
              <a:rPr kumimoji="1" lang="en-US" altLang="ja-JP" sz="4000" dirty="0"/>
              <a:t>	b = 1;</a:t>
            </a:r>
          </a:p>
          <a:p>
            <a:r>
              <a:rPr kumimoji="1" lang="en-US" altLang="ja-JP" sz="4000" dirty="0"/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04FD9F-5E8F-4680-9074-81D73E7A6D8E}"/>
              </a:ext>
            </a:extLst>
          </p:cNvPr>
          <p:cNvSpPr/>
          <p:nvPr/>
        </p:nvSpPr>
        <p:spPr>
          <a:xfrm>
            <a:off x="1000042" y="2500009"/>
            <a:ext cx="9612835" cy="3142033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2957460" y="3072349"/>
            <a:ext cx="88232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＆</a:t>
            </a:r>
            <a:r>
              <a:rPr kumimoji="1" lang="ja-JP" altLang="en-US" sz="3200" dirty="0"/>
              <a:t>を付けることで、引数となる</a:t>
            </a:r>
            <a:r>
              <a:rPr kumimoji="1" lang="ja-JP" altLang="en-US" sz="3200" dirty="0">
                <a:solidFill>
                  <a:srgbClr val="00B0F0"/>
                </a:solidFill>
              </a:rPr>
              <a:t>変数のアドレス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r>
              <a:rPr kumimoji="1" lang="ja-JP" altLang="en-US" sz="3200" dirty="0"/>
              <a:t>関数側で受け取り、その</a:t>
            </a:r>
            <a:r>
              <a:rPr kumimoji="1" lang="ja-JP" altLang="en-US" sz="3200" dirty="0">
                <a:solidFill>
                  <a:srgbClr val="00B050"/>
                </a:solidFill>
              </a:rPr>
              <a:t>アドレスに別の変数名を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割り当て</a:t>
            </a:r>
            <a:r>
              <a:rPr kumimoji="1" lang="ja-JP" altLang="en-US" sz="3200" dirty="0"/>
              <a:t>て、関数の中で使えるようになる仕組み</a:t>
            </a:r>
          </a:p>
        </p:txBody>
      </p:sp>
    </p:spTree>
    <p:extLst>
      <p:ext uri="{BB962C8B-B14F-4D97-AF65-F5344CB8AC3E}">
        <p14:creationId xmlns:p14="http://schemas.microsoft.com/office/powerpoint/2010/main" val="1245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vector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インスタンスを </a:t>
            </a:r>
            <a:r>
              <a:rPr lang="en-US" altLang="ja-JP" dirty="0" err="1">
                <a:solidFill>
                  <a:srgbClr val="00B0F0"/>
                </a:solidFill>
              </a:rPr>
              <a:t>vec</a:t>
            </a:r>
            <a:r>
              <a:rPr lang="en-US" altLang="ja-JP" dirty="0"/>
              <a:t> </a:t>
            </a:r>
            <a:r>
              <a:rPr lang="ja-JP" altLang="en-US" dirty="0"/>
              <a:t>として宣言し、初期値として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FF0000"/>
                </a:solidFill>
              </a:rPr>
              <a:t>20, 11, 9, 33, 40, 25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を与える</a:t>
            </a:r>
            <a:br>
              <a:rPr lang="en-US" altLang="ja-JP" dirty="0"/>
            </a:br>
            <a:r>
              <a:rPr lang="ja-JP" altLang="en-US" dirty="0"/>
              <a:t>これらの数値の中から最大値</a:t>
            </a:r>
            <a:r>
              <a:rPr lang="en-US" altLang="ja-JP" dirty="0">
                <a:solidFill>
                  <a:srgbClr val="00B0F0"/>
                </a:solidFill>
              </a:rPr>
              <a:t>max</a:t>
            </a:r>
            <a:r>
              <a:rPr lang="ja-JP" altLang="en-US" dirty="0"/>
              <a:t>と最小値</a:t>
            </a:r>
            <a:r>
              <a:rPr lang="en-US" altLang="ja-JP" dirty="0">
                <a:solidFill>
                  <a:srgbClr val="00B0F0"/>
                </a:solidFill>
              </a:rPr>
              <a:t>min</a:t>
            </a:r>
            <a:r>
              <a:rPr lang="ja-JP" altLang="en-US" dirty="0"/>
              <a:t>をみつけて画面上に表示したい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r>
              <a:rPr lang="ja-JP" altLang="en-US" dirty="0"/>
              <a:t>の仕組み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4E9312-A20F-4B97-884C-325504C6B8C3}"/>
              </a:ext>
            </a:extLst>
          </p:cNvPr>
          <p:cNvSpPr/>
          <p:nvPr/>
        </p:nvSpPr>
        <p:spPr>
          <a:xfrm>
            <a:off x="10163142" y="1573752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a(main)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92DF1-2F40-4EC5-878E-BC754774605D}"/>
              </a:ext>
            </a:extLst>
          </p:cNvPr>
          <p:cNvSpPr txBox="1"/>
          <p:nvPr/>
        </p:nvSpPr>
        <p:spPr>
          <a:xfrm>
            <a:off x="8859550" y="1183002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2C1C8D-9E10-4039-82AE-BADDA481C2C3}"/>
              </a:ext>
            </a:extLst>
          </p:cNvPr>
          <p:cNvSpPr/>
          <p:nvPr/>
        </p:nvSpPr>
        <p:spPr>
          <a:xfrm>
            <a:off x="10163141" y="2107680"/>
            <a:ext cx="1620957" cy="79454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b(main)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78CA3E-404E-4455-AD1E-820ADE1996E1}"/>
              </a:ext>
            </a:extLst>
          </p:cNvPr>
          <p:cNvSpPr/>
          <p:nvPr/>
        </p:nvSpPr>
        <p:spPr>
          <a:xfrm>
            <a:off x="10163139" y="2912061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4BB8FF-BBBD-486E-99D6-A6A2AA52E981}"/>
              </a:ext>
            </a:extLst>
          </p:cNvPr>
          <p:cNvSpPr/>
          <p:nvPr/>
        </p:nvSpPr>
        <p:spPr>
          <a:xfrm>
            <a:off x="10163139" y="3445116"/>
            <a:ext cx="162095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CC749F-7319-4215-9C7F-25C3CCAE89E8}"/>
              </a:ext>
            </a:extLst>
          </p:cNvPr>
          <p:cNvSpPr txBox="1"/>
          <p:nvPr/>
        </p:nvSpPr>
        <p:spPr>
          <a:xfrm>
            <a:off x="8744142" y="1650696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01A300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30E6D1-5143-42BD-8340-E9C32CDCCBEC}"/>
              </a:ext>
            </a:extLst>
          </p:cNvPr>
          <p:cNvSpPr txBox="1"/>
          <p:nvPr/>
        </p:nvSpPr>
        <p:spPr>
          <a:xfrm>
            <a:off x="8744142" y="2338737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0</a:t>
            </a:r>
            <a:r>
              <a:rPr kumimoji="1" lang="ja-JP" altLang="en-US" sz="2000" dirty="0">
                <a:solidFill>
                  <a:srgbClr val="FF0000"/>
                </a:solidFill>
              </a:rPr>
              <a:t>ｘ</a:t>
            </a:r>
            <a:r>
              <a:rPr kumimoji="1" lang="en-US" altLang="ja-JP" sz="2000" dirty="0">
                <a:solidFill>
                  <a:srgbClr val="FF0000"/>
                </a:solidFill>
              </a:rPr>
              <a:t>01A304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C5A56E-17BA-49F8-8FED-C57944FCF37C}"/>
              </a:ext>
            </a:extLst>
          </p:cNvPr>
          <p:cNvSpPr txBox="1"/>
          <p:nvPr/>
        </p:nvSpPr>
        <p:spPr>
          <a:xfrm>
            <a:off x="8744142" y="298900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01A308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A579FD-D0F6-497D-87AD-9248C48BE78B}"/>
              </a:ext>
            </a:extLst>
          </p:cNvPr>
          <p:cNvSpPr txBox="1"/>
          <p:nvPr/>
        </p:nvSpPr>
        <p:spPr>
          <a:xfrm>
            <a:off x="8749585" y="3511865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01A30C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4884D7-730D-4F72-B693-C192E8713D03}"/>
              </a:ext>
            </a:extLst>
          </p:cNvPr>
          <p:cNvSpPr txBox="1"/>
          <p:nvPr/>
        </p:nvSpPr>
        <p:spPr>
          <a:xfrm>
            <a:off x="10518023" y="11759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変数名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36BEB6-B827-46F8-85EA-AAD8B802E74E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C7D0D-1B58-4DA0-9E97-9495A6B9897D}"/>
              </a:ext>
            </a:extLst>
          </p:cNvPr>
          <p:cNvSpPr txBox="1"/>
          <p:nvPr/>
        </p:nvSpPr>
        <p:spPr>
          <a:xfrm>
            <a:off x="5477207" y="3462846"/>
            <a:ext cx="2677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main</a:t>
            </a:r>
            <a:r>
              <a:rPr kumimoji="1" lang="ja-JP" altLang="en-US" sz="2400" dirty="0">
                <a:solidFill>
                  <a:srgbClr val="FF0000"/>
                </a:solidFill>
              </a:rPr>
              <a:t>関数の変数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のアドレス情報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E30A53-136E-48CF-B51D-287E39A8F482}"/>
              </a:ext>
            </a:extLst>
          </p:cNvPr>
          <p:cNvSpPr/>
          <p:nvPr/>
        </p:nvSpPr>
        <p:spPr>
          <a:xfrm>
            <a:off x="3029527" y="4877738"/>
            <a:ext cx="471055" cy="446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78C251F-DF0D-45E6-BC4F-BD70472B131C}"/>
              </a:ext>
            </a:extLst>
          </p:cNvPr>
          <p:cNvCxnSpPr>
            <a:stCxn id="22" idx="6"/>
          </p:cNvCxnSpPr>
          <p:nvPr/>
        </p:nvCxnSpPr>
        <p:spPr>
          <a:xfrm flipV="1">
            <a:off x="3500582" y="2346036"/>
            <a:ext cx="1958109" cy="27548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12CB4-6368-CE05-DD3A-942C68E1461B}"/>
              </a:ext>
            </a:extLst>
          </p:cNvPr>
          <p:cNvSpPr txBox="1"/>
          <p:nvPr/>
        </p:nvSpPr>
        <p:spPr>
          <a:xfrm>
            <a:off x="8647370" y="4252685"/>
            <a:ext cx="3363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main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と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en-US" altLang="ja-JP" sz="2400" dirty="0" err="1">
                <a:solidFill>
                  <a:srgbClr val="0070C0"/>
                </a:solidFill>
              </a:rPr>
              <a:t>kansu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は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同じアドレスになるので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変更すると両方に反映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C156CB-91DE-100C-23E6-7E6266F4D947}"/>
              </a:ext>
            </a:extLst>
          </p:cNvPr>
          <p:cNvSpPr txBox="1"/>
          <p:nvPr/>
        </p:nvSpPr>
        <p:spPr>
          <a:xfrm>
            <a:off x="5920554" y="418034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  <a:r>
              <a:rPr kumimoji="1" lang="ja-JP" altLang="en-US" sz="2400" dirty="0">
                <a:solidFill>
                  <a:srgbClr val="FF0000"/>
                </a:solidFill>
              </a:rPr>
              <a:t>ｘ</a:t>
            </a:r>
            <a:r>
              <a:rPr kumimoji="1" lang="en-US" altLang="ja-JP" sz="2400" dirty="0">
                <a:solidFill>
                  <a:srgbClr val="FF0000"/>
                </a:solidFill>
              </a:rPr>
              <a:t>01A304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90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u="sng" dirty="0"/>
              <a:t>関数の</a:t>
            </a:r>
            <a:r>
              <a:rPr lang="ja-JP" altLang="en-US" b="1" u="sng" dirty="0">
                <a:solidFill>
                  <a:srgbClr val="00B0F0"/>
                </a:solidFill>
              </a:rPr>
              <a:t>参照渡し</a:t>
            </a:r>
            <a:r>
              <a:rPr lang="ja-JP" altLang="en-US" u="sng" dirty="0"/>
              <a:t>を行う理由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値のコピー渡しを行う際、例えば巨大な構造体データを引数に使用すると</a:t>
            </a:r>
            <a:r>
              <a:rPr lang="ja-JP" altLang="en-US" dirty="0">
                <a:solidFill>
                  <a:srgbClr val="FF0000"/>
                </a:solidFill>
              </a:rPr>
              <a:t>データのコピーに時間がかかる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そのため、参照渡しでデータが格納されている</a:t>
            </a:r>
            <a:r>
              <a:rPr lang="ja-JP" altLang="en-US" dirty="0">
                <a:solidFill>
                  <a:srgbClr val="0070C0"/>
                </a:solidFill>
              </a:rPr>
              <a:t>アドレスを指定することでコピーにかかる時間を省略できる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/>
              <a:t>（データのあるアドレスだけを伝えて直でアクセス）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参照渡しの際に、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を付けると関数側で変更が</a:t>
            </a:r>
            <a:br>
              <a:rPr lang="en-US" altLang="ja-JP" dirty="0"/>
            </a:br>
            <a:r>
              <a:rPr lang="en-US" altLang="ja-JP" dirty="0">
                <a:solidFill>
                  <a:schemeClr val="bg1"/>
                </a:solidFill>
              </a:rPr>
              <a:t>※</a:t>
            </a:r>
            <a:r>
              <a:rPr lang="ja-JP" altLang="en-US" dirty="0"/>
              <a:t>禁止されるため、値渡しと等価な使用が可能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138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149813" y="3129063"/>
            <a:ext cx="9863846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引数の</a:t>
            </a:r>
            <a:r>
              <a:rPr lang="ja-JP" altLang="en-US" sz="3200" b="1" dirty="0">
                <a:solidFill>
                  <a:srgbClr val="00B0F0"/>
                </a:solidFill>
              </a:rPr>
              <a:t>参照渡し</a:t>
            </a:r>
            <a:r>
              <a:rPr lang="ja-JP" altLang="en-US" sz="3200" dirty="0"/>
              <a:t>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/>
              <a:t>用いた関数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9538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nn-NO" altLang="ja-JP" sz="2000" dirty="0">
                <a:ea typeface="ＭＳ ゴシック" panose="020B0609070205080204" pitchFamily="49" charset="-128"/>
              </a:rPr>
              <a:t>for (auto d : 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ea typeface="ＭＳ ゴシック" panose="020B0609070205080204" pitchFamily="49" charset="-128"/>
              </a:rPr>
              <a:t>compare( max, min, d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597675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081719" y="3129063"/>
            <a:ext cx="9931940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compare(int&amp; max, int&amp; min,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400" dirty="0">
                <a:ea typeface="ＭＳ ゴシック" panose="020B0609070205080204" pitchFamily="49" charset="-128"/>
              </a:rPr>
              <a:t> int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if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if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980784-37AF-538C-C95F-82B1988D589E}"/>
              </a:ext>
            </a:extLst>
          </p:cNvPr>
          <p:cNvSpPr txBox="1"/>
          <p:nvPr/>
        </p:nvSpPr>
        <p:spPr>
          <a:xfrm>
            <a:off x="7282877" y="3691062"/>
            <a:ext cx="47307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参照渡しする変数に</a:t>
            </a:r>
            <a:r>
              <a:rPr kumimoji="1" lang="en-US" altLang="ja-JP" sz="2400" dirty="0">
                <a:solidFill>
                  <a:srgbClr val="FF0000"/>
                </a:solidFill>
              </a:rPr>
              <a:t>”const”</a:t>
            </a:r>
            <a:r>
              <a:rPr kumimoji="1" lang="ja-JP" altLang="en-US" sz="2400" dirty="0">
                <a:solidFill>
                  <a:srgbClr val="FF0000"/>
                </a:solidFill>
              </a:rPr>
              <a:t>を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付けると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定数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と同じ扱いになり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関数内で変更ができなくなるので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値（コピー）渡しと同じ処理になる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→コピー処理が入らないため、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　　処理が軽減される利点がある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164EA5F-9DDC-4B14-A8E9-8916B1EE90EB}"/>
              </a:ext>
            </a:extLst>
          </p:cNvPr>
          <p:cNvCxnSpPr/>
          <p:nvPr/>
        </p:nvCxnSpPr>
        <p:spPr>
          <a:xfrm>
            <a:off x="8365787" y="3540868"/>
            <a:ext cx="298801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43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723089" y="3946186"/>
            <a:ext cx="11144656" cy="223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6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compare(int&amp; max, int&amp; min, const int&amp; data 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min &gt; data ? data : min;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条件演算子を使った書き方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8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48964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auto compare </a:t>
            </a:r>
            <a:b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= [](int&amp; max, int&amp; min, const int&amp; data ){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min &gt; data ? data : min;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      };</a:t>
            </a:r>
            <a:endParaRPr lang="en-US" altLang="ja-JP" sz="2000" dirty="0">
              <a:solidFill>
                <a:srgbClr val="008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41511-A884-440D-BE67-22EF90698E24}"/>
              </a:ext>
            </a:extLst>
          </p:cNvPr>
          <p:cNvSpPr txBox="1"/>
          <p:nvPr/>
        </p:nvSpPr>
        <p:spPr>
          <a:xfrm>
            <a:off x="7586727" y="1900518"/>
            <a:ext cx="36519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F0"/>
                </a:solidFill>
              </a:rPr>
              <a:t>ラムダ式を用いた</a:t>
            </a:r>
            <a:endParaRPr kumimoji="1" lang="en-US" altLang="ja-JP" sz="3200" dirty="0">
              <a:solidFill>
                <a:srgbClr val="00B0F0"/>
              </a:solidFill>
            </a:endParaRPr>
          </a:p>
          <a:p>
            <a:r>
              <a:rPr kumimoji="1" lang="ja-JP" altLang="en-US" sz="3200" dirty="0">
                <a:solidFill>
                  <a:srgbClr val="00B0F0"/>
                </a:solidFill>
              </a:rPr>
              <a:t>関数記法</a:t>
            </a:r>
            <a:r>
              <a:rPr kumimoji="1" lang="en-US" altLang="ja-JP" sz="3200" dirty="0">
                <a:solidFill>
                  <a:srgbClr val="00B0F0"/>
                </a:solidFill>
              </a:rPr>
              <a:t>[](){}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ja-JP" altLang="en-US" sz="3200" dirty="0">
                <a:solidFill>
                  <a:srgbClr val="00B0F0"/>
                </a:solidFill>
              </a:rPr>
              <a:t>（関数の中に関数を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ja-JP" altLang="en-US" sz="3200" dirty="0">
                <a:solidFill>
                  <a:srgbClr val="00B0F0"/>
                </a:solidFill>
              </a:rPr>
              <a:t>　実装可能）</a:t>
            </a:r>
            <a:endParaRPr kumimoji="1" lang="en-US" altLang="ja-JP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9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r>
              <a:rPr kumimoji="1" lang="ja-JP" altLang="en-US" dirty="0"/>
              <a:t>（おまけ）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509079" y="4668080"/>
            <a:ext cx="11468911" cy="162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*</a:t>
            </a:r>
            <a:r>
              <a:rPr lang="en-US" altLang="ja-JP" sz="32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max_element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*</a:t>
            </a:r>
            <a:r>
              <a:rPr lang="en-US" altLang="ja-JP" sz="3200" dirty="0" err="1">
                <a:solidFill>
                  <a:srgbClr val="0070C0"/>
                </a:solidFill>
                <a:ea typeface="ＭＳ ゴシック" panose="020B0609070205080204" pitchFamily="49" charset="-128"/>
              </a:rPr>
              <a:t>min_element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latin typeface="+mn-ea"/>
              </a:rPr>
              <a:t>最大値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max &lt;&lt; " </a:t>
            </a:r>
            <a:r>
              <a:rPr lang="ja-JP" altLang="en-US" sz="2400" dirty="0">
                <a:latin typeface="+mn-ea"/>
              </a:rPr>
              <a:t>最小値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min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64F9E6-101D-EE26-D2D0-2CDBB54C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FF0000"/>
                </a:solidFill>
              </a:rPr>
              <a:t>max_element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0070C0"/>
                </a:solidFill>
              </a:rPr>
              <a:t>min_element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3200" dirty="0"/>
              <a:t>イテレータ</a:t>
            </a:r>
            <a:r>
              <a:rPr lang="en-US" altLang="ja-JP" sz="3200" dirty="0"/>
              <a:t>1</a:t>
            </a:r>
            <a:r>
              <a:rPr lang="ja-JP" altLang="en-US" sz="3200" dirty="0"/>
              <a:t>～イテレータ</a:t>
            </a:r>
            <a:r>
              <a:rPr lang="en-US" altLang="ja-JP" sz="3200" dirty="0"/>
              <a:t>2</a:t>
            </a:r>
            <a:r>
              <a:rPr lang="ja-JP" altLang="en-US" sz="3200" dirty="0"/>
              <a:t>までの範囲で最大値・最小値のあるイテレータを返す標準関数が</a:t>
            </a:r>
            <a:r>
              <a:rPr lang="en-US" altLang="ja-JP" sz="3200" dirty="0"/>
              <a:t>C++</a:t>
            </a:r>
            <a:r>
              <a:rPr lang="ja-JP" altLang="en-US" sz="3200" dirty="0"/>
              <a:t>では実装済み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ja-JP" altLang="en-US" sz="3200" dirty="0"/>
              <a:t>これらを使用するとループ処理がそもそも不要になる</a:t>
            </a:r>
            <a:r>
              <a:rPr lang="en-US" altLang="ja-JP" sz="3200" dirty="0"/>
              <a:t>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301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48964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[&amp;max, &amp;min](int data){</a:t>
            </a:r>
            <a:b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min &gt; data ? data : min;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}(d);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41511-A884-440D-BE67-22EF90698E24}"/>
              </a:ext>
            </a:extLst>
          </p:cNvPr>
          <p:cNvSpPr txBox="1"/>
          <p:nvPr/>
        </p:nvSpPr>
        <p:spPr>
          <a:xfrm>
            <a:off x="838201" y="4430771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F0"/>
                </a:solidFill>
              </a:rPr>
              <a:t>ラムダ式を用いた関数記法　その２</a:t>
            </a:r>
            <a:endParaRPr kumimoji="1" lang="en-US" altLang="ja-JP" sz="1200" dirty="0">
              <a:solidFill>
                <a:srgbClr val="00B0F0"/>
              </a:solidFill>
            </a:endParaRPr>
          </a:p>
          <a:p>
            <a:br>
              <a:rPr kumimoji="1" lang="en-US" altLang="ja-JP" sz="1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[</a:t>
            </a:r>
            <a:r>
              <a:rPr kumimoji="1" lang="ja-JP" altLang="en-US" sz="3200" dirty="0">
                <a:solidFill>
                  <a:srgbClr val="00B0F0"/>
                </a:solidFill>
              </a:rPr>
              <a:t>キャプチャする変数</a:t>
            </a:r>
            <a:r>
              <a:rPr kumimoji="1" lang="en-US" altLang="ja-JP" sz="3200" dirty="0">
                <a:solidFill>
                  <a:srgbClr val="00B0F0"/>
                </a:solidFill>
              </a:rPr>
              <a:t>](</a:t>
            </a:r>
            <a:r>
              <a:rPr kumimoji="1" lang="ja-JP" altLang="en-US" sz="3200" dirty="0">
                <a:solidFill>
                  <a:srgbClr val="00B0F0"/>
                </a:solidFill>
              </a:rPr>
              <a:t>引数リスト</a:t>
            </a:r>
            <a:r>
              <a:rPr kumimoji="1" lang="en-US" altLang="ja-JP" sz="3200" dirty="0">
                <a:solidFill>
                  <a:srgbClr val="00B0F0"/>
                </a:solidFill>
              </a:rPr>
              <a:t>){</a:t>
            </a:r>
            <a:r>
              <a:rPr kumimoji="1" lang="ja-JP" altLang="en-US" sz="3200" dirty="0">
                <a:solidFill>
                  <a:srgbClr val="00B0F0"/>
                </a:solidFill>
              </a:rPr>
              <a:t>実処理</a:t>
            </a:r>
            <a:r>
              <a:rPr kumimoji="1" lang="en-US" altLang="ja-JP" sz="3200" dirty="0">
                <a:solidFill>
                  <a:srgbClr val="00B0F0"/>
                </a:solidFill>
              </a:rPr>
              <a:t>}(</a:t>
            </a:r>
            <a:r>
              <a:rPr kumimoji="1" lang="ja-JP" altLang="en-US" sz="3200" dirty="0">
                <a:solidFill>
                  <a:srgbClr val="00B0F0"/>
                </a:solidFill>
              </a:rPr>
              <a:t>実引数</a:t>
            </a:r>
            <a:r>
              <a:rPr kumimoji="1" lang="en-US" altLang="ja-JP" sz="3200" dirty="0">
                <a:solidFill>
                  <a:srgbClr val="00B0F0"/>
                </a:solidFill>
              </a:rPr>
              <a:t>)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endParaRPr kumimoji="1" lang="en-US" altLang="ja-JP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8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dirty="0"/>
              <a:t>Sample301cv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ja-JP" altLang="en-US" dirty="0"/>
              <a:t>するために</a:t>
            </a:r>
            <a:r>
              <a:rPr lang="en-US" altLang="ja-JP" dirty="0"/>
              <a:t>Sample301c</a:t>
            </a:r>
            <a:r>
              <a:rPr lang="ja-JP" altLang="en-US" dirty="0"/>
              <a:t>フォルダをコピーする</a:t>
            </a:r>
            <a:br>
              <a:rPr lang="en-US" altLang="ja-JP" dirty="0"/>
            </a:b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Sample301c Sample301cv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Sample301cv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45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en-US" altLang="ja-JP" sz="20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car.h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 </a:t>
            </a:r>
            <a:b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Car*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vkuruma.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new Car()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vkuruma.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new Car()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setSpeed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(40);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drive(1.5);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[1]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setSpeed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(60);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[1]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drive(2.0);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delete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[0];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delete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[1];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</a:br>
            <a:endParaRPr lang="en-US" altLang="ja-JP" sz="24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503636" y="1162976"/>
            <a:ext cx="4863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Sample301cv(main.cpp)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486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同じプログラム</a:t>
            </a:r>
            <a:r>
              <a:rPr lang="en-US" altLang="ja-JP" dirty="0"/>
              <a:t>(main.cpp</a:t>
            </a:r>
            <a:r>
              <a:rPr lang="ja-JP" altLang="en-US" dirty="0"/>
              <a:t>）内で以下の</a:t>
            </a:r>
            <a:r>
              <a:rPr lang="ja-JP" altLang="en-US" b="1" dirty="0">
                <a:solidFill>
                  <a:srgbClr val="0070C0"/>
                </a:solidFill>
              </a:rPr>
              <a:t>３通りのループ処理</a:t>
            </a:r>
            <a:r>
              <a:rPr lang="ja-JP" altLang="en-US" dirty="0"/>
              <a:t>で最大値と最小値を取得しなさい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配列の</a:t>
            </a:r>
            <a:r>
              <a:rPr lang="ja-JP" altLang="en-US" dirty="0">
                <a:solidFill>
                  <a:srgbClr val="FF0000"/>
                </a:solidFill>
              </a:rPr>
              <a:t>添え字番号</a:t>
            </a:r>
            <a:r>
              <a:rPr lang="ja-JP" altLang="en-US" dirty="0"/>
              <a:t>を変更しながら最大値と最小値を探す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イテレータ</a:t>
            </a:r>
            <a:r>
              <a:rPr lang="ja-JP" altLang="en-US" dirty="0"/>
              <a:t>を使って、イテレータを進めながら最大値と最小値を探す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範囲</a:t>
            </a:r>
            <a:r>
              <a:rPr lang="en-US" altLang="ja-JP" dirty="0">
                <a:solidFill>
                  <a:srgbClr val="FF0000"/>
                </a:solidFill>
              </a:rPr>
              <a:t>for</a:t>
            </a:r>
            <a:r>
              <a:rPr lang="ja-JP" altLang="en-US" dirty="0"/>
              <a:t>を使って最大値と最小値を探す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039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//Car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クラスのポインタを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配列に格納する（要素はアドレス値）</a:t>
            </a:r>
            <a:br>
              <a:rPr lang="en-US" altLang="ja-JP" sz="2400" dirty="0">
                <a:solidFill>
                  <a:srgbClr val="000000"/>
                </a:solidFill>
                <a:latin typeface="+mn-ea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Car*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配列の末尾に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Car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クラスのインスタンスのアドレスを追加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x2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vkuruma.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new Car()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vkuruma.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new Car()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</a:t>
            </a:r>
            <a:r>
              <a:rPr lang="en-US" altLang="ja-JP" sz="2400" dirty="0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番目の要素のインスタンスに対してメンバ関数を呼び出す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setSpeed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(40);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drive(1.5);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</a:t>
            </a:r>
            <a:r>
              <a:rPr lang="en-US" altLang="ja-JP" sz="2400" dirty="0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番目の要素のインスタンスに対してメンバ関数を呼び出す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[1]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setSpeed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(60);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[1]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drive(2.0);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各インスタンスが使用していたメモリ領域を解放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delete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[0];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delete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[1];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</a:br>
            <a:endParaRPr lang="en-US" altLang="ja-JP" sz="24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436466" y="639756"/>
            <a:ext cx="4863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Sample301cv(main.cpp)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046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//Car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クラスのポインタを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配列に格納する（要素はアドレス値）</a:t>
            </a:r>
            <a:br>
              <a:rPr lang="en-US" altLang="ja-JP" sz="2400" dirty="0">
                <a:solidFill>
                  <a:srgbClr val="000000"/>
                </a:solidFill>
                <a:latin typeface="+mn-ea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Car*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配列の末尾に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Car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クラスのインスタンスのアドレスを追加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x2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vkuruma.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new Car()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vkuruma.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new Car()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//Car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クラスのポインタを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配列に格納する（要素はアドレス値）</a:t>
            </a:r>
            <a:br>
              <a:rPr lang="en-US" altLang="ja-JP" sz="2400" dirty="0">
                <a:solidFill>
                  <a:srgbClr val="000000"/>
                </a:solidFill>
                <a:latin typeface="+mn-ea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Car*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配列の要素数（２つ）を変更する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vkuruma.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resize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(2)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文を使って、各要素にインスタンスのアドレスを順次追加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for(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ea typeface="ＭＳ ゴシック" panose="020B0609070205080204" pitchFamily="49" charset="-128"/>
              </a:rPr>
              <a:t>new Car();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endParaRPr lang="en-US" altLang="ja-JP" sz="24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436466" y="639756"/>
            <a:ext cx="4863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Sample301cv(main.cpp)</a:t>
            </a:r>
            <a:endParaRPr kumimoji="1" lang="ja-JP" altLang="en-US" sz="28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CEA7CD23-55DA-44B5-AD4F-CB87CBE7A651}"/>
              </a:ext>
            </a:extLst>
          </p:cNvPr>
          <p:cNvSpPr/>
          <p:nvPr/>
        </p:nvSpPr>
        <p:spPr>
          <a:xfrm>
            <a:off x="4114800" y="3132306"/>
            <a:ext cx="418289" cy="564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66FBCE-DD07-42E9-8038-15C47D6EE13B}"/>
              </a:ext>
            </a:extLst>
          </p:cNvPr>
          <p:cNvSpPr txBox="1"/>
          <p:nvPr/>
        </p:nvSpPr>
        <p:spPr>
          <a:xfrm>
            <a:off x="4547178" y="324433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書き換え可能</a:t>
            </a:r>
          </a:p>
        </p:txBody>
      </p:sp>
    </p:spTree>
    <p:extLst>
      <p:ext uri="{BB962C8B-B14F-4D97-AF65-F5344CB8AC3E}">
        <p14:creationId xmlns:p14="http://schemas.microsoft.com/office/powerpoint/2010/main" val="3550637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・・・・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各インスタンスが使用していたメモリ領域を解放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delete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[0];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delete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[1];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	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文を使って、各要素にインスタンスのメモリを解放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for(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vkuruma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delete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p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endParaRPr lang="en-US" altLang="ja-JP" sz="24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436466" y="639756"/>
            <a:ext cx="4863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Sample301cv(main.cpp)</a:t>
            </a:r>
            <a:endParaRPr kumimoji="1" lang="ja-JP" altLang="en-US" sz="28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CEA7CD23-55DA-44B5-AD4F-CB87CBE7A651}"/>
              </a:ext>
            </a:extLst>
          </p:cNvPr>
          <p:cNvSpPr/>
          <p:nvPr/>
        </p:nvSpPr>
        <p:spPr>
          <a:xfrm>
            <a:off x="4231029" y="2850363"/>
            <a:ext cx="418289" cy="564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66FBCE-DD07-42E9-8038-15C47D6EE13B}"/>
              </a:ext>
            </a:extLst>
          </p:cNvPr>
          <p:cNvSpPr txBox="1"/>
          <p:nvPr/>
        </p:nvSpPr>
        <p:spPr>
          <a:xfrm>
            <a:off x="4547178" y="2850363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書き換え可能</a:t>
            </a:r>
          </a:p>
        </p:txBody>
      </p:sp>
    </p:spTree>
    <p:extLst>
      <p:ext uri="{BB962C8B-B14F-4D97-AF65-F5344CB8AC3E}">
        <p14:creationId xmlns:p14="http://schemas.microsoft.com/office/powerpoint/2010/main" val="31288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D731E1-8884-4AA0-87FD-645BC39203D3}"/>
              </a:ext>
            </a:extLst>
          </p:cNvPr>
          <p:cNvSpPr/>
          <p:nvPr/>
        </p:nvSpPr>
        <p:spPr>
          <a:xfrm>
            <a:off x="3657600" y="3268494"/>
            <a:ext cx="1235413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4C84BF-EDD6-4E38-B637-8616EDC96CA7}"/>
              </a:ext>
            </a:extLst>
          </p:cNvPr>
          <p:cNvSpPr/>
          <p:nvPr/>
        </p:nvSpPr>
        <p:spPr>
          <a:xfrm>
            <a:off x="5197813" y="3606789"/>
            <a:ext cx="2000655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A2FCF5-91AA-4CD0-BBFF-9D3352E8A513}"/>
              </a:ext>
            </a:extLst>
          </p:cNvPr>
          <p:cNvSpPr/>
          <p:nvPr/>
        </p:nvSpPr>
        <p:spPr>
          <a:xfrm>
            <a:off x="3764606" y="3939702"/>
            <a:ext cx="379378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2B518F-AE76-4B46-9933-9B1E80EEA4E7}"/>
              </a:ext>
            </a:extLst>
          </p:cNvPr>
          <p:cNvSpPr/>
          <p:nvPr/>
        </p:nvSpPr>
        <p:spPr>
          <a:xfrm>
            <a:off x="3764606" y="4924365"/>
            <a:ext cx="379378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4C84BF-EDD6-4E38-B637-8616EDC96CA7}"/>
              </a:ext>
            </a:extLst>
          </p:cNvPr>
          <p:cNvSpPr/>
          <p:nvPr/>
        </p:nvSpPr>
        <p:spPr>
          <a:xfrm>
            <a:off x="5197813" y="3606789"/>
            <a:ext cx="2000655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A2FCF5-91AA-4CD0-BBFF-9D3352E8A513}"/>
              </a:ext>
            </a:extLst>
          </p:cNvPr>
          <p:cNvSpPr/>
          <p:nvPr/>
        </p:nvSpPr>
        <p:spPr>
          <a:xfrm>
            <a:off x="3764606" y="3939702"/>
            <a:ext cx="379378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2B518F-AE76-4B46-9933-9B1E80EEA4E7}"/>
              </a:ext>
            </a:extLst>
          </p:cNvPr>
          <p:cNvSpPr/>
          <p:nvPr/>
        </p:nvSpPr>
        <p:spPr>
          <a:xfrm>
            <a:off x="3764606" y="4924365"/>
            <a:ext cx="379378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3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A2FCF5-91AA-4CD0-BBFF-9D3352E8A513}"/>
              </a:ext>
            </a:extLst>
          </p:cNvPr>
          <p:cNvSpPr/>
          <p:nvPr/>
        </p:nvSpPr>
        <p:spPr>
          <a:xfrm>
            <a:off x="3764606" y="3939702"/>
            <a:ext cx="379378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2B518F-AE76-4B46-9933-9B1E80EEA4E7}"/>
              </a:ext>
            </a:extLst>
          </p:cNvPr>
          <p:cNvSpPr/>
          <p:nvPr/>
        </p:nvSpPr>
        <p:spPr>
          <a:xfrm>
            <a:off x="3764606" y="4924365"/>
            <a:ext cx="379378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31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288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は同じ動作をします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C3ACEE-F084-4795-A6D3-0F2F81B95313}"/>
              </a:ext>
            </a:extLst>
          </p:cNvPr>
          <p:cNvSpPr/>
          <p:nvPr/>
        </p:nvSpPr>
        <p:spPr>
          <a:xfrm>
            <a:off x="2016868" y="2760482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56BE87-6CAD-464D-A91D-C1A52712D16F}"/>
              </a:ext>
            </a:extLst>
          </p:cNvPr>
          <p:cNvSpPr/>
          <p:nvPr/>
        </p:nvSpPr>
        <p:spPr>
          <a:xfrm>
            <a:off x="3307405" y="3073939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E22C79-9B0D-4A5A-A108-A75088060453}"/>
              </a:ext>
            </a:extLst>
          </p:cNvPr>
          <p:cNvSpPr/>
          <p:nvPr/>
        </p:nvSpPr>
        <p:spPr>
          <a:xfrm>
            <a:off x="3307404" y="3429000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5B1C4AC-133F-43D1-BECB-B5FE93B3AAC8}"/>
              </a:ext>
            </a:extLst>
          </p:cNvPr>
          <p:cNvSpPr/>
          <p:nvPr/>
        </p:nvSpPr>
        <p:spPr>
          <a:xfrm>
            <a:off x="3307405" y="4069984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96EA06-43FB-47C0-BFA0-4B5E8F33139B}"/>
              </a:ext>
            </a:extLst>
          </p:cNvPr>
          <p:cNvSpPr/>
          <p:nvPr/>
        </p:nvSpPr>
        <p:spPr>
          <a:xfrm>
            <a:off x="3307404" y="4425045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は同じ動作をします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56BE87-6CAD-464D-A91D-C1A52712D16F}"/>
              </a:ext>
            </a:extLst>
          </p:cNvPr>
          <p:cNvSpPr/>
          <p:nvPr/>
        </p:nvSpPr>
        <p:spPr>
          <a:xfrm>
            <a:off x="3307405" y="3073939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E22C79-9B0D-4A5A-A108-A75088060453}"/>
              </a:ext>
            </a:extLst>
          </p:cNvPr>
          <p:cNvSpPr/>
          <p:nvPr/>
        </p:nvSpPr>
        <p:spPr>
          <a:xfrm>
            <a:off x="3307404" y="3429000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5B1C4AC-133F-43D1-BECB-B5FE93B3AAC8}"/>
              </a:ext>
            </a:extLst>
          </p:cNvPr>
          <p:cNvSpPr/>
          <p:nvPr/>
        </p:nvSpPr>
        <p:spPr>
          <a:xfrm>
            <a:off x="3307405" y="4069984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96EA06-43FB-47C0-BFA0-4B5E8F33139B}"/>
              </a:ext>
            </a:extLst>
          </p:cNvPr>
          <p:cNvSpPr/>
          <p:nvPr/>
        </p:nvSpPr>
        <p:spPr>
          <a:xfrm>
            <a:off x="3307404" y="4425045"/>
            <a:ext cx="823609" cy="332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75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5392</TotalTime>
  <Words>3830</Words>
  <Application>Microsoft Office PowerPoint</Application>
  <PresentationFormat>ワイド画面</PresentationFormat>
  <Paragraphs>296</Paragraphs>
  <Slides>32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BIZ UDPゴシック</vt:lpstr>
      <vt:lpstr>ＭＳ ゴシック</vt:lpstr>
      <vt:lpstr>0xProto</vt:lpstr>
      <vt:lpstr>Arial</vt:lpstr>
      <vt:lpstr>Office Theme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演習：vector（おまけ）</vt:lpstr>
      <vt:lpstr>演習：vector</vt:lpstr>
      <vt:lpstr>演習：vector</vt:lpstr>
      <vt:lpstr>演習：vector</vt:lpstr>
      <vt:lpstr>演習：vector</vt:lpstr>
      <vt:lpstr>演習：vector</vt:lpstr>
      <vt:lpstr>演習：vector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222</cp:revision>
  <dcterms:created xsi:type="dcterms:W3CDTF">2024-07-09T01:55:23Z</dcterms:created>
  <dcterms:modified xsi:type="dcterms:W3CDTF">2025-09-16T05:01:16Z</dcterms:modified>
</cp:coreProperties>
</file>