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312" r:id="rId4"/>
    <p:sldId id="313" r:id="rId5"/>
    <p:sldId id="323" r:id="rId6"/>
    <p:sldId id="317" r:id="rId7"/>
    <p:sldId id="322" r:id="rId8"/>
    <p:sldId id="324" r:id="rId9"/>
    <p:sldId id="265" r:id="rId10"/>
    <p:sldId id="325" r:id="rId11"/>
    <p:sldId id="327" r:id="rId12"/>
    <p:sldId id="331" r:id="rId13"/>
    <p:sldId id="332" r:id="rId14"/>
    <p:sldId id="328" r:id="rId15"/>
    <p:sldId id="333" r:id="rId16"/>
    <p:sldId id="330" r:id="rId17"/>
    <p:sldId id="334" r:id="rId18"/>
    <p:sldId id="335" r:id="rId19"/>
    <p:sldId id="338" r:id="rId20"/>
    <p:sldId id="336" r:id="rId21"/>
    <p:sldId id="337" r:id="rId22"/>
    <p:sldId id="340" r:id="rId23"/>
    <p:sldId id="341" r:id="rId24"/>
    <p:sldId id="339" r:id="rId25"/>
    <p:sldId id="342" r:id="rId26"/>
    <p:sldId id="343" r:id="rId27"/>
    <p:sldId id="344" r:id="rId28"/>
    <p:sldId id="345" r:id="rId29"/>
    <p:sldId id="346" r:id="rId30"/>
    <p:sldId id="34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継承とポリモーフィズム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親クラスと子クラス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元となるクラスの性質を引き継ぎつつ、新しい</a:t>
            </a:r>
            <a:br>
              <a:rPr lang="en-US" altLang="ja-JP" dirty="0"/>
            </a:br>
            <a:r>
              <a:rPr lang="ja-JP" altLang="en-US" dirty="0"/>
              <a:t>機能を付け足して、クラスを拡張していくことを</a:t>
            </a:r>
            <a:br>
              <a:rPr lang="en-US" altLang="ja-JP" dirty="0"/>
            </a:br>
            <a:r>
              <a:rPr lang="ja-JP" altLang="en-US" dirty="0"/>
              <a:t>クラスの</a:t>
            </a:r>
            <a:r>
              <a:rPr lang="ja-JP" altLang="en-US" b="1" dirty="0">
                <a:solidFill>
                  <a:srgbClr val="FF0000"/>
                </a:solidFill>
              </a:rPr>
              <a:t>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元となるクラスは、</a:t>
            </a:r>
            <a:r>
              <a:rPr lang="ja-JP" altLang="en-US" b="1" dirty="0">
                <a:solidFill>
                  <a:srgbClr val="00B0F0"/>
                </a:solidFill>
              </a:rPr>
              <a:t>親クラス</a:t>
            </a:r>
            <a:r>
              <a:rPr lang="ja-JP" altLang="en-US" dirty="0"/>
              <a:t>（基底クラス、スーパークラス）と呼び、継承先のクラスを</a:t>
            </a:r>
            <a:r>
              <a:rPr lang="ja-JP" altLang="en-US" b="1" dirty="0">
                <a:solidFill>
                  <a:srgbClr val="00B050"/>
                </a:solidFill>
              </a:rPr>
              <a:t>子クラス</a:t>
            </a:r>
            <a:r>
              <a:rPr lang="ja-JP" altLang="en-US" dirty="0"/>
              <a:t>（派生</a:t>
            </a:r>
            <a:br>
              <a:rPr lang="en-US" altLang="ja-JP" dirty="0"/>
            </a:br>
            <a:r>
              <a:rPr lang="ja-JP" altLang="en-US" dirty="0"/>
              <a:t>クラス、サブクラス）と呼ぶ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082988" y="2115671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151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</a:t>
            </a:r>
            <a:r>
              <a:rPr kumimoji="1" lang="en-US" altLang="ja-JP" sz="2400" dirty="0">
                <a:solidFill>
                  <a:srgbClr val="FF0000"/>
                </a:solidFill>
              </a:rPr>
              <a:t>Ambulance</a:t>
            </a:r>
            <a:r>
              <a:rPr kumimoji="1" lang="en-US" altLang="ja-JP" sz="2400" dirty="0"/>
              <a:t>: public </a:t>
            </a:r>
            <a:r>
              <a:rPr kumimoji="1" lang="en-US" altLang="ja-JP" sz="2400" dirty="0">
                <a:solidFill>
                  <a:srgbClr val="00B0F0"/>
                </a:solidFill>
              </a:rPr>
              <a:t>Car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10D79-F001-4E7E-AD9E-493CFB699439}"/>
              </a:ext>
            </a:extLst>
          </p:cNvPr>
          <p:cNvSpPr txBox="1"/>
          <p:nvPr/>
        </p:nvSpPr>
        <p:spPr>
          <a:xfrm>
            <a:off x="3202790" y="2996678"/>
            <a:ext cx="8513869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クラスの継承</a:t>
            </a:r>
            <a:endParaRPr kumimoji="1" lang="en-US" altLang="ja-JP" sz="2800" dirty="0"/>
          </a:p>
          <a:p>
            <a:r>
              <a:rPr kumimoji="1" lang="en-US" altLang="ja-JP" sz="2800" u="sng" dirty="0"/>
              <a:t>class </a:t>
            </a:r>
            <a:r>
              <a:rPr kumimoji="1" lang="ja-JP" altLang="en-US" sz="2800" u="sng" dirty="0">
                <a:solidFill>
                  <a:srgbClr val="FF0000"/>
                </a:solidFill>
              </a:rPr>
              <a:t>子クラス名</a:t>
            </a:r>
            <a:r>
              <a:rPr kumimoji="1" lang="ja-JP" altLang="en-US" sz="2800" u="sng" dirty="0"/>
              <a:t> </a:t>
            </a:r>
            <a:r>
              <a:rPr kumimoji="1" lang="en-US" altLang="ja-JP" sz="2800" u="sng" dirty="0"/>
              <a:t>: public </a:t>
            </a:r>
            <a:r>
              <a:rPr kumimoji="1" lang="ja-JP" altLang="en-US" sz="2800" u="sng" dirty="0">
                <a:solidFill>
                  <a:srgbClr val="00B0F0"/>
                </a:solidFill>
              </a:rPr>
              <a:t>親クラス名</a:t>
            </a:r>
            <a:endParaRPr kumimoji="1" lang="en-US" altLang="ja-JP" sz="2800" u="sng" dirty="0">
              <a:solidFill>
                <a:srgbClr val="00B0F0"/>
              </a:solidFill>
            </a:endParaRPr>
          </a:p>
          <a:p>
            <a:endParaRPr kumimoji="1" lang="en-US" altLang="ja-JP" sz="2800" dirty="0">
              <a:solidFill>
                <a:srgbClr val="00B0F0"/>
              </a:solidFill>
            </a:endParaRPr>
          </a:p>
          <a:p>
            <a:r>
              <a:rPr kumimoji="1" lang="ja-JP" altLang="en-US" sz="2800" dirty="0"/>
              <a:t>クラスを継承することで、親クラスの持つ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</a:t>
            </a:r>
            <a:endParaRPr kumimoji="1" lang="en-US" altLang="ja-JP" sz="2800" dirty="0"/>
          </a:p>
          <a:p>
            <a:r>
              <a:rPr kumimoji="1" lang="ja-JP" altLang="en-US" sz="2800" dirty="0"/>
              <a:t>メンバを子クラスで使用することができる</a:t>
            </a:r>
            <a:endParaRPr kumimoji="1" lang="en-US" altLang="ja-JP" sz="2800" dirty="0"/>
          </a:p>
          <a:p>
            <a:r>
              <a:rPr kumimoji="1" lang="ja-JP" altLang="en-US" sz="2800" dirty="0"/>
              <a:t>また、子クラス独自のメンバを追加して、クラスの機能</a:t>
            </a:r>
            <a:br>
              <a:rPr kumimoji="1" lang="en-US" altLang="ja-JP" sz="2800" dirty="0"/>
            </a:br>
            <a:r>
              <a:rPr kumimoji="1" lang="ja-JP" altLang="en-US" sz="2800" dirty="0"/>
              <a:t>を拡張することも可能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928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4419599" y="2404945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23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6024281" y="3384331"/>
            <a:ext cx="48670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メンバ関数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800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注意！！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子クラスで定義したものは親クラス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からはアクセス不可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</a:t>
            </a:r>
            <a:r>
              <a:rPr kumimoji="1" lang="en-US" altLang="ja-JP" sz="2400" dirty="0">
                <a:solidFill>
                  <a:srgbClr val="00B0F0"/>
                </a:solidFill>
              </a:rPr>
              <a:t>Ambulance()</a:t>
            </a:r>
            <a:r>
              <a:rPr kumimoji="1" lang="en-US" altLang="ja-JP" sz="2400" dirty="0"/>
              <a:t> :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>
                <a:solidFill>
                  <a:srgbClr val="00B050"/>
                </a:solidFill>
              </a:rPr>
              <a:t>(119)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08CE04-A086-4380-956C-8E250F7390F5}"/>
              </a:ext>
            </a:extLst>
          </p:cNvPr>
          <p:cNvSpPr txBox="1"/>
          <p:nvPr/>
        </p:nvSpPr>
        <p:spPr>
          <a:xfrm>
            <a:off x="4568277" y="1942532"/>
            <a:ext cx="745863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B0F0"/>
                </a:solidFill>
              </a:rPr>
              <a:t>コンストラクタ</a:t>
            </a:r>
            <a:r>
              <a:rPr kumimoji="1" lang="ja-JP" altLang="en-US" sz="2800" dirty="0"/>
              <a:t>で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r>
              <a:rPr kumimoji="1" lang="ja-JP" altLang="en-US" sz="2800" dirty="0">
                <a:solidFill>
                  <a:srgbClr val="00B050"/>
                </a:solidFill>
              </a:rPr>
              <a:t>　</a:t>
            </a:r>
            <a:r>
              <a:rPr kumimoji="1" lang="ja-JP" altLang="en-US" sz="2800" dirty="0"/>
              <a:t>を </a:t>
            </a:r>
            <a:r>
              <a:rPr kumimoji="1" lang="en-US" altLang="ja-JP" sz="2800" dirty="0">
                <a:solidFill>
                  <a:srgbClr val="00B050"/>
                </a:solidFill>
              </a:rPr>
              <a:t>119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で初期化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Ambulance::Ambulance() :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(119)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E352B-E5C9-4187-A35E-093D48E4EDD1}"/>
              </a:ext>
            </a:extLst>
          </p:cNvPr>
          <p:cNvSpPr txBox="1"/>
          <p:nvPr/>
        </p:nvSpPr>
        <p:spPr>
          <a:xfrm>
            <a:off x="6885508" y="4958742"/>
            <a:ext cx="50465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関数の実装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7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Ambulance*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 = new Ambulance();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-&gt;drive(2);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2338BB-FE24-4097-B00E-0816C263E059}"/>
              </a:ext>
            </a:extLst>
          </p:cNvPr>
          <p:cNvSpPr txBox="1"/>
          <p:nvPr/>
        </p:nvSpPr>
        <p:spPr>
          <a:xfrm>
            <a:off x="5621484" y="3658860"/>
            <a:ext cx="504651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endParaRPr kumimoji="1" lang="en-US" altLang="ja-JP" sz="2800" dirty="0"/>
          </a:p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関数を実行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</a:rPr>
              <a:t>親クラスからは実行不可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8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m_migration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68670" y="2883326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74105" y="3429000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58561" y="5054611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66051" y="3968955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695451" y="2861470"/>
            <a:ext cx="1477465" cy="147746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5607853" y="596322"/>
            <a:ext cx="6080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クラスは、</a:t>
            </a:r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なメンバ関数</a:t>
            </a:r>
            <a:endParaRPr kumimoji="1" lang="en-US" altLang="ja-JP" sz="2800" dirty="0"/>
          </a:p>
          <a:p>
            <a:r>
              <a:rPr kumimoji="1" lang="ja-JP" altLang="en-US" sz="2800" dirty="0"/>
              <a:t>が継承されているので使用可能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304753" y="6243178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private</a:t>
            </a:r>
            <a:r>
              <a:rPr kumimoji="1" lang="ja-JP" altLang="en-US" sz="2800" dirty="0"/>
              <a:t>なメンバは使用不可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7251" y="5618962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367519" y="4431113"/>
            <a:ext cx="2070847" cy="207084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6E89D3-E587-129A-FC07-83E027AB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A93E99-4A54-0256-BE75-9128492A9E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継承の特徴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1222946" y="2742408"/>
            <a:ext cx="4001775" cy="2862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en-US" altLang="ja-JP" sz="3600" b="1" dirty="0"/>
          </a:p>
          <a:p>
            <a:endParaRPr kumimoji="1" lang="en-US" altLang="ja-JP" sz="3600" b="1" dirty="0"/>
          </a:p>
          <a:p>
            <a:r>
              <a:rPr kumimoji="1" lang="en-US" altLang="ja-JP" sz="3600" b="1" dirty="0"/>
              <a:t>  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133521" y="1059728"/>
              <a:ext cx="4129657" cy="90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sevePeople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/>
                <a:t>private:</a:t>
              </a:r>
            </a:p>
            <a:p>
              <a:r>
                <a:rPr kumimoji="1" lang="en-US" altLang="ja-JP" sz="3600" dirty="0"/>
                <a:t> </a:t>
              </a:r>
              <a:r>
                <a:rPr kumimoji="1" lang="en-US" altLang="ja-JP" sz="3600" dirty="0" err="1"/>
                <a:t>m_number</a:t>
              </a:r>
              <a:endParaRPr kumimoji="1" lang="en-US" altLang="ja-JP" sz="3600" dirty="0"/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>
            <a:off x="5325035" y="3974826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2554004" y="1177770"/>
            <a:ext cx="6747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クラスからは、</a:t>
            </a:r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定義されているメンバは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であった</a:t>
            </a:r>
            <a:br>
              <a:rPr kumimoji="1" lang="en-US" altLang="ja-JP" sz="2800" dirty="0"/>
            </a:br>
            <a:r>
              <a:rPr kumimoji="1" lang="ja-JP" altLang="en-US" sz="2800" dirty="0"/>
              <a:t>としても使用不可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2652448" y="6180894"/>
            <a:ext cx="710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親クラスからは子クラスの内容は見えない！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2DE3603-0839-4EBE-BDFA-5B6D827E64BC}"/>
              </a:ext>
            </a:extLst>
          </p:cNvPr>
          <p:cNvSpPr/>
          <p:nvPr/>
        </p:nvSpPr>
        <p:spPr>
          <a:xfrm>
            <a:off x="5325034" y="5088335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4970629" y="3295621"/>
            <a:ext cx="2743801" cy="2743801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96256D-4359-EB01-313B-48D51A68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7108" y="4614209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0E4244-C9B9-3CF0-9C7E-0F770386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22" y="4829297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子クラスでも使用する</a:t>
            </a:r>
            <a:r>
              <a:rPr lang="ja-JP" altLang="en-US" dirty="0">
                <a:solidFill>
                  <a:srgbClr val="00B0F0"/>
                </a:solidFill>
              </a:rPr>
              <a:t>必要最低限のメンバを定義</a:t>
            </a:r>
            <a:r>
              <a:rPr lang="ja-JP" altLang="en-US" dirty="0"/>
              <a:t>しておき、子クラスで使用しないものは定義しない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dirty="0"/>
              <a:t>継承したメンバ以外に、子クラスで必要な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メンバを追加定義して親クラスから機能を拡張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ja-JP" altLang="en-US" dirty="0"/>
              <a:t>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4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P176~1</a:t>
            </a:r>
            <a:r>
              <a:rPr lang="en-US" altLang="ja-JP" dirty="0"/>
              <a:t>79</a:t>
            </a:r>
            <a:r>
              <a:rPr kumimoji="1" lang="en-US" altLang="ja-JP" dirty="0"/>
              <a:t> </a:t>
            </a:r>
            <a:r>
              <a:rPr lang="en-US" altLang="ja-JP" b="1" dirty="0"/>
              <a:t>Sample501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robocopy Sample401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ambulance.h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car.cpp ambulance.cpp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8042" y="2402732"/>
            <a:ext cx="2137745" cy="142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6" y="2615794"/>
            <a:ext cx="2445325" cy="9945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2269000" y="20310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817957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868503"/>
            <a:ext cx="1982841" cy="6177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241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コンストラクタの実行順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子クラスのインスタンスが生成されるときに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コンストラクタの場合は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4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デストラクタの実行順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子クラスのインスタンスが消去されるときは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デストラクタの場合は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56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アクセス指定子　</a:t>
            </a:r>
            <a:r>
              <a:rPr lang="en-US" altLang="ja-JP" sz="4400" b="1" u="sng" dirty="0">
                <a:solidFill>
                  <a:srgbClr val="00B0F0"/>
                </a:solidFill>
              </a:rPr>
              <a:t>protected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public,private</a:t>
            </a:r>
            <a:r>
              <a:rPr lang="ja-JP" altLang="en-US" dirty="0"/>
              <a:t>以外の</a:t>
            </a:r>
            <a:r>
              <a:rPr lang="en-US" altLang="ja-JP" dirty="0"/>
              <a:t>3</a:t>
            </a:r>
            <a:r>
              <a:rPr lang="ja-JP" altLang="en-US" dirty="0"/>
              <a:t>つめのアクセス指定子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b="1" dirty="0"/>
              <a:t>protected</a:t>
            </a:r>
            <a:r>
              <a:rPr lang="ja-JP" altLang="en-US" dirty="0"/>
              <a:t>に指定されたメンバは</a:t>
            </a:r>
            <a:r>
              <a:rPr lang="ja-JP" altLang="en-US" dirty="0">
                <a:solidFill>
                  <a:srgbClr val="00B0F0"/>
                </a:solidFill>
              </a:rPr>
              <a:t>子クラスから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使用可能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ただし、</a:t>
            </a:r>
            <a:r>
              <a:rPr lang="ja-JP" altLang="en-US" dirty="0">
                <a:solidFill>
                  <a:srgbClr val="FF0000"/>
                </a:solidFill>
              </a:rPr>
              <a:t>クラス外からは使用不可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9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m_migration</a:t>
            </a:r>
            <a:endParaRPr kumimoji="1" lang="ja-JP" altLang="en-US" sz="3600" dirty="0">
              <a:solidFill>
                <a:srgbClr val="FFFF00"/>
              </a:solidFill>
            </a:endParaRPr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441011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80015" y="3964747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85450" y="4510421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69906" y="6136032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77396" y="5050376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844613" y="4109075"/>
            <a:ext cx="1107485" cy="110748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5643568" y="1229800"/>
            <a:ext cx="5936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protected</a:t>
            </a:r>
            <a:r>
              <a:rPr kumimoji="1" lang="ja-JP" altLang="en-US" sz="2800" dirty="0"/>
              <a:t>なメンバは子クラスから</a:t>
            </a:r>
            <a:endParaRPr kumimoji="1" lang="en-US" altLang="ja-JP" sz="2800" dirty="0"/>
          </a:p>
          <a:p>
            <a:r>
              <a:rPr kumimoji="1" lang="ja-JP" altLang="en-US" sz="2800" dirty="0"/>
              <a:t>直接メンバを指定して使用できる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9847" y="2884810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539383" y="5484031"/>
            <a:ext cx="1676667" cy="167666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49E4CDA2-45E9-1450-5E38-C32FD23A374F}"/>
              </a:ext>
            </a:extLst>
          </p:cNvPr>
          <p:cNvSpPr/>
          <p:nvPr/>
        </p:nvSpPr>
        <p:spPr>
          <a:xfrm>
            <a:off x="5899459" y="2593104"/>
            <a:ext cx="957884" cy="957884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5FE4CB-0093-D8DA-6909-C3593D0E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825B56-9686-6175-8DDB-09B0FF10BB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多重継承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親クラスがひとつの継承を</a:t>
            </a:r>
            <a:r>
              <a:rPr lang="ja-JP" altLang="en-US" b="1" dirty="0">
                <a:solidFill>
                  <a:srgbClr val="00B0F0"/>
                </a:solidFill>
              </a:rPr>
              <a:t>単一継承</a:t>
            </a:r>
            <a:r>
              <a:rPr lang="ja-JP" altLang="en-US" dirty="0"/>
              <a:t>といい、</a:t>
            </a:r>
            <a:br>
              <a:rPr lang="en-US" altLang="ja-JP" dirty="0"/>
            </a:br>
            <a:r>
              <a:rPr lang="ja-JP" altLang="en-US" dirty="0"/>
              <a:t>親クラスを複数もつ継承を</a:t>
            </a:r>
            <a:r>
              <a:rPr lang="ja-JP" altLang="en-US" b="1" dirty="0">
                <a:solidFill>
                  <a:srgbClr val="FF0000"/>
                </a:solidFill>
              </a:rPr>
              <a:t>多重継承</a:t>
            </a:r>
            <a:r>
              <a:rPr lang="ja-JP" altLang="en-US" dirty="0"/>
              <a:t>という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dirty="0"/>
              <a:t>例） </a:t>
            </a:r>
            <a:br>
              <a:rPr lang="en-US" altLang="ja-JP" dirty="0"/>
            </a:br>
            <a:r>
              <a:rPr lang="en-US" altLang="ja-JP" sz="3200" dirty="0"/>
              <a:t>class </a:t>
            </a:r>
            <a:r>
              <a:rPr lang="en-US" altLang="ja-JP" sz="3200" dirty="0" err="1"/>
              <a:t>KoClass</a:t>
            </a:r>
            <a:r>
              <a:rPr lang="en-US" altLang="ja-JP" sz="3200" dirty="0"/>
              <a:t> : public </a:t>
            </a:r>
            <a:r>
              <a:rPr lang="en-US" altLang="ja-JP" sz="3200" dirty="0" err="1"/>
              <a:t>OyaA</a:t>
            </a:r>
            <a:r>
              <a:rPr lang="en-US" altLang="ja-JP" sz="3200" dirty="0"/>
              <a:t>, public </a:t>
            </a:r>
            <a:r>
              <a:rPr lang="en-US" altLang="ja-JP" sz="3200" dirty="0" err="1"/>
              <a:t>OyaB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ただし、非常に複雑な継承になるため、特別な場合を除いて普段の使用は</a:t>
            </a:r>
            <a:r>
              <a:rPr lang="ja-JP" altLang="en-US" sz="3200" b="1" dirty="0">
                <a:solidFill>
                  <a:srgbClr val="00B0F0"/>
                </a:solidFill>
              </a:rPr>
              <a:t>単一継承</a:t>
            </a:r>
            <a:r>
              <a:rPr lang="ja-JP" altLang="en-US" sz="3200" dirty="0"/>
              <a:t>に留めておく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他のプログラミング言語では多重継承が禁止されている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457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オーバーロード（多重定義）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クラス内のメンバ関数やコンストラクタは、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F0"/>
                </a:solidFill>
              </a:rPr>
              <a:t>型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50"/>
                </a:solidFill>
              </a:rPr>
              <a:t>数量</a:t>
            </a:r>
            <a:br>
              <a:rPr lang="en-US" altLang="ja-JP" dirty="0"/>
            </a:br>
            <a:r>
              <a:rPr lang="ja-JP" altLang="en-US" dirty="0"/>
              <a:t>を変えることで、同じ関数名であっても、</a:t>
            </a:r>
            <a:r>
              <a:rPr lang="ja-JP" altLang="en-US" dirty="0">
                <a:solidFill>
                  <a:srgbClr val="FF0000"/>
                </a:solidFill>
              </a:rPr>
              <a:t>多重定義</a:t>
            </a:r>
            <a:r>
              <a:rPr lang="ja-JP" altLang="en-US" dirty="0"/>
              <a:t>することができる仕組みがある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オーバーロード</a:t>
            </a:r>
            <a:r>
              <a:rPr lang="ja-JP" altLang="en-US" dirty="0"/>
              <a:t>と呼ぶ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162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P192~19</a:t>
            </a:r>
            <a:r>
              <a:rPr lang="en-US" altLang="ja-JP" dirty="0"/>
              <a:t>3</a:t>
            </a:r>
            <a:r>
              <a:rPr kumimoji="1" lang="en-US" altLang="ja-JP" dirty="0"/>
              <a:t> </a:t>
            </a:r>
            <a:r>
              <a:rPr lang="en-US" altLang="ja-JP" b="1" dirty="0"/>
              <a:t>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calc.h</a:t>
            </a:r>
            <a:r>
              <a:rPr lang="ja-JP" altLang="en-US" dirty="0"/>
              <a:t>， </a:t>
            </a:r>
            <a:r>
              <a:rPr lang="en-US" altLang="ja-JP"/>
              <a:t>calc.</a:t>
            </a:r>
            <a:r>
              <a:rPr lang="en-US" altLang="ja-JP" dirty="0"/>
              <a:t>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calc.h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calc.cpp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calc.h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class Calc {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</a:t>
            </a:r>
            <a:r>
              <a:rPr kumimoji="1" lang="en-US" altLang="ja-JP" sz="2400" dirty="0" err="1">
                <a:highlight>
                  <a:srgbClr val="FFFF00"/>
                </a:highlight>
              </a:rPr>
              <a:t>inb</a:t>
            </a:r>
            <a:r>
              <a:rPr kumimoji="1" lang="en-US" altLang="ja-JP" sz="2400" dirty="0">
                <a:highlight>
                  <a:srgbClr val="FFFF00"/>
                </a:highlight>
              </a:rPr>
              <a:t> b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5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void 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377042" y="3429000"/>
            <a:ext cx="635943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オーバーロードされた関数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800" b="1" dirty="0"/>
              <a:t>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add</a:t>
            </a:r>
          </a:p>
          <a:p>
            <a:r>
              <a:rPr kumimoji="1" lang="ja-JP" altLang="en-US" sz="2800" dirty="0"/>
              <a:t>　関数名は同じだが、引数によって呼び</a:t>
            </a:r>
            <a:endParaRPr kumimoji="1" lang="en-US" altLang="ja-JP" sz="2800" dirty="0"/>
          </a:p>
          <a:p>
            <a:r>
              <a:rPr kumimoji="1" lang="ja-JP" altLang="en-US" sz="2800" dirty="0"/>
              <a:t>　出される処理内容が異なる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746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864708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"</a:t>
            </a:r>
            <a:r>
              <a:rPr kumimoji="1" lang="en-US" altLang="ja-JP" sz="2400" dirty="0" err="1"/>
              <a:t>calc.h</a:t>
            </a:r>
            <a:r>
              <a:rPr kumimoji="1" lang="en-US" altLang="ja-JP" sz="2400" dirty="0"/>
              <a:t>"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(0),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(0) 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(a),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(b) {}</a:t>
            </a:r>
          </a:p>
          <a:p>
            <a:r>
              <a:rPr kumimoji="1" lang="en-US" altLang="ja-JP" sz="2400" dirty="0"/>
              <a:t>int Calc::add()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+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Calc::add(int a, int b) {</a:t>
            </a:r>
          </a:p>
          <a:p>
            <a:r>
              <a:rPr kumimoji="1" lang="en-US" altLang="ja-JP" sz="2400" dirty="0"/>
              <a:t>	return a + b;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void Calc::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 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= a;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 = b;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40FB2-F2C9-5F87-35DA-2EF09700F491}"/>
              </a:ext>
            </a:extLst>
          </p:cNvPr>
          <p:cNvSpPr txBox="1"/>
          <p:nvPr/>
        </p:nvSpPr>
        <p:spPr>
          <a:xfrm>
            <a:off x="7979976" y="4080699"/>
            <a:ext cx="375649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（続き）</a:t>
            </a:r>
            <a:endParaRPr kumimoji="1" lang="en-US" altLang="ja-JP" sz="2400" dirty="0"/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78983" y="255035"/>
            <a:ext cx="710643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コンストラクタのオーバーロード</a:t>
            </a:r>
            <a:endParaRPr kumimoji="1" lang="en-US" altLang="ja-JP" sz="2800" b="1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　コンストラクタをオーバーロードしたときは</a:t>
            </a:r>
            <a:endParaRPr kumimoji="1" lang="en-US" altLang="ja-JP" sz="2800" dirty="0"/>
          </a:p>
          <a:p>
            <a:r>
              <a:rPr kumimoji="1" lang="ja-JP" altLang="en-US" sz="2800" dirty="0"/>
              <a:t>　必ず引数のない</a:t>
            </a:r>
            <a:r>
              <a:rPr kumimoji="1" lang="ja-JP" altLang="en-US" sz="2800" dirty="0">
                <a:solidFill>
                  <a:srgbClr val="FF0000"/>
                </a:solidFill>
              </a:rPr>
              <a:t>デフォルトコンストラクタ</a:t>
            </a:r>
            <a:r>
              <a:rPr kumimoji="1" lang="ja-JP" altLang="en-US" sz="2800" dirty="0"/>
              <a:t>の</a:t>
            </a:r>
            <a:endParaRPr kumimoji="1" lang="en-US" altLang="ja-JP" sz="2800" dirty="0"/>
          </a:p>
          <a:p>
            <a:r>
              <a:rPr kumimoji="1" lang="ja-JP" altLang="en-US" sz="2800" dirty="0"/>
              <a:t>　定義を行う必要がある！</a:t>
            </a:r>
            <a:endParaRPr kumimoji="1" lang="en-US" altLang="ja-JP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FE3C184-612E-9D73-0110-A3067C92B8E2}"/>
              </a:ext>
            </a:extLst>
          </p:cNvPr>
          <p:cNvSpPr/>
          <p:nvPr/>
        </p:nvSpPr>
        <p:spPr>
          <a:xfrm rot="20590582" flipH="1">
            <a:off x="3326858" y="2040288"/>
            <a:ext cx="603115" cy="365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6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pC1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= new Calc()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F0"/>
                </a:solidFill>
              </a:rPr>
              <a:t>pC2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F0"/>
                </a:solidFill>
              </a:rPr>
              <a:t>= new Calc(</a:t>
            </a:r>
            <a:r>
              <a:rPr kumimoji="1" lang="en-US" altLang="ja-JP" sz="2400" dirty="0">
                <a:highlight>
                  <a:srgbClr val="FFFF00"/>
                </a:highlight>
              </a:rPr>
              <a:t>1, 2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pC1-&gt;add(3, 4)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pC2-&gt;add()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769512" y="1440553"/>
            <a:ext cx="572624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</a:t>
            </a:r>
            <a:r>
              <a:rPr kumimoji="1" lang="en-US" altLang="ja-JP" sz="2800" dirty="0"/>
              <a:t>: </a:t>
            </a:r>
            <a:r>
              <a:rPr kumimoji="1" lang="ja-JP" altLang="en-US" sz="2800" dirty="0"/>
              <a:t>引数</a:t>
            </a:r>
            <a:r>
              <a:rPr kumimoji="1" lang="ja-JP" altLang="en-US" sz="2800" dirty="0">
                <a:solidFill>
                  <a:srgbClr val="FF0000"/>
                </a:solidFill>
              </a:rPr>
              <a:t>なし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</a:t>
            </a:r>
            <a:r>
              <a:rPr kumimoji="1" lang="ja-JP" altLang="en-US" sz="2800" dirty="0"/>
              <a:t>：　引数</a:t>
            </a:r>
            <a:r>
              <a:rPr kumimoji="1" lang="ja-JP" altLang="en-US" sz="2800" dirty="0">
                <a:solidFill>
                  <a:srgbClr val="00B0F0"/>
                </a:solidFill>
              </a:rPr>
              <a:t>あり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第一引数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 第二引数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2816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pC1 = new Calc();</a:t>
            </a:r>
          </a:p>
          <a:p>
            <a:r>
              <a:rPr kumimoji="1" lang="en-US" altLang="ja-JP" sz="2400" dirty="0"/>
              <a:t>	pC2 = new Calc(1, 2);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pC1-&gt;add(3, 4)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</a:t>
            </a:r>
            <a:r>
              <a:rPr kumimoji="1" lang="en-US" altLang="ja-JP" sz="2400" dirty="0">
                <a:solidFill>
                  <a:srgbClr val="00B0F0"/>
                </a:solidFill>
              </a:rPr>
              <a:t>pC2-&gt;add()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230592" y="467943"/>
            <a:ext cx="6120586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pC1-&gt;add(3,4)</a:t>
            </a:r>
            <a:r>
              <a:rPr kumimoji="1" lang="en-US" altLang="ja-JP" sz="2800" dirty="0"/>
              <a:t>: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 </a:t>
            </a:r>
            <a:r>
              <a:rPr kumimoji="1" lang="ja-JP" altLang="en-US" sz="2800" dirty="0"/>
              <a:t>なので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関数に与えた引数同士を足し算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pC2-&gt;add()</a:t>
            </a:r>
            <a:r>
              <a:rPr kumimoji="1" lang="ja-JP" altLang="en-US" sz="2800" dirty="0"/>
              <a:t>：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　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生成時に値をすでに代入済みなので、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関数は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+ </a:t>
            </a:r>
            <a:r>
              <a:rPr kumimoji="1" lang="en-US" altLang="ja-JP" sz="2800" dirty="0" err="1"/>
              <a:t>m_b</a:t>
            </a:r>
            <a:r>
              <a:rPr kumimoji="1" lang="ja-JP" altLang="en-US" sz="2800" dirty="0"/>
              <a:t> をするだけ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1766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algn="ctr"/>
            <a:r>
              <a:rPr kumimoji="1" lang="ja-JP" altLang="en-US" sz="3200" dirty="0"/>
              <a:t>変更なし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Ambulance::Ambulance()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(119)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Ambulance::~Ambulance()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void Ambulance::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救急救命活動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呼び出しは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番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 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Ambulance*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 = new Ambulance();</a:t>
            </a:r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(60);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-&gt;drive(2);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総移動距離</a:t>
            </a:r>
            <a:r>
              <a:rPr kumimoji="1" lang="en-US" altLang="ja-JP" sz="2400" dirty="0">
                <a:solidFill>
                  <a:srgbClr val="FF0000"/>
                </a:solidFill>
              </a:rPr>
              <a:t>:”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   &lt;&lt; “km”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delete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573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car.cpp ambulance.cpp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3652</TotalTime>
  <Words>2633</Words>
  <Application>Microsoft Office PowerPoint</Application>
  <PresentationFormat>ワイド画面</PresentationFormat>
  <Paragraphs>342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4" baseType="lpstr">
      <vt:lpstr>BIZ UDPゴシック</vt:lpstr>
      <vt:lpstr>0xProto</vt:lpstr>
      <vt:lpstr>Arial</vt:lpstr>
      <vt:lpstr>Office Theme</vt:lpstr>
      <vt:lpstr>継承とポリモーフィズム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継承の特徴</vt:lpstr>
      <vt:lpstr>継承の特徴</vt:lpstr>
      <vt:lpstr>継承の特徴</vt:lpstr>
      <vt:lpstr>継承の特徴</vt:lpstr>
      <vt:lpstr>継承の特徴</vt:lpstr>
      <vt:lpstr>継承</vt:lpstr>
      <vt:lpstr>継承の特徴</vt:lpstr>
      <vt:lpstr>継承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142</cp:revision>
  <dcterms:created xsi:type="dcterms:W3CDTF">2024-07-09T01:55:23Z</dcterms:created>
  <dcterms:modified xsi:type="dcterms:W3CDTF">2024-09-17T03:39:55Z</dcterms:modified>
</cp:coreProperties>
</file>