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371" r:id="rId3"/>
    <p:sldId id="364" r:id="rId4"/>
    <p:sldId id="365" r:id="rId5"/>
    <p:sldId id="370" r:id="rId6"/>
    <p:sldId id="372" r:id="rId7"/>
    <p:sldId id="373" r:id="rId8"/>
    <p:sldId id="374" r:id="rId9"/>
    <p:sldId id="375" r:id="rId10"/>
    <p:sldId id="366" r:id="rId11"/>
    <p:sldId id="376" r:id="rId12"/>
    <p:sldId id="368" r:id="rId13"/>
    <p:sldId id="367" r:id="rId14"/>
    <p:sldId id="369" r:id="rId15"/>
    <p:sldId id="377" r:id="rId16"/>
    <p:sldId id="378" r:id="rId17"/>
    <p:sldId id="379" r:id="rId18"/>
    <p:sldId id="380" r:id="rId19"/>
    <p:sldId id="381" r:id="rId20"/>
    <p:sldId id="382" r:id="rId21"/>
    <p:sldId id="383" r:id="rId22"/>
    <p:sldId id="384" r:id="rId23"/>
    <p:sldId id="386" r:id="rId24"/>
    <p:sldId id="385"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0" r:id="rId39"/>
    <p:sldId id="401" r:id="rId40"/>
    <p:sldId id="402" r:id="rId41"/>
    <p:sldId id="403" r:id="rId42"/>
    <p:sldId id="404" r:id="rId43"/>
    <p:sldId id="405" r:id="rId44"/>
    <p:sldId id="406"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0000"/>
    <a:srgbClr val="00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GitHub</a:t>
            </a:r>
            <a:r>
              <a:rPr lang="ja-JP" altLang="en-US" dirty="0"/>
              <a:t>を使ってチーム制作を円滑に進める</a:t>
            </a:r>
            <a:br>
              <a:rPr lang="en-US" altLang="ja-JP" dirty="0"/>
            </a:br>
            <a:endParaRPr lang="en-US" altLang="ja-JP" dirty="0"/>
          </a:p>
          <a:p>
            <a:r>
              <a:rPr lang="en-US" altLang="ja-JP" dirty="0"/>
              <a:t>GitHub</a:t>
            </a:r>
            <a:r>
              <a:rPr lang="ja-JP" altLang="en-US" dirty="0"/>
              <a:t>にはコラボレーション機能があり、ひとつのリポジトリを複数人で更新ことができるようになっている</a:t>
            </a:r>
            <a:br>
              <a:rPr lang="en-US" altLang="ja-JP" dirty="0"/>
            </a:br>
            <a:endParaRPr lang="en-US" altLang="ja-JP" dirty="0"/>
          </a:p>
          <a:p>
            <a:r>
              <a:rPr lang="ja-JP" altLang="en-US" dirty="0"/>
              <a:t>リポジトリ内のファイルを各自で追加や編集をして、結果を統合（マージ）することができる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794C5-197C-3FA1-3F4B-90AD8B2F71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D97350-511D-7E1B-CFD5-8218B5C504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1CB66E-C80F-1027-367A-D9D8958511B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github.com</a:t>
            </a:r>
            <a:r>
              <a:rPr lang="ja-JP" altLang="en-US" dirty="0"/>
              <a:t>にアクセスして、リポジトリ一覧の中から共同作業用のリポジトリを選択</a:t>
            </a:r>
            <a:br>
              <a:rPr lang="en-US" altLang="ja-JP" dirty="0"/>
            </a:br>
            <a:endParaRPr lang="en-US" altLang="ja-JP" dirty="0"/>
          </a:p>
        </p:txBody>
      </p:sp>
      <p:pic>
        <p:nvPicPr>
          <p:cNvPr id="4" name="図 3">
            <a:extLst>
              <a:ext uri="{FF2B5EF4-FFF2-40B4-BE49-F238E27FC236}">
                <a16:creationId xmlns:a16="http://schemas.microsoft.com/office/drawing/2014/main" id="{B04452B3-8029-9DCB-C199-0FBF8C7B9E92}"/>
              </a:ext>
            </a:extLst>
          </p:cNvPr>
          <p:cNvPicPr>
            <a:picLocks noChangeAspect="1"/>
          </p:cNvPicPr>
          <p:nvPr/>
        </p:nvPicPr>
        <p:blipFill>
          <a:blip r:embed="rId2"/>
          <a:stretch>
            <a:fillRect/>
          </a:stretch>
        </p:blipFill>
        <p:spPr>
          <a:xfrm>
            <a:off x="3029899" y="2650084"/>
            <a:ext cx="5189974" cy="3842790"/>
          </a:xfrm>
          <a:prstGeom prst="rect">
            <a:avLst/>
          </a:prstGeom>
          <a:ln>
            <a:solidFill>
              <a:schemeClr val="tx1"/>
            </a:solidFill>
          </a:ln>
        </p:spPr>
      </p:pic>
      <p:sp>
        <p:nvSpPr>
          <p:cNvPr id="12" name="正方形/長方形 11">
            <a:extLst>
              <a:ext uri="{FF2B5EF4-FFF2-40B4-BE49-F238E27FC236}">
                <a16:creationId xmlns:a16="http://schemas.microsoft.com/office/drawing/2014/main" id="{7E789A35-7BDD-B401-F07D-02BFF449C639}"/>
              </a:ext>
            </a:extLst>
          </p:cNvPr>
          <p:cNvSpPr/>
          <p:nvPr/>
        </p:nvSpPr>
        <p:spPr>
          <a:xfrm>
            <a:off x="3178561" y="5774225"/>
            <a:ext cx="2833133" cy="48066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7B997251-CEF0-63DD-EA99-5F57DC125E8B}"/>
              </a:ext>
            </a:extLst>
          </p:cNvPr>
          <p:cNvSpPr/>
          <p:nvPr/>
        </p:nvSpPr>
        <p:spPr>
          <a:xfrm>
            <a:off x="3696511" y="5853190"/>
            <a:ext cx="1087972"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6" name="テキスト ボックス 5">
            <a:extLst>
              <a:ext uri="{FF2B5EF4-FFF2-40B4-BE49-F238E27FC236}">
                <a16:creationId xmlns:a16="http://schemas.microsoft.com/office/drawing/2014/main" id="{6BEF9F34-2D12-1669-6B25-2432ECA9B263}"/>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445250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1FF22-7A8D-133A-168C-929C09123C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EE2F30A-6696-6B9F-A6E6-1A0C8E7B3F7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8C75B0-15A9-F2AA-8936-58F10AD1294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[Settings]</a:t>
            </a:r>
            <a:r>
              <a:rPr lang="ja-JP" altLang="en-US" dirty="0"/>
              <a:t>をクリック</a:t>
            </a:r>
            <a:endParaRPr lang="en-US" altLang="ja-JP" dirty="0"/>
          </a:p>
        </p:txBody>
      </p:sp>
      <p:pic>
        <p:nvPicPr>
          <p:cNvPr id="11" name="図 10">
            <a:extLst>
              <a:ext uri="{FF2B5EF4-FFF2-40B4-BE49-F238E27FC236}">
                <a16:creationId xmlns:a16="http://schemas.microsoft.com/office/drawing/2014/main" id="{1AD72E23-9E1C-26B4-DD67-F74811328076}"/>
              </a:ext>
            </a:extLst>
          </p:cNvPr>
          <p:cNvPicPr>
            <a:picLocks noChangeAspect="1"/>
          </p:cNvPicPr>
          <p:nvPr/>
        </p:nvPicPr>
        <p:blipFill>
          <a:blip r:embed="rId2"/>
          <a:stretch>
            <a:fillRect/>
          </a:stretch>
        </p:blipFill>
        <p:spPr>
          <a:xfrm>
            <a:off x="3168312" y="2438559"/>
            <a:ext cx="5855375" cy="2888824"/>
          </a:xfrm>
          <a:prstGeom prst="rect">
            <a:avLst/>
          </a:prstGeom>
          <a:ln>
            <a:solidFill>
              <a:schemeClr val="tx1"/>
            </a:solidFill>
          </a:ln>
        </p:spPr>
      </p:pic>
      <p:sp>
        <p:nvSpPr>
          <p:cNvPr id="12" name="正方形/長方形 11">
            <a:extLst>
              <a:ext uri="{FF2B5EF4-FFF2-40B4-BE49-F238E27FC236}">
                <a16:creationId xmlns:a16="http://schemas.microsoft.com/office/drawing/2014/main" id="{B3D726E5-7E9C-15E2-24DB-1D7CF0152B2B}"/>
              </a:ext>
            </a:extLst>
          </p:cNvPr>
          <p:cNvSpPr/>
          <p:nvPr/>
        </p:nvSpPr>
        <p:spPr>
          <a:xfrm>
            <a:off x="7454864" y="2593280"/>
            <a:ext cx="1210235"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B1940A8D-6255-C0A0-E88B-77279E362CB5}"/>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125530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7E6D3-02F4-F277-A7F7-BC06818A47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E1E6B1D-5532-9433-62A9-D0EDDE4052A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8B24C80-4B16-3EA1-B9A6-D702CE04093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メニューから</a:t>
            </a:r>
            <a:r>
              <a:rPr lang="en-US" altLang="ja-JP" dirty="0"/>
              <a:t>[Collaborators]</a:t>
            </a:r>
            <a:r>
              <a:rPr lang="ja-JP" altLang="en-US" dirty="0"/>
              <a:t>をクリック</a:t>
            </a:r>
            <a:endParaRPr lang="en-US" altLang="ja-JP" dirty="0"/>
          </a:p>
        </p:txBody>
      </p:sp>
      <p:pic>
        <p:nvPicPr>
          <p:cNvPr id="4" name="図 3">
            <a:extLst>
              <a:ext uri="{FF2B5EF4-FFF2-40B4-BE49-F238E27FC236}">
                <a16:creationId xmlns:a16="http://schemas.microsoft.com/office/drawing/2014/main" id="{69B01B91-C9ED-D16A-ED58-A7D01AE67929}"/>
              </a:ext>
            </a:extLst>
          </p:cNvPr>
          <p:cNvPicPr>
            <a:picLocks noChangeAspect="1"/>
          </p:cNvPicPr>
          <p:nvPr/>
        </p:nvPicPr>
        <p:blipFill>
          <a:blip r:embed="rId2"/>
          <a:stretch>
            <a:fillRect/>
          </a:stretch>
        </p:blipFill>
        <p:spPr>
          <a:xfrm>
            <a:off x="4197225" y="2113826"/>
            <a:ext cx="4138804" cy="3094668"/>
          </a:xfrm>
          <a:prstGeom prst="rect">
            <a:avLst/>
          </a:prstGeom>
          <a:ln>
            <a:solidFill>
              <a:schemeClr val="tx1"/>
            </a:solidFill>
          </a:ln>
        </p:spPr>
      </p:pic>
      <p:sp>
        <p:nvSpPr>
          <p:cNvPr id="12" name="正方形/長方形 11">
            <a:extLst>
              <a:ext uri="{FF2B5EF4-FFF2-40B4-BE49-F238E27FC236}">
                <a16:creationId xmlns:a16="http://schemas.microsoft.com/office/drawing/2014/main" id="{4063297A-996F-2D9C-A8AA-F7CEC1E1C7CE}"/>
              </a:ext>
            </a:extLst>
          </p:cNvPr>
          <p:cNvSpPr/>
          <p:nvPr/>
        </p:nvSpPr>
        <p:spPr>
          <a:xfrm>
            <a:off x="4545106" y="3388659"/>
            <a:ext cx="1541929"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8EE9116F-9732-9199-0CA4-81B90F0D4A00}"/>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582144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83827-792D-F952-C6B9-4A2DA847693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A9D862-8416-13C5-3F8D-1D9986CA36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15460572-D397-8541-0FFF-5B6467D962A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[Add people]</a:t>
            </a:r>
            <a:r>
              <a:rPr lang="ja-JP" altLang="en-US" dirty="0"/>
              <a:t>をクリック</a:t>
            </a:r>
            <a:endParaRPr lang="en-US" altLang="ja-JP" dirty="0"/>
          </a:p>
        </p:txBody>
      </p:sp>
      <p:pic>
        <p:nvPicPr>
          <p:cNvPr id="6" name="図 5">
            <a:extLst>
              <a:ext uri="{FF2B5EF4-FFF2-40B4-BE49-F238E27FC236}">
                <a16:creationId xmlns:a16="http://schemas.microsoft.com/office/drawing/2014/main" id="{8F41AA25-9DA4-0806-E40D-74371251C42F}"/>
              </a:ext>
            </a:extLst>
          </p:cNvPr>
          <p:cNvPicPr>
            <a:picLocks noChangeAspect="1"/>
          </p:cNvPicPr>
          <p:nvPr/>
        </p:nvPicPr>
        <p:blipFill>
          <a:blip r:embed="rId2"/>
          <a:stretch>
            <a:fillRect/>
          </a:stretch>
        </p:blipFill>
        <p:spPr>
          <a:xfrm>
            <a:off x="2412460" y="2222939"/>
            <a:ext cx="7735763" cy="3603266"/>
          </a:xfrm>
          <a:prstGeom prst="rect">
            <a:avLst/>
          </a:prstGeom>
          <a:ln>
            <a:solidFill>
              <a:schemeClr val="tx1"/>
            </a:solidFill>
          </a:ln>
        </p:spPr>
      </p:pic>
      <p:sp>
        <p:nvSpPr>
          <p:cNvPr id="12" name="正方形/長方形 11">
            <a:extLst>
              <a:ext uri="{FF2B5EF4-FFF2-40B4-BE49-F238E27FC236}">
                <a16:creationId xmlns:a16="http://schemas.microsoft.com/office/drawing/2014/main" id="{3678A925-B427-D8E3-AE10-DA2243092101}"/>
              </a:ext>
            </a:extLst>
          </p:cNvPr>
          <p:cNvSpPr/>
          <p:nvPr/>
        </p:nvSpPr>
        <p:spPr>
          <a:xfrm>
            <a:off x="5585395" y="4825872"/>
            <a:ext cx="1389337" cy="4482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EEECE8A-2B12-C271-DEC2-EA8ED72F548F}"/>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553606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6CDB0-7249-77B5-2455-B3B9DA4B473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83090A4-0D39-7D2C-C747-86844CF398B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56CA4B-CA4C-8799-6939-1539E42047D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この画面が表示されたら、チームメンバーのメールアドレスを入力すると一覧が表示されるので</a:t>
            </a:r>
            <a:br>
              <a:rPr lang="en-US" altLang="ja-JP" dirty="0"/>
            </a:br>
            <a:r>
              <a:rPr lang="en-US" altLang="ja-JP" dirty="0"/>
              <a:t>[Select a collaborator above]</a:t>
            </a:r>
            <a:br>
              <a:rPr lang="en-US" altLang="ja-JP" dirty="0"/>
            </a:br>
            <a:r>
              <a:rPr lang="ja-JP" altLang="en-US" dirty="0"/>
              <a:t>をメンバーを選択してからクリックする</a:t>
            </a:r>
            <a:br>
              <a:rPr lang="en-US" altLang="ja-JP" dirty="0"/>
            </a:br>
            <a:r>
              <a:rPr lang="en-US" altLang="ja-JP" sz="3200" dirty="0">
                <a:solidFill>
                  <a:srgbClr val="FF0000"/>
                </a:solidFill>
              </a:rPr>
              <a:t>※</a:t>
            </a:r>
            <a:r>
              <a:rPr lang="ja-JP" altLang="en-US" sz="3200" dirty="0">
                <a:solidFill>
                  <a:srgbClr val="FF0000"/>
                </a:solidFill>
              </a:rPr>
              <a:t>チームメンバーが</a:t>
            </a:r>
            <a:r>
              <a:rPr lang="en-US" altLang="ja-JP" sz="3200" dirty="0">
                <a:solidFill>
                  <a:srgbClr val="FF0000"/>
                </a:solidFill>
              </a:rPr>
              <a:t>GitHub</a:t>
            </a:r>
            <a:r>
              <a:rPr lang="ja-JP" altLang="en-US" sz="3200" dirty="0">
                <a:solidFill>
                  <a:srgbClr val="FF0000"/>
                </a:solidFill>
              </a:rPr>
              <a:t>に登録済みでないとダメ</a:t>
            </a:r>
            <a:endParaRPr lang="en-US" altLang="ja-JP" sz="2800" dirty="0">
              <a:solidFill>
                <a:srgbClr val="FF0000"/>
              </a:solidFill>
            </a:endParaRPr>
          </a:p>
        </p:txBody>
      </p:sp>
      <p:pic>
        <p:nvPicPr>
          <p:cNvPr id="4" name="図 3">
            <a:extLst>
              <a:ext uri="{FF2B5EF4-FFF2-40B4-BE49-F238E27FC236}">
                <a16:creationId xmlns:a16="http://schemas.microsoft.com/office/drawing/2014/main" id="{DB9CE254-BFE2-6FF2-8813-3F216E4EF6D7}"/>
              </a:ext>
            </a:extLst>
          </p:cNvPr>
          <p:cNvPicPr>
            <a:picLocks noChangeAspect="1"/>
          </p:cNvPicPr>
          <p:nvPr/>
        </p:nvPicPr>
        <p:blipFill>
          <a:blip r:embed="rId2"/>
          <a:stretch>
            <a:fillRect/>
          </a:stretch>
        </p:blipFill>
        <p:spPr>
          <a:xfrm>
            <a:off x="3218195" y="4030588"/>
            <a:ext cx="5934903" cy="2400635"/>
          </a:xfrm>
          <a:prstGeom prst="rect">
            <a:avLst/>
          </a:prstGeom>
          <a:ln>
            <a:solidFill>
              <a:schemeClr val="tx1"/>
            </a:solidFill>
          </a:ln>
        </p:spPr>
      </p:pic>
      <p:sp>
        <p:nvSpPr>
          <p:cNvPr id="5" name="正方形/長方形 4">
            <a:extLst>
              <a:ext uri="{FF2B5EF4-FFF2-40B4-BE49-F238E27FC236}">
                <a16:creationId xmlns:a16="http://schemas.microsoft.com/office/drawing/2014/main" id="{C0BAB26A-9539-75C4-0FC9-3E66A7B2FE09}"/>
              </a:ext>
            </a:extLst>
          </p:cNvPr>
          <p:cNvSpPr/>
          <p:nvPr/>
        </p:nvSpPr>
        <p:spPr>
          <a:xfrm>
            <a:off x="6742985" y="4733364"/>
            <a:ext cx="1981200"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リポジトリ名</a:t>
            </a:r>
          </a:p>
        </p:txBody>
      </p:sp>
      <p:sp>
        <p:nvSpPr>
          <p:cNvPr id="3" name="テキスト ボックス 2">
            <a:extLst>
              <a:ext uri="{FF2B5EF4-FFF2-40B4-BE49-F238E27FC236}">
                <a16:creationId xmlns:a16="http://schemas.microsoft.com/office/drawing/2014/main" id="{0B2A70E0-DB0B-F009-062E-FA9A354DA27C}"/>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29510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EDA26-0E6A-1914-27C1-7E9A5F90970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D856CC9-81D8-BD09-723D-52A9B9C77B94}"/>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40C5F44-6352-43F8-D1B6-77D9BEFEE0A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招待メールが届くので</a:t>
            </a:r>
            <a:r>
              <a:rPr lang="en-US" altLang="ja-JP" dirty="0"/>
              <a:t>[View invitation]</a:t>
            </a:r>
            <a:r>
              <a:rPr lang="ja-JP" altLang="en-US" dirty="0"/>
              <a:t>を</a:t>
            </a:r>
            <a:br>
              <a:rPr lang="en-US" altLang="ja-JP" dirty="0"/>
            </a:br>
            <a:r>
              <a:rPr lang="ja-JP" altLang="en-US" dirty="0"/>
              <a:t>クリック</a:t>
            </a:r>
            <a:endParaRPr lang="en-US" altLang="ja-JP" dirty="0"/>
          </a:p>
        </p:txBody>
      </p:sp>
      <p:sp>
        <p:nvSpPr>
          <p:cNvPr id="3" name="テキスト ボックス 2">
            <a:extLst>
              <a:ext uri="{FF2B5EF4-FFF2-40B4-BE49-F238E27FC236}">
                <a16:creationId xmlns:a16="http://schemas.microsoft.com/office/drawing/2014/main" id="{A615683C-7715-8DAE-8D10-CFB8030E7111}"/>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B868DB61-CB60-1512-5BCE-ACB18F6BB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204" y="2169268"/>
            <a:ext cx="6423446" cy="4703462"/>
          </a:xfrm>
          <a:prstGeom prst="rect">
            <a:avLst/>
          </a:prstGeom>
          <a:ln>
            <a:solidFill>
              <a:schemeClr val="tx1"/>
            </a:solidFill>
          </a:ln>
        </p:spPr>
      </p:pic>
      <p:sp>
        <p:nvSpPr>
          <p:cNvPr id="10" name="正方形/長方形 9">
            <a:extLst>
              <a:ext uri="{FF2B5EF4-FFF2-40B4-BE49-F238E27FC236}">
                <a16:creationId xmlns:a16="http://schemas.microsoft.com/office/drawing/2014/main" id="{87AEB530-564F-550E-FE1E-A47CA1408248}"/>
              </a:ext>
            </a:extLst>
          </p:cNvPr>
          <p:cNvSpPr/>
          <p:nvPr/>
        </p:nvSpPr>
        <p:spPr>
          <a:xfrm>
            <a:off x="4338536" y="4121666"/>
            <a:ext cx="1087972"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1" name="正方形/長方形 10">
            <a:extLst>
              <a:ext uri="{FF2B5EF4-FFF2-40B4-BE49-F238E27FC236}">
                <a16:creationId xmlns:a16="http://schemas.microsoft.com/office/drawing/2014/main" id="{3E30603C-6128-DDCC-0569-E49C29BE3D71}"/>
              </a:ext>
            </a:extLst>
          </p:cNvPr>
          <p:cNvSpPr/>
          <p:nvPr/>
        </p:nvSpPr>
        <p:spPr>
          <a:xfrm>
            <a:off x="5012926" y="4444395"/>
            <a:ext cx="1199729"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F039C1C6-EF8A-A3A6-C3F3-3F2D8B712708}"/>
              </a:ext>
            </a:extLst>
          </p:cNvPr>
          <p:cNvSpPr/>
          <p:nvPr/>
        </p:nvSpPr>
        <p:spPr>
          <a:xfrm>
            <a:off x="6012603" y="6172572"/>
            <a:ext cx="1467970" cy="3968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37019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27FD6-B707-E785-420A-B87080E6318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5510C8-F436-6389-A5AC-ADF97590693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1B83CB4-99AB-60BF-6B71-2BAF928977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招待を許可するかの画面が表示されるので</a:t>
            </a:r>
            <a:br>
              <a:rPr lang="en-US" altLang="ja-JP" dirty="0"/>
            </a:br>
            <a:r>
              <a:rPr lang="en-US" altLang="ja-JP" dirty="0"/>
              <a:t>[Accept invitation]</a:t>
            </a:r>
            <a:r>
              <a:rPr lang="ja-JP" altLang="en-US" dirty="0"/>
              <a:t>をクリック</a:t>
            </a:r>
            <a:endParaRPr lang="en-US" altLang="ja-JP" dirty="0"/>
          </a:p>
        </p:txBody>
      </p:sp>
      <p:sp>
        <p:nvSpPr>
          <p:cNvPr id="3" name="テキスト ボックス 2">
            <a:extLst>
              <a:ext uri="{FF2B5EF4-FFF2-40B4-BE49-F238E27FC236}">
                <a16:creationId xmlns:a16="http://schemas.microsoft.com/office/drawing/2014/main" id="{81A266E9-A230-972F-66E3-2EC441E46B9A}"/>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6" name="図 5">
            <a:extLst>
              <a:ext uri="{FF2B5EF4-FFF2-40B4-BE49-F238E27FC236}">
                <a16:creationId xmlns:a16="http://schemas.microsoft.com/office/drawing/2014/main" id="{413D5E30-FA19-D26F-F64B-ACF0AB0AC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276" y="2498014"/>
            <a:ext cx="4697788" cy="4158946"/>
          </a:xfrm>
          <a:prstGeom prst="rect">
            <a:avLst/>
          </a:prstGeom>
          <a:ln>
            <a:solidFill>
              <a:schemeClr val="tx1"/>
            </a:solidFill>
          </a:ln>
        </p:spPr>
      </p:pic>
      <p:sp>
        <p:nvSpPr>
          <p:cNvPr id="10" name="正方形/長方形 9">
            <a:extLst>
              <a:ext uri="{FF2B5EF4-FFF2-40B4-BE49-F238E27FC236}">
                <a16:creationId xmlns:a16="http://schemas.microsoft.com/office/drawing/2014/main" id="{E663905F-11ED-4288-DA12-486E1DCDF621}"/>
              </a:ext>
            </a:extLst>
          </p:cNvPr>
          <p:cNvSpPr/>
          <p:nvPr/>
        </p:nvSpPr>
        <p:spPr>
          <a:xfrm>
            <a:off x="3842426" y="3562920"/>
            <a:ext cx="1214431" cy="32272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49F51C85-2231-D413-5CAD-E165633F3CE2}"/>
              </a:ext>
            </a:extLst>
          </p:cNvPr>
          <p:cNvSpPr/>
          <p:nvPr/>
        </p:nvSpPr>
        <p:spPr>
          <a:xfrm>
            <a:off x="4523362" y="4134255"/>
            <a:ext cx="1770434" cy="48638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01129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966D3-A31F-A54B-231A-86F8A4C64B1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D9EEAA9-B908-6B15-67BF-B0A86861685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A3B542-5397-28F7-E8A2-C7B3CE70951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a:t>
            </a:r>
            <a:r>
              <a:rPr lang="ja-JP" altLang="en-US" dirty="0"/>
              <a:t>の画面に招待されたリポジトリの情報が</a:t>
            </a:r>
            <a:br>
              <a:rPr lang="en-US" altLang="ja-JP" dirty="0"/>
            </a:br>
            <a:r>
              <a:rPr lang="ja-JP" altLang="en-US" dirty="0"/>
              <a:t>表示されれば</a:t>
            </a:r>
            <a:r>
              <a:rPr lang="en-US" altLang="ja-JP" dirty="0"/>
              <a:t>OK</a:t>
            </a:r>
          </a:p>
        </p:txBody>
      </p:sp>
      <p:sp>
        <p:nvSpPr>
          <p:cNvPr id="3" name="テキスト ボックス 2">
            <a:extLst>
              <a:ext uri="{FF2B5EF4-FFF2-40B4-BE49-F238E27FC236}">
                <a16:creationId xmlns:a16="http://schemas.microsoft.com/office/drawing/2014/main" id="{BD32B419-52B0-72A3-78EA-BB0A8450DC1F}"/>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12" name="図 11">
            <a:extLst>
              <a:ext uri="{FF2B5EF4-FFF2-40B4-BE49-F238E27FC236}">
                <a16:creationId xmlns:a16="http://schemas.microsoft.com/office/drawing/2014/main" id="{0AE1B9FC-FCE9-50D3-D92C-215358AF3A3E}"/>
              </a:ext>
            </a:extLst>
          </p:cNvPr>
          <p:cNvPicPr>
            <a:picLocks noChangeAspect="1"/>
          </p:cNvPicPr>
          <p:nvPr/>
        </p:nvPicPr>
        <p:blipFill>
          <a:blip r:embed="rId2"/>
          <a:stretch>
            <a:fillRect/>
          </a:stretch>
        </p:blipFill>
        <p:spPr>
          <a:xfrm>
            <a:off x="4928019" y="2009082"/>
            <a:ext cx="6425781" cy="4623559"/>
          </a:xfrm>
          <a:prstGeom prst="rect">
            <a:avLst/>
          </a:prstGeom>
          <a:ln>
            <a:solidFill>
              <a:schemeClr val="tx1"/>
            </a:solidFill>
          </a:ln>
        </p:spPr>
      </p:pic>
      <p:sp>
        <p:nvSpPr>
          <p:cNvPr id="14" name="正方形/長方形 13">
            <a:extLst>
              <a:ext uri="{FF2B5EF4-FFF2-40B4-BE49-F238E27FC236}">
                <a16:creationId xmlns:a16="http://schemas.microsoft.com/office/drawing/2014/main" id="{FA8D4A84-E5B7-C684-F9E8-8DCC3E97CA4D}"/>
              </a:ext>
            </a:extLst>
          </p:cNvPr>
          <p:cNvSpPr/>
          <p:nvPr/>
        </p:nvSpPr>
        <p:spPr>
          <a:xfrm>
            <a:off x="5651770" y="2116087"/>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Tree>
    <p:extLst>
      <p:ext uri="{BB962C8B-B14F-4D97-AF65-F5344CB8AC3E}">
        <p14:creationId xmlns:p14="http://schemas.microsoft.com/office/powerpoint/2010/main" val="1998643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D7E93-9F66-6EAE-9DC8-16104C389E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B8AF9A7-10CE-BCAE-899A-F2810F8BB54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8B40389-A5A3-A9D5-158F-22C67E0C0E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[&lt;&gt;Code]</a:t>
            </a:r>
            <a:r>
              <a:rPr lang="ja-JP" altLang="en-US" dirty="0"/>
              <a:t>のボタンをクリックして、コピーボタンをクリックする</a:t>
            </a:r>
            <a:endParaRPr lang="en-US" altLang="ja-JP" dirty="0"/>
          </a:p>
        </p:txBody>
      </p:sp>
      <p:sp>
        <p:nvSpPr>
          <p:cNvPr id="3" name="テキスト ボックス 2">
            <a:extLst>
              <a:ext uri="{FF2B5EF4-FFF2-40B4-BE49-F238E27FC236}">
                <a16:creationId xmlns:a16="http://schemas.microsoft.com/office/drawing/2014/main" id="{E436F5CC-C9F0-38DF-6DA8-C70EE3418AFF}"/>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3E7EC77C-C717-77D8-E106-D02EAF3B74EA}"/>
              </a:ext>
            </a:extLst>
          </p:cNvPr>
          <p:cNvPicPr>
            <a:picLocks noChangeAspect="1"/>
          </p:cNvPicPr>
          <p:nvPr/>
        </p:nvPicPr>
        <p:blipFill>
          <a:blip r:embed="rId2"/>
          <a:stretch>
            <a:fillRect/>
          </a:stretch>
        </p:blipFill>
        <p:spPr>
          <a:xfrm>
            <a:off x="2866410" y="2746342"/>
            <a:ext cx="6592220" cy="3943900"/>
          </a:xfrm>
          <a:prstGeom prst="rect">
            <a:avLst/>
          </a:prstGeom>
          <a:ln>
            <a:solidFill>
              <a:schemeClr val="tx1"/>
            </a:solidFill>
          </a:ln>
        </p:spPr>
      </p:pic>
      <p:sp>
        <p:nvSpPr>
          <p:cNvPr id="14" name="正方形/長方形 13">
            <a:extLst>
              <a:ext uri="{FF2B5EF4-FFF2-40B4-BE49-F238E27FC236}">
                <a16:creationId xmlns:a16="http://schemas.microsoft.com/office/drawing/2014/main" id="{3DE6798F-65BC-AB74-C901-3AF33C23CDD2}"/>
              </a:ext>
            </a:extLst>
          </p:cNvPr>
          <p:cNvSpPr/>
          <p:nvPr/>
        </p:nvSpPr>
        <p:spPr>
          <a:xfrm>
            <a:off x="5642042" y="5763960"/>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6" name="正方形/長方形 5">
            <a:extLst>
              <a:ext uri="{FF2B5EF4-FFF2-40B4-BE49-F238E27FC236}">
                <a16:creationId xmlns:a16="http://schemas.microsoft.com/office/drawing/2014/main" id="{19F88942-2C4B-8AAB-5ACF-9F56948A41EF}"/>
              </a:ext>
            </a:extLst>
          </p:cNvPr>
          <p:cNvSpPr/>
          <p:nvPr/>
        </p:nvSpPr>
        <p:spPr>
          <a:xfrm>
            <a:off x="7670712" y="2952716"/>
            <a:ext cx="1654877"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DA51E21-1CC5-5B46-52D2-F4E1C338223D}"/>
              </a:ext>
            </a:extLst>
          </p:cNvPr>
          <p:cNvSpPr/>
          <p:nvPr/>
        </p:nvSpPr>
        <p:spPr>
          <a:xfrm>
            <a:off x="8573397" y="5584023"/>
            <a:ext cx="521965"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コネクタ: カギ線 9">
            <a:extLst>
              <a:ext uri="{FF2B5EF4-FFF2-40B4-BE49-F238E27FC236}">
                <a16:creationId xmlns:a16="http://schemas.microsoft.com/office/drawing/2014/main" id="{67CC5D31-503B-D61E-D276-F2635FF1E1C8}"/>
              </a:ext>
            </a:extLst>
          </p:cNvPr>
          <p:cNvCxnSpPr>
            <a:cxnSpLocks/>
            <a:stCxn id="6" idx="3"/>
            <a:endCxn id="7" idx="3"/>
          </p:cNvCxnSpPr>
          <p:nvPr/>
        </p:nvCxnSpPr>
        <p:spPr>
          <a:xfrm flipH="1">
            <a:off x="9095362" y="3232201"/>
            <a:ext cx="230227" cy="2631307"/>
          </a:xfrm>
          <a:prstGeom prst="bentConnector3">
            <a:avLst>
              <a:gd name="adj1" fmla="val -9929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468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D5478-BE88-28E8-EA67-887D5D32512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131359F-52F1-AA75-0BB1-28186E0EF49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0A267E4-7371-E8A2-A910-A86AD8FE818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 Desktop</a:t>
            </a:r>
            <a:r>
              <a:rPr lang="ja-JP" altLang="en-US" dirty="0"/>
              <a:t>を起動して、</a:t>
            </a:r>
            <a:br>
              <a:rPr lang="en-US" altLang="ja-JP" dirty="0"/>
            </a:br>
            <a:r>
              <a:rPr lang="en-US" altLang="ja-JP" dirty="0"/>
              <a:t>[File]</a:t>
            </a:r>
            <a:r>
              <a:rPr lang="ja-JP" altLang="en-US" dirty="0"/>
              <a:t>＞</a:t>
            </a:r>
            <a:r>
              <a:rPr lang="en-US" altLang="ja-JP" dirty="0"/>
              <a:t>[Clone repository]</a:t>
            </a:r>
            <a:r>
              <a:rPr lang="ja-JP" altLang="en-US" dirty="0"/>
              <a:t>をクリック</a:t>
            </a:r>
            <a:endParaRPr lang="en-US" altLang="ja-JP" dirty="0"/>
          </a:p>
        </p:txBody>
      </p:sp>
      <p:sp>
        <p:nvSpPr>
          <p:cNvPr id="3" name="テキスト ボックス 2">
            <a:extLst>
              <a:ext uri="{FF2B5EF4-FFF2-40B4-BE49-F238E27FC236}">
                <a16:creationId xmlns:a16="http://schemas.microsoft.com/office/drawing/2014/main" id="{2F5FAF66-936F-70B1-D78A-C17DFC888BD3}"/>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34BC85EE-199A-B57A-781E-D7BD079FD914}"/>
              </a:ext>
            </a:extLst>
          </p:cNvPr>
          <p:cNvPicPr>
            <a:picLocks noChangeAspect="1"/>
          </p:cNvPicPr>
          <p:nvPr/>
        </p:nvPicPr>
        <p:blipFill>
          <a:blip r:embed="rId2"/>
          <a:stretch>
            <a:fillRect/>
          </a:stretch>
        </p:blipFill>
        <p:spPr>
          <a:xfrm>
            <a:off x="3500939" y="2694470"/>
            <a:ext cx="4359010" cy="4037672"/>
          </a:xfrm>
          <a:prstGeom prst="rect">
            <a:avLst/>
          </a:prstGeom>
        </p:spPr>
      </p:pic>
      <p:sp>
        <p:nvSpPr>
          <p:cNvPr id="7" name="正方形/長方形 6">
            <a:extLst>
              <a:ext uri="{FF2B5EF4-FFF2-40B4-BE49-F238E27FC236}">
                <a16:creationId xmlns:a16="http://schemas.microsoft.com/office/drawing/2014/main" id="{F54EBBAB-3582-C01C-9793-C8BFE5A93ECA}"/>
              </a:ext>
            </a:extLst>
          </p:cNvPr>
          <p:cNvSpPr/>
          <p:nvPr/>
        </p:nvSpPr>
        <p:spPr>
          <a:xfrm>
            <a:off x="4025567" y="4348265"/>
            <a:ext cx="3659284" cy="64452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4766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0AE30-B935-EE9F-1372-5A186D4B1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F78E3A9-46A1-DEA8-6D79-B271EC87948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F3C52EE5-E5C1-7274-24AA-4D51C15B05D9}"/>
              </a:ext>
            </a:extLst>
          </p:cNvPr>
          <p:cNvSpPr>
            <a:spLocks noGrp="1"/>
          </p:cNvSpPr>
          <p:nvPr>
            <p:ph idx="1"/>
          </p:nvPr>
        </p:nvSpPr>
        <p:spPr/>
        <p:txBody>
          <a:bodyPr>
            <a:normAutofit/>
          </a:bodyPr>
          <a:lstStyle/>
          <a:p>
            <a:r>
              <a:rPr lang="en-US" altLang="ja-JP" dirty="0"/>
              <a:t>GitHub</a:t>
            </a:r>
            <a:r>
              <a:rPr lang="ja-JP" altLang="en-US" dirty="0"/>
              <a:t>で共同開発する手順</a:t>
            </a:r>
            <a:br>
              <a:rPr lang="en-US" altLang="ja-JP" dirty="0"/>
            </a:br>
            <a:endParaRPr lang="en-US" altLang="ja-JP" dirty="0"/>
          </a:p>
          <a:p>
            <a:pPr marL="971550" lvl="1" indent="-514350">
              <a:buFont typeface="+mj-ea"/>
              <a:buAutoNum type="circleNumDbPlain"/>
            </a:pPr>
            <a:r>
              <a:rPr lang="ja-JP" altLang="en-US" dirty="0"/>
              <a:t>代表者が</a:t>
            </a:r>
            <a:r>
              <a:rPr lang="en-US" altLang="ja-JP" dirty="0"/>
              <a:t>GitHub</a:t>
            </a:r>
            <a:r>
              <a:rPr lang="ja-JP" altLang="en-US" dirty="0"/>
              <a:t>上にリポジトリを作成</a:t>
            </a:r>
            <a:br>
              <a:rPr lang="en-US" altLang="ja-JP" dirty="0"/>
            </a:br>
            <a:endParaRPr lang="en-US" altLang="ja-JP" dirty="0"/>
          </a:p>
          <a:p>
            <a:pPr marL="971550" lvl="1" indent="-514350">
              <a:buFont typeface="+mj-ea"/>
              <a:buAutoNum type="circleNumDbPlain"/>
            </a:pPr>
            <a:r>
              <a:rPr lang="ja-JP" altLang="en-US" dirty="0"/>
              <a:t>代表者が作成したリポジトリにチームメンバーを招待</a:t>
            </a:r>
            <a:br>
              <a:rPr lang="en-US" altLang="ja-JP" dirty="0"/>
            </a:br>
            <a:endParaRPr lang="en-US" altLang="ja-JP" dirty="0"/>
          </a:p>
          <a:p>
            <a:pPr marL="971550" lvl="1" indent="-514350">
              <a:buFont typeface="+mj-ea"/>
              <a:buAutoNum type="circleNumDbPlain"/>
            </a:pPr>
            <a:r>
              <a:rPr lang="ja-JP" altLang="en-US" dirty="0"/>
              <a:t>チームメンバー宛にメールが届くので、招待を受ける</a:t>
            </a:r>
            <a:br>
              <a:rPr lang="en-US" altLang="ja-JP" dirty="0"/>
            </a:br>
            <a:r>
              <a:rPr lang="ja-JP" altLang="en-US" dirty="0"/>
              <a:t>ボタンをクリック</a:t>
            </a:r>
            <a:br>
              <a:rPr lang="en-US" altLang="ja-JP" dirty="0"/>
            </a:br>
            <a:endParaRPr lang="en-US" altLang="ja-JP" dirty="0"/>
          </a:p>
          <a:p>
            <a:pPr marL="971550" lvl="1" indent="-514350">
              <a:buFont typeface="+mj-ea"/>
              <a:buAutoNum type="circleNumDbPlain"/>
            </a:pPr>
            <a:r>
              <a:rPr lang="ja-JP" altLang="en-US" dirty="0"/>
              <a:t>チームメンバーがリポジトリをクローン（複製）する</a:t>
            </a:r>
            <a:endParaRPr lang="en-US" altLang="ja-JP" dirty="0"/>
          </a:p>
        </p:txBody>
      </p:sp>
    </p:spTree>
    <p:extLst>
      <p:ext uri="{BB962C8B-B14F-4D97-AF65-F5344CB8AC3E}">
        <p14:creationId xmlns:p14="http://schemas.microsoft.com/office/powerpoint/2010/main" val="2606264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16F02-A59B-A920-A8F1-E3D770BDA0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51CBE9-D7E5-4FFF-6357-656B8AF6466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A4FC48B-CE0D-D47B-EC33-4AC1EDD0408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[URL]</a:t>
            </a:r>
            <a:r>
              <a:rPr lang="ja-JP" altLang="en-US" dirty="0"/>
              <a:t>をクリック、</a:t>
            </a:r>
            <a:r>
              <a:rPr lang="en-US" altLang="ja-JP" dirty="0"/>
              <a:t>URL</a:t>
            </a:r>
            <a:r>
              <a:rPr lang="ja-JP" altLang="en-US" dirty="0"/>
              <a:t>欄に先ほどコピーした</a:t>
            </a:r>
            <a:r>
              <a:rPr lang="en-US" altLang="ja-JP" dirty="0"/>
              <a:t>URL</a:t>
            </a:r>
            <a:r>
              <a:rPr lang="ja-JP" altLang="en-US" dirty="0"/>
              <a:t>を貼り付ける。</a:t>
            </a:r>
            <a:r>
              <a:rPr lang="en-US" altLang="ja-JP" dirty="0" err="1"/>
              <a:t>LocalPath</a:t>
            </a:r>
            <a:r>
              <a:rPr lang="ja-JP" altLang="en-US" dirty="0"/>
              <a:t>は</a:t>
            </a:r>
            <a:r>
              <a:rPr lang="en-US" altLang="ja-JP" dirty="0"/>
              <a:t>C:\GitHub\</a:t>
            </a:r>
            <a:r>
              <a:rPr lang="ja-JP" altLang="en-US" dirty="0"/>
              <a:t>リポジトリ名にする</a:t>
            </a:r>
            <a:endParaRPr lang="en-US" altLang="ja-JP" dirty="0"/>
          </a:p>
        </p:txBody>
      </p:sp>
      <p:sp>
        <p:nvSpPr>
          <p:cNvPr id="3" name="テキスト ボックス 2">
            <a:extLst>
              <a:ext uri="{FF2B5EF4-FFF2-40B4-BE49-F238E27FC236}">
                <a16:creationId xmlns:a16="http://schemas.microsoft.com/office/drawing/2014/main" id="{B10E1512-5EAF-71E2-6847-9280750C54F5}"/>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6" name="図 5">
            <a:extLst>
              <a:ext uri="{FF2B5EF4-FFF2-40B4-BE49-F238E27FC236}">
                <a16:creationId xmlns:a16="http://schemas.microsoft.com/office/drawing/2014/main" id="{F0E367AB-377A-F933-BE46-AC57E3EFFEBF}"/>
              </a:ext>
            </a:extLst>
          </p:cNvPr>
          <p:cNvPicPr>
            <a:picLocks noChangeAspect="1"/>
          </p:cNvPicPr>
          <p:nvPr/>
        </p:nvPicPr>
        <p:blipFill>
          <a:blip r:embed="rId2"/>
          <a:stretch>
            <a:fillRect/>
          </a:stretch>
        </p:blipFill>
        <p:spPr>
          <a:xfrm>
            <a:off x="4870625" y="2559507"/>
            <a:ext cx="7068145" cy="4130735"/>
          </a:xfrm>
          <a:prstGeom prst="rect">
            <a:avLst/>
          </a:prstGeom>
          <a:ln>
            <a:solidFill>
              <a:schemeClr val="tx1"/>
            </a:solidFill>
          </a:ln>
        </p:spPr>
      </p:pic>
      <p:sp>
        <p:nvSpPr>
          <p:cNvPr id="7" name="正方形/長方形 6">
            <a:extLst>
              <a:ext uri="{FF2B5EF4-FFF2-40B4-BE49-F238E27FC236}">
                <a16:creationId xmlns:a16="http://schemas.microsoft.com/office/drawing/2014/main" id="{F654A753-D726-5B76-5E31-01940844BB94}"/>
              </a:ext>
            </a:extLst>
          </p:cNvPr>
          <p:cNvSpPr/>
          <p:nvPr/>
        </p:nvSpPr>
        <p:spPr>
          <a:xfrm>
            <a:off x="9534354" y="3153092"/>
            <a:ext cx="2482237" cy="5721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F32BD9F-E910-5E5F-CA88-C335977E19CF}"/>
              </a:ext>
            </a:extLst>
          </p:cNvPr>
          <p:cNvSpPr/>
          <p:nvPr/>
        </p:nvSpPr>
        <p:spPr>
          <a:xfrm>
            <a:off x="5066115" y="4472811"/>
            <a:ext cx="6658646" cy="4197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5B76BA2-6A5D-A0A8-AA58-C894A466E74E}"/>
              </a:ext>
            </a:extLst>
          </p:cNvPr>
          <p:cNvSpPr/>
          <p:nvPr/>
        </p:nvSpPr>
        <p:spPr>
          <a:xfrm>
            <a:off x="5066115" y="5143073"/>
            <a:ext cx="5510783" cy="4277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99EF80D-5E1B-0FCD-6A60-E3BC50DC8746}"/>
              </a:ext>
            </a:extLst>
          </p:cNvPr>
          <p:cNvSpPr/>
          <p:nvPr/>
        </p:nvSpPr>
        <p:spPr>
          <a:xfrm>
            <a:off x="6721812" y="4624874"/>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Tree>
    <p:extLst>
      <p:ext uri="{BB962C8B-B14F-4D97-AF65-F5344CB8AC3E}">
        <p14:creationId xmlns:p14="http://schemas.microsoft.com/office/powerpoint/2010/main" val="1069077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39AD0-054E-9FD2-21AD-79E2071F975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C0EC6CE-82E3-DE74-A9C8-5A48B22B254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47D12B8-5047-5A10-45B2-B18296D5B8A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[Current repository]</a:t>
            </a:r>
            <a:r>
              <a:rPr lang="ja-JP" altLang="en-US" dirty="0"/>
              <a:t>がクローンした</a:t>
            </a:r>
            <a:br>
              <a:rPr lang="en-US" altLang="ja-JP" dirty="0"/>
            </a:br>
            <a:r>
              <a:rPr lang="ja-JP" altLang="en-US" dirty="0"/>
              <a:t>リポジトリ名になっていればクローン（複製）完了</a:t>
            </a:r>
            <a:endParaRPr lang="en-US" altLang="ja-JP" dirty="0"/>
          </a:p>
        </p:txBody>
      </p:sp>
      <p:sp>
        <p:nvSpPr>
          <p:cNvPr id="3" name="テキスト ボックス 2">
            <a:extLst>
              <a:ext uri="{FF2B5EF4-FFF2-40B4-BE49-F238E27FC236}">
                <a16:creationId xmlns:a16="http://schemas.microsoft.com/office/drawing/2014/main" id="{D9CD7AF3-BD2A-E5AC-7323-F46F7F76537A}"/>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6522BFBA-58BF-9143-6322-608255BBCFB5}"/>
              </a:ext>
            </a:extLst>
          </p:cNvPr>
          <p:cNvPicPr>
            <a:picLocks noChangeAspect="1"/>
          </p:cNvPicPr>
          <p:nvPr/>
        </p:nvPicPr>
        <p:blipFill>
          <a:blip r:embed="rId2"/>
          <a:stretch>
            <a:fillRect/>
          </a:stretch>
        </p:blipFill>
        <p:spPr>
          <a:xfrm>
            <a:off x="3093705" y="2932171"/>
            <a:ext cx="6268021" cy="3161869"/>
          </a:xfrm>
          <a:prstGeom prst="rect">
            <a:avLst/>
          </a:prstGeom>
          <a:ln>
            <a:solidFill>
              <a:schemeClr val="tx1"/>
            </a:solidFill>
          </a:ln>
        </p:spPr>
      </p:pic>
      <p:sp>
        <p:nvSpPr>
          <p:cNvPr id="7" name="正方形/長方形 6">
            <a:extLst>
              <a:ext uri="{FF2B5EF4-FFF2-40B4-BE49-F238E27FC236}">
                <a16:creationId xmlns:a16="http://schemas.microsoft.com/office/drawing/2014/main" id="{0B425DA9-CAD0-AF64-4712-4F16B2240FF3}"/>
              </a:ext>
            </a:extLst>
          </p:cNvPr>
          <p:cNvSpPr/>
          <p:nvPr/>
        </p:nvSpPr>
        <p:spPr>
          <a:xfrm>
            <a:off x="3161819" y="3467359"/>
            <a:ext cx="2363491" cy="72526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007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8FF5B-22C5-0BCB-46A3-EBC2B4A8907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9FC1025-422B-7497-6BF4-277CC8B0C7A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6EF9083-16B9-B5FA-194D-13052ED3799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そもそも「</a:t>
            </a:r>
            <a:r>
              <a:rPr lang="ja-JP" altLang="en-US" b="1" dirty="0">
                <a:solidFill>
                  <a:srgbClr val="FF00FF"/>
                </a:solidFill>
              </a:rPr>
              <a:t>リポジトリ</a:t>
            </a:r>
            <a:r>
              <a:rPr lang="ja-JP" altLang="en-US" dirty="0"/>
              <a:t>」って何？</a:t>
            </a:r>
            <a:br>
              <a:rPr lang="en-US" altLang="ja-JP" dirty="0"/>
            </a:br>
            <a:br>
              <a:rPr lang="en-US" altLang="ja-JP" dirty="0"/>
            </a:br>
            <a:r>
              <a:rPr lang="ja-JP" altLang="en-US" dirty="0"/>
              <a:t>開発に必要なファイルやフォルダの</a:t>
            </a:r>
            <a:r>
              <a:rPr lang="ja-JP" altLang="en-US" b="1" dirty="0">
                <a:solidFill>
                  <a:srgbClr val="00B0F0"/>
                </a:solidFill>
              </a:rPr>
              <a:t>保存場所</a:t>
            </a:r>
            <a:r>
              <a:rPr lang="ja-JP" altLang="en-US" dirty="0"/>
              <a:t>のこと</a:t>
            </a:r>
            <a:br>
              <a:rPr lang="en-US" altLang="ja-JP" dirty="0"/>
            </a:br>
            <a:endParaRPr lang="en-US" altLang="ja-JP" dirty="0"/>
          </a:p>
          <a:p>
            <a:r>
              <a:rPr lang="ja-JP" altLang="en-US" b="1" dirty="0">
                <a:solidFill>
                  <a:srgbClr val="FF00FF"/>
                </a:solidFill>
              </a:rPr>
              <a:t>リポジトリ</a:t>
            </a:r>
            <a:r>
              <a:rPr lang="ja-JP" altLang="en-US" dirty="0"/>
              <a:t>は</a:t>
            </a:r>
            <a:r>
              <a:rPr lang="en-US" altLang="ja-JP" dirty="0"/>
              <a:t>2</a:t>
            </a:r>
            <a:r>
              <a:rPr lang="ja-JP" altLang="en-US" dirty="0"/>
              <a:t>種類ある！</a:t>
            </a:r>
            <a:br>
              <a:rPr lang="en-US" altLang="ja-JP" dirty="0"/>
            </a:br>
            <a:br>
              <a:rPr lang="en-US" altLang="ja-JP" dirty="0"/>
            </a:br>
            <a:r>
              <a:rPr lang="ja-JP" altLang="en-US" b="1" dirty="0">
                <a:solidFill>
                  <a:srgbClr val="0070C0"/>
                </a:solidFill>
              </a:rPr>
              <a:t>ローカル</a:t>
            </a:r>
            <a:r>
              <a:rPr lang="ja-JP" altLang="en-US" dirty="0"/>
              <a:t>リポジトリ：</a:t>
            </a:r>
            <a:r>
              <a:rPr lang="en-US" altLang="ja-JP" dirty="0"/>
              <a:t>	PC</a:t>
            </a:r>
            <a:r>
              <a:rPr lang="ja-JP" altLang="en-US" dirty="0"/>
              <a:t>内の保存場所</a:t>
            </a:r>
            <a:br>
              <a:rPr lang="en-US" altLang="ja-JP" dirty="0"/>
            </a:br>
            <a:br>
              <a:rPr lang="en-US" altLang="ja-JP" dirty="0"/>
            </a:br>
            <a:r>
              <a:rPr lang="ja-JP" altLang="en-US" b="1" dirty="0">
                <a:solidFill>
                  <a:srgbClr val="00B050"/>
                </a:solidFill>
              </a:rPr>
              <a:t>リモート</a:t>
            </a:r>
            <a:r>
              <a:rPr lang="ja-JP" altLang="en-US" dirty="0"/>
              <a:t>リポジトリ：</a:t>
            </a:r>
            <a:r>
              <a:rPr lang="en-US" altLang="ja-JP" dirty="0"/>
              <a:t>	GitHub.com</a:t>
            </a:r>
            <a:r>
              <a:rPr lang="ja-JP" altLang="en-US" dirty="0"/>
              <a:t>上の保存場所</a:t>
            </a:r>
            <a:endParaRPr lang="en-US" altLang="ja-JP" dirty="0"/>
          </a:p>
        </p:txBody>
      </p:sp>
    </p:spTree>
    <p:extLst>
      <p:ext uri="{BB962C8B-B14F-4D97-AF65-F5344CB8AC3E}">
        <p14:creationId xmlns:p14="http://schemas.microsoft.com/office/powerpoint/2010/main" val="1240684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5F494-02AF-67FC-8726-139EED3F64E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B0A78A-5248-4875-5F13-DE3DB0A9B9F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66F1991-3453-25BC-3459-EAC7810598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リポジトリを最新に保つには？</a:t>
            </a:r>
            <a:br>
              <a:rPr lang="en-US" altLang="ja-JP" dirty="0"/>
            </a:br>
            <a:br>
              <a:rPr lang="en-US" altLang="ja-JP" dirty="0"/>
            </a:br>
            <a:r>
              <a:rPr lang="ja-JP" altLang="en-US" dirty="0">
                <a:solidFill>
                  <a:srgbClr val="0070C0"/>
                </a:solidFill>
              </a:rPr>
              <a:t>ローカル</a:t>
            </a:r>
            <a:r>
              <a:rPr lang="ja-JP" altLang="en-US" dirty="0"/>
              <a:t>リポジトリと</a:t>
            </a:r>
            <a:r>
              <a:rPr lang="ja-JP" altLang="en-US" dirty="0">
                <a:solidFill>
                  <a:srgbClr val="00B050"/>
                </a:solidFill>
              </a:rPr>
              <a:t>リモート</a:t>
            </a:r>
            <a:r>
              <a:rPr lang="ja-JP" altLang="en-US" dirty="0"/>
              <a:t>リポジトリの内容を</a:t>
            </a:r>
            <a:br>
              <a:rPr lang="en-US" altLang="ja-JP" dirty="0"/>
            </a:br>
            <a:r>
              <a:rPr lang="ja-JP" altLang="en-US" dirty="0"/>
              <a:t>全く同じに</a:t>
            </a:r>
            <a:r>
              <a:rPr lang="ja-JP" altLang="en-US" b="1" dirty="0">
                <a:solidFill>
                  <a:srgbClr val="FF0000"/>
                </a:solidFill>
              </a:rPr>
              <a:t>同期</a:t>
            </a:r>
            <a:r>
              <a:rPr lang="ja-JP" altLang="en-US" dirty="0"/>
              <a:t>する必要がある</a:t>
            </a:r>
            <a:br>
              <a:rPr lang="en-US" altLang="ja-JP" dirty="0"/>
            </a:br>
            <a:endParaRPr lang="en-US" altLang="ja-JP" dirty="0"/>
          </a:p>
          <a:p>
            <a:r>
              <a:rPr lang="ja-JP" altLang="en-US" dirty="0"/>
              <a:t>クローンしたものを編集した場合は、</a:t>
            </a:r>
            <a:r>
              <a:rPr lang="ja-JP" altLang="en-US" dirty="0">
                <a:solidFill>
                  <a:srgbClr val="0070C0"/>
                </a:solidFill>
              </a:rPr>
              <a:t>ローカル</a:t>
            </a:r>
            <a:r>
              <a:rPr lang="ja-JP" altLang="en-US" dirty="0"/>
              <a:t>の</a:t>
            </a:r>
            <a:br>
              <a:rPr lang="en-US" altLang="ja-JP" dirty="0"/>
            </a:br>
            <a:r>
              <a:rPr lang="ja-JP" altLang="en-US" dirty="0"/>
              <a:t>ほうが新しくなる</a:t>
            </a:r>
            <a:br>
              <a:rPr lang="en-US" altLang="ja-JP" dirty="0"/>
            </a:br>
            <a:br>
              <a:rPr lang="en-US" altLang="ja-JP" dirty="0"/>
            </a:br>
            <a:r>
              <a:rPr lang="ja-JP" altLang="en-US" dirty="0"/>
              <a:t>　→ </a:t>
            </a:r>
            <a:r>
              <a:rPr lang="en-US" altLang="ja-JP" b="1" dirty="0">
                <a:solidFill>
                  <a:srgbClr val="FF0000"/>
                </a:solidFill>
              </a:rPr>
              <a:t>Push</a:t>
            </a:r>
            <a:r>
              <a:rPr lang="ja-JP" altLang="en-US" dirty="0"/>
              <a:t>という作業をして</a:t>
            </a:r>
            <a:r>
              <a:rPr lang="ja-JP" altLang="en-US" dirty="0">
                <a:solidFill>
                  <a:srgbClr val="00B050"/>
                </a:solidFill>
              </a:rPr>
              <a:t>リモート</a:t>
            </a:r>
            <a:r>
              <a:rPr lang="ja-JP" altLang="en-US" dirty="0"/>
              <a:t>も最新にする</a:t>
            </a:r>
            <a:endParaRPr lang="en-US" altLang="ja-JP" dirty="0"/>
          </a:p>
        </p:txBody>
      </p:sp>
    </p:spTree>
    <p:extLst>
      <p:ext uri="{BB962C8B-B14F-4D97-AF65-F5344CB8AC3E}">
        <p14:creationId xmlns:p14="http://schemas.microsoft.com/office/powerpoint/2010/main" val="4223367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B9EC4-34CA-475C-9CA4-0DE07EC7970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569ABE8-51E8-6B4C-624F-6FFA4531F2C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4D9E96-B490-816A-85B7-C9C170B50A4D}"/>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共同開発している誰かが</a:t>
            </a:r>
            <a:r>
              <a:rPr lang="en-US" altLang="ja-JP" dirty="0"/>
              <a:t>Push</a:t>
            </a:r>
            <a:r>
              <a:rPr lang="ja-JP" altLang="en-US" dirty="0"/>
              <a:t>したことで</a:t>
            </a:r>
            <a:r>
              <a:rPr lang="ja-JP" altLang="en-US" dirty="0">
                <a:solidFill>
                  <a:srgbClr val="00B050"/>
                </a:solidFill>
              </a:rPr>
              <a:t>リモート</a:t>
            </a:r>
            <a:r>
              <a:rPr lang="ja-JP" altLang="en-US" dirty="0"/>
              <a:t>のほうが自分の</a:t>
            </a:r>
            <a:r>
              <a:rPr lang="en-US" altLang="ja-JP" dirty="0"/>
              <a:t>PC</a:t>
            </a:r>
            <a:r>
              <a:rPr lang="ja-JP" altLang="en-US" dirty="0"/>
              <a:t>内の</a:t>
            </a:r>
            <a:r>
              <a:rPr lang="ja-JP" altLang="en-US" dirty="0">
                <a:solidFill>
                  <a:srgbClr val="0070C0"/>
                </a:solidFill>
              </a:rPr>
              <a:t>ローカル</a:t>
            </a:r>
            <a:r>
              <a:rPr lang="ja-JP" altLang="en-US" dirty="0"/>
              <a:t>リポジトリより</a:t>
            </a:r>
            <a:br>
              <a:rPr lang="en-US" altLang="ja-JP" dirty="0"/>
            </a:br>
            <a:r>
              <a:rPr lang="ja-JP" altLang="en-US" dirty="0"/>
              <a:t>新しくなってしまった場合</a:t>
            </a:r>
            <a:br>
              <a:rPr lang="en-US" altLang="ja-JP" dirty="0"/>
            </a:br>
            <a:br>
              <a:rPr lang="en-US" altLang="ja-JP" dirty="0"/>
            </a:br>
            <a:r>
              <a:rPr lang="ja-JP" altLang="en-US" dirty="0"/>
              <a:t>　→ </a:t>
            </a:r>
            <a:r>
              <a:rPr lang="en-US" altLang="ja-JP" b="1" dirty="0">
                <a:solidFill>
                  <a:srgbClr val="FF0000"/>
                </a:solidFill>
              </a:rPr>
              <a:t>Pull</a:t>
            </a:r>
            <a:r>
              <a:rPr lang="ja-JP" altLang="en-US" dirty="0"/>
              <a:t>という作業をして</a:t>
            </a:r>
            <a:r>
              <a:rPr lang="ja-JP" altLang="en-US" dirty="0">
                <a:solidFill>
                  <a:srgbClr val="0070C0"/>
                </a:solidFill>
              </a:rPr>
              <a:t>ローカル</a:t>
            </a:r>
            <a:r>
              <a:rPr lang="ja-JP" altLang="en-US" dirty="0"/>
              <a:t>を最新に</a:t>
            </a:r>
            <a:endParaRPr lang="en-US" altLang="ja-JP" dirty="0"/>
          </a:p>
        </p:txBody>
      </p:sp>
      <p:pic>
        <p:nvPicPr>
          <p:cNvPr id="4" name="図 3">
            <a:extLst>
              <a:ext uri="{FF2B5EF4-FFF2-40B4-BE49-F238E27FC236}">
                <a16:creationId xmlns:a16="http://schemas.microsoft.com/office/drawing/2014/main" id="{07FDB417-7AD8-4939-D290-833216B6BFC7}"/>
              </a:ext>
            </a:extLst>
          </p:cNvPr>
          <p:cNvPicPr>
            <a:picLocks noChangeAspect="1"/>
          </p:cNvPicPr>
          <p:nvPr/>
        </p:nvPicPr>
        <p:blipFill>
          <a:blip r:embed="rId2"/>
          <a:stretch>
            <a:fillRect/>
          </a:stretch>
        </p:blipFill>
        <p:spPr>
          <a:xfrm>
            <a:off x="2161626" y="3992610"/>
            <a:ext cx="7868748" cy="2705478"/>
          </a:xfrm>
          <a:prstGeom prst="rect">
            <a:avLst/>
          </a:prstGeom>
          <a:ln>
            <a:solidFill>
              <a:schemeClr val="tx1"/>
            </a:solidFill>
          </a:ln>
        </p:spPr>
      </p:pic>
      <p:sp>
        <p:nvSpPr>
          <p:cNvPr id="5" name="正方形/長方形 4">
            <a:extLst>
              <a:ext uri="{FF2B5EF4-FFF2-40B4-BE49-F238E27FC236}">
                <a16:creationId xmlns:a16="http://schemas.microsoft.com/office/drawing/2014/main" id="{F8516ECB-79DB-6C48-2919-0B1EE5757645}"/>
              </a:ext>
            </a:extLst>
          </p:cNvPr>
          <p:cNvSpPr/>
          <p:nvPr/>
        </p:nvSpPr>
        <p:spPr>
          <a:xfrm>
            <a:off x="8483767" y="5764773"/>
            <a:ext cx="990973" cy="3733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9570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00AA4-53B3-0B2D-A37E-C79783FADF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08DA3C6-33F9-008F-E38D-BE1465757B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7A0D439-FB11-409B-6F36-FB0B97D0D4A8}"/>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dirty="0">
                <a:solidFill>
                  <a:srgbClr val="0070C0"/>
                </a:solidFill>
              </a:rPr>
              <a:t>ローカル</a:t>
            </a:r>
            <a:r>
              <a:rPr lang="ja-JP" altLang="en-US" dirty="0"/>
              <a:t>リポジトリの更新内容を</a:t>
            </a:r>
            <a:r>
              <a:rPr lang="ja-JP" altLang="en-US" dirty="0">
                <a:solidFill>
                  <a:srgbClr val="00B050"/>
                </a:solidFill>
              </a:rPr>
              <a:t>リモート</a:t>
            </a:r>
            <a:r>
              <a:rPr lang="ja-JP" altLang="en-US" dirty="0"/>
              <a:t>リポジトリへコピー（</a:t>
            </a:r>
            <a:r>
              <a:rPr lang="ja-JP" altLang="en-US" dirty="0">
                <a:solidFill>
                  <a:srgbClr val="0070C0"/>
                </a:solidFill>
              </a:rPr>
              <a:t>ローカル　</a:t>
            </a:r>
            <a:r>
              <a:rPr lang="ja-JP" altLang="en-US" dirty="0"/>
              <a:t>→</a:t>
            </a:r>
            <a:r>
              <a:rPr lang="ja-JP" altLang="en-US" dirty="0">
                <a:solidFill>
                  <a:srgbClr val="0070C0"/>
                </a:solidFill>
              </a:rPr>
              <a:t>　</a:t>
            </a:r>
            <a:r>
              <a:rPr lang="ja-JP" altLang="en-US" dirty="0">
                <a:solidFill>
                  <a:srgbClr val="00B050"/>
                </a:solidFill>
              </a:rPr>
              <a:t>リモート</a:t>
            </a:r>
            <a:r>
              <a:rPr lang="ja-JP" altLang="en-US" dirty="0"/>
              <a:t>）</a:t>
            </a:r>
            <a:br>
              <a:rPr lang="en-US" altLang="ja-JP" dirty="0"/>
            </a:br>
            <a:endParaRPr lang="en-US" altLang="ja-JP" dirty="0"/>
          </a:p>
          <a:p>
            <a:r>
              <a:rPr lang="en-US" altLang="ja-JP" b="1" dirty="0">
                <a:solidFill>
                  <a:srgbClr val="FF0000"/>
                </a:solidFill>
              </a:rPr>
              <a:t>Pull</a:t>
            </a:r>
            <a:br>
              <a:rPr lang="en-US" altLang="ja-JP" dirty="0"/>
            </a:br>
            <a:r>
              <a:rPr lang="ja-JP" altLang="en-US" dirty="0">
                <a:solidFill>
                  <a:srgbClr val="00B050"/>
                </a:solidFill>
              </a:rPr>
              <a:t>リモート</a:t>
            </a:r>
            <a:r>
              <a:rPr lang="ja-JP" altLang="en-US" dirty="0"/>
              <a:t>リポジトリから最新の内容を</a:t>
            </a:r>
            <a:r>
              <a:rPr lang="ja-JP" altLang="en-US" dirty="0">
                <a:solidFill>
                  <a:srgbClr val="0070C0"/>
                </a:solidFill>
              </a:rPr>
              <a:t>ローカル</a:t>
            </a:r>
            <a:r>
              <a:rPr lang="ja-JP" altLang="en-US" dirty="0"/>
              <a:t>リポジトリへコピー（</a:t>
            </a:r>
            <a:r>
              <a:rPr lang="ja-JP" altLang="en-US" dirty="0">
                <a:solidFill>
                  <a:srgbClr val="00B050"/>
                </a:solidFill>
              </a:rPr>
              <a:t>リモート</a:t>
            </a:r>
            <a:r>
              <a:rPr lang="ja-JP" altLang="en-US" dirty="0">
                <a:solidFill>
                  <a:srgbClr val="0070C0"/>
                </a:solidFill>
              </a:rPr>
              <a:t>　</a:t>
            </a:r>
            <a:r>
              <a:rPr lang="ja-JP" altLang="en-US" dirty="0"/>
              <a:t>→</a:t>
            </a:r>
            <a:r>
              <a:rPr lang="ja-JP" altLang="en-US" dirty="0">
                <a:solidFill>
                  <a:srgbClr val="0070C0"/>
                </a:solidFill>
              </a:rPr>
              <a:t>　ローカル</a:t>
            </a:r>
            <a:r>
              <a:rPr lang="ja-JP" altLang="en-US" dirty="0"/>
              <a:t>）</a:t>
            </a:r>
            <a:br>
              <a:rPr lang="en-US" altLang="ja-JP" dirty="0"/>
            </a:br>
            <a:endParaRPr lang="en-US" altLang="ja-JP" dirty="0"/>
          </a:p>
        </p:txBody>
      </p:sp>
    </p:spTree>
    <p:extLst>
      <p:ext uri="{BB962C8B-B14F-4D97-AF65-F5344CB8AC3E}">
        <p14:creationId xmlns:p14="http://schemas.microsoft.com/office/powerpoint/2010/main" val="2882062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12B91-851C-AB68-AD78-DE4229750A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EA2A0F8-8D14-4BB6-3FA6-10B245A9EB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F961AF-90B6-3D4A-9C01-7CDB82B95CE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70C0"/>
                </a:solidFill>
              </a:rPr>
              <a:t>ローカル</a:t>
            </a:r>
            <a:r>
              <a:rPr lang="ja-JP" altLang="en-US" dirty="0"/>
              <a:t>と</a:t>
            </a:r>
            <a:r>
              <a:rPr lang="ja-JP" altLang="en-US" dirty="0">
                <a:solidFill>
                  <a:srgbClr val="00B050"/>
                </a:solidFill>
              </a:rPr>
              <a:t>リモート</a:t>
            </a:r>
            <a:r>
              <a:rPr lang="ja-JP" altLang="en-US" dirty="0"/>
              <a:t>のどちらが新しいかわからない</a:t>
            </a:r>
            <a:br>
              <a:rPr lang="en-US" altLang="ja-JP" dirty="0"/>
            </a:br>
            <a:r>
              <a:rPr lang="ja-JP" altLang="en-US" dirty="0"/>
              <a:t>ときは</a:t>
            </a:r>
            <a:r>
              <a:rPr lang="en-US" altLang="ja-JP" dirty="0"/>
              <a:t>[</a:t>
            </a:r>
            <a:r>
              <a:rPr lang="en-US" altLang="ja-JP" dirty="0">
                <a:solidFill>
                  <a:srgbClr val="FF0000"/>
                </a:solidFill>
              </a:rPr>
              <a:t>Fetch</a:t>
            </a:r>
            <a:r>
              <a:rPr lang="en-US" altLang="ja-JP" dirty="0"/>
              <a:t>]</a:t>
            </a:r>
            <a:r>
              <a:rPr lang="ja-JP" altLang="en-US" dirty="0"/>
              <a:t>することでどちらが最新かを判定してくれる</a:t>
            </a:r>
            <a:br>
              <a:rPr lang="en-US" altLang="ja-JP" dirty="0"/>
            </a:br>
            <a:br>
              <a:rPr lang="en-US" altLang="ja-JP" dirty="0"/>
            </a:br>
            <a:br>
              <a:rPr lang="en-US" altLang="ja-JP" dirty="0"/>
            </a:br>
            <a:br>
              <a:rPr lang="en-US" altLang="ja-JP" dirty="0"/>
            </a:br>
            <a:br>
              <a:rPr lang="en-US" altLang="ja-JP" dirty="0"/>
            </a:br>
            <a:br>
              <a:rPr lang="en-US" altLang="ja-JP" dirty="0"/>
            </a:br>
            <a:r>
              <a:rPr lang="en-US" altLang="ja-JP" dirty="0"/>
              <a:t>Push</a:t>
            </a:r>
            <a:r>
              <a:rPr lang="ja-JP" altLang="en-US" dirty="0"/>
              <a:t>か</a:t>
            </a:r>
            <a:r>
              <a:rPr lang="en-US" altLang="ja-JP" dirty="0"/>
              <a:t>Pull</a:t>
            </a:r>
            <a:r>
              <a:rPr lang="ja-JP" altLang="en-US" dirty="0"/>
              <a:t>かわからない場合は</a:t>
            </a:r>
            <a:r>
              <a:rPr lang="en-US" altLang="ja-JP" dirty="0"/>
              <a:t>Fetch</a:t>
            </a:r>
            <a:r>
              <a:rPr lang="ja-JP" altLang="en-US" dirty="0"/>
              <a:t>をする！</a:t>
            </a:r>
            <a:endParaRPr lang="en-US" altLang="ja-JP" dirty="0"/>
          </a:p>
        </p:txBody>
      </p:sp>
      <p:pic>
        <p:nvPicPr>
          <p:cNvPr id="4" name="図 3">
            <a:extLst>
              <a:ext uri="{FF2B5EF4-FFF2-40B4-BE49-F238E27FC236}">
                <a16:creationId xmlns:a16="http://schemas.microsoft.com/office/drawing/2014/main" id="{4EE8322F-77F5-854F-B014-AB9A02086A8C}"/>
              </a:ext>
            </a:extLst>
          </p:cNvPr>
          <p:cNvPicPr>
            <a:picLocks noChangeAspect="1"/>
          </p:cNvPicPr>
          <p:nvPr/>
        </p:nvPicPr>
        <p:blipFill>
          <a:blip r:embed="rId2"/>
          <a:stretch>
            <a:fillRect/>
          </a:stretch>
        </p:blipFill>
        <p:spPr>
          <a:xfrm>
            <a:off x="436484" y="3351178"/>
            <a:ext cx="11319031" cy="1609928"/>
          </a:xfrm>
          <a:prstGeom prst="rect">
            <a:avLst/>
          </a:prstGeom>
          <a:ln>
            <a:solidFill>
              <a:schemeClr val="tx1"/>
            </a:solidFill>
          </a:ln>
        </p:spPr>
      </p:pic>
      <p:sp>
        <p:nvSpPr>
          <p:cNvPr id="5" name="正方形/長方形 4">
            <a:extLst>
              <a:ext uri="{FF2B5EF4-FFF2-40B4-BE49-F238E27FC236}">
                <a16:creationId xmlns:a16="http://schemas.microsoft.com/office/drawing/2014/main" id="{6FBA5772-810E-8DAF-A692-8BF8FBCB18DB}"/>
              </a:ext>
            </a:extLst>
          </p:cNvPr>
          <p:cNvSpPr/>
          <p:nvPr/>
        </p:nvSpPr>
        <p:spPr>
          <a:xfrm>
            <a:off x="7763002" y="3681367"/>
            <a:ext cx="3686453" cy="80308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下 5">
            <a:extLst>
              <a:ext uri="{FF2B5EF4-FFF2-40B4-BE49-F238E27FC236}">
                <a16:creationId xmlns:a16="http://schemas.microsoft.com/office/drawing/2014/main" id="{D0EB9210-90FE-C76A-1779-BEA3EA824676}"/>
              </a:ext>
            </a:extLst>
          </p:cNvPr>
          <p:cNvSpPr/>
          <p:nvPr/>
        </p:nvSpPr>
        <p:spPr>
          <a:xfrm>
            <a:off x="9406647" y="2874523"/>
            <a:ext cx="437744" cy="7344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8452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88498-6076-3DEE-5375-50C62ABA6051}"/>
            </a:ext>
          </a:extLst>
        </p:cNvPr>
        <p:cNvGrpSpPr/>
        <p:nvPr/>
      </p:nvGrpSpPr>
      <p:grpSpPr>
        <a:xfrm>
          <a:off x="0" y="0"/>
          <a:ext cx="0" cy="0"/>
          <a:chOff x="0" y="0"/>
          <a:chExt cx="0" cy="0"/>
        </a:xfrm>
      </p:grpSpPr>
      <p:sp>
        <p:nvSpPr>
          <p:cNvPr id="3" name="正方形/長方形 2">
            <a:extLst>
              <a:ext uri="{FF2B5EF4-FFF2-40B4-BE49-F238E27FC236}">
                <a16:creationId xmlns:a16="http://schemas.microsoft.com/office/drawing/2014/main" id="{C843019D-F32D-7698-CC1E-756274E4BB3C}"/>
              </a:ext>
            </a:extLst>
          </p:cNvPr>
          <p:cNvSpPr/>
          <p:nvPr/>
        </p:nvSpPr>
        <p:spPr>
          <a:xfrm>
            <a:off x="838200" y="1381328"/>
            <a:ext cx="10515600" cy="16342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819E149-9E96-0881-A746-16E681F4E62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A1AE539-F99E-9A38-5230-2BFBF70C5449}"/>
              </a:ext>
            </a:extLst>
          </p:cNvPr>
          <p:cNvSpPr txBox="1">
            <a:spLocks/>
          </p:cNvSpPr>
          <p:nvPr/>
        </p:nvSpPr>
        <p:spPr>
          <a:xfrm>
            <a:off x="838200" y="1376038"/>
            <a:ext cx="10515600" cy="5481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dirty="0">
                <a:solidFill>
                  <a:srgbClr val="0070C0"/>
                </a:solidFill>
              </a:rPr>
              <a:t>ローカル</a:t>
            </a:r>
            <a:r>
              <a:rPr lang="ja-JP" altLang="en-US" dirty="0"/>
              <a:t>リポジトリの更新内容を</a:t>
            </a:r>
            <a:r>
              <a:rPr lang="ja-JP" altLang="en-US" dirty="0">
                <a:solidFill>
                  <a:srgbClr val="00B050"/>
                </a:solidFill>
              </a:rPr>
              <a:t>リモート</a:t>
            </a:r>
            <a:r>
              <a:rPr lang="ja-JP" altLang="en-US" dirty="0"/>
              <a:t>リポジトリへコピー（</a:t>
            </a:r>
            <a:r>
              <a:rPr lang="ja-JP" altLang="en-US" dirty="0">
                <a:solidFill>
                  <a:srgbClr val="0070C0"/>
                </a:solidFill>
              </a:rPr>
              <a:t>ローカル　</a:t>
            </a:r>
            <a:r>
              <a:rPr lang="ja-JP" altLang="en-US" dirty="0"/>
              <a:t>→</a:t>
            </a:r>
            <a:r>
              <a:rPr lang="ja-JP" altLang="en-US" dirty="0">
                <a:solidFill>
                  <a:srgbClr val="0070C0"/>
                </a:solidFill>
              </a:rPr>
              <a:t>　</a:t>
            </a:r>
            <a:r>
              <a:rPr lang="ja-JP" altLang="en-US" dirty="0">
                <a:solidFill>
                  <a:srgbClr val="00B050"/>
                </a:solidFill>
              </a:rPr>
              <a:t>リモート</a:t>
            </a:r>
            <a:r>
              <a:rPr lang="ja-JP" altLang="en-US" dirty="0"/>
              <a:t>）</a:t>
            </a:r>
            <a:br>
              <a:rPr lang="en-US" altLang="ja-JP" dirty="0"/>
            </a:br>
            <a:br>
              <a:rPr lang="en-US" altLang="ja-JP" dirty="0"/>
            </a:br>
            <a:r>
              <a:rPr lang="en-US" altLang="ja-JP" dirty="0"/>
              <a:t>Push</a:t>
            </a:r>
            <a:r>
              <a:rPr lang="ja-JP" altLang="en-US" dirty="0"/>
              <a:t>する前に</a:t>
            </a:r>
            <a:r>
              <a:rPr lang="ja-JP" altLang="en-US" b="1" dirty="0">
                <a:solidFill>
                  <a:srgbClr val="FF0000"/>
                </a:solidFill>
              </a:rPr>
              <a:t>コミット</a:t>
            </a:r>
            <a:r>
              <a:rPr lang="ja-JP" altLang="en-US" dirty="0">
                <a:solidFill>
                  <a:srgbClr val="FF0000"/>
                </a:solidFill>
              </a:rPr>
              <a:t>（</a:t>
            </a:r>
            <a:r>
              <a:rPr lang="en-US" altLang="ja-JP" dirty="0">
                <a:solidFill>
                  <a:srgbClr val="FF0000"/>
                </a:solidFill>
              </a:rPr>
              <a:t>Commit</a:t>
            </a:r>
            <a:r>
              <a:rPr lang="ja-JP" altLang="en-US" dirty="0">
                <a:solidFill>
                  <a:srgbClr val="FF0000"/>
                </a:solidFill>
              </a:rPr>
              <a:t>）</a:t>
            </a:r>
            <a:r>
              <a:rPr lang="ja-JP" altLang="en-US" dirty="0"/>
              <a:t>する</a:t>
            </a:r>
            <a:br>
              <a:rPr lang="en-US" altLang="ja-JP" dirty="0"/>
            </a:br>
            <a:r>
              <a:rPr lang="ja-JP" altLang="en-US" dirty="0"/>
              <a:t>必要がある</a:t>
            </a:r>
            <a:r>
              <a:rPr lang="ja-JP" altLang="en-US" b="1" dirty="0"/>
              <a:t>（必須作業！）</a:t>
            </a:r>
            <a:br>
              <a:rPr lang="en-US" altLang="ja-JP" b="1" dirty="0"/>
            </a:br>
            <a:br>
              <a:rPr lang="en-US" altLang="ja-JP" dirty="0"/>
            </a:br>
            <a:r>
              <a:rPr lang="ja-JP" altLang="en-US" b="1" dirty="0">
                <a:solidFill>
                  <a:srgbClr val="FF0000"/>
                </a:solidFill>
              </a:rPr>
              <a:t>コミット</a:t>
            </a:r>
            <a:r>
              <a:rPr lang="ja-JP" altLang="en-US" dirty="0"/>
              <a:t>は</a:t>
            </a:r>
            <a:r>
              <a:rPr lang="ja-JP" altLang="en-US" dirty="0">
                <a:solidFill>
                  <a:srgbClr val="0070C0"/>
                </a:solidFill>
              </a:rPr>
              <a:t>ローカル</a:t>
            </a:r>
            <a:r>
              <a:rPr lang="ja-JP" altLang="en-US" dirty="0"/>
              <a:t>で更新したファイルの</a:t>
            </a:r>
            <a:br>
              <a:rPr lang="en-US" altLang="ja-JP" dirty="0"/>
            </a:br>
            <a:r>
              <a:rPr lang="ja-JP" altLang="en-US" dirty="0"/>
              <a:t>中で、どれを</a:t>
            </a:r>
            <a:r>
              <a:rPr lang="ja-JP" altLang="en-US" dirty="0">
                <a:solidFill>
                  <a:srgbClr val="00B050"/>
                </a:solidFill>
              </a:rPr>
              <a:t>リモート</a:t>
            </a:r>
            <a:r>
              <a:rPr lang="ja-JP" altLang="en-US" dirty="0"/>
              <a:t>へ送信するかリストを作る</a:t>
            </a:r>
            <a:br>
              <a:rPr lang="en-US" altLang="ja-JP" dirty="0"/>
            </a:br>
            <a:r>
              <a:rPr lang="ja-JP" altLang="en-US" dirty="0"/>
              <a:t>ようなもので、同時にファイルに</a:t>
            </a:r>
            <a:r>
              <a:rPr lang="ja-JP" altLang="en-US" b="1" dirty="0">
                <a:solidFill>
                  <a:srgbClr val="FF00FF"/>
                </a:solidFill>
              </a:rPr>
              <a:t>コメントを付ける</a:t>
            </a:r>
            <a:endParaRPr lang="en-US" altLang="ja-JP" dirty="0"/>
          </a:p>
        </p:txBody>
      </p:sp>
      <p:pic>
        <p:nvPicPr>
          <p:cNvPr id="5" name="図 4">
            <a:extLst>
              <a:ext uri="{FF2B5EF4-FFF2-40B4-BE49-F238E27FC236}">
                <a16:creationId xmlns:a16="http://schemas.microsoft.com/office/drawing/2014/main" id="{78BDEF9A-5E6E-01CC-2348-250B0FC5694A}"/>
              </a:ext>
            </a:extLst>
          </p:cNvPr>
          <p:cNvPicPr>
            <a:picLocks noChangeAspect="1"/>
          </p:cNvPicPr>
          <p:nvPr/>
        </p:nvPicPr>
        <p:blipFill>
          <a:blip r:embed="rId2"/>
          <a:srcRect t="11108" r="13496"/>
          <a:stretch/>
        </p:blipFill>
        <p:spPr>
          <a:xfrm>
            <a:off x="9348964" y="2910077"/>
            <a:ext cx="2843036" cy="2345664"/>
          </a:xfrm>
          <a:prstGeom prst="rect">
            <a:avLst/>
          </a:prstGeom>
          <a:ln>
            <a:solidFill>
              <a:schemeClr val="tx1"/>
            </a:solidFill>
          </a:ln>
        </p:spPr>
      </p:pic>
      <p:sp>
        <p:nvSpPr>
          <p:cNvPr id="6" name="正方形/長方形 5">
            <a:extLst>
              <a:ext uri="{FF2B5EF4-FFF2-40B4-BE49-F238E27FC236}">
                <a16:creationId xmlns:a16="http://schemas.microsoft.com/office/drawing/2014/main" id="{7CC41836-B948-0A5F-4C4B-AD88783E1A92}"/>
              </a:ext>
            </a:extLst>
          </p:cNvPr>
          <p:cNvSpPr/>
          <p:nvPr/>
        </p:nvSpPr>
        <p:spPr>
          <a:xfrm>
            <a:off x="9688749" y="3010158"/>
            <a:ext cx="2503251"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A1494DC-5910-B632-26CC-15DB7871FA18}"/>
              </a:ext>
            </a:extLst>
          </p:cNvPr>
          <p:cNvSpPr/>
          <p:nvPr/>
        </p:nvSpPr>
        <p:spPr>
          <a:xfrm>
            <a:off x="9348964" y="4836899"/>
            <a:ext cx="2843036"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8971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EA9F0-9AC5-1ABC-8C92-E16255E0589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B8EB225-ACDA-5EFA-6F0E-D8928CBE3A8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E61EB0E-A30F-C1EE-CB09-86B294D43B1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チーム制作を行う上で大切なこと</a:t>
            </a:r>
            <a:br>
              <a:rPr lang="en-US" altLang="ja-JP" dirty="0"/>
            </a:br>
            <a:br>
              <a:rPr lang="en-US" altLang="ja-JP" dirty="0"/>
            </a:br>
            <a:r>
              <a:rPr lang="ja-JP" altLang="en-US" dirty="0"/>
              <a:t>誰かが</a:t>
            </a:r>
            <a:r>
              <a:rPr lang="ja-JP" altLang="en-US" dirty="0">
                <a:solidFill>
                  <a:srgbClr val="00B050"/>
                </a:solidFill>
              </a:rPr>
              <a:t>リモート</a:t>
            </a:r>
            <a:r>
              <a:rPr lang="ja-JP" altLang="en-US" dirty="0"/>
              <a:t>リポジトリを勝手に更新して、</a:t>
            </a:r>
            <a:br>
              <a:rPr lang="en-US" altLang="ja-JP" dirty="0"/>
            </a:br>
            <a:r>
              <a:rPr lang="ja-JP" altLang="en-US" dirty="0"/>
              <a:t>バグのあるプログラムに更新してしまった場合、</a:t>
            </a:r>
            <a:br>
              <a:rPr lang="en-US" altLang="ja-JP" dirty="0"/>
            </a:br>
            <a:r>
              <a:rPr lang="ja-JP" altLang="en-US" dirty="0"/>
              <a:t>それを</a:t>
            </a:r>
            <a:r>
              <a:rPr lang="ja-JP" altLang="en-US" dirty="0">
                <a:solidFill>
                  <a:srgbClr val="0070C0"/>
                </a:solidFill>
              </a:rPr>
              <a:t>ローカル</a:t>
            </a:r>
            <a:r>
              <a:rPr lang="ja-JP" altLang="en-US" dirty="0"/>
              <a:t>へ</a:t>
            </a:r>
            <a:r>
              <a:rPr lang="en-US" altLang="ja-JP" dirty="0"/>
              <a:t>Pull</a:t>
            </a:r>
            <a:r>
              <a:rPr lang="ja-JP" altLang="en-US" dirty="0"/>
              <a:t>すると、</a:t>
            </a:r>
            <a:r>
              <a:rPr lang="ja-JP" altLang="en-US" b="1" dirty="0">
                <a:solidFill>
                  <a:srgbClr val="FF0000"/>
                </a:solidFill>
              </a:rPr>
              <a:t>バグ</a:t>
            </a:r>
            <a:r>
              <a:rPr lang="ja-JP" altLang="en-US" dirty="0"/>
              <a:t>が混入した</a:t>
            </a:r>
            <a:br>
              <a:rPr lang="en-US" altLang="ja-JP" dirty="0"/>
            </a:br>
            <a:r>
              <a:rPr lang="ja-JP" altLang="en-US" dirty="0"/>
              <a:t>プログラムが</a:t>
            </a:r>
            <a:r>
              <a:rPr lang="ja-JP" altLang="en-US" b="1" dirty="0">
                <a:solidFill>
                  <a:srgbClr val="FF0000"/>
                </a:solidFill>
              </a:rPr>
              <a:t>同期</a:t>
            </a:r>
            <a:r>
              <a:rPr lang="ja-JP" altLang="en-US" dirty="0"/>
              <a:t>されてしまう</a:t>
            </a:r>
            <a:r>
              <a:rPr lang="en-US" altLang="ja-JP" dirty="0"/>
              <a:t>…</a:t>
            </a:r>
            <a:br>
              <a:rPr lang="en-US" altLang="ja-JP" dirty="0"/>
            </a:br>
            <a:br>
              <a:rPr lang="en-US" altLang="ja-JP" dirty="0"/>
            </a:br>
            <a:r>
              <a:rPr lang="ja-JP" altLang="en-US" dirty="0"/>
              <a:t>そういったことが起こらないようにする必要がある</a:t>
            </a:r>
            <a:endParaRPr lang="en-US" altLang="ja-JP" dirty="0"/>
          </a:p>
        </p:txBody>
      </p:sp>
    </p:spTree>
    <p:extLst>
      <p:ext uri="{BB962C8B-B14F-4D97-AF65-F5344CB8AC3E}">
        <p14:creationId xmlns:p14="http://schemas.microsoft.com/office/powerpoint/2010/main" val="4190453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AFAFA-8DCA-EBA0-9EE4-075CB74CB8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BAC5C65-7BBA-70C0-29B9-40A6786658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7F01D7-1F96-B574-C4BF-A9EE1AF31A52}"/>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を使った並列作業</a:t>
            </a:r>
            <a:br>
              <a:rPr lang="en-US" altLang="ja-JP" dirty="0"/>
            </a:br>
            <a:br>
              <a:rPr lang="en-US" altLang="ja-JP" dirty="0"/>
            </a:br>
            <a:r>
              <a:rPr lang="ja-JP" altLang="en-US" b="1" dirty="0">
                <a:solidFill>
                  <a:srgbClr val="FF0000"/>
                </a:solidFill>
              </a:rPr>
              <a:t>ブランチ</a:t>
            </a:r>
            <a:r>
              <a:rPr lang="ja-JP" altLang="en-US" dirty="0"/>
              <a:t>とは簡単にいうと</a:t>
            </a:r>
            <a:r>
              <a:rPr lang="ja-JP" altLang="en-US" b="1" dirty="0">
                <a:solidFill>
                  <a:srgbClr val="FF0000"/>
                </a:solidFill>
              </a:rPr>
              <a:t>分岐</a:t>
            </a:r>
            <a:r>
              <a:rPr lang="ja-JP" altLang="en-US" dirty="0"/>
              <a:t>のこと</a:t>
            </a:r>
            <a:br>
              <a:rPr lang="en-US" altLang="ja-JP" dirty="0"/>
            </a:br>
            <a:br>
              <a:rPr lang="en-US" altLang="ja-JP" dirty="0"/>
            </a:br>
            <a:r>
              <a:rPr lang="ja-JP" altLang="en-US" dirty="0"/>
              <a:t>作成したばかりのリポジトリは</a:t>
            </a:r>
            <a:r>
              <a:rPr lang="en-US" altLang="ja-JP" b="1" dirty="0">
                <a:solidFill>
                  <a:srgbClr val="00B050"/>
                </a:solidFill>
              </a:rPr>
              <a:t>main</a:t>
            </a:r>
            <a:r>
              <a:rPr lang="ja-JP" altLang="en-US" dirty="0"/>
              <a:t>ブランチという本流しかない</a:t>
            </a:r>
            <a:br>
              <a:rPr lang="en-US" altLang="ja-JP" dirty="0"/>
            </a:br>
            <a:br>
              <a:rPr lang="en-US" altLang="ja-JP" dirty="0"/>
            </a:br>
            <a:r>
              <a:rPr lang="en-US" altLang="ja-JP" b="1" dirty="0">
                <a:solidFill>
                  <a:srgbClr val="00B050"/>
                </a:solidFill>
              </a:rPr>
              <a:t>main</a:t>
            </a:r>
            <a:r>
              <a:rPr lang="ja-JP" altLang="en-US" dirty="0"/>
              <a:t>ブランチから分岐して開発することで、</a:t>
            </a:r>
            <a:br>
              <a:rPr lang="en-US" altLang="ja-JP" dirty="0"/>
            </a:br>
            <a:r>
              <a:rPr lang="ja-JP" altLang="en-US" dirty="0"/>
              <a:t>作業を分担して、バグの混入を防ぐことができる</a:t>
            </a:r>
            <a:endParaRPr lang="en-US" altLang="ja-JP" dirty="0"/>
          </a:p>
        </p:txBody>
      </p:sp>
    </p:spTree>
    <p:extLst>
      <p:ext uri="{BB962C8B-B14F-4D97-AF65-F5344CB8AC3E}">
        <p14:creationId xmlns:p14="http://schemas.microsoft.com/office/powerpoint/2010/main" val="389908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EEB36-C1D5-7179-5266-316DDEFCA8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A318B5-99B6-71B0-1D93-24F0F5253EE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B32A1A7B-102B-B1FA-F5DF-55A9E70A15EE}"/>
              </a:ext>
            </a:extLst>
          </p:cNvPr>
          <p:cNvSpPr>
            <a:spLocks noGrp="1"/>
          </p:cNvSpPr>
          <p:nvPr>
            <p:ph idx="1"/>
          </p:nvPr>
        </p:nvSpPr>
        <p:spPr/>
        <p:txBody>
          <a:bodyPr>
            <a:normAutofit/>
          </a:bodyPr>
          <a:lstStyle/>
          <a:p>
            <a:r>
              <a:rPr lang="ja-JP" altLang="en-US" dirty="0"/>
              <a:t>代表者として</a:t>
            </a:r>
            <a:r>
              <a:rPr lang="ja-JP" altLang="en-US" b="1" dirty="0">
                <a:solidFill>
                  <a:srgbClr val="FF0000"/>
                </a:solidFill>
              </a:rPr>
              <a:t>リーダー</a:t>
            </a:r>
            <a:r>
              <a:rPr lang="ja-JP" altLang="en-US" dirty="0"/>
              <a:t>もしくは</a:t>
            </a:r>
            <a:r>
              <a:rPr lang="ja-JP" altLang="en-US" b="1" dirty="0">
                <a:solidFill>
                  <a:srgbClr val="0070C0"/>
                </a:solidFill>
              </a:rPr>
              <a:t>メインプログラマ</a:t>
            </a:r>
            <a:r>
              <a:rPr lang="ja-JP" altLang="en-US" dirty="0"/>
              <a:t>のいずれかが、まずは共同作業をするリポジトリを</a:t>
            </a:r>
            <a:br>
              <a:rPr lang="en-US" altLang="ja-JP" dirty="0"/>
            </a:br>
            <a:r>
              <a:rPr lang="en-US" altLang="ja-JP" b="1" dirty="0">
                <a:solidFill>
                  <a:srgbClr val="00B050"/>
                </a:solidFill>
              </a:rPr>
              <a:t>GitHub Desktop</a:t>
            </a:r>
            <a:r>
              <a:rPr lang="ja-JP" altLang="en-US" dirty="0"/>
              <a:t>から作成する</a:t>
            </a:r>
            <a:br>
              <a:rPr lang="en-US" altLang="ja-JP" dirty="0"/>
            </a:br>
            <a:endParaRPr lang="en-US" altLang="ja-JP" dirty="0"/>
          </a:p>
          <a:p>
            <a:r>
              <a:rPr lang="en-US" altLang="ja-JP" dirty="0"/>
              <a:t>[File]</a:t>
            </a:r>
            <a:r>
              <a:rPr lang="ja-JP" altLang="en-US" dirty="0"/>
              <a:t>メニューから</a:t>
            </a:r>
            <a:r>
              <a:rPr lang="en-US" altLang="ja-JP" dirty="0"/>
              <a:t>[New repository…]</a:t>
            </a:r>
            <a:r>
              <a:rPr lang="ja-JP" altLang="en-US" dirty="0"/>
              <a:t>を</a:t>
            </a:r>
            <a:br>
              <a:rPr lang="en-US" altLang="ja-JP" dirty="0"/>
            </a:br>
            <a:r>
              <a:rPr lang="ja-JP" altLang="en-US" dirty="0"/>
              <a:t>選択する</a:t>
            </a:r>
            <a:br>
              <a:rPr lang="en-US" altLang="ja-JP" dirty="0"/>
            </a:br>
            <a:endParaRPr lang="en-US" altLang="ja-JP" dirty="0"/>
          </a:p>
          <a:p>
            <a:r>
              <a:rPr lang="ja-JP" altLang="en-US" dirty="0"/>
              <a:t>表示された画面でレポジトリ名を入力</a:t>
            </a:r>
            <a:endParaRPr lang="en-US" altLang="ja-JP" dirty="0"/>
          </a:p>
        </p:txBody>
      </p:sp>
      <p:sp>
        <p:nvSpPr>
          <p:cNvPr id="4" name="テキスト ボックス 3">
            <a:extLst>
              <a:ext uri="{FF2B5EF4-FFF2-40B4-BE49-F238E27FC236}">
                <a16:creationId xmlns:a16="http://schemas.microsoft.com/office/drawing/2014/main" id="{2A61D9E8-837D-25FA-37CC-2E949A9DFF04}"/>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181276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6606F-B340-30B5-2CC1-5BF22E20F5D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3D57-EAA6-CEE4-8569-BD4D92DD292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E56403-AD9C-8027-7EC2-524500F7644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のイメージ</a:t>
            </a:r>
            <a:br>
              <a:rPr lang="en-US" altLang="ja-JP" dirty="0"/>
            </a:br>
            <a:br>
              <a:rPr lang="en-US" altLang="ja-JP" dirty="0"/>
            </a:br>
            <a:endParaRPr lang="en-US" altLang="ja-JP" dirty="0"/>
          </a:p>
        </p:txBody>
      </p:sp>
      <p:cxnSp>
        <p:nvCxnSpPr>
          <p:cNvPr id="6" name="コネクタ: カギ線 5">
            <a:extLst>
              <a:ext uri="{FF2B5EF4-FFF2-40B4-BE49-F238E27FC236}">
                <a16:creationId xmlns:a16="http://schemas.microsoft.com/office/drawing/2014/main" id="{AA276D43-CC30-584C-019D-C8C02DCC18DF}"/>
              </a:ext>
            </a:extLst>
          </p:cNvPr>
          <p:cNvCxnSpPr>
            <a:cxnSpLocks/>
          </p:cNvCxnSpPr>
          <p:nvPr/>
        </p:nvCxnSpPr>
        <p:spPr>
          <a:xfrm>
            <a:off x="1011676" y="2869660"/>
            <a:ext cx="3998069" cy="797667"/>
          </a:xfrm>
          <a:prstGeom prst="bentConnector3">
            <a:avLst>
              <a:gd name="adj1" fmla="val 23235"/>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9087C71-2F91-6D5D-8F39-78FA40CC732E}"/>
              </a:ext>
            </a:extLst>
          </p:cNvPr>
          <p:cNvSpPr txBox="1"/>
          <p:nvPr/>
        </p:nvSpPr>
        <p:spPr>
          <a:xfrm>
            <a:off x="10623472" y="2441643"/>
            <a:ext cx="1460656" cy="707886"/>
          </a:xfrm>
          <a:prstGeom prst="rect">
            <a:avLst/>
          </a:prstGeom>
          <a:noFill/>
        </p:spPr>
        <p:txBody>
          <a:bodyPr wrap="none" rtlCol="0">
            <a:spAutoFit/>
          </a:bodyPr>
          <a:lstStyle/>
          <a:p>
            <a:r>
              <a:rPr kumimoji="1" lang="en-US" altLang="ja-JP" sz="4000" b="1" dirty="0">
                <a:solidFill>
                  <a:srgbClr val="00B050"/>
                </a:solidFill>
              </a:rPr>
              <a:t>main</a:t>
            </a:r>
            <a:endParaRPr kumimoji="1" lang="ja-JP" altLang="en-US" sz="4000" b="1" dirty="0">
              <a:solidFill>
                <a:srgbClr val="00B050"/>
              </a:solidFill>
            </a:endParaRPr>
          </a:p>
        </p:txBody>
      </p:sp>
      <p:cxnSp>
        <p:nvCxnSpPr>
          <p:cNvPr id="11" name="コネクタ: カギ線 10">
            <a:extLst>
              <a:ext uri="{FF2B5EF4-FFF2-40B4-BE49-F238E27FC236}">
                <a16:creationId xmlns:a16="http://schemas.microsoft.com/office/drawing/2014/main" id="{F6B7E31F-D9E6-3A42-DE34-056DFD36F48D}"/>
              </a:ext>
            </a:extLst>
          </p:cNvPr>
          <p:cNvCxnSpPr>
            <a:cxnSpLocks/>
          </p:cNvCxnSpPr>
          <p:nvPr/>
        </p:nvCxnSpPr>
        <p:spPr>
          <a:xfrm>
            <a:off x="1011676" y="2869659"/>
            <a:ext cx="3200401" cy="1595337"/>
          </a:xfrm>
          <a:prstGeom prst="bentConnector3">
            <a:avLst>
              <a:gd name="adj1" fmla="val 26900"/>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28BF375-04B1-E188-53D6-3E83C7D0CA42}"/>
              </a:ext>
            </a:extLst>
          </p:cNvPr>
          <p:cNvCxnSpPr>
            <a:cxnSpLocks/>
            <a:endCxn id="41" idx="2"/>
          </p:cNvCxnSpPr>
          <p:nvPr/>
        </p:nvCxnSpPr>
        <p:spPr>
          <a:xfrm>
            <a:off x="1011676" y="2869658"/>
            <a:ext cx="4150510" cy="2393007"/>
          </a:xfrm>
          <a:prstGeom prst="bentConnector3">
            <a:avLst>
              <a:gd name="adj1" fmla="val 1906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66695BEB-D7C4-570F-B8B7-CC2295A08D26}"/>
              </a:ext>
            </a:extLst>
          </p:cNvPr>
          <p:cNvSpPr txBox="1"/>
          <p:nvPr/>
        </p:nvSpPr>
        <p:spPr>
          <a:xfrm>
            <a:off x="2029425" y="3091974"/>
            <a:ext cx="2504212" cy="461665"/>
          </a:xfrm>
          <a:prstGeom prst="rect">
            <a:avLst/>
          </a:prstGeom>
          <a:noFill/>
        </p:spPr>
        <p:txBody>
          <a:bodyPr wrap="none" rtlCol="0">
            <a:spAutoFit/>
          </a:bodyPr>
          <a:lstStyle/>
          <a:p>
            <a:r>
              <a:rPr kumimoji="1" lang="en-US" altLang="ja-JP" sz="2400" dirty="0" err="1">
                <a:solidFill>
                  <a:srgbClr val="0070C0"/>
                </a:solidFill>
              </a:rPr>
              <a:t>aoyama</a:t>
            </a:r>
            <a:r>
              <a:rPr kumimoji="1" lang="ja-JP" altLang="en-US" sz="2400" dirty="0">
                <a:solidFill>
                  <a:srgbClr val="0070C0"/>
                </a:solidFill>
              </a:rPr>
              <a:t>ブランチ</a:t>
            </a:r>
          </a:p>
        </p:txBody>
      </p:sp>
      <p:cxnSp>
        <p:nvCxnSpPr>
          <p:cNvPr id="27" name="直線矢印コネクタ 26">
            <a:extLst>
              <a:ext uri="{FF2B5EF4-FFF2-40B4-BE49-F238E27FC236}">
                <a16:creationId xmlns:a16="http://schemas.microsoft.com/office/drawing/2014/main" id="{8D841EB7-CF8C-1E50-85FA-6D097A38337D}"/>
              </a:ext>
            </a:extLst>
          </p:cNvPr>
          <p:cNvCxnSpPr/>
          <p:nvPr/>
        </p:nvCxnSpPr>
        <p:spPr>
          <a:xfrm>
            <a:off x="5009745" y="3667327"/>
            <a:ext cx="142023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E7CBECBD-BF64-2136-409E-B823D402314E}"/>
              </a:ext>
            </a:extLst>
          </p:cNvPr>
          <p:cNvCxnSpPr>
            <a:cxnSpLocks/>
          </p:cNvCxnSpPr>
          <p:nvPr/>
        </p:nvCxnSpPr>
        <p:spPr>
          <a:xfrm flipV="1">
            <a:off x="6429983" y="2937753"/>
            <a:ext cx="0" cy="7295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AD2C78AF-AE19-0550-8FA6-B2F054AAA3C2}"/>
              </a:ext>
            </a:extLst>
          </p:cNvPr>
          <p:cNvSpPr txBox="1"/>
          <p:nvPr/>
        </p:nvSpPr>
        <p:spPr>
          <a:xfrm>
            <a:off x="5288645" y="2290848"/>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cxnSp>
        <p:nvCxnSpPr>
          <p:cNvPr id="32" name="直線矢印コネクタ 31">
            <a:extLst>
              <a:ext uri="{FF2B5EF4-FFF2-40B4-BE49-F238E27FC236}">
                <a16:creationId xmlns:a16="http://schemas.microsoft.com/office/drawing/2014/main" id="{A623CB50-E609-4BC9-316E-B18B19CB3FD1}"/>
              </a:ext>
            </a:extLst>
          </p:cNvPr>
          <p:cNvCxnSpPr/>
          <p:nvPr/>
        </p:nvCxnSpPr>
        <p:spPr>
          <a:xfrm>
            <a:off x="4212077" y="4464996"/>
            <a:ext cx="1420238" cy="0"/>
          </a:xfrm>
          <a:prstGeom prst="straightConnector1">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6F6A78D-18EA-F98E-F2F5-3DDB4DE77A4B}"/>
              </a:ext>
            </a:extLst>
          </p:cNvPr>
          <p:cNvSpPr txBox="1"/>
          <p:nvPr/>
        </p:nvSpPr>
        <p:spPr>
          <a:xfrm>
            <a:off x="3342626" y="3920505"/>
            <a:ext cx="2295821" cy="461665"/>
          </a:xfrm>
          <a:prstGeom prst="rect">
            <a:avLst/>
          </a:prstGeom>
          <a:noFill/>
        </p:spPr>
        <p:txBody>
          <a:bodyPr wrap="none" rtlCol="0">
            <a:spAutoFit/>
          </a:bodyPr>
          <a:lstStyle/>
          <a:p>
            <a:r>
              <a:rPr kumimoji="1" lang="en-US" altLang="ja-JP" sz="2400" dirty="0" err="1">
                <a:solidFill>
                  <a:srgbClr val="FF00FF"/>
                </a:solidFill>
              </a:rPr>
              <a:t>momoi</a:t>
            </a:r>
            <a:r>
              <a:rPr kumimoji="1" lang="ja-JP" altLang="en-US" sz="2400" dirty="0">
                <a:solidFill>
                  <a:srgbClr val="FF00FF"/>
                </a:solidFill>
              </a:rPr>
              <a:t>ブランチ</a:t>
            </a:r>
          </a:p>
        </p:txBody>
      </p:sp>
      <p:sp>
        <p:nvSpPr>
          <p:cNvPr id="34" name="楕円 33">
            <a:extLst>
              <a:ext uri="{FF2B5EF4-FFF2-40B4-BE49-F238E27FC236}">
                <a16:creationId xmlns:a16="http://schemas.microsoft.com/office/drawing/2014/main" id="{5196C9BB-1654-AE54-A1C7-AA52ED4A917B}"/>
              </a:ext>
            </a:extLst>
          </p:cNvPr>
          <p:cNvSpPr/>
          <p:nvPr/>
        </p:nvSpPr>
        <p:spPr>
          <a:xfrm>
            <a:off x="6279639" y="2732114"/>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79361739-488C-AD43-C328-407D5E2E5BEF}"/>
              </a:ext>
            </a:extLst>
          </p:cNvPr>
          <p:cNvSpPr txBox="1"/>
          <p:nvPr/>
        </p:nvSpPr>
        <p:spPr>
          <a:xfrm>
            <a:off x="5632315" y="4253506"/>
            <a:ext cx="3103735" cy="369332"/>
          </a:xfrm>
          <a:prstGeom prst="rect">
            <a:avLst/>
          </a:prstGeom>
          <a:noFill/>
        </p:spPr>
        <p:txBody>
          <a:bodyPr wrap="none" rtlCol="0">
            <a:spAutoFit/>
          </a:bodyPr>
          <a:lstStyle/>
          <a:p>
            <a:r>
              <a:rPr kumimoji="1" lang="ja-JP" altLang="en-US" dirty="0"/>
              <a:t>うまく動かないので開発中止</a:t>
            </a:r>
          </a:p>
        </p:txBody>
      </p:sp>
      <p:sp>
        <p:nvSpPr>
          <p:cNvPr id="36" name="テキスト ボックス 35">
            <a:extLst>
              <a:ext uri="{FF2B5EF4-FFF2-40B4-BE49-F238E27FC236}">
                <a16:creationId xmlns:a16="http://schemas.microsoft.com/office/drawing/2014/main" id="{1BAF4D94-0C20-18EA-4807-34301C00881B}"/>
              </a:ext>
            </a:extLst>
          </p:cNvPr>
          <p:cNvSpPr txBox="1"/>
          <p:nvPr/>
        </p:nvSpPr>
        <p:spPr>
          <a:xfrm>
            <a:off x="2992824" y="4718173"/>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37" name="楕円 36">
            <a:extLst>
              <a:ext uri="{FF2B5EF4-FFF2-40B4-BE49-F238E27FC236}">
                <a16:creationId xmlns:a16="http://schemas.microsoft.com/office/drawing/2014/main" id="{2D809FF2-930C-36D2-F387-F9B7C426235C}"/>
              </a:ext>
            </a:extLst>
          </p:cNvPr>
          <p:cNvSpPr/>
          <p:nvPr/>
        </p:nvSpPr>
        <p:spPr>
          <a:xfrm>
            <a:off x="1776508" y="273179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a:extLst>
              <a:ext uri="{FF2B5EF4-FFF2-40B4-BE49-F238E27FC236}">
                <a16:creationId xmlns:a16="http://schemas.microsoft.com/office/drawing/2014/main" id="{380E9606-35CF-B64B-BD8B-787926BBAE81}"/>
              </a:ext>
            </a:extLst>
          </p:cNvPr>
          <p:cNvCxnSpPr/>
          <p:nvPr/>
        </p:nvCxnSpPr>
        <p:spPr>
          <a:xfrm>
            <a:off x="1011676" y="2869660"/>
            <a:ext cx="9542834"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C0B5FC31-8F1A-86C4-04AB-837E1AA1B804}"/>
              </a:ext>
            </a:extLst>
          </p:cNvPr>
          <p:cNvCxnSpPr>
            <a:cxnSpLocks/>
          </p:cNvCxnSpPr>
          <p:nvPr/>
        </p:nvCxnSpPr>
        <p:spPr>
          <a:xfrm>
            <a:off x="5288645" y="5262664"/>
            <a:ext cx="344740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E56BD3E-CFCF-D1A5-3F7E-1C32EEAC1538}"/>
              </a:ext>
            </a:extLst>
          </p:cNvPr>
          <p:cNvCxnSpPr>
            <a:cxnSpLocks/>
          </p:cNvCxnSpPr>
          <p:nvPr/>
        </p:nvCxnSpPr>
        <p:spPr>
          <a:xfrm>
            <a:off x="5288645" y="6115456"/>
            <a:ext cx="365107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8535E900-33F0-E94D-8A6C-DBEC9C11937B}"/>
              </a:ext>
            </a:extLst>
          </p:cNvPr>
          <p:cNvSpPr/>
          <p:nvPr/>
        </p:nvSpPr>
        <p:spPr>
          <a:xfrm>
            <a:off x="5162186"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2702362-E44C-4C8C-9838-09D6F226BB97}"/>
              </a:ext>
            </a:extLst>
          </p:cNvPr>
          <p:cNvSpPr/>
          <p:nvPr/>
        </p:nvSpPr>
        <p:spPr>
          <a:xfrm>
            <a:off x="8745164"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18ADF4DC-EF8F-EA49-0FD3-C4D094DB3A80}"/>
              </a:ext>
            </a:extLst>
          </p:cNvPr>
          <p:cNvCxnSpPr>
            <a:cxnSpLocks/>
          </p:cNvCxnSpPr>
          <p:nvPr/>
        </p:nvCxnSpPr>
        <p:spPr>
          <a:xfrm>
            <a:off x="5288644" y="5389123"/>
            <a:ext cx="0" cy="726333"/>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88741FC0-3E21-F674-9F52-1C6416E3F955}"/>
              </a:ext>
            </a:extLst>
          </p:cNvPr>
          <p:cNvCxnSpPr>
            <a:cxnSpLocks/>
          </p:cNvCxnSpPr>
          <p:nvPr/>
        </p:nvCxnSpPr>
        <p:spPr>
          <a:xfrm flipV="1">
            <a:off x="8868379" y="5389123"/>
            <a:ext cx="0" cy="66796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7C4FA1D-312D-5ADF-5016-3C541AB4CCFD}"/>
              </a:ext>
            </a:extLst>
          </p:cNvPr>
          <p:cNvCxnSpPr>
            <a:cxnSpLocks/>
          </p:cNvCxnSpPr>
          <p:nvPr/>
        </p:nvCxnSpPr>
        <p:spPr>
          <a:xfrm>
            <a:off x="8868379" y="5262664"/>
            <a:ext cx="89819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CDB17B36-8457-B556-B607-CDC7B615B9C5}"/>
              </a:ext>
            </a:extLst>
          </p:cNvPr>
          <p:cNvCxnSpPr>
            <a:cxnSpLocks/>
            <a:endCxn id="59" idx="4"/>
          </p:cNvCxnSpPr>
          <p:nvPr/>
        </p:nvCxnSpPr>
        <p:spPr>
          <a:xfrm flipH="1" flipV="1">
            <a:off x="9739090" y="3005430"/>
            <a:ext cx="7984" cy="22572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106BD9C0-E8F1-CC53-4201-2756848377EB}"/>
              </a:ext>
            </a:extLst>
          </p:cNvPr>
          <p:cNvSpPr txBox="1"/>
          <p:nvPr/>
        </p:nvSpPr>
        <p:spPr>
          <a:xfrm>
            <a:off x="6239225" y="6173825"/>
            <a:ext cx="2486578"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r>
              <a:rPr kumimoji="1" lang="en-US" altLang="ja-JP" sz="2400" dirty="0">
                <a:solidFill>
                  <a:srgbClr val="FF0000"/>
                </a:solidFill>
              </a:rPr>
              <a:t>-2</a:t>
            </a:r>
            <a:endParaRPr kumimoji="1" lang="ja-JP" altLang="en-US" sz="2400" dirty="0">
              <a:solidFill>
                <a:srgbClr val="FF0000"/>
              </a:solidFill>
            </a:endParaRPr>
          </a:p>
        </p:txBody>
      </p:sp>
      <p:sp>
        <p:nvSpPr>
          <p:cNvPr id="57" name="テキスト ボックス 56">
            <a:extLst>
              <a:ext uri="{FF2B5EF4-FFF2-40B4-BE49-F238E27FC236}">
                <a16:creationId xmlns:a16="http://schemas.microsoft.com/office/drawing/2014/main" id="{1059E27B-9A2C-A713-92B2-2B9B15FD94D3}"/>
              </a:ext>
            </a:extLst>
          </p:cNvPr>
          <p:cNvSpPr txBox="1"/>
          <p:nvPr/>
        </p:nvSpPr>
        <p:spPr>
          <a:xfrm>
            <a:off x="6429983" y="5290624"/>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58" name="テキスト ボックス 57">
            <a:extLst>
              <a:ext uri="{FF2B5EF4-FFF2-40B4-BE49-F238E27FC236}">
                <a16:creationId xmlns:a16="http://schemas.microsoft.com/office/drawing/2014/main" id="{FB488602-F44C-73BA-D1CE-0D8419F0A0B7}"/>
              </a:ext>
            </a:extLst>
          </p:cNvPr>
          <p:cNvSpPr txBox="1"/>
          <p:nvPr/>
        </p:nvSpPr>
        <p:spPr>
          <a:xfrm>
            <a:off x="7417592" y="4673929"/>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
        <p:nvSpPr>
          <p:cNvPr id="59" name="楕円 58">
            <a:extLst>
              <a:ext uri="{FF2B5EF4-FFF2-40B4-BE49-F238E27FC236}">
                <a16:creationId xmlns:a16="http://schemas.microsoft.com/office/drawing/2014/main" id="{717D1A23-3DF4-BF02-DBA2-98931F2FEF9A}"/>
              </a:ext>
            </a:extLst>
          </p:cNvPr>
          <p:cNvSpPr/>
          <p:nvPr/>
        </p:nvSpPr>
        <p:spPr>
          <a:xfrm>
            <a:off x="9612631" y="275251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D6D93EF1-5FB5-E67A-DB11-E433FB910281}"/>
              </a:ext>
            </a:extLst>
          </p:cNvPr>
          <p:cNvSpPr txBox="1"/>
          <p:nvPr/>
        </p:nvSpPr>
        <p:spPr>
          <a:xfrm>
            <a:off x="8354084" y="2269211"/>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Tree>
    <p:extLst>
      <p:ext uri="{BB962C8B-B14F-4D97-AF65-F5344CB8AC3E}">
        <p14:creationId xmlns:p14="http://schemas.microsoft.com/office/powerpoint/2010/main" val="4145865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D3FFB-F9F4-1160-85DA-3CEB800E1F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A14E26E-5998-10BC-CF39-41DEC65527E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A85D98-8506-1883-FE99-F63516DA7AEA}"/>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の使い方</a:t>
            </a:r>
            <a:br>
              <a:rPr lang="en-US" altLang="ja-JP" dirty="0"/>
            </a:br>
            <a:br>
              <a:rPr lang="en-US" altLang="ja-JP" dirty="0"/>
            </a:br>
            <a:r>
              <a:rPr lang="ja-JP" altLang="en-US" dirty="0"/>
              <a:t>チームメンバー毎に</a:t>
            </a:r>
            <a:br>
              <a:rPr lang="en-US" altLang="ja-JP" dirty="0"/>
            </a:br>
            <a:r>
              <a:rPr lang="ja-JP" altLang="en-US" dirty="0"/>
              <a:t>ブランチを作成する</a:t>
            </a:r>
            <a:br>
              <a:rPr lang="en-US" altLang="ja-JP" dirty="0"/>
            </a:br>
            <a:r>
              <a:rPr lang="en-US" altLang="ja-JP" sz="3200" b="1" dirty="0">
                <a:solidFill>
                  <a:srgbClr val="FF0000"/>
                </a:solidFill>
              </a:rPr>
              <a:t>main</a:t>
            </a:r>
            <a:r>
              <a:rPr lang="ja-JP" altLang="en-US" sz="3200" dirty="0">
                <a:solidFill>
                  <a:srgbClr val="FF0000"/>
                </a:solidFill>
              </a:rPr>
              <a:t>では作業しない！</a:t>
            </a:r>
            <a:br>
              <a:rPr lang="en-US" altLang="ja-JP" sz="3200" dirty="0">
                <a:solidFill>
                  <a:srgbClr val="FF0000"/>
                </a:solidFill>
              </a:rPr>
            </a:br>
            <a:br>
              <a:rPr lang="en-US" altLang="ja-JP" dirty="0"/>
            </a:br>
            <a:r>
              <a:rPr lang="ja-JP" altLang="en-US" dirty="0"/>
              <a:t>ブランチで作業を行い、うまく</a:t>
            </a:r>
            <a:br>
              <a:rPr lang="en-US" altLang="ja-JP" dirty="0"/>
            </a:br>
            <a:r>
              <a:rPr lang="ja-JP" altLang="en-US" dirty="0"/>
              <a:t>動けば</a:t>
            </a:r>
            <a:r>
              <a:rPr lang="en-US" altLang="ja-JP" b="1" dirty="0">
                <a:solidFill>
                  <a:srgbClr val="00B050"/>
                </a:solidFill>
              </a:rPr>
              <a:t>main</a:t>
            </a:r>
            <a:r>
              <a:rPr lang="ja-JP" altLang="en-US" dirty="0"/>
              <a:t>のほうへ</a:t>
            </a:r>
            <a:r>
              <a:rPr lang="ja-JP" altLang="en-US" b="1" dirty="0">
                <a:solidFill>
                  <a:srgbClr val="FF00FF"/>
                </a:solidFill>
              </a:rPr>
              <a:t>統合（マージ）</a:t>
            </a:r>
            <a:r>
              <a:rPr lang="ja-JP" altLang="en-US" dirty="0"/>
              <a:t>する</a:t>
            </a:r>
            <a:br>
              <a:rPr lang="en-US" altLang="ja-JP" dirty="0"/>
            </a:br>
            <a:br>
              <a:rPr lang="en-US" altLang="ja-JP" dirty="0"/>
            </a:br>
            <a:r>
              <a:rPr lang="ja-JP" altLang="en-US" dirty="0"/>
              <a:t>ブランチをさらにブランチさせることも可能</a:t>
            </a:r>
            <a:endParaRPr lang="en-US" altLang="ja-JP" dirty="0"/>
          </a:p>
        </p:txBody>
      </p:sp>
      <p:pic>
        <p:nvPicPr>
          <p:cNvPr id="3" name="図 2">
            <a:extLst>
              <a:ext uri="{FF2B5EF4-FFF2-40B4-BE49-F238E27FC236}">
                <a16:creationId xmlns:a16="http://schemas.microsoft.com/office/drawing/2014/main" id="{DDD44F76-92FD-6022-3691-FFA66E3C5CD8}"/>
              </a:ext>
            </a:extLst>
          </p:cNvPr>
          <p:cNvPicPr>
            <a:picLocks noChangeAspect="1"/>
          </p:cNvPicPr>
          <p:nvPr/>
        </p:nvPicPr>
        <p:blipFill>
          <a:blip r:embed="rId2"/>
          <a:stretch>
            <a:fillRect/>
          </a:stretch>
        </p:blipFill>
        <p:spPr>
          <a:xfrm>
            <a:off x="5439329" y="1770018"/>
            <a:ext cx="6682291" cy="2706522"/>
          </a:xfrm>
          <a:prstGeom prst="rect">
            <a:avLst/>
          </a:prstGeom>
        </p:spPr>
      </p:pic>
    </p:spTree>
    <p:extLst>
      <p:ext uri="{BB962C8B-B14F-4D97-AF65-F5344CB8AC3E}">
        <p14:creationId xmlns:p14="http://schemas.microsoft.com/office/powerpoint/2010/main" val="270571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AE479-FF9B-2AE3-83E3-2F8DB230F8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6C57E84-359A-7406-2F0E-1B4C26F09DC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2FB03C8-89A1-6B93-0B68-C8B8FB10095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をクリックすると以下の画面が表示されるので</a:t>
            </a:r>
            <a:r>
              <a:rPr lang="en-US" altLang="ja-JP" dirty="0"/>
              <a:t>[New branch]</a:t>
            </a:r>
            <a:r>
              <a:rPr lang="ja-JP" altLang="en-US" dirty="0"/>
              <a:t>をクリック</a:t>
            </a:r>
            <a:endParaRPr lang="en-US" altLang="ja-JP" dirty="0"/>
          </a:p>
        </p:txBody>
      </p:sp>
      <p:pic>
        <p:nvPicPr>
          <p:cNvPr id="5" name="図 4">
            <a:extLst>
              <a:ext uri="{FF2B5EF4-FFF2-40B4-BE49-F238E27FC236}">
                <a16:creationId xmlns:a16="http://schemas.microsoft.com/office/drawing/2014/main" id="{F0EF77AB-05BE-28BE-3508-75BC97E7F138}"/>
              </a:ext>
            </a:extLst>
          </p:cNvPr>
          <p:cNvPicPr>
            <a:picLocks noChangeAspect="1"/>
          </p:cNvPicPr>
          <p:nvPr/>
        </p:nvPicPr>
        <p:blipFill>
          <a:blip r:embed="rId2"/>
          <a:stretch>
            <a:fillRect/>
          </a:stretch>
        </p:blipFill>
        <p:spPr>
          <a:xfrm>
            <a:off x="3363889" y="3520183"/>
            <a:ext cx="5191850" cy="3105583"/>
          </a:xfrm>
          <a:prstGeom prst="rect">
            <a:avLst/>
          </a:prstGeom>
          <a:ln>
            <a:solidFill>
              <a:schemeClr val="tx1"/>
            </a:solidFill>
          </a:ln>
        </p:spPr>
      </p:pic>
      <p:sp>
        <p:nvSpPr>
          <p:cNvPr id="6" name="正方形/長方形 5">
            <a:extLst>
              <a:ext uri="{FF2B5EF4-FFF2-40B4-BE49-F238E27FC236}">
                <a16:creationId xmlns:a16="http://schemas.microsoft.com/office/drawing/2014/main" id="{7FDA3FA4-FADB-400B-17B8-38DCDC5C21C7}"/>
              </a:ext>
            </a:extLst>
          </p:cNvPr>
          <p:cNvSpPr/>
          <p:nvPr/>
        </p:nvSpPr>
        <p:spPr>
          <a:xfrm>
            <a:off x="3745149" y="3807826"/>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863EB97-468B-05DF-52B2-6E67CF9A9B85}"/>
              </a:ext>
            </a:extLst>
          </p:cNvPr>
          <p:cNvSpPr/>
          <p:nvPr/>
        </p:nvSpPr>
        <p:spPr>
          <a:xfrm>
            <a:off x="6913124" y="4802755"/>
            <a:ext cx="1063557"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コネクタ: カギ線 11">
            <a:extLst>
              <a:ext uri="{FF2B5EF4-FFF2-40B4-BE49-F238E27FC236}">
                <a16:creationId xmlns:a16="http://schemas.microsoft.com/office/drawing/2014/main" id="{D4F6892D-0755-0225-B438-78919F458059}"/>
              </a:ext>
            </a:extLst>
          </p:cNvPr>
          <p:cNvCxnSpPr>
            <a:stCxn id="6" idx="2"/>
            <a:endCxn id="7" idx="1"/>
          </p:cNvCxnSpPr>
          <p:nvPr/>
        </p:nvCxnSpPr>
        <p:spPr>
          <a:xfrm rot="16200000" flipH="1">
            <a:off x="5684873" y="3750957"/>
            <a:ext cx="630944" cy="1825558"/>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255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B9D15-707A-8AF2-D323-4BBA496759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E2666B-2248-C330-569F-6D6CA33B6748}"/>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DA7E666-CEB4-1D9F-75B4-C5E624693BBE}"/>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ブランチ名を入力して</a:t>
            </a:r>
            <a:r>
              <a:rPr lang="en-US" altLang="ja-JP" dirty="0"/>
              <a:t>[Create branch]</a:t>
            </a:r>
            <a:r>
              <a:rPr lang="ja-JP" altLang="en-US" dirty="0"/>
              <a:t>を</a:t>
            </a:r>
            <a:br>
              <a:rPr lang="en-US" altLang="ja-JP" dirty="0"/>
            </a:br>
            <a:r>
              <a:rPr lang="ja-JP" altLang="en-US" dirty="0"/>
              <a:t>クリックする</a:t>
            </a:r>
            <a:br>
              <a:rPr lang="en-US" altLang="ja-JP" dirty="0"/>
            </a:br>
            <a:r>
              <a:rPr lang="ja-JP" altLang="en-US" dirty="0"/>
              <a:t>ブランチ名は</a:t>
            </a:r>
            <a:r>
              <a:rPr lang="ja-JP" altLang="en-US" b="1" dirty="0">
                <a:solidFill>
                  <a:srgbClr val="00B0F0"/>
                </a:solidFill>
              </a:rPr>
              <a:t>メンバー名</a:t>
            </a:r>
            <a:r>
              <a:rPr lang="ja-JP" altLang="en-US" dirty="0"/>
              <a:t>にしておく</a:t>
            </a:r>
            <a:endParaRPr lang="en-US" altLang="ja-JP" dirty="0"/>
          </a:p>
        </p:txBody>
      </p:sp>
      <p:pic>
        <p:nvPicPr>
          <p:cNvPr id="4" name="図 3">
            <a:extLst>
              <a:ext uri="{FF2B5EF4-FFF2-40B4-BE49-F238E27FC236}">
                <a16:creationId xmlns:a16="http://schemas.microsoft.com/office/drawing/2014/main" id="{EE399E32-937F-52D2-ED90-E088B0A6CEBB}"/>
              </a:ext>
            </a:extLst>
          </p:cNvPr>
          <p:cNvPicPr>
            <a:picLocks noChangeAspect="1"/>
          </p:cNvPicPr>
          <p:nvPr/>
        </p:nvPicPr>
        <p:blipFill>
          <a:blip r:embed="rId2"/>
          <a:stretch>
            <a:fillRect/>
          </a:stretch>
        </p:blipFill>
        <p:spPr>
          <a:xfrm>
            <a:off x="3639749" y="3911746"/>
            <a:ext cx="4601217" cy="2819794"/>
          </a:xfrm>
          <a:prstGeom prst="rect">
            <a:avLst/>
          </a:prstGeom>
          <a:ln>
            <a:solidFill>
              <a:schemeClr val="tx1"/>
            </a:solidFill>
          </a:ln>
        </p:spPr>
      </p:pic>
      <p:sp>
        <p:nvSpPr>
          <p:cNvPr id="8" name="正方形/長方形 7">
            <a:extLst>
              <a:ext uri="{FF2B5EF4-FFF2-40B4-BE49-F238E27FC236}">
                <a16:creationId xmlns:a16="http://schemas.microsoft.com/office/drawing/2014/main" id="{5602E7F5-CF0D-998F-0D5C-FADA92436072}"/>
              </a:ext>
            </a:extLst>
          </p:cNvPr>
          <p:cNvSpPr/>
          <p:nvPr/>
        </p:nvSpPr>
        <p:spPr>
          <a:xfrm>
            <a:off x="3741907" y="4880576"/>
            <a:ext cx="4400144"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12A8A9A-4B41-51C6-4723-C4D6EC57E343}"/>
              </a:ext>
            </a:extLst>
          </p:cNvPr>
          <p:cNvSpPr/>
          <p:nvPr/>
        </p:nvSpPr>
        <p:spPr>
          <a:xfrm>
            <a:off x="5126477" y="6256704"/>
            <a:ext cx="1501301"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3309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9D825-7B1B-CB41-BB17-1ED4E47933B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9A33E88-A2D0-0A19-4544-1E476D550CBC}"/>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45E274-C94C-6761-5D29-D4DB858A45A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ブランチは</a:t>
            </a:r>
            <a:r>
              <a:rPr lang="ja-JP" altLang="en-US" dirty="0">
                <a:solidFill>
                  <a:srgbClr val="00B050"/>
                </a:solidFill>
              </a:rPr>
              <a:t>ローカル</a:t>
            </a:r>
            <a:r>
              <a:rPr lang="ja-JP" altLang="en-US" dirty="0"/>
              <a:t>リポジトリに作っただけなので</a:t>
            </a:r>
            <a:r>
              <a:rPr lang="ja-JP" altLang="en-US" dirty="0">
                <a:solidFill>
                  <a:srgbClr val="0070C0"/>
                </a:solidFill>
              </a:rPr>
              <a:t>リモート</a:t>
            </a:r>
            <a:r>
              <a:rPr lang="ja-JP" altLang="en-US" dirty="0"/>
              <a:t>のほうにも</a:t>
            </a:r>
            <a:r>
              <a:rPr lang="en-US" altLang="ja-JP" dirty="0">
                <a:solidFill>
                  <a:srgbClr val="FF0000"/>
                </a:solidFill>
              </a:rPr>
              <a:t>Publish</a:t>
            </a:r>
            <a:r>
              <a:rPr lang="ja-JP" altLang="en-US" dirty="0"/>
              <a:t>して反映させる</a:t>
            </a:r>
            <a:endParaRPr lang="en-US" altLang="ja-JP" dirty="0"/>
          </a:p>
        </p:txBody>
      </p:sp>
      <p:pic>
        <p:nvPicPr>
          <p:cNvPr id="5" name="図 4">
            <a:extLst>
              <a:ext uri="{FF2B5EF4-FFF2-40B4-BE49-F238E27FC236}">
                <a16:creationId xmlns:a16="http://schemas.microsoft.com/office/drawing/2014/main" id="{1A6E4132-0AAB-964D-EECF-7F1D03C9C10D}"/>
              </a:ext>
            </a:extLst>
          </p:cNvPr>
          <p:cNvPicPr>
            <a:picLocks noChangeAspect="1"/>
          </p:cNvPicPr>
          <p:nvPr/>
        </p:nvPicPr>
        <p:blipFill>
          <a:blip r:embed="rId2"/>
          <a:stretch>
            <a:fillRect/>
          </a:stretch>
        </p:blipFill>
        <p:spPr>
          <a:xfrm>
            <a:off x="1823504" y="3530186"/>
            <a:ext cx="8245289" cy="3201354"/>
          </a:xfrm>
          <a:prstGeom prst="rect">
            <a:avLst/>
          </a:prstGeom>
          <a:ln>
            <a:solidFill>
              <a:schemeClr val="tx1"/>
            </a:solidFill>
          </a:ln>
        </p:spPr>
      </p:pic>
      <p:sp>
        <p:nvSpPr>
          <p:cNvPr id="6" name="正方形/長方形 5">
            <a:extLst>
              <a:ext uri="{FF2B5EF4-FFF2-40B4-BE49-F238E27FC236}">
                <a16:creationId xmlns:a16="http://schemas.microsoft.com/office/drawing/2014/main" id="{87D4D240-CC1F-28BC-0D20-93D5C1D59C00}"/>
              </a:ext>
            </a:extLst>
          </p:cNvPr>
          <p:cNvSpPr/>
          <p:nvPr/>
        </p:nvSpPr>
        <p:spPr>
          <a:xfrm>
            <a:off x="8265268" y="5462506"/>
            <a:ext cx="1384570"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3115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65C31-94E7-DC34-AF0E-2E49FD8EA8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C534C67-175C-CD8C-65E0-599B5F26791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C725744-5AE1-6939-FBC3-2FB7A4702BE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が新しく作ったブランチに</a:t>
            </a:r>
            <a:br>
              <a:rPr lang="en-US" altLang="ja-JP" dirty="0"/>
            </a:br>
            <a:r>
              <a:rPr lang="ja-JP" altLang="en-US" dirty="0"/>
              <a:t>切り替わっていることを確認しておく</a:t>
            </a:r>
            <a:endParaRPr lang="en-US" altLang="ja-JP" dirty="0"/>
          </a:p>
        </p:txBody>
      </p:sp>
      <p:pic>
        <p:nvPicPr>
          <p:cNvPr id="4" name="図 3">
            <a:extLst>
              <a:ext uri="{FF2B5EF4-FFF2-40B4-BE49-F238E27FC236}">
                <a16:creationId xmlns:a16="http://schemas.microsoft.com/office/drawing/2014/main" id="{CA08F331-AEC2-B706-684D-95DE528BBEC1}"/>
              </a:ext>
            </a:extLst>
          </p:cNvPr>
          <p:cNvPicPr>
            <a:picLocks noChangeAspect="1"/>
          </p:cNvPicPr>
          <p:nvPr/>
        </p:nvPicPr>
        <p:blipFill>
          <a:blip r:embed="rId2"/>
          <a:stretch>
            <a:fillRect/>
          </a:stretch>
        </p:blipFill>
        <p:spPr>
          <a:xfrm>
            <a:off x="3618884" y="3627864"/>
            <a:ext cx="4467849" cy="2991267"/>
          </a:xfrm>
          <a:prstGeom prst="rect">
            <a:avLst/>
          </a:prstGeom>
        </p:spPr>
      </p:pic>
      <p:sp>
        <p:nvSpPr>
          <p:cNvPr id="6" name="正方形/長方形 5">
            <a:extLst>
              <a:ext uri="{FF2B5EF4-FFF2-40B4-BE49-F238E27FC236}">
                <a16:creationId xmlns:a16="http://schemas.microsoft.com/office/drawing/2014/main" id="{B90F45AB-B7D6-1009-6B33-716ABBCD277C}"/>
              </a:ext>
            </a:extLst>
          </p:cNvPr>
          <p:cNvSpPr/>
          <p:nvPr/>
        </p:nvSpPr>
        <p:spPr>
          <a:xfrm>
            <a:off x="3709290" y="3691285"/>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2248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667EC-71C7-4513-1CB6-927FD9C2E6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E1C73BC-439C-C410-796A-C28FA33761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3762064-C696-4607-3829-D1830596E3E4}"/>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での注意事項</a:t>
            </a:r>
            <a:br>
              <a:rPr lang="en-US" altLang="ja-JP" dirty="0"/>
            </a:br>
            <a:br>
              <a:rPr lang="en-US" altLang="ja-JP" dirty="0"/>
            </a:br>
            <a:r>
              <a:rPr lang="ja-JP" altLang="en-US" dirty="0"/>
              <a:t>ブランチに切り替えた後、</a:t>
            </a:r>
            <a:r>
              <a:rPr lang="ja-JP" altLang="en-US" dirty="0">
                <a:solidFill>
                  <a:srgbClr val="00B0F0"/>
                </a:solidFill>
              </a:rPr>
              <a:t>ローカル</a:t>
            </a:r>
            <a:r>
              <a:rPr lang="ja-JP" altLang="en-US" dirty="0"/>
              <a:t>リポジトリのファイルを更新した際は、</a:t>
            </a:r>
            <a:r>
              <a:rPr lang="ja-JP" altLang="en-US" dirty="0">
                <a:solidFill>
                  <a:srgbClr val="00B050"/>
                </a:solidFill>
              </a:rPr>
              <a:t>リモート</a:t>
            </a:r>
            <a:r>
              <a:rPr lang="ja-JP" altLang="en-US" dirty="0"/>
              <a:t>リポジトリのブランチへ</a:t>
            </a:r>
            <a:r>
              <a:rPr lang="en-US" altLang="ja-JP" dirty="0"/>
              <a:t>Push</a:t>
            </a:r>
            <a:r>
              <a:rPr lang="ja-JP" altLang="en-US" dirty="0"/>
              <a:t>する必要がある</a:t>
            </a:r>
            <a:br>
              <a:rPr lang="en-US" altLang="ja-JP" dirty="0"/>
            </a:br>
            <a:br>
              <a:rPr lang="en-US" altLang="ja-JP" dirty="0"/>
            </a:br>
            <a:r>
              <a:rPr lang="ja-JP" altLang="en-US" dirty="0"/>
              <a:t>例）</a:t>
            </a:r>
            <a:br>
              <a:rPr lang="en-US" altLang="ja-JP" dirty="0"/>
            </a:br>
            <a:r>
              <a:rPr lang="ja-JP" altLang="en-US" dirty="0">
                <a:solidFill>
                  <a:srgbClr val="00B0F0"/>
                </a:solidFill>
              </a:rPr>
              <a:t>ローカル</a:t>
            </a:r>
            <a:r>
              <a:rPr lang="ja-JP" altLang="en-US" dirty="0"/>
              <a:t>： </a:t>
            </a:r>
            <a:r>
              <a:rPr lang="en-US" altLang="ja-JP" dirty="0" err="1"/>
              <a:t>murata</a:t>
            </a:r>
            <a:r>
              <a:rPr lang="ja-JP" altLang="en-US" dirty="0"/>
              <a:t>ブランチ</a:t>
            </a:r>
            <a:br>
              <a:rPr lang="en-US" altLang="ja-JP" dirty="0"/>
            </a:br>
            <a:r>
              <a:rPr lang="ja-JP" altLang="en-US" dirty="0"/>
              <a:t>　　　　　　　　</a:t>
            </a:r>
            <a:r>
              <a:rPr lang="ja-JP" altLang="en-US" dirty="0">
                <a:solidFill>
                  <a:srgbClr val="FF0000"/>
                </a:solidFill>
              </a:rPr>
              <a:t>↓</a:t>
            </a:r>
            <a:r>
              <a:rPr lang="ja-JP" altLang="en-US" dirty="0"/>
              <a:t>　</a:t>
            </a:r>
            <a:r>
              <a:rPr lang="en-US" altLang="ja-JP" dirty="0">
                <a:solidFill>
                  <a:srgbClr val="FF0000"/>
                </a:solidFill>
              </a:rPr>
              <a:t>Push</a:t>
            </a:r>
            <a:br>
              <a:rPr lang="en-US" altLang="ja-JP" dirty="0"/>
            </a:br>
            <a:r>
              <a:rPr lang="ja-JP" altLang="en-US" dirty="0">
                <a:solidFill>
                  <a:srgbClr val="00B050"/>
                </a:solidFill>
              </a:rPr>
              <a:t>リモート</a:t>
            </a:r>
            <a:r>
              <a:rPr lang="ja-JP" altLang="en-US" dirty="0"/>
              <a:t>： </a:t>
            </a:r>
            <a:r>
              <a:rPr lang="en-US" altLang="ja-JP" dirty="0" err="1"/>
              <a:t>murata</a:t>
            </a:r>
            <a:r>
              <a:rPr lang="ja-JP" altLang="en-US" dirty="0"/>
              <a:t>ブランチ　（</a:t>
            </a:r>
            <a:r>
              <a:rPr lang="en-US" altLang="ja-JP" b="1" dirty="0">
                <a:solidFill>
                  <a:srgbClr val="FF0000"/>
                </a:solidFill>
              </a:rPr>
              <a:t>×</a:t>
            </a:r>
            <a:r>
              <a:rPr lang="en-US" altLang="ja-JP" dirty="0"/>
              <a:t>main</a:t>
            </a:r>
            <a:r>
              <a:rPr lang="ja-JP" altLang="en-US" dirty="0"/>
              <a:t>ブランチ）</a:t>
            </a:r>
            <a:endParaRPr lang="en-US" altLang="ja-JP" dirty="0"/>
          </a:p>
        </p:txBody>
      </p:sp>
    </p:spTree>
    <p:extLst>
      <p:ext uri="{BB962C8B-B14F-4D97-AF65-F5344CB8AC3E}">
        <p14:creationId xmlns:p14="http://schemas.microsoft.com/office/powerpoint/2010/main" val="1169478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DBBB-0B54-0671-0A8D-C8C2C94787B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B4049B-447C-37A4-B18A-DB39A88D323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2E17F43-BDD6-0A97-C433-11A998D5B142}"/>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ブランチ（</a:t>
            </a:r>
            <a:r>
              <a:rPr lang="en-US" altLang="ja-JP" dirty="0"/>
              <a:t>Branch</a:t>
            </a:r>
            <a:r>
              <a:rPr lang="ja-JP" altLang="en-US" dirty="0"/>
              <a:t>）の</a:t>
            </a:r>
            <a:r>
              <a:rPr lang="ja-JP" altLang="en-US" b="1" dirty="0">
                <a:solidFill>
                  <a:srgbClr val="FF00FF"/>
                </a:solidFill>
              </a:rPr>
              <a:t>統合（マージ）</a:t>
            </a:r>
            <a:br>
              <a:rPr lang="en-US" altLang="ja-JP" b="1" dirty="0">
                <a:solidFill>
                  <a:srgbClr val="FF00FF"/>
                </a:solidFill>
              </a:rPr>
            </a:br>
            <a:br>
              <a:rPr lang="en-US" altLang="ja-JP" dirty="0"/>
            </a:br>
            <a:r>
              <a:rPr lang="ja-JP" altLang="en-US" dirty="0"/>
              <a:t>ブランチでの更新作業が終わったら、</a:t>
            </a:r>
            <a:r>
              <a:rPr lang="en-US" altLang="ja-JP" dirty="0"/>
              <a:t>main</a:t>
            </a:r>
            <a:r>
              <a:rPr lang="ja-JP" altLang="en-US" dirty="0"/>
              <a:t>ブランチに</a:t>
            </a:r>
            <a:r>
              <a:rPr lang="ja-JP" altLang="en-US" b="1" dirty="0">
                <a:solidFill>
                  <a:srgbClr val="FF00FF"/>
                </a:solidFill>
              </a:rPr>
              <a:t>統合（マージ）</a:t>
            </a:r>
            <a:r>
              <a:rPr lang="ja-JP" altLang="en-US" dirty="0"/>
              <a:t>する必要がある</a:t>
            </a:r>
            <a:br>
              <a:rPr lang="en-US" altLang="ja-JP" dirty="0"/>
            </a:br>
            <a:br>
              <a:rPr lang="en-US" altLang="ja-JP" dirty="0"/>
            </a:br>
            <a:r>
              <a:rPr lang="ja-JP" altLang="en-US" dirty="0"/>
              <a:t>その際、勝手に</a:t>
            </a:r>
            <a:r>
              <a:rPr lang="en-US" altLang="ja-JP" dirty="0"/>
              <a:t>main</a:t>
            </a:r>
            <a:r>
              <a:rPr lang="ja-JP" altLang="en-US" dirty="0"/>
              <a:t>ブランチにマージせずに、</a:t>
            </a:r>
            <a:br>
              <a:rPr lang="en-US" altLang="ja-JP" dirty="0"/>
            </a:br>
            <a:r>
              <a:rPr lang="ja-JP" altLang="en-US" dirty="0">
                <a:solidFill>
                  <a:srgbClr val="FF0000"/>
                </a:solidFill>
              </a:rPr>
              <a:t>リーダー</a:t>
            </a:r>
            <a:r>
              <a:rPr lang="ja-JP" altLang="en-US" dirty="0"/>
              <a:t>もしくは</a:t>
            </a:r>
            <a:r>
              <a:rPr lang="ja-JP" altLang="en-US" dirty="0">
                <a:solidFill>
                  <a:srgbClr val="0070C0"/>
                </a:solidFill>
              </a:rPr>
              <a:t>メインプログラマ</a:t>
            </a:r>
            <a:r>
              <a:rPr lang="ja-JP" altLang="en-US" dirty="0"/>
              <a:t>に</a:t>
            </a:r>
            <a:r>
              <a:rPr lang="ja-JP" altLang="en-US" b="1" dirty="0">
                <a:solidFill>
                  <a:srgbClr val="00B050"/>
                </a:solidFill>
              </a:rPr>
              <a:t>レビュー</a:t>
            </a:r>
            <a:br>
              <a:rPr lang="en-US" altLang="ja-JP" dirty="0"/>
            </a:br>
            <a:r>
              <a:rPr lang="ja-JP" altLang="en-US" dirty="0"/>
              <a:t>（変更結果の確認）を依頼する</a:t>
            </a:r>
            <a:endParaRPr lang="en-US" altLang="ja-JP" dirty="0"/>
          </a:p>
        </p:txBody>
      </p:sp>
    </p:spTree>
    <p:extLst>
      <p:ext uri="{BB962C8B-B14F-4D97-AF65-F5344CB8AC3E}">
        <p14:creationId xmlns:p14="http://schemas.microsoft.com/office/powerpoint/2010/main" val="414539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9E728-6D58-F5C3-CC35-E1C697939D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5FE0EF-1B14-086B-F390-6A0B437BF257}"/>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045D9B-F6B8-2D0D-F41B-F07724CF10B8}"/>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en-US" altLang="ja-JP" dirty="0"/>
              <a:t>[Preview Pull Request]</a:t>
            </a:r>
            <a:r>
              <a:rPr lang="ja-JP" altLang="en-US" dirty="0"/>
              <a:t>ボタンをクリック</a:t>
            </a:r>
            <a:endParaRPr lang="en-US" altLang="ja-JP" dirty="0"/>
          </a:p>
        </p:txBody>
      </p:sp>
      <p:pic>
        <p:nvPicPr>
          <p:cNvPr id="4" name="図 3">
            <a:extLst>
              <a:ext uri="{FF2B5EF4-FFF2-40B4-BE49-F238E27FC236}">
                <a16:creationId xmlns:a16="http://schemas.microsoft.com/office/drawing/2014/main" id="{3574765F-195C-FBDC-4DEE-90184E62FA72}"/>
              </a:ext>
            </a:extLst>
          </p:cNvPr>
          <p:cNvPicPr>
            <a:picLocks noChangeAspect="1"/>
          </p:cNvPicPr>
          <p:nvPr/>
        </p:nvPicPr>
        <p:blipFill>
          <a:blip r:embed="rId2"/>
          <a:stretch>
            <a:fillRect/>
          </a:stretch>
        </p:blipFill>
        <p:spPr>
          <a:xfrm>
            <a:off x="2472711" y="3335834"/>
            <a:ext cx="7262884" cy="2661554"/>
          </a:xfrm>
          <a:prstGeom prst="rect">
            <a:avLst/>
          </a:prstGeom>
          <a:ln>
            <a:solidFill>
              <a:schemeClr val="tx1"/>
            </a:solidFill>
          </a:ln>
        </p:spPr>
      </p:pic>
      <p:sp>
        <p:nvSpPr>
          <p:cNvPr id="5" name="正方形/長方形 4">
            <a:extLst>
              <a:ext uri="{FF2B5EF4-FFF2-40B4-BE49-F238E27FC236}">
                <a16:creationId xmlns:a16="http://schemas.microsoft.com/office/drawing/2014/main" id="{B8142855-BB7F-2B08-C593-2B6E74C481D6}"/>
              </a:ext>
            </a:extLst>
          </p:cNvPr>
          <p:cNvSpPr/>
          <p:nvPr/>
        </p:nvSpPr>
        <p:spPr>
          <a:xfrm>
            <a:off x="7241384" y="4955309"/>
            <a:ext cx="2090875" cy="45040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2865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2211C-01A0-2E65-EB7D-8897C97196C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F00A9E5-2753-650D-B608-6E3982AE5F3F}"/>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A5BB390-358F-1436-45A6-9D9336BEF9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変更したファイル</a:t>
            </a:r>
            <a:br>
              <a:rPr lang="en-US" altLang="ja-JP" dirty="0"/>
            </a:br>
            <a:r>
              <a:rPr lang="ja-JP" altLang="en-US" dirty="0"/>
              <a:t>一覧と変更内容</a:t>
            </a:r>
            <a:br>
              <a:rPr lang="en-US" altLang="ja-JP" dirty="0"/>
            </a:br>
            <a:r>
              <a:rPr lang="ja-JP" altLang="en-US" dirty="0"/>
              <a:t>が表示される</a:t>
            </a:r>
            <a:br>
              <a:rPr lang="en-US" altLang="ja-JP" dirty="0"/>
            </a:br>
            <a:br>
              <a:rPr lang="en-US" altLang="ja-JP" dirty="0"/>
            </a:br>
            <a:r>
              <a:rPr lang="en-US" altLang="ja-JP" dirty="0"/>
              <a:t>[Create pull</a:t>
            </a:r>
            <a:br>
              <a:rPr lang="en-US" altLang="ja-JP" dirty="0"/>
            </a:br>
            <a:r>
              <a:rPr lang="en-US" altLang="ja-JP" dirty="0"/>
              <a:t> request]</a:t>
            </a:r>
            <a:r>
              <a:rPr lang="ja-JP" altLang="en-US" dirty="0"/>
              <a:t>を</a:t>
            </a:r>
            <a:br>
              <a:rPr lang="en-US" altLang="ja-JP" dirty="0"/>
            </a:br>
            <a:r>
              <a:rPr lang="ja-JP" altLang="en-US" dirty="0"/>
              <a:t>クリック</a:t>
            </a:r>
            <a:endParaRPr lang="en-US" altLang="ja-JP" dirty="0"/>
          </a:p>
        </p:txBody>
      </p:sp>
      <p:pic>
        <p:nvPicPr>
          <p:cNvPr id="6" name="図 5">
            <a:extLst>
              <a:ext uri="{FF2B5EF4-FFF2-40B4-BE49-F238E27FC236}">
                <a16:creationId xmlns:a16="http://schemas.microsoft.com/office/drawing/2014/main" id="{6A04E24C-009F-3468-2D51-83590E194E6F}"/>
              </a:ext>
            </a:extLst>
          </p:cNvPr>
          <p:cNvPicPr>
            <a:picLocks noChangeAspect="1"/>
          </p:cNvPicPr>
          <p:nvPr/>
        </p:nvPicPr>
        <p:blipFill>
          <a:blip r:embed="rId2"/>
          <a:stretch>
            <a:fillRect/>
          </a:stretch>
        </p:blipFill>
        <p:spPr>
          <a:xfrm>
            <a:off x="4938068" y="2115670"/>
            <a:ext cx="6909084" cy="4371217"/>
          </a:xfrm>
          <a:prstGeom prst="rect">
            <a:avLst/>
          </a:prstGeom>
          <a:ln>
            <a:solidFill>
              <a:schemeClr val="tx1"/>
            </a:solidFill>
          </a:ln>
        </p:spPr>
      </p:pic>
      <p:sp>
        <p:nvSpPr>
          <p:cNvPr id="7" name="正方形/長方形 6">
            <a:extLst>
              <a:ext uri="{FF2B5EF4-FFF2-40B4-BE49-F238E27FC236}">
                <a16:creationId xmlns:a16="http://schemas.microsoft.com/office/drawing/2014/main" id="{6B579037-B70D-96FF-CE62-BC09BD05F307}"/>
              </a:ext>
            </a:extLst>
          </p:cNvPr>
          <p:cNvSpPr/>
          <p:nvPr/>
        </p:nvSpPr>
        <p:spPr>
          <a:xfrm>
            <a:off x="9717741" y="6192439"/>
            <a:ext cx="1039907"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542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62C50-1509-119D-3CD6-319E8F06CCA7}"/>
            </a:ext>
          </a:extLst>
        </p:cNvPr>
        <p:cNvGrpSpPr/>
        <p:nvPr/>
      </p:nvGrpSpPr>
      <p:grpSpPr>
        <a:xfrm>
          <a:off x="0" y="0"/>
          <a:ext cx="0" cy="0"/>
          <a:chOff x="0" y="0"/>
          <a:chExt cx="0" cy="0"/>
        </a:xfrm>
      </p:grpSpPr>
      <p:pic>
        <p:nvPicPr>
          <p:cNvPr id="4" name="図 3">
            <a:extLst>
              <a:ext uri="{FF2B5EF4-FFF2-40B4-BE49-F238E27FC236}">
                <a16:creationId xmlns:a16="http://schemas.microsoft.com/office/drawing/2014/main" id="{065C8A82-8F86-7D9A-FA50-3CC423881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2070" y="1260974"/>
            <a:ext cx="4069977" cy="4668014"/>
          </a:xfrm>
          <a:prstGeom prst="rect">
            <a:avLst/>
          </a:prstGeom>
          <a:ln>
            <a:solidFill>
              <a:schemeClr val="tx1"/>
            </a:solidFill>
          </a:ln>
        </p:spPr>
      </p:pic>
      <p:sp>
        <p:nvSpPr>
          <p:cNvPr id="2" name="タイトル 1">
            <a:extLst>
              <a:ext uri="{FF2B5EF4-FFF2-40B4-BE49-F238E27FC236}">
                <a16:creationId xmlns:a16="http://schemas.microsoft.com/office/drawing/2014/main" id="{C41583F9-FAC5-5F23-BF11-EFEE762C4EB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6" name="正方形/長方形 5">
            <a:extLst>
              <a:ext uri="{FF2B5EF4-FFF2-40B4-BE49-F238E27FC236}">
                <a16:creationId xmlns:a16="http://schemas.microsoft.com/office/drawing/2014/main" id="{47B458B8-0D00-3B26-9882-B7BED3C107E3}"/>
              </a:ext>
            </a:extLst>
          </p:cNvPr>
          <p:cNvSpPr/>
          <p:nvPr/>
        </p:nvSpPr>
        <p:spPr>
          <a:xfrm>
            <a:off x="7736541" y="2142565"/>
            <a:ext cx="3801036"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49D2CF5-8E93-4F60-F372-C28EEC582178}"/>
              </a:ext>
            </a:extLst>
          </p:cNvPr>
          <p:cNvSpPr/>
          <p:nvPr/>
        </p:nvSpPr>
        <p:spPr>
          <a:xfrm>
            <a:off x="7727576" y="3316942"/>
            <a:ext cx="2967318"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D557060-C6A3-3EB7-6601-1485B8E31030}"/>
              </a:ext>
            </a:extLst>
          </p:cNvPr>
          <p:cNvSpPr/>
          <p:nvPr/>
        </p:nvSpPr>
        <p:spPr>
          <a:xfrm>
            <a:off x="7736539" y="4159624"/>
            <a:ext cx="381000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8B5B2BAC-70C8-8A10-4BDD-40CA5FD1908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[Name]</a:t>
            </a:r>
            <a:r>
              <a:rPr lang="ja-JP" altLang="en-US" dirty="0"/>
              <a:t>には共同開発に使用</a:t>
            </a:r>
            <a:br>
              <a:rPr lang="en-US" altLang="ja-JP" dirty="0"/>
            </a:br>
            <a:r>
              <a:rPr lang="ja-JP" altLang="en-US" dirty="0"/>
              <a:t>するリポジトリ名を入力</a:t>
            </a:r>
            <a:br>
              <a:rPr lang="en-US" altLang="ja-JP" dirty="0"/>
            </a:br>
            <a:endParaRPr lang="en-US" altLang="ja-JP" dirty="0"/>
          </a:p>
          <a:p>
            <a:r>
              <a:rPr lang="en-US" altLang="ja-JP" dirty="0"/>
              <a:t>[Local path]</a:t>
            </a:r>
            <a:r>
              <a:rPr lang="ja-JP" altLang="en-US" dirty="0"/>
              <a:t>は</a:t>
            </a:r>
            <a:br>
              <a:rPr lang="en-US" altLang="ja-JP" dirty="0"/>
            </a:br>
            <a:r>
              <a:rPr lang="en-US" altLang="ja-JP" dirty="0"/>
              <a:t>C:\GitHub</a:t>
            </a:r>
            <a:r>
              <a:rPr lang="ja-JP" altLang="en-US" dirty="0"/>
              <a:t>のままで</a:t>
            </a:r>
            <a:r>
              <a:rPr lang="en-US" altLang="ja-JP" dirty="0"/>
              <a:t>OK</a:t>
            </a:r>
            <a:br>
              <a:rPr lang="en-US" altLang="ja-JP" dirty="0"/>
            </a:br>
            <a:endParaRPr lang="en-US" altLang="ja-JP" dirty="0"/>
          </a:p>
          <a:p>
            <a:r>
              <a:rPr lang="en-US" altLang="ja-JP" dirty="0"/>
              <a:t>[Git ignore]</a:t>
            </a:r>
            <a:r>
              <a:rPr lang="ja-JP" altLang="en-US" dirty="0"/>
              <a:t>は</a:t>
            </a:r>
            <a:br>
              <a:rPr lang="en-US" altLang="ja-JP" dirty="0"/>
            </a:br>
            <a:r>
              <a:rPr lang="en-US" altLang="ja-JP" dirty="0"/>
              <a:t>C++</a:t>
            </a:r>
            <a:r>
              <a:rPr lang="ja-JP" altLang="en-US" dirty="0"/>
              <a:t>を選択</a:t>
            </a:r>
            <a:endParaRPr lang="en-US" altLang="ja-JP" dirty="0"/>
          </a:p>
        </p:txBody>
      </p:sp>
      <p:sp>
        <p:nvSpPr>
          <p:cNvPr id="12" name="テキスト ボックス 11">
            <a:extLst>
              <a:ext uri="{FF2B5EF4-FFF2-40B4-BE49-F238E27FC236}">
                <a16:creationId xmlns:a16="http://schemas.microsoft.com/office/drawing/2014/main" id="{7C8B816D-F71E-5845-1020-D7846F4F43AE}"/>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868267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6D9C8-55C3-0C5E-983F-AD4121FDC50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6B599B-FFB4-B517-991D-7F159AF2E85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B44717F-7CC8-808C-807F-9B727E8A34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変更についてのタイトル</a:t>
            </a:r>
            <a:br>
              <a:rPr lang="en-US" altLang="ja-JP" dirty="0"/>
            </a:br>
            <a:r>
              <a:rPr lang="ja-JP" altLang="en-US" dirty="0"/>
              <a:t>や内容について書いた</a:t>
            </a:r>
            <a:br>
              <a:rPr lang="en-US" altLang="ja-JP" dirty="0"/>
            </a:br>
            <a:r>
              <a:rPr lang="ja-JP" altLang="en-US" dirty="0"/>
              <a:t>あとで</a:t>
            </a:r>
            <a:r>
              <a:rPr lang="en-US" altLang="ja-JP" dirty="0"/>
              <a:t>[Create pull</a:t>
            </a:r>
            <a:br>
              <a:rPr lang="en-US" altLang="ja-JP" dirty="0"/>
            </a:br>
            <a:r>
              <a:rPr lang="en-US" altLang="ja-JP" dirty="0"/>
              <a:t>request]</a:t>
            </a:r>
            <a:r>
              <a:rPr lang="ja-JP" altLang="en-US" dirty="0"/>
              <a:t>をクリック</a:t>
            </a:r>
            <a:endParaRPr lang="en-US" altLang="ja-JP" dirty="0"/>
          </a:p>
        </p:txBody>
      </p:sp>
      <p:pic>
        <p:nvPicPr>
          <p:cNvPr id="8" name="図 7">
            <a:extLst>
              <a:ext uri="{FF2B5EF4-FFF2-40B4-BE49-F238E27FC236}">
                <a16:creationId xmlns:a16="http://schemas.microsoft.com/office/drawing/2014/main" id="{3F3A6A4D-0857-DD24-9C62-4AEEE8610900}"/>
              </a:ext>
            </a:extLst>
          </p:cNvPr>
          <p:cNvPicPr>
            <a:picLocks noChangeAspect="1"/>
          </p:cNvPicPr>
          <p:nvPr/>
        </p:nvPicPr>
        <p:blipFill>
          <a:blip r:embed="rId2"/>
          <a:stretch>
            <a:fillRect/>
          </a:stretch>
        </p:blipFill>
        <p:spPr>
          <a:xfrm>
            <a:off x="6633883" y="1405969"/>
            <a:ext cx="5227432" cy="5219676"/>
          </a:xfrm>
          <a:prstGeom prst="rect">
            <a:avLst/>
          </a:prstGeom>
          <a:ln>
            <a:solidFill>
              <a:schemeClr val="tx1"/>
            </a:solidFill>
          </a:ln>
        </p:spPr>
      </p:pic>
      <p:sp>
        <p:nvSpPr>
          <p:cNvPr id="10" name="正方形/長方形 9">
            <a:extLst>
              <a:ext uri="{FF2B5EF4-FFF2-40B4-BE49-F238E27FC236}">
                <a16:creationId xmlns:a16="http://schemas.microsoft.com/office/drawing/2014/main" id="{7263CD87-3FE5-F0D5-ED26-EC624EA56118}"/>
              </a:ext>
            </a:extLst>
          </p:cNvPr>
          <p:cNvSpPr/>
          <p:nvPr/>
        </p:nvSpPr>
        <p:spPr>
          <a:xfrm>
            <a:off x="10506636" y="6300016"/>
            <a:ext cx="1281954"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3891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FD67B-9B76-CEE5-A5C6-C803947F92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33C5E4-3988-0CAF-9758-D3088413F3C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5DA23E6-38AF-D369-54E7-73170A6320D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特に問題がなければ右</a:t>
            </a:r>
            <a:br>
              <a:rPr lang="en-US" altLang="ja-JP" dirty="0"/>
            </a:br>
            <a:r>
              <a:rPr lang="ja-JP" altLang="en-US" dirty="0"/>
              <a:t>のような画面になる</a:t>
            </a:r>
            <a:br>
              <a:rPr lang="en-US" altLang="ja-JP" dirty="0"/>
            </a:br>
            <a:br>
              <a:rPr lang="en-US" altLang="ja-JP" dirty="0"/>
            </a:br>
            <a:r>
              <a:rPr lang="en-US" altLang="ja-JP" dirty="0"/>
              <a:t>[Merge pull </a:t>
            </a:r>
            <a:br>
              <a:rPr lang="en-US" altLang="ja-JP" dirty="0"/>
            </a:br>
            <a:r>
              <a:rPr lang="en-US" altLang="ja-JP" dirty="0"/>
              <a:t> request]</a:t>
            </a:r>
            <a:r>
              <a:rPr lang="ja-JP" altLang="en-US" dirty="0"/>
              <a:t>をクリック</a:t>
            </a:r>
            <a:endParaRPr lang="en-US" altLang="ja-JP" dirty="0"/>
          </a:p>
        </p:txBody>
      </p:sp>
      <p:pic>
        <p:nvPicPr>
          <p:cNvPr id="4" name="図 3">
            <a:extLst>
              <a:ext uri="{FF2B5EF4-FFF2-40B4-BE49-F238E27FC236}">
                <a16:creationId xmlns:a16="http://schemas.microsoft.com/office/drawing/2014/main" id="{017E32CD-963F-F34C-3AA9-B3CDB99A858C}"/>
              </a:ext>
            </a:extLst>
          </p:cNvPr>
          <p:cNvPicPr>
            <a:picLocks noChangeAspect="1"/>
          </p:cNvPicPr>
          <p:nvPr/>
        </p:nvPicPr>
        <p:blipFill>
          <a:blip r:embed="rId2"/>
          <a:stretch>
            <a:fillRect/>
          </a:stretch>
        </p:blipFill>
        <p:spPr>
          <a:xfrm>
            <a:off x="6243229" y="1640540"/>
            <a:ext cx="5743321" cy="5051455"/>
          </a:xfrm>
          <a:prstGeom prst="rect">
            <a:avLst/>
          </a:prstGeom>
          <a:ln>
            <a:solidFill>
              <a:schemeClr val="tx1"/>
            </a:solidFill>
          </a:ln>
        </p:spPr>
      </p:pic>
      <p:sp>
        <p:nvSpPr>
          <p:cNvPr id="3" name="正方形/長方形 2">
            <a:extLst>
              <a:ext uri="{FF2B5EF4-FFF2-40B4-BE49-F238E27FC236}">
                <a16:creationId xmlns:a16="http://schemas.microsoft.com/office/drawing/2014/main" id="{57EE1288-2E59-19A0-4CE7-BD14B9A8EA1F}"/>
              </a:ext>
            </a:extLst>
          </p:cNvPr>
          <p:cNvSpPr/>
          <p:nvPr/>
        </p:nvSpPr>
        <p:spPr>
          <a:xfrm>
            <a:off x="6955085" y="5949248"/>
            <a:ext cx="1712260" cy="3348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9161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DF63D-47D5-C72B-F9E7-97C0324776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CD1D9C5-2583-8E09-403E-402BE3FA1D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F4B85A4-1D6B-49F6-B3FF-1CD2D0147F49}"/>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マージするための最終</a:t>
            </a:r>
            <a:br>
              <a:rPr lang="en-US" altLang="ja-JP" dirty="0"/>
            </a:br>
            <a:r>
              <a:rPr lang="ja-JP" altLang="en-US" dirty="0"/>
              <a:t>確認が表示されるので</a:t>
            </a:r>
            <a:br>
              <a:rPr lang="en-US" altLang="ja-JP" dirty="0"/>
            </a:br>
            <a:r>
              <a:rPr lang="ja-JP" altLang="en-US" dirty="0"/>
              <a:t>問題なければ</a:t>
            </a:r>
            <a:br>
              <a:rPr lang="en-US" altLang="ja-JP" dirty="0"/>
            </a:br>
            <a:r>
              <a:rPr lang="en-US" altLang="ja-JP" dirty="0"/>
              <a:t>[Confirm merge]</a:t>
            </a:r>
            <a:br>
              <a:rPr lang="en-US" altLang="ja-JP" dirty="0"/>
            </a:br>
            <a:r>
              <a:rPr lang="ja-JP" altLang="en-US" dirty="0"/>
              <a:t>をクリック</a:t>
            </a:r>
            <a:endParaRPr lang="en-US" altLang="ja-JP" dirty="0"/>
          </a:p>
        </p:txBody>
      </p:sp>
      <p:pic>
        <p:nvPicPr>
          <p:cNvPr id="5" name="図 4">
            <a:extLst>
              <a:ext uri="{FF2B5EF4-FFF2-40B4-BE49-F238E27FC236}">
                <a16:creationId xmlns:a16="http://schemas.microsoft.com/office/drawing/2014/main" id="{C4F1FA7D-58E8-0BBD-CB75-31873B01DD68}"/>
              </a:ext>
            </a:extLst>
          </p:cNvPr>
          <p:cNvPicPr>
            <a:picLocks noChangeAspect="1"/>
          </p:cNvPicPr>
          <p:nvPr/>
        </p:nvPicPr>
        <p:blipFill>
          <a:blip r:embed="rId2"/>
          <a:stretch>
            <a:fillRect/>
          </a:stretch>
        </p:blipFill>
        <p:spPr>
          <a:xfrm>
            <a:off x="6332490" y="1479176"/>
            <a:ext cx="5605867" cy="4653615"/>
          </a:xfrm>
          <a:prstGeom prst="rect">
            <a:avLst/>
          </a:prstGeom>
          <a:ln>
            <a:solidFill>
              <a:schemeClr val="tx1"/>
            </a:solidFill>
          </a:ln>
        </p:spPr>
      </p:pic>
      <p:sp>
        <p:nvSpPr>
          <p:cNvPr id="3" name="正方形/長方形 2">
            <a:extLst>
              <a:ext uri="{FF2B5EF4-FFF2-40B4-BE49-F238E27FC236}">
                <a16:creationId xmlns:a16="http://schemas.microsoft.com/office/drawing/2014/main" id="{F41F7514-3BF1-7357-CBC6-ADCF8BD3BC2C}"/>
              </a:ext>
            </a:extLst>
          </p:cNvPr>
          <p:cNvSpPr/>
          <p:nvPr/>
        </p:nvSpPr>
        <p:spPr>
          <a:xfrm>
            <a:off x="7062281" y="5628234"/>
            <a:ext cx="1127265" cy="32509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84109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9D1E4-D5EC-6EFF-5B43-DB7DD44B50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E6D7F2D-95F7-097E-1D33-CE4C57B8002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AF8E546-9315-596D-D1E6-36F491B0D8DB}"/>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a:t>
            </a:r>
            <a:r>
              <a:rPr lang="en-US" altLang="ja-JP" dirty="0"/>
              <a:t>Merged</a:t>
            </a:r>
            <a:r>
              <a:rPr lang="ja-JP" altLang="en-US" dirty="0"/>
              <a:t>」と表示される</a:t>
            </a:r>
            <a:br>
              <a:rPr lang="en-US" altLang="ja-JP" dirty="0"/>
            </a:br>
            <a:r>
              <a:rPr lang="ja-JP" altLang="en-US" dirty="0"/>
              <a:t>とマージ完了</a:t>
            </a:r>
            <a:br>
              <a:rPr lang="en-US" altLang="ja-JP" dirty="0"/>
            </a:br>
            <a:br>
              <a:rPr lang="en-US" altLang="ja-JP" dirty="0"/>
            </a:br>
            <a:r>
              <a:rPr lang="ja-JP" altLang="en-US" dirty="0"/>
              <a:t>マージした後はブランチ</a:t>
            </a:r>
            <a:br>
              <a:rPr lang="en-US" altLang="ja-JP" dirty="0"/>
            </a:br>
            <a:r>
              <a:rPr lang="ja-JP" altLang="en-US" dirty="0"/>
              <a:t>は不要になるので削除</a:t>
            </a:r>
            <a:br>
              <a:rPr lang="en-US" altLang="ja-JP" dirty="0"/>
            </a:br>
            <a:r>
              <a:rPr lang="ja-JP" altLang="en-US" dirty="0"/>
              <a:t>する</a:t>
            </a:r>
            <a:br>
              <a:rPr lang="en-US" altLang="ja-JP" dirty="0"/>
            </a:br>
            <a:r>
              <a:rPr lang="en-US" altLang="ja-JP" dirty="0"/>
              <a:t>[Delete branch]</a:t>
            </a:r>
            <a:br>
              <a:rPr lang="en-US" altLang="ja-JP" dirty="0"/>
            </a:br>
            <a:r>
              <a:rPr lang="ja-JP" altLang="en-US" dirty="0"/>
              <a:t>をクリック</a:t>
            </a:r>
            <a:endParaRPr lang="en-US" altLang="ja-JP" dirty="0"/>
          </a:p>
        </p:txBody>
      </p:sp>
      <p:pic>
        <p:nvPicPr>
          <p:cNvPr id="4" name="図 3">
            <a:extLst>
              <a:ext uri="{FF2B5EF4-FFF2-40B4-BE49-F238E27FC236}">
                <a16:creationId xmlns:a16="http://schemas.microsoft.com/office/drawing/2014/main" id="{0A5FB06E-13F0-6F5B-E106-2405677F6EED}"/>
              </a:ext>
            </a:extLst>
          </p:cNvPr>
          <p:cNvPicPr>
            <a:picLocks noChangeAspect="1"/>
          </p:cNvPicPr>
          <p:nvPr/>
        </p:nvPicPr>
        <p:blipFill>
          <a:blip r:embed="rId2"/>
          <a:stretch>
            <a:fillRect/>
          </a:stretch>
        </p:blipFill>
        <p:spPr>
          <a:xfrm>
            <a:off x="6090035" y="2079811"/>
            <a:ext cx="5682194" cy="4396135"/>
          </a:xfrm>
          <a:prstGeom prst="rect">
            <a:avLst/>
          </a:prstGeom>
          <a:ln>
            <a:solidFill>
              <a:schemeClr val="tx1"/>
            </a:solidFill>
          </a:ln>
        </p:spPr>
      </p:pic>
      <p:sp>
        <p:nvSpPr>
          <p:cNvPr id="3" name="正方形/長方形 2">
            <a:extLst>
              <a:ext uri="{FF2B5EF4-FFF2-40B4-BE49-F238E27FC236}">
                <a16:creationId xmlns:a16="http://schemas.microsoft.com/office/drawing/2014/main" id="{81D450CE-F5C9-D6BA-F24E-38241DDFD016}"/>
              </a:ext>
            </a:extLst>
          </p:cNvPr>
          <p:cNvSpPr/>
          <p:nvPr/>
        </p:nvSpPr>
        <p:spPr>
          <a:xfrm>
            <a:off x="10486418" y="5851971"/>
            <a:ext cx="1146720"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954915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ACB2E-3EF9-5A5C-533F-4769DDE486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F68E-A4B2-ADFF-0B98-23A947D2F40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FD6C2E5-A80D-D744-6138-6EF44BBD292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リモートのブランチは削除</a:t>
            </a:r>
            <a:br>
              <a:rPr lang="en-US" altLang="ja-JP" dirty="0"/>
            </a:br>
            <a:r>
              <a:rPr lang="ja-JP" altLang="en-US" dirty="0"/>
              <a:t>されたので、ローカルの</a:t>
            </a:r>
            <a:br>
              <a:rPr lang="en-US" altLang="ja-JP" dirty="0"/>
            </a:br>
            <a:r>
              <a:rPr lang="ja-JP" altLang="en-US" dirty="0"/>
              <a:t>ブランチも削除する</a:t>
            </a:r>
            <a:br>
              <a:rPr lang="en-US" altLang="ja-JP" dirty="0"/>
            </a:br>
            <a:br>
              <a:rPr lang="en-US" altLang="ja-JP" dirty="0"/>
            </a:br>
            <a:r>
              <a:rPr lang="en-US" altLang="ja-JP" dirty="0"/>
              <a:t>Current branch</a:t>
            </a:r>
            <a:r>
              <a:rPr lang="ja-JP" altLang="en-US" dirty="0"/>
              <a:t>の</a:t>
            </a:r>
            <a:br>
              <a:rPr lang="en-US" altLang="ja-JP" dirty="0"/>
            </a:br>
            <a:r>
              <a:rPr lang="ja-JP" altLang="en-US" dirty="0"/>
              <a:t>メニューからブランチを</a:t>
            </a:r>
            <a:br>
              <a:rPr lang="en-US" altLang="ja-JP" dirty="0"/>
            </a:br>
            <a:r>
              <a:rPr lang="ja-JP" altLang="en-US" dirty="0"/>
              <a:t>選択して</a:t>
            </a:r>
            <a:r>
              <a:rPr lang="en-US" altLang="ja-JP" dirty="0"/>
              <a:t>[Delete]</a:t>
            </a:r>
            <a:r>
              <a:rPr lang="ja-JP" altLang="en-US" dirty="0"/>
              <a:t>を</a:t>
            </a:r>
            <a:br>
              <a:rPr lang="en-US" altLang="ja-JP" dirty="0"/>
            </a:br>
            <a:r>
              <a:rPr lang="ja-JP" altLang="en-US" dirty="0"/>
              <a:t>クリック</a:t>
            </a:r>
            <a:endParaRPr lang="en-US" altLang="ja-JP" dirty="0"/>
          </a:p>
        </p:txBody>
      </p:sp>
      <p:pic>
        <p:nvPicPr>
          <p:cNvPr id="5" name="図 4">
            <a:extLst>
              <a:ext uri="{FF2B5EF4-FFF2-40B4-BE49-F238E27FC236}">
                <a16:creationId xmlns:a16="http://schemas.microsoft.com/office/drawing/2014/main" id="{227395D8-933D-2DE6-B24A-8F766C7D3943}"/>
              </a:ext>
            </a:extLst>
          </p:cNvPr>
          <p:cNvPicPr>
            <a:picLocks noChangeAspect="1"/>
          </p:cNvPicPr>
          <p:nvPr/>
        </p:nvPicPr>
        <p:blipFill>
          <a:blip r:embed="rId2"/>
          <a:stretch>
            <a:fillRect/>
          </a:stretch>
        </p:blipFill>
        <p:spPr>
          <a:xfrm>
            <a:off x="6469719" y="1587234"/>
            <a:ext cx="5588235" cy="4385549"/>
          </a:xfrm>
          <a:prstGeom prst="rect">
            <a:avLst/>
          </a:prstGeom>
          <a:ln>
            <a:solidFill>
              <a:schemeClr val="tx1"/>
            </a:solidFill>
          </a:ln>
        </p:spPr>
      </p:pic>
      <p:sp>
        <p:nvSpPr>
          <p:cNvPr id="3" name="正方形/長方形 2">
            <a:extLst>
              <a:ext uri="{FF2B5EF4-FFF2-40B4-BE49-F238E27FC236}">
                <a16:creationId xmlns:a16="http://schemas.microsoft.com/office/drawing/2014/main" id="{222F9973-73FE-5BAB-50C4-F50F0031C4C0}"/>
              </a:ext>
            </a:extLst>
          </p:cNvPr>
          <p:cNvSpPr/>
          <p:nvPr/>
        </p:nvSpPr>
        <p:spPr>
          <a:xfrm>
            <a:off x="10223579" y="5440238"/>
            <a:ext cx="1702532"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EA7CDE6-3F2E-03EE-A129-41D67D751D93}"/>
              </a:ext>
            </a:extLst>
          </p:cNvPr>
          <p:cNvSpPr/>
          <p:nvPr/>
        </p:nvSpPr>
        <p:spPr>
          <a:xfrm>
            <a:off x="6543280" y="1615650"/>
            <a:ext cx="2766089" cy="56334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A963DD0-495B-F08A-EAF8-D0AE700C2A83}"/>
              </a:ext>
            </a:extLst>
          </p:cNvPr>
          <p:cNvSpPr/>
          <p:nvPr/>
        </p:nvSpPr>
        <p:spPr>
          <a:xfrm>
            <a:off x="6465456" y="4162671"/>
            <a:ext cx="3661038" cy="4385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B0D81F5-128F-F503-C3CF-CD546A2AA5AC}"/>
              </a:ext>
            </a:extLst>
          </p:cNvPr>
          <p:cNvCxnSpPr/>
          <p:nvPr/>
        </p:nvCxnSpPr>
        <p:spPr>
          <a:xfrm>
            <a:off x="7898860" y="2178995"/>
            <a:ext cx="0" cy="19836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カギ線 10">
            <a:extLst>
              <a:ext uri="{FF2B5EF4-FFF2-40B4-BE49-F238E27FC236}">
                <a16:creationId xmlns:a16="http://schemas.microsoft.com/office/drawing/2014/main" id="{93DC3AF4-A16C-6A8F-A9A1-59B99CDB8ABA}"/>
              </a:ext>
            </a:extLst>
          </p:cNvPr>
          <p:cNvCxnSpPr>
            <a:stCxn id="6" idx="2"/>
            <a:endCxn id="3" idx="1"/>
          </p:cNvCxnSpPr>
          <p:nvPr/>
        </p:nvCxnSpPr>
        <p:spPr>
          <a:xfrm rot="16200000" flipH="1">
            <a:off x="8761265" y="4135892"/>
            <a:ext cx="997025" cy="1927604"/>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249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D3D81-7F0F-F011-3DE8-E9B3A6F5E95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514A50-D11A-D60F-8353-92209701F2C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F2E7B90-3DBD-CD0F-9B56-DB12511311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pic>
        <p:nvPicPr>
          <p:cNvPr id="11" name="コンテンツ プレースホルダー 10">
            <a:extLst>
              <a:ext uri="{FF2B5EF4-FFF2-40B4-BE49-F238E27FC236}">
                <a16:creationId xmlns:a16="http://schemas.microsoft.com/office/drawing/2014/main" id="{2D45DC04-36CD-4038-C3C1-FC0DF48528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098" y="2583508"/>
            <a:ext cx="7791804" cy="2870169"/>
          </a:xfrm>
          <a:ln>
            <a:solidFill>
              <a:schemeClr val="tx1"/>
            </a:solidFill>
          </a:ln>
        </p:spPr>
      </p:pic>
      <p:sp>
        <p:nvSpPr>
          <p:cNvPr id="12" name="コンテンツ プレースホルダー 2">
            <a:extLst>
              <a:ext uri="{FF2B5EF4-FFF2-40B4-BE49-F238E27FC236}">
                <a16:creationId xmlns:a16="http://schemas.microsoft.com/office/drawing/2014/main" id="{61708D32-EC8A-417D-8A1A-891B7DE21F9B}"/>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[Public repository]</a:t>
            </a:r>
            <a:r>
              <a:rPr lang="ja-JP" altLang="en-US" dirty="0"/>
              <a:t>ボタンをクリックする</a:t>
            </a:r>
            <a:endParaRPr lang="en-US" altLang="ja-JP" dirty="0"/>
          </a:p>
        </p:txBody>
      </p:sp>
      <p:sp>
        <p:nvSpPr>
          <p:cNvPr id="6" name="正方形/長方形 5">
            <a:extLst>
              <a:ext uri="{FF2B5EF4-FFF2-40B4-BE49-F238E27FC236}">
                <a16:creationId xmlns:a16="http://schemas.microsoft.com/office/drawing/2014/main" id="{6F830DDD-A680-0146-C272-0F766A37FF3F}"/>
              </a:ext>
            </a:extLst>
          </p:cNvPr>
          <p:cNvSpPr/>
          <p:nvPr/>
        </p:nvSpPr>
        <p:spPr>
          <a:xfrm>
            <a:off x="7986408" y="4496659"/>
            <a:ext cx="153697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B8CF623-EB8B-293B-24D9-3DB3DA0072BD}"/>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934198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CE8EA-88A6-457A-4265-CD4B678A470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8B51-7480-513E-46A1-587BB8B2DC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B271D5-1F0A-901D-92F2-90DC6D959726}"/>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F5A6E098-4196-DB8E-4C0C-EAA7A65A51A2}"/>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[Keep this code private]</a:t>
            </a:r>
            <a:r>
              <a:rPr lang="ja-JP" altLang="en-US" dirty="0"/>
              <a:t>にチェックを入れてから、</a:t>
            </a:r>
            <a:r>
              <a:rPr lang="en-US" altLang="ja-JP" dirty="0"/>
              <a:t>[Publish repository]</a:t>
            </a:r>
            <a:r>
              <a:rPr lang="ja-JP" altLang="en-US" dirty="0"/>
              <a:t>をクリック</a:t>
            </a:r>
            <a:endParaRPr lang="en-US" altLang="ja-JP" dirty="0"/>
          </a:p>
        </p:txBody>
      </p:sp>
      <p:pic>
        <p:nvPicPr>
          <p:cNvPr id="7" name="コンテンツ プレースホルダー 6">
            <a:extLst>
              <a:ext uri="{FF2B5EF4-FFF2-40B4-BE49-F238E27FC236}">
                <a16:creationId xmlns:a16="http://schemas.microsoft.com/office/drawing/2014/main" id="{EAEBBFC1-BEA3-08E3-7258-F83AD114E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4605" y="2889002"/>
            <a:ext cx="5360932" cy="3772147"/>
          </a:xfrm>
          <a:ln>
            <a:solidFill>
              <a:schemeClr val="tx1"/>
            </a:solidFill>
          </a:ln>
        </p:spPr>
      </p:pic>
      <p:sp>
        <p:nvSpPr>
          <p:cNvPr id="6" name="正方形/長方形 5">
            <a:extLst>
              <a:ext uri="{FF2B5EF4-FFF2-40B4-BE49-F238E27FC236}">
                <a16:creationId xmlns:a16="http://schemas.microsoft.com/office/drawing/2014/main" id="{71844532-CD6C-6A2D-2B62-959603B8B262}"/>
              </a:ext>
            </a:extLst>
          </p:cNvPr>
          <p:cNvSpPr/>
          <p:nvPr/>
        </p:nvSpPr>
        <p:spPr>
          <a:xfrm>
            <a:off x="5885235" y="6094363"/>
            <a:ext cx="1585608"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AA5C978-7E5A-757C-0898-24BE1CE85B42}"/>
              </a:ext>
            </a:extLst>
          </p:cNvPr>
          <p:cNvSpPr/>
          <p:nvPr/>
        </p:nvSpPr>
        <p:spPr>
          <a:xfrm>
            <a:off x="3868366" y="5329562"/>
            <a:ext cx="1900135"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9482184-BBF9-245F-6724-6300173B3FE6}"/>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29422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D1C8F-96A7-341E-61B1-42A7E6E357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17AF17-6704-249D-9312-879CADDC927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47F463-E27E-9F38-E323-5BCF97B2F51C}"/>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5EC11250-24A8-9792-EC63-7DB784AF6B03}"/>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C:\GitHub\</a:t>
            </a:r>
            <a:r>
              <a:rPr lang="ja-JP" altLang="en-US" dirty="0"/>
              <a:t>リポジトリ名</a:t>
            </a:r>
            <a:br>
              <a:rPr lang="en-US" altLang="ja-JP" dirty="0"/>
            </a:br>
            <a:r>
              <a:rPr lang="ja-JP" altLang="en-US" dirty="0"/>
              <a:t>のフォルダ内に開発に必要なものをすべてコピー</a:t>
            </a:r>
            <a:endParaRPr lang="en-US" altLang="ja-JP" dirty="0"/>
          </a:p>
        </p:txBody>
      </p:sp>
      <p:pic>
        <p:nvPicPr>
          <p:cNvPr id="10" name="コンテンツ プレースホルダー 9">
            <a:extLst>
              <a:ext uri="{FF2B5EF4-FFF2-40B4-BE49-F238E27FC236}">
                <a16:creationId xmlns:a16="http://schemas.microsoft.com/office/drawing/2014/main" id="{BEB82547-AE6B-A21A-6741-85A9DC2DBC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4211" y="2581627"/>
            <a:ext cx="6212528" cy="3459249"/>
          </a:xfrm>
          <a:ln>
            <a:solidFill>
              <a:schemeClr val="tx1"/>
            </a:solidFill>
          </a:ln>
        </p:spPr>
      </p:pic>
      <p:pic>
        <p:nvPicPr>
          <p:cNvPr id="14" name="図 13">
            <a:extLst>
              <a:ext uri="{FF2B5EF4-FFF2-40B4-BE49-F238E27FC236}">
                <a16:creationId xmlns:a16="http://schemas.microsoft.com/office/drawing/2014/main" id="{0BDF5149-CAA7-71E5-3DD9-0127286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228" y="4612523"/>
            <a:ext cx="5363183" cy="1911243"/>
          </a:xfrm>
          <a:prstGeom prst="rect">
            <a:avLst/>
          </a:prstGeom>
          <a:ln>
            <a:solidFill>
              <a:schemeClr val="tx1"/>
            </a:solidFill>
          </a:ln>
        </p:spPr>
      </p:pic>
      <p:sp>
        <p:nvSpPr>
          <p:cNvPr id="15" name="矢印: 右 14">
            <a:extLst>
              <a:ext uri="{FF2B5EF4-FFF2-40B4-BE49-F238E27FC236}">
                <a16:creationId xmlns:a16="http://schemas.microsoft.com/office/drawing/2014/main" id="{EE2E00C4-2EA8-0037-CC4D-ED8447FD8CA8}"/>
              </a:ext>
            </a:extLst>
          </p:cNvPr>
          <p:cNvSpPr/>
          <p:nvPr/>
        </p:nvSpPr>
        <p:spPr>
          <a:xfrm>
            <a:off x="5780661" y="5329562"/>
            <a:ext cx="630677" cy="535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D551928-B08B-B8A5-DCCF-B28F9FE97891}"/>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92500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A3F5E-0C2D-DC44-2932-50C6E9C807F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C617F2-0EB8-F92F-35AC-A01B632D622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A131F3-9852-A367-FAB2-947307160C6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9D2BC06C-C8B8-3B65-6853-96A585B09464}"/>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コメントを入力</a:t>
            </a:r>
            <a:br>
              <a:rPr lang="en-US" altLang="ja-JP" dirty="0"/>
            </a:br>
            <a:r>
              <a:rPr lang="ja-JP" altLang="en-US" dirty="0"/>
              <a:t>して</a:t>
            </a:r>
            <a:r>
              <a:rPr lang="en-US" altLang="ja-JP" dirty="0"/>
              <a:t>[Commit </a:t>
            </a:r>
            <a:br>
              <a:rPr lang="en-US" altLang="ja-JP" dirty="0"/>
            </a:br>
            <a:r>
              <a:rPr lang="en-US" altLang="ja-JP" dirty="0"/>
              <a:t>to main]</a:t>
            </a:r>
            <a:r>
              <a:rPr lang="ja-JP" altLang="en-US" dirty="0"/>
              <a:t>を</a:t>
            </a:r>
            <a:br>
              <a:rPr lang="en-US" altLang="ja-JP" dirty="0"/>
            </a:br>
            <a:r>
              <a:rPr lang="ja-JP" altLang="en-US" dirty="0"/>
              <a:t>クリック</a:t>
            </a:r>
            <a:endParaRPr lang="en-US" altLang="ja-JP" dirty="0"/>
          </a:p>
        </p:txBody>
      </p:sp>
      <p:pic>
        <p:nvPicPr>
          <p:cNvPr id="6" name="図 5">
            <a:extLst>
              <a:ext uri="{FF2B5EF4-FFF2-40B4-BE49-F238E27FC236}">
                <a16:creationId xmlns:a16="http://schemas.microsoft.com/office/drawing/2014/main" id="{97BC46EE-2770-B8BA-B50F-D9FE6C73A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187" y="1390822"/>
            <a:ext cx="7393021" cy="5102052"/>
          </a:xfrm>
          <a:prstGeom prst="rect">
            <a:avLst/>
          </a:prstGeom>
          <a:ln>
            <a:solidFill>
              <a:schemeClr val="tx1"/>
            </a:solidFill>
          </a:ln>
        </p:spPr>
      </p:pic>
      <p:sp>
        <p:nvSpPr>
          <p:cNvPr id="7" name="正方形/長方形 6">
            <a:extLst>
              <a:ext uri="{FF2B5EF4-FFF2-40B4-BE49-F238E27FC236}">
                <a16:creationId xmlns:a16="http://schemas.microsoft.com/office/drawing/2014/main" id="{64481DBD-4A55-0B3A-A18B-5DF7F3627C82}"/>
              </a:ext>
            </a:extLst>
          </p:cNvPr>
          <p:cNvSpPr/>
          <p:nvPr/>
        </p:nvSpPr>
        <p:spPr>
          <a:xfrm>
            <a:off x="4970835" y="5019472"/>
            <a:ext cx="1585608" cy="2322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2EF132F-37AB-A951-6787-BD0A2136F679}"/>
              </a:ext>
            </a:extLst>
          </p:cNvPr>
          <p:cNvSpPr/>
          <p:nvPr/>
        </p:nvSpPr>
        <p:spPr>
          <a:xfrm>
            <a:off x="4708187" y="6148637"/>
            <a:ext cx="1935805" cy="35902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3AF3F74-B60E-3198-59AF-E90DD2555C01}"/>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246145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9B5E8-31A2-5A2B-66C1-21444243B5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9709D2-6886-E95C-8ACE-511CB015F63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B6A7B57-10CB-E4A4-6B79-50E2AB799B1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EF52AA94-3CD5-B804-A6EA-FBE976019A31}"/>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[Push origin]</a:t>
            </a:r>
            <a:r>
              <a:rPr lang="ja-JP" altLang="en-US" dirty="0"/>
              <a:t>をクリックして、</a:t>
            </a:r>
            <a:r>
              <a:rPr lang="en-US" altLang="ja-JP" dirty="0"/>
              <a:t>GitHub</a:t>
            </a:r>
            <a:r>
              <a:rPr lang="ja-JP" altLang="en-US" dirty="0"/>
              <a:t>へ</a:t>
            </a:r>
            <a:br>
              <a:rPr lang="en-US" altLang="ja-JP" dirty="0"/>
            </a:br>
            <a:r>
              <a:rPr lang="ja-JP" altLang="en-US" dirty="0"/>
              <a:t>アップロードを行う</a:t>
            </a:r>
            <a:endParaRPr lang="en-US" altLang="ja-JP" dirty="0"/>
          </a:p>
        </p:txBody>
      </p:sp>
      <p:pic>
        <p:nvPicPr>
          <p:cNvPr id="4" name="図 3">
            <a:extLst>
              <a:ext uri="{FF2B5EF4-FFF2-40B4-BE49-F238E27FC236}">
                <a16:creationId xmlns:a16="http://schemas.microsoft.com/office/drawing/2014/main" id="{BF13A8DE-C702-8D5B-D292-DA5D82BE8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736" y="2986392"/>
            <a:ext cx="8049659" cy="3122356"/>
          </a:xfrm>
          <a:prstGeom prst="rect">
            <a:avLst/>
          </a:prstGeom>
          <a:ln>
            <a:solidFill>
              <a:schemeClr val="tx1"/>
            </a:solidFill>
          </a:ln>
        </p:spPr>
      </p:pic>
      <p:sp>
        <p:nvSpPr>
          <p:cNvPr id="11" name="正方形/長方形 10">
            <a:extLst>
              <a:ext uri="{FF2B5EF4-FFF2-40B4-BE49-F238E27FC236}">
                <a16:creationId xmlns:a16="http://schemas.microsoft.com/office/drawing/2014/main" id="{646698C5-C7E5-85AC-EE3D-08298C483145}"/>
              </a:ext>
            </a:extLst>
          </p:cNvPr>
          <p:cNvSpPr/>
          <p:nvPr/>
        </p:nvSpPr>
        <p:spPr>
          <a:xfrm>
            <a:off x="9037700" y="4996863"/>
            <a:ext cx="1234709"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61473EBD-DA8F-3E36-628C-BFF430D17977}"/>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842041069"/>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6967</TotalTime>
  <Words>1690</Words>
  <Application>Microsoft Office PowerPoint</Application>
  <PresentationFormat>ワイド画面</PresentationFormat>
  <Paragraphs>138</Paragraphs>
  <Slides>44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44</vt:i4>
      </vt:variant>
    </vt:vector>
  </HeadingPairs>
  <TitlesOfParts>
    <vt:vector size="47" baseType="lpstr">
      <vt:lpstr>0xProto</vt:lpstr>
      <vt:lpstr>Arial</vt:lpstr>
      <vt:lpstr>Office Theme</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285</cp:revision>
  <dcterms:created xsi:type="dcterms:W3CDTF">2024-07-09T01:55:23Z</dcterms:created>
  <dcterms:modified xsi:type="dcterms:W3CDTF">2024-11-05T23:58:51Z</dcterms:modified>
</cp:coreProperties>
</file>