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80" r:id="rId2"/>
    <p:sldId id="389" r:id="rId3"/>
    <p:sldId id="381" r:id="rId4"/>
    <p:sldId id="416" r:id="rId5"/>
    <p:sldId id="417" r:id="rId6"/>
    <p:sldId id="418" r:id="rId7"/>
    <p:sldId id="419" r:id="rId8"/>
    <p:sldId id="420" r:id="rId9"/>
    <p:sldId id="421" r:id="rId10"/>
    <p:sldId id="42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9999"/>
    <a:srgbClr val="33CCCC"/>
    <a:srgbClr val="70AD47"/>
    <a:srgbClr val="0099CC"/>
    <a:srgbClr val="FF99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6" autoAdjust="0"/>
    <p:restoredTop sz="94660"/>
  </p:normalViewPr>
  <p:slideViewPr>
    <p:cSldViewPr snapToGrid="0">
      <p:cViewPr varScale="1">
        <p:scale>
          <a:sx n="79" d="100"/>
          <a:sy n="79" d="100"/>
        </p:scale>
        <p:origin x="68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0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1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1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6038"/>
            <a:ext cx="10515600" cy="498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3F8-CD2E-4A0D-AC38-517181EABB18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57E9BE-7E8F-49D5-92A2-F76E1A53FF58}"/>
              </a:ext>
            </a:extLst>
          </p:cNvPr>
          <p:cNvSpPr/>
          <p:nvPr userDrawn="1"/>
        </p:nvSpPr>
        <p:spPr>
          <a:xfrm>
            <a:off x="0" y="0"/>
            <a:ext cx="22194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329F1F-057D-4541-BC40-93CB855E70C9}"/>
              </a:ext>
            </a:extLst>
          </p:cNvPr>
          <p:cNvSpPr/>
          <p:nvPr userDrawn="1"/>
        </p:nvSpPr>
        <p:spPr>
          <a:xfrm>
            <a:off x="276687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5329562"/>
          </a:xfrm>
        </p:spPr>
        <p:txBody>
          <a:bodyPr>
            <a:normAutofit/>
          </a:bodyPr>
          <a:lstStyle/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 err="1"/>
              <a:t>PracMap</a:t>
            </a:r>
            <a:r>
              <a:rPr lang="ja-JP" altLang="en-US" dirty="0"/>
              <a:t>フォルダを作成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 err="1">
                <a:solidFill>
                  <a:srgbClr val="0070C0"/>
                </a:solidFill>
              </a:rPr>
              <a:t>mkdir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PracMap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>
                <a:solidFill>
                  <a:srgbClr val="0070C0"/>
                </a:solidFill>
              </a:rPr>
              <a:t>cd </a:t>
            </a:r>
            <a:r>
              <a:rPr lang="en-US" altLang="ja-JP" dirty="0" err="1">
                <a:solidFill>
                  <a:srgbClr val="0070C0"/>
                </a:solidFill>
              </a:rPr>
              <a:t>PracMap</a:t>
            </a:r>
            <a:br>
              <a:rPr lang="en-US" altLang="ja-JP" dirty="0">
                <a:solidFill>
                  <a:srgbClr val="0070C0"/>
                </a:solidFill>
              </a:rPr>
            </a:br>
            <a:endParaRPr lang="en-US" altLang="ja-JP" dirty="0">
              <a:solidFill>
                <a:srgbClr val="0070C0"/>
              </a:solidFill>
            </a:endParaRPr>
          </a:p>
          <a:p>
            <a:r>
              <a:rPr kumimoji="1" lang="en-US" altLang="ja-JP" b="1" dirty="0" err="1"/>
              <a:t>PracMap</a:t>
            </a:r>
            <a:r>
              <a:rPr kumimoji="1" lang="ja-JP" altLang="en-US" dirty="0"/>
              <a:t>フォルダ内に </a:t>
            </a:r>
            <a:r>
              <a:rPr lang="en-US" altLang="ja-JP" dirty="0"/>
              <a:t>main.cpp </a:t>
            </a:r>
            <a:r>
              <a:rPr lang="ja-JP" altLang="en-US" dirty="0"/>
              <a:t>を作成する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>
                <a:solidFill>
                  <a:srgbClr val="0070C0"/>
                </a:solidFill>
              </a:rPr>
              <a:t>copy </a:t>
            </a:r>
            <a:r>
              <a:rPr lang="en-US" altLang="ja-JP" dirty="0" err="1">
                <a:solidFill>
                  <a:srgbClr val="0070C0"/>
                </a:solidFill>
              </a:rPr>
              <a:t>nul</a:t>
            </a:r>
            <a:r>
              <a:rPr lang="en-US" altLang="ja-JP" dirty="0">
                <a:solidFill>
                  <a:srgbClr val="0070C0"/>
                </a:solidFill>
              </a:rPr>
              <a:t> main.cpp</a:t>
            </a:r>
            <a:br>
              <a:rPr lang="en-US" altLang="ja-JP" dirty="0">
                <a:solidFill>
                  <a:srgbClr val="0070C0"/>
                </a:solidFill>
              </a:rPr>
            </a:br>
            <a:endParaRPr lang="en-US" altLang="ja-JP" dirty="0">
              <a:solidFill>
                <a:srgbClr val="0070C0"/>
              </a:solidFill>
            </a:endParaRPr>
          </a:p>
          <a:p>
            <a:r>
              <a:rPr lang="en-US" altLang="ja-JP" dirty="0"/>
              <a:t>main.cpp </a:t>
            </a:r>
            <a:r>
              <a:rPr lang="ja-JP" altLang="en-US" dirty="0"/>
              <a:t>を</a:t>
            </a:r>
            <a:r>
              <a:rPr lang="en-US" altLang="ja-JP" dirty="0" err="1"/>
              <a:t>VisualStudio</a:t>
            </a:r>
            <a:r>
              <a:rPr lang="ja-JP" altLang="en-US" dirty="0"/>
              <a:t>で開く</a:t>
            </a:r>
            <a:br>
              <a:rPr lang="en-US" altLang="ja-JP" dirty="0"/>
            </a:br>
            <a:endParaRPr kumimoji="1" lang="ja-JP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022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vector&lt;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400" dirty="0">
                <a:ea typeface="ＭＳ ゴシック" panose="020B0609070205080204" pitchFamily="49" charset="-128"/>
              </a:rPr>
              <a:t>{ { “Slime”,10,5,8 },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{ “Wolf”,20,30,1 }, { “Spider”,30,15,5 } };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ja-JP" altLang="en-US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ea typeface="ＭＳ ゴシック" panose="020B0609070205080204" pitchFamily="49" charset="-128"/>
              </a:rPr>
              <a:t>map&lt;</a:t>
            </a:r>
            <a:r>
              <a:rPr lang="en-US" altLang="ja-JP" sz="2400" dirty="0">
                <a:solidFill>
                  <a:srgbClr val="009999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,</a:t>
            </a:r>
            <a:r>
              <a:rPr lang="ja-JP" altLang="en-US" sz="2400" dirty="0"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>
                <a:ea typeface="ＭＳ ゴシック" panose="020B0609070205080204" pitchFamily="49" charset="-128"/>
              </a:rPr>
              <a:t>{};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for (const auto&amp;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d</a:t>
            </a:r>
            <a:r>
              <a:rPr lang="en-US" altLang="ja-JP" sz="2400" dirty="0">
                <a:ea typeface="ＭＳ ゴシック" panose="020B0609070205080204" pitchFamily="49" charset="-128"/>
              </a:rPr>
              <a:t> :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400" dirty="0">
                <a:ea typeface="ＭＳ ゴシック" panose="020B0609070205080204" pitchFamily="49" charset="-128"/>
              </a:rPr>
              <a:t>) {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構造体を参照で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d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に格納</a:t>
            </a:r>
            <a:b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.emplace</a:t>
            </a:r>
            <a:r>
              <a:rPr lang="en-US" altLang="ja-JP" sz="2400" dirty="0"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d</a:t>
            </a:r>
            <a:r>
              <a:rPr lang="en-US" altLang="ja-JP" sz="2400" dirty="0">
                <a:ea typeface="ＭＳ ゴシック" panose="020B0609070205080204" pitchFamily="49" charset="-128"/>
              </a:rPr>
              <a:t>.name,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d</a:t>
            </a:r>
            <a:r>
              <a:rPr lang="en-US" altLang="ja-JP" sz="2400" dirty="0">
                <a:ea typeface="ＭＳ ゴシック" panose="020B0609070205080204" pitchFamily="49" charset="-128"/>
              </a:rPr>
              <a:t>);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}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"</a:t>
            </a:r>
            <a:r>
              <a:rPr lang="ja-JP" altLang="en-US" sz="2400" dirty="0">
                <a:ea typeface="ＭＳ ゴシック" panose="020B0609070205080204" pitchFamily="49" charset="-128"/>
              </a:rPr>
              <a:t>エネミーの名前を入力＞</a:t>
            </a:r>
            <a:r>
              <a:rPr lang="en-US" altLang="ja-JP" sz="2400" dirty="0">
                <a:ea typeface="ＭＳ ゴシック" panose="020B0609070205080204" pitchFamily="49" charset="-128"/>
              </a:rPr>
              <a:t>";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9999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 input;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cin</a:t>
            </a:r>
            <a:r>
              <a:rPr lang="en-US" altLang="ja-JP" sz="2400" dirty="0">
                <a:ea typeface="ＭＳ ゴシック" panose="020B0609070205080204" pitchFamily="49" charset="-128"/>
              </a:rPr>
              <a:t> &gt;&gt; input;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if (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.count</a:t>
            </a:r>
            <a:r>
              <a:rPr lang="en-US" altLang="ja-JP" sz="2400" dirty="0">
                <a:ea typeface="ＭＳ ゴシック" panose="020B0609070205080204" pitchFamily="49" charset="-128"/>
              </a:rPr>
              <a:t>(input)) {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"Name: " &lt;&lt;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>
                <a:ea typeface="ＭＳ ゴシック" panose="020B0609070205080204" pitchFamily="49" charset="-128"/>
              </a:rPr>
              <a:t>[input].name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     &lt;&lt; "  HP: " &lt;&lt;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>
                <a:ea typeface="ＭＳ ゴシック" panose="020B0609070205080204" pitchFamily="49" charset="-128"/>
              </a:rPr>
              <a:t>[input].hp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     &lt;&lt; "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ea typeface="ＭＳ ゴシック" panose="020B0609070205080204" pitchFamily="49" charset="-128"/>
              </a:rPr>
              <a:t>: " &lt;&lt;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>
                <a:ea typeface="ＭＳ ゴシック" panose="020B0609070205080204" pitchFamily="49" charset="-128"/>
              </a:rPr>
              <a:t>[input].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     &lt;&lt; " Def: " &lt;&lt;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>
                <a:ea typeface="ＭＳ ゴシック" panose="020B0609070205080204" pitchFamily="49" charset="-128"/>
              </a:rPr>
              <a:t>[input].def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}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return 0;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}</a:t>
            </a:r>
            <a:endParaRPr lang="en-US" altLang="ja-JP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397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PracMap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00099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  <a:t>&lt;map&gt;</a:t>
            </a:r>
            <a:b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  <a:t>&lt;vector&gt;</a:t>
            </a:r>
            <a:b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  <a:t>&lt;iostream&gt;</a:t>
            </a:r>
            <a:b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using namespace </a:t>
            </a:r>
            <a:r>
              <a:rPr lang="en-US" altLang="ja-JP" sz="2400" dirty="0">
                <a:ea typeface="ＭＳ ゴシック" panose="020B0609070205080204" pitchFamily="49" charset="-128"/>
              </a:rPr>
              <a:t>std;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typedef struct </a:t>
            </a:r>
            <a:r>
              <a:rPr lang="en-US" altLang="ja-JP" sz="2400" dirty="0">
                <a:ea typeface="ＭＳ ゴシック" panose="020B0609070205080204" pitchFamily="49" charset="-128"/>
              </a:rPr>
              <a:t>{	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99CC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 name;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 </a:t>
            </a:r>
            <a:r>
              <a:rPr lang="en-US" altLang="ja-JP" sz="2400" dirty="0">
                <a:ea typeface="ＭＳ ゴシック" panose="020B0609070205080204" pitchFamily="49" charset="-128"/>
              </a:rPr>
              <a:t>hp,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ea typeface="ＭＳ ゴシック" panose="020B0609070205080204" pitchFamily="49" charset="-128"/>
              </a:rPr>
              <a:t>, def;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} </a:t>
            </a:r>
            <a:r>
              <a:rPr lang="en-US" altLang="ja-JP" sz="2400" dirty="0">
                <a:solidFill>
                  <a:srgbClr val="0099CC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endParaRPr lang="en-US" altLang="ja-JP" sz="2400" dirty="0"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return 0;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}</a:t>
            </a:r>
            <a:endParaRPr lang="en-US" altLang="ja-JP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397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PracMap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67350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u="sng" dirty="0"/>
              <a:t>課題①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構造体</a:t>
            </a:r>
            <a:r>
              <a:rPr lang="en-US" altLang="ja-JP" dirty="0">
                <a:solidFill>
                  <a:srgbClr val="00B0F0"/>
                </a:solidFill>
              </a:rPr>
              <a:t>Enemy</a:t>
            </a:r>
            <a:r>
              <a:rPr lang="ja-JP" altLang="en-US" dirty="0"/>
              <a:t>を格納できる</a:t>
            </a:r>
            <a:r>
              <a:rPr lang="en-US" altLang="ja-JP" dirty="0"/>
              <a:t>vector</a:t>
            </a:r>
            <a:r>
              <a:rPr lang="ja-JP" altLang="en-US" dirty="0"/>
              <a:t>の配列</a:t>
            </a:r>
            <a:br>
              <a:rPr lang="en-US" altLang="ja-JP" dirty="0"/>
            </a:br>
            <a:r>
              <a:rPr lang="en-US" altLang="ja-JP" dirty="0" err="1">
                <a:solidFill>
                  <a:srgbClr val="FF0000"/>
                </a:solidFill>
              </a:rPr>
              <a:t>vEne</a:t>
            </a:r>
            <a:r>
              <a:rPr lang="ja-JP" altLang="en-US" dirty="0"/>
              <a:t>を宣言しなさい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 err="1">
                <a:solidFill>
                  <a:srgbClr val="FF0000"/>
                </a:solidFill>
              </a:rPr>
              <a:t>vEne</a:t>
            </a:r>
            <a:r>
              <a:rPr lang="ja-JP" altLang="en-US" dirty="0"/>
              <a:t>には初期値として以下のデータを格納する</a:t>
            </a:r>
            <a:br>
              <a:rPr lang="en-US" altLang="ja-JP" dirty="0"/>
            </a:br>
            <a:r>
              <a:rPr lang="en-US" altLang="ja-JP" dirty="0"/>
              <a:t>Name: Slime, HP: 10, </a:t>
            </a:r>
            <a:r>
              <a:rPr lang="en-US" altLang="ja-JP" dirty="0" err="1"/>
              <a:t>Atk</a:t>
            </a:r>
            <a:r>
              <a:rPr lang="en-US" altLang="ja-JP" dirty="0"/>
              <a:t>: 5, Def: 8</a:t>
            </a:r>
            <a:br>
              <a:rPr lang="en-US" altLang="ja-JP" dirty="0"/>
            </a:br>
            <a:r>
              <a:rPr lang="en-US" altLang="ja-JP" dirty="0"/>
              <a:t>Name: Wolf,  HP: 20, Atk:30, Def: 1</a:t>
            </a:r>
            <a:br>
              <a:rPr lang="en-US" altLang="ja-JP" dirty="0"/>
            </a:br>
            <a:r>
              <a:rPr lang="en-US" altLang="ja-JP" dirty="0"/>
              <a:t>Name: </a:t>
            </a:r>
            <a:r>
              <a:rPr lang="en-US" altLang="ja-JP" dirty="0" err="1"/>
              <a:t>Spider,HP</a:t>
            </a:r>
            <a:r>
              <a:rPr lang="en-US" altLang="ja-JP" dirty="0"/>
              <a:t>: 30, Atk:30, Def: 5</a:t>
            </a:r>
            <a:endParaRPr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3801234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  <a:t>&lt;map&gt;</a:t>
            </a:r>
            <a:b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  <a:t>&lt;vector&gt;</a:t>
            </a:r>
            <a:b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  <a:t>&lt;iostream&gt;</a:t>
            </a:r>
            <a:b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using namespace </a:t>
            </a:r>
            <a:r>
              <a:rPr lang="en-US" altLang="ja-JP" sz="2400" dirty="0">
                <a:ea typeface="ＭＳ ゴシック" panose="020B0609070205080204" pitchFamily="49" charset="-128"/>
              </a:rPr>
              <a:t>std;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typedef struct </a:t>
            </a:r>
            <a:r>
              <a:rPr lang="en-US" altLang="ja-JP" sz="2400" dirty="0">
                <a:ea typeface="ＭＳ ゴシック" panose="020B0609070205080204" pitchFamily="49" charset="-128"/>
              </a:rPr>
              <a:t>{	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99CC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 name;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 </a:t>
            </a:r>
            <a:r>
              <a:rPr lang="en-US" altLang="ja-JP" sz="2400" dirty="0">
                <a:ea typeface="ＭＳ ゴシック" panose="020B0609070205080204" pitchFamily="49" charset="-128"/>
              </a:rPr>
              <a:t>hp,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ea typeface="ＭＳ ゴシック" panose="020B0609070205080204" pitchFamily="49" charset="-128"/>
              </a:rPr>
              <a:t>, def;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}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ja-JP" altLang="en-US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を管理する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vector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配列を宣言</a:t>
            </a:r>
            <a:endParaRPr lang="en-US" altLang="ja-JP" sz="24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vector&lt;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400" dirty="0">
                <a:ea typeface="ＭＳ ゴシック" panose="020B0609070205080204" pitchFamily="49" charset="-128"/>
              </a:rPr>
              <a:t>{ { "Slime",10,5,8 },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{ "Wolf",20,30,1 }, { "Spider",30,15,5 } };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return 0;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}</a:t>
            </a:r>
            <a:endParaRPr lang="en-US" altLang="ja-JP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397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PracMap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15243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u="sng" dirty="0"/>
              <a:t>課題②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b="1" dirty="0"/>
              <a:t>キー</a:t>
            </a:r>
            <a:r>
              <a:rPr lang="ja-JP" altLang="en-US" dirty="0"/>
              <a:t>は文字列（</a:t>
            </a:r>
            <a:r>
              <a:rPr lang="en-US" altLang="ja-JP" dirty="0">
                <a:solidFill>
                  <a:srgbClr val="009999"/>
                </a:solidFill>
              </a:rPr>
              <a:t>string</a:t>
            </a:r>
            <a:r>
              <a:rPr lang="ja-JP" altLang="en-US" dirty="0"/>
              <a:t>）、</a:t>
            </a:r>
            <a:br>
              <a:rPr lang="en-US" altLang="ja-JP" dirty="0"/>
            </a:br>
            <a:r>
              <a:rPr lang="ja-JP" altLang="en-US" b="1" dirty="0"/>
              <a:t>値</a:t>
            </a:r>
            <a:r>
              <a:rPr lang="ja-JP" altLang="en-US" dirty="0"/>
              <a:t>には構造体（</a:t>
            </a:r>
            <a:r>
              <a:rPr lang="en-US" altLang="ja-JP" dirty="0">
                <a:solidFill>
                  <a:srgbClr val="00B050"/>
                </a:solidFill>
              </a:rPr>
              <a:t>Enemy</a:t>
            </a:r>
            <a:r>
              <a:rPr lang="ja-JP" altLang="en-US" dirty="0"/>
              <a:t>）を格納する</a:t>
            </a:r>
            <a:r>
              <a:rPr lang="en-US" altLang="ja-JP" dirty="0"/>
              <a:t>map</a:t>
            </a:r>
            <a:r>
              <a:rPr lang="ja-JP" altLang="en-US" dirty="0"/>
              <a:t>コンテナ</a:t>
            </a:r>
            <a:r>
              <a:rPr lang="en-US" altLang="ja-JP" dirty="0" err="1">
                <a:solidFill>
                  <a:srgbClr val="FF0000"/>
                </a:solidFill>
              </a:rPr>
              <a:t>mapEne</a:t>
            </a:r>
            <a:r>
              <a:rPr lang="ja-JP" altLang="en-US" dirty="0"/>
              <a:t>を宣言しなさい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ただし、</a:t>
            </a:r>
            <a:r>
              <a:rPr lang="en-US" altLang="ja-JP" dirty="0" err="1">
                <a:solidFill>
                  <a:srgbClr val="FF0000"/>
                </a:solidFill>
              </a:rPr>
              <a:t>mapEne</a:t>
            </a:r>
            <a:r>
              <a:rPr lang="ja-JP" altLang="en-US" dirty="0"/>
              <a:t>は空の</a:t>
            </a:r>
            <a:r>
              <a:rPr lang="en-US" altLang="ja-JP" dirty="0"/>
              <a:t>map</a:t>
            </a:r>
            <a:r>
              <a:rPr lang="ja-JP" altLang="en-US" dirty="0"/>
              <a:t>とする。</a:t>
            </a:r>
            <a:br>
              <a:rPr lang="en-US" altLang="ja-JP" dirty="0"/>
            </a:br>
            <a:endParaRPr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308494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typedef struct </a:t>
            </a:r>
            <a:r>
              <a:rPr lang="en-US" altLang="ja-JP" sz="2400" dirty="0">
                <a:ea typeface="ＭＳ ゴシック" panose="020B0609070205080204" pitchFamily="49" charset="-128"/>
              </a:rPr>
              <a:t>{	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99CC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 name;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 </a:t>
            </a:r>
            <a:r>
              <a:rPr lang="en-US" altLang="ja-JP" sz="2400" dirty="0">
                <a:ea typeface="ＭＳ ゴシック" panose="020B0609070205080204" pitchFamily="49" charset="-128"/>
              </a:rPr>
              <a:t>hp,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ea typeface="ＭＳ ゴシック" panose="020B0609070205080204" pitchFamily="49" charset="-128"/>
              </a:rPr>
              <a:t>, def;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}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ja-JP" altLang="en-US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を管理する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vector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配列を宣言</a:t>
            </a:r>
            <a:endParaRPr lang="en-US" altLang="ja-JP" sz="24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vector&lt;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400" dirty="0">
                <a:ea typeface="ＭＳ ゴシック" panose="020B0609070205080204" pitchFamily="49" charset="-128"/>
              </a:rPr>
              <a:t>{ { "Slime",10,5,8 },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{ "Wolf",20,30,1 }, { "Spider",30,15,5 } };</a:t>
            </a:r>
          </a:p>
          <a:p>
            <a:pPr marL="0" indent="0">
              <a:buNone/>
            </a:pPr>
            <a:r>
              <a:rPr lang="ja-JP" altLang="en-US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ea typeface="ＭＳ ゴシック" panose="020B0609070205080204" pitchFamily="49" charset="-128"/>
              </a:rPr>
              <a:t>map&lt;</a:t>
            </a:r>
            <a:r>
              <a:rPr lang="en-US" altLang="ja-JP" sz="2400" dirty="0">
                <a:solidFill>
                  <a:srgbClr val="009999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,</a:t>
            </a:r>
            <a:r>
              <a:rPr lang="ja-JP" altLang="en-US" sz="2400" dirty="0"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>
                <a:ea typeface="ＭＳ ゴシック" panose="020B0609070205080204" pitchFamily="49" charset="-128"/>
              </a:rPr>
              <a:t>{};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return 0;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}</a:t>
            </a:r>
            <a:endParaRPr lang="en-US" altLang="ja-JP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397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PracMap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6C5C59-9516-037D-8B14-7A101AB92C67}"/>
              </a:ext>
            </a:extLst>
          </p:cNvPr>
          <p:cNvSpPr txBox="1"/>
          <p:nvPr/>
        </p:nvSpPr>
        <p:spPr>
          <a:xfrm>
            <a:off x="3122579" y="5048693"/>
            <a:ext cx="7401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solidFill>
                  <a:srgbClr val="00B0F0"/>
                </a:solidFill>
              </a:rPr>
              <a:t>map</a:t>
            </a:r>
            <a:r>
              <a:rPr kumimoji="1" lang="ja-JP" altLang="en-US" sz="3600" dirty="0">
                <a:solidFill>
                  <a:srgbClr val="00B0F0"/>
                </a:solidFill>
              </a:rPr>
              <a:t>は基本データ型以外も格納可能</a:t>
            </a:r>
          </a:p>
        </p:txBody>
      </p:sp>
    </p:spTree>
    <p:extLst>
      <p:ext uri="{BB962C8B-B14F-4D97-AF65-F5344CB8AC3E}">
        <p14:creationId xmlns:p14="http://schemas.microsoft.com/office/powerpoint/2010/main" val="2158117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u="sng" dirty="0"/>
              <a:t>課題③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 err="1">
                <a:solidFill>
                  <a:srgbClr val="FF0000"/>
                </a:solidFill>
              </a:rPr>
              <a:t>mapEne</a:t>
            </a:r>
            <a:r>
              <a:rPr lang="ja-JP" altLang="en-US" dirty="0"/>
              <a:t>の</a:t>
            </a:r>
            <a:r>
              <a:rPr lang="ja-JP" altLang="en-US" b="1" dirty="0"/>
              <a:t>キー</a:t>
            </a:r>
            <a:r>
              <a:rPr lang="ja-JP" altLang="en-US" dirty="0"/>
              <a:t>として、エネミーの名前を格納し、</a:t>
            </a:r>
            <a:br>
              <a:rPr lang="en-US" altLang="ja-JP" dirty="0"/>
            </a:br>
            <a:r>
              <a:rPr lang="ja-JP" altLang="en-US" b="1" dirty="0"/>
              <a:t>値</a:t>
            </a:r>
            <a:r>
              <a:rPr lang="ja-JP" altLang="en-US" dirty="0"/>
              <a:t>にはパラメータ（</a:t>
            </a:r>
            <a:r>
              <a:rPr lang="en-US" altLang="ja-JP" dirty="0" err="1"/>
              <a:t>Name,HP,Atk,Def</a:t>
            </a:r>
            <a:r>
              <a:rPr lang="ja-JP" altLang="en-US" dirty="0"/>
              <a:t>）を格納する。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 err="1">
                <a:solidFill>
                  <a:srgbClr val="FF0000"/>
                </a:solidFill>
              </a:rPr>
              <a:t>vEne</a:t>
            </a:r>
            <a:r>
              <a:rPr lang="ja-JP" altLang="en-US" dirty="0"/>
              <a:t>に格納されているすべてのエネミーのデータを</a:t>
            </a:r>
            <a:r>
              <a:rPr lang="en-US" altLang="ja-JP" dirty="0" err="1">
                <a:solidFill>
                  <a:srgbClr val="FF0000"/>
                </a:solidFill>
              </a:rPr>
              <a:t>mapEne</a:t>
            </a:r>
            <a:r>
              <a:rPr lang="ja-JP" altLang="en-US" dirty="0"/>
              <a:t>に格納しなさい</a:t>
            </a:r>
            <a:br>
              <a:rPr lang="en-US" altLang="ja-JP" dirty="0"/>
            </a:br>
            <a:endParaRPr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3701975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typedef struct </a:t>
            </a:r>
            <a:r>
              <a:rPr lang="en-US" altLang="ja-JP" sz="2400" dirty="0">
                <a:ea typeface="ＭＳ ゴシック" panose="020B0609070205080204" pitchFamily="49" charset="-128"/>
              </a:rPr>
              <a:t>{	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99CC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 name;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 </a:t>
            </a:r>
            <a:r>
              <a:rPr lang="en-US" altLang="ja-JP" sz="2400" dirty="0">
                <a:ea typeface="ＭＳ ゴシック" panose="020B0609070205080204" pitchFamily="49" charset="-128"/>
              </a:rPr>
              <a:t>hp,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ea typeface="ＭＳ ゴシック" panose="020B0609070205080204" pitchFamily="49" charset="-128"/>
              </a:rPr>
              <a:t>, def;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}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ja-JP" altLang="en-US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を管理する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vector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配列を宣言</a:t>
            </a:r>
            <a:endParaRPr lang="en-US" altLang="ja-JP" sz="24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vector&lt;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400" dirty="0">
                <a:ea typeface="ＭＳ ゴシック" panose="020B0609070205080204" pitchFamily="49" charset="-128"/>
              </a:rPr>
              <a:t>{ { "Slime",10,5,8 },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{ "Wolf",20,30,1 }, { "Spider",30,15,5 } };</a:t>
            </a:r>
          </a:p>
          <a:p>
            <a:pPr marL="0" indent="0">
              <a:buNone/>
            </a:pPr>
            <a:r>
              <a:rPr lang="ja-JP" altLang="en-US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ea typeface="ＭＳ ゴシック" panose="020B0609070205080204" pitchFamily="49" charset="-128"/>
              </a:rPr>
              <a:t>map&lt;</a:t>
            </a:r>
            <a:r>
              <a:rPr lang="en-US" altLang="ja-JP" sz="2400" dirty="0">
                <a:solidFill>
                  <a:srgbClr val="009999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,</a:t>
            </a:r>
            <a:r>
              <a:rPr lang="ja-JP" altLang="en-US" sz="2400" dirty="0"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>
                <a:ea typeface="ＭＳ ゴシック" panose="020B0609070205080204" pitchFamily="49" charset="-128"/>
              </a:rPr>
              <a:t>{};</a:t>
            </a:r>
          </a:p>
          <a:p>
            <a:pPr marL="0" indent="0">
              <a:buNone/>
            </a:pPr>
            <a:r>
              <a:rPr lang="ja-JP" altLang="en-US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ea typeface="ＭＳ ゴシック" panose="020B0609070205080204" pitchFamily="49" charset="-128"/>
              </a:rPr>
              <a:t>for (const auto&amp;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d</a:t>
            </a:r>
            <a:r>
              <a:rPr lang="en-US" altLang="ja-JP" sz="2400" dirty="0">
                <a:ea typeface="ＭＳ ゴシック" panose="020B0609070205080204" pitchFamily="49" charset="-128"/>
              </a:rPr>
              <a:t> :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400" dirty="0">
                <a:ea typeface="ＭＳ ゴシック" panose="020B0609070205080204" pitchFamily="49" charset="-128"/>
              </a:rPr>
              <a:t>) {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構造体を参照で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d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に格納</a:t>
            </a:r>
            <a:endParaRPr lang="en-US" altLang="ja-JP" sz="24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.emplace</a:t>
            </a:r>
            <a:r>
              <a:rPr lang="en-US" altLang="ja-JP" sz="2400" dirty="0"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d</a:t>
            </a:r>
            <a:r>
              <a:rPr lang="en-US" altLang="ja-JP" sz="2400" dirty="0">
                <a:ea typeface="ＭＳ ゴシック" panose="020B0609070205080204" pitchFamily="49" charset="-128"/>
              </a:rPr>
              <a:t>.name,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d</a:t>
            </a:r>
            <a:r>
              <a:rPr lang="en-US" altLang="ja-JP" sz="2400" dirty="0">
                <a:ea typeface="ＭＳ ゴシック" panose="020B0609070205080204" pitchFamily="49" charset="-128"/>
              </a:rPr>
              <a:t>);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}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return 0;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}</a:t>
            </a:r>
            <a:endParaRPr lang="en-US" altLang="ja-JP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397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PracMap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55016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b="1" u="sng" dirty="0"/>
              <a:t>課題④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キーボードからエネミーの名前を入力し、</a:t>
            </a:r>
            <a:r>
              <a:rPr lang="en-US" altLang="ja-JP" dirty="0" err="1">
                <a:solidFill>
                  <a:srgbClr val="FF0000"/>
                </a:solidFill>
              </a:rPr>
              <a:t>mapEne</a:t>
            </a:r>
            <a:r>
              <a:rPr lang="ja-JP" altLang="en-US" dirty="0"/>
              <a:t>から名前を</a:t>
            </a:r>
            <a:r>
              <a:rPr lang="ja-JP" altLang="en-US" b="1" dirty="0"/>
              <a:t>キー</a:t>
            </a:r>
            <a:r>
              <a:rPr lang="ja-JP" altLang="en-US" dirty="0"/>
              <a:t>として</a:t>
            </a:r>
            <a:r>
              <a:rPr lang="ja-JP" altLang="en-US" b="1" dirty="0"/>
              <a:t>値</a:t>
            </a:r>
            <a:r>
              <a:rPr lang="ja-JP" altLang="en-US" dirty="0"/>
              <a:t>（</a:t>
            </a:r>
            <a:r>
              <a:rPr lang="en-US" altLang="ja-JP" dirty="0" err="1"/>
              <a:t>Name,HP,Atk,Def</a:t>
            </a:r>
            <a:r>
              <a:rPr lang="ja-JP" altLang="en-US" dirty="0"/>
              <a:t>）を画面表示するようにしなさい</a:t>
            </a:r>
            <a:br>
              <a:rPr lang="en-US" altLang="ja-JP" dirty="0"/>
            </a:br>
            <a:r>
              <a:rPr lang="ja-JP" altLang="en-US" dirty="0"/>
              <a:t>（実行例）</a:t>
            </a:r>
            <a:br>
              <a:rPr lang="en-US" altLang="ja-JP" dirty="0"/>
            </a:br>
            <a:r>
              <a:rPr lang="ja-JP" altLang="en-US" dirty="0"/>
              <a:t>エネミー名＞ </a:t>
            </a:r>
            <a:r>
              <a:rPr lang="en-US" altLang="ja-JP" dirty="0"/>
              <a:t>Spider</a:t>
            </a:r>
            <a:r>
              <a:rPr lang="ja-JP" altLang="en-US" dirty="0"/>
              <a:t> </a:t>
            </a:r>
            <a:br>
              <a:rPr lang="en-US" altLang="ja-JP" dirty="0"/>
            </a:br>
            <a:r>
              <a:rPr lang="en-US" altLang="ja-JP" dirty="0"/>
              <a:t>Name: Spider</a:t>
            </a:r>
            <a:br>
              <a:rPr lang="en-US" altLang="ja-JP" dirty="0"/>
            </a:br>
            <a:r>
              <a:rPr lang="en-US" altLang="ja-JP" dirty="0"/>
              <a:t>  HP: 30</a:t>
            </a:r>
            <a:br>
              <a:rPr lang="en-US" altLang="ja-JP" dirty="0"/>
            </a:br>
            <a:r>
              <a:rPr lang="en-US" altLang="ja-JP" dirty="0"/>
              <a:t> </a:t>
            </a:r>
            <a:r>
              <a:rPr lang="en-US" altLang="ja-JP" dirty="0" err="1"/>
              <a:t>Atk</a:t>
            </a:r>
            <a:r>
              <a:rPr lang="en-US" altLang="ja-JP" dirty="0"/>
              <a:t>: 15</a:t>
            </a:r>
            <a:br>
              <a:rPr lang="en-US" altLang="ja-JP" dirty="0"/>
            </a:br>
            <a:r>
              <a:rPr lang="en-US" altLang="ja-JP" dirty="0"/>
              <a:t> Def: 5</a:t>
            </a:r>
            <a:endParaRPr lang="en-US" altLang="ja-JP" sz="4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19EEE67-1FA9-62D3-4496-8C7198355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385" y="3978613"/>
            <a:ext cx="353229" cy="50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38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5526</TotalTime>
  <Words>871</Words>
  <Application>Microsoft Office PowerPoint</Application>
  <PresentationFormat>ワイド画面</PresentationFormat>
  <Paragraphs>53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ＭＳ ゴシック</vt:lpstr>
      <vt:lpstr>0xProto</vt:lpstr>
      <vt:lpstr>Arial</vt:lpstr>
      <vt:lpstr>Office Theme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kic_gamesoft</dc:creator>
  <cp:lastModifiedBy>murata@st.kobedenshi.ac.jp</cp:lastModifiedBy>
  <cp:revision>232</cp:revision>
  <dcterms:created xsi:type="dcterms:W3CDTF">2024-07-09T01:55:23Z</dcterms:created>
  <dcterms:modified xsi:type="dcterms:W3CDTF">2024-10-22T06:47:35Z</dcterms:modified>
</cp:coreProperties>
</file>