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63" r:id="rId2"/>
    <p:sldId id="269" r:id="rId3"/>
    <p:sldId id="270" r:id="rId4"/>
    <p:sldId id="344" r:id="rId5"/>
    <p:sldId id="345" r:id="rId6"/>
    <p:sldId id="346" r:id="rId7"/>
    <p:sldId id="347" r:id="rId8"/>
    <p:sldId id="348" r:id="rId9"/>
    <p:sldId id="343" r:id="rId10"/>
    <p:sldId id="356" r:id="rId11"/>
    <p:sldId id="349" r:id="rId12"/>
    <p:sldId id="350" r:id="rId13"/>
    <p:sldId id="357" r:id="rId14"/>
    <p:sldId id="358" r:id="rId15"/>
    <p:sldId id="360" r:id="rId16"/>
    <p:sldId id="361" r:id="rId17"/>
    <p:sldId id="359" r:id="rId18"/>
    <p:sldId id="362" r:id="rId19"/>
    <p:sldId id="364" r:id="rId20"/>
    <p:sldId id="365" r:id="rId21"/>
    <p:sldId id="366" r:id="rId22"/>
    <p:sldId id="36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70AD4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varScale="1">
        <p:scale>
          <a:sx n="79" d="100"/>
          <a:sy n="79" d="100"/>
        </p:scale>
        <p:origin x="6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2024/9/28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2024/9/28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2024/9/28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2024/9/28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2024/9/28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2024/9/28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2024/9/28</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ja-JP" altLang="en-US" dirty="0"/>
              <a:t>コンテナクラスの一種</a:t>
            </a:r>
            <a:br>
              <a:rPr lang="en-US" altLang="ja-JP" dirty="0"/>
            </a:br>
            <a:endParaRPr lang="en-US" altLang="ja-JP" dirty="0"/>
          </a:p>
          <a:p>
            <a:r>
              <a:rPr lang="ja-JP" altLang="en-US" dirty="0"/>
              <a:t>コンテナとは？</a:t>
            </a:r>
            <a:br>
              <a:rPr lang="en-US" altLang="ja-JP" dirty="0"/>
            </a:br>
            <a:r>
              <a:rPr lang="en-US" altLang="ja-JP" b="1" dirty="0">
                <a:solidFill>
                  <a:srgbClr val="FF0000"/>
                </a:solidFill>
              </a:rPr>
              <a:t>STL</a:t>
            </a:r>
            <a:r>
              <a:rPr lang="ja-JP" altLang="en-US" b="1" dirty="0">
                <a:solidFill>
                  <a:srgbClr val="FF0000"/>
                </a:solidFill>
              </a:rPr>
              <a:t>（</a:t>
            </a:r>
            <a:r>
              <a:rPr lang="en-US" altLang="ja-JP" b="1" dirty="0">
                <a:solidFill>
                  <a:srgbClr val="FF0000"/>
                </a:solidFill>
              </a:rPr>
              <a:t>Standard Template Library</a:t>
            </a:r>
            <a:r>
              <a:rPr lang="ja-JP" altLang="en-US" b="1" dirty="0">
                <a:solidFill>
                  <a:srgbClr val="FF0000"/>
                </a:solidFill>
              </a:rPr>
              <a:t>）</a:t>
            </a:r>
            <a:r>
              <a:rPr lang="ja-JP" altLang="en-US" dirty="0"/>
              <a:t>で定義されている、</a:t>
            </a:r>
            <a:r>
              <a:rPr lang="en-US" altLang="ja-JP" dirty="0"/>
              <a:t>C</a:t>
            </a:r>
            <a:r>
              <a:rPr lang="ja-JP" altLang="en-US" dirty="0"/>
              <a:t>言語の配列のように複数の値を格納できるもの</a:t>
            </a:r>
            <a:br>
              <a:rPr lang="en-US" altLang="ja-JP" dirty="0"/>
            </a:br>
            <a:endParaRPr lang="en-US" altLang="ja-JP" dirty="0"/>
          </a:p>
          <a:p>
            <a:r>
              <a:rPr lang="en-US" altLang="ja-JP" dirty="0"/>
              <a:t>vector, list, map, array, </a:t>
            </a:r>
            <a:r>
              <a:rPr lang="en-US" altLang="ja-JP" dirty="0" err="1"/>
              <a:t>bitset</a:t>
            </a:r>
            <a:r>
              <a:rPr lang="en-US" altLang="ja-JP" dirty="0"/>
              <a:t>, stack, queue </a:t>
            </a:r>
            <a:r>
              <a:rPr lang="ja-JP" altLang="en-US" dirty="0"/>
              <a:t>等さまざまな</a:t>
            </a:r>
            <a:br>
              <a:rPr lang="en-US" altLang="ja-JP" dirty="0"/>
            </a:br>
            <a:r>
              <a:rPr lang="ja-JP" altLang="en-US" dirty="0"/>
              <a:t>コンテナクラスが存在する</a:t>
            </a:r>
            <a:endParaRPr lang="en-US" altLang="ja-JP" dirty="0"/>
          </a:p>
        </p:txBody>
      </p:sp>
    </p:spTree>
    <p:extLst>
      <p:ext uri="{BB962C8B-B14F-4D97-AF65-F5344CB8AC3E}">
        <p14:creationId xmlns:p14="http://schemas.microsoft.com/office/powerpoint/2010/main" val="106759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355312"/>
          </a:xfrm>
          <a:prstGeom prst="rect">
            <a:avLst/>
          </a:prstGeom>
          <a:noFill/>
          <a:ln>
            <a:solidFill>
              <a:schemeClr val="tx1"/>
            </a:solidFill>
          </a:ln>
        </p:spPr>
        <p:txBody>
          <a:bodyPr wrap="square" rtlCol="0">
            <a:spAutoFit/>
          </a:bodyPr>
          <a:lstStyle/>
          <a:p>
            <a:r>
              <a:rPr lang="en-US" altLang="ja-JP" sz="1800" dirty="0">
                <a:solidFill>
                  <a:srgbClr val="808080"/>
                </a:solidFill>
                <a:ea typeface="ＭＳ ゴシック" panose="020B0609070205080204" pitchFamily="49" charset="-128"/>
              </a:rPr>
              <a:t>#include</a:t>
            </a:r>
            <a:r>
              <a:rPr lang="en-US" altLang="ja-JP" sz="1800" dirty="0">
                <a:solidFill>
                  <a:srgbClr val="000000"/>
                </a:solidFill>
                <a:ea typeface="ＭＳ ゴシック" panose="020B0609070205080204" pitchFamily="49" charset="-128"/>
              </a:rPr>
              <a:t> </a:t>
            </a:r>
            <a:r>
              <a:rPr lang="en-US" altLang="ja-JP" sz="1800" dirty="0">
                <a:solidFill>
                  <a:srgbClr val="A31515"/>
                </a:solidFill>
                <a:ea typeface="ＭＳ ゴシック" panose="020B0609070205080204" pitchFamily="49" charset="-128"/>
              </a:rPr>
              <a:t>&lt;vector&gt;</a:t>
            </a:r>
            <a:endParaRPr lang="en-US" altLang="ja-JP" sz="1800" dirty="0">
              <a:solidFill>
                <a:srgbClr val="000000"/>
              </a:solidFill>
              <a:ea typeface="ＭＳ ゴシック" panose="020B0609070205080204" pitchFamily="49" charset="-128"/>
            </a:endParaRPr>
          </a:p>
          <a:p>
            <a:r>
              <a:rPr lang="en-US" altLang="ja-JP" sz="1800" dirty="0">
                <a:solidFill>
                  <a:srgbClr val="808080"/>
                </a:solidFill>
                <a:ea typeface="ＭＳ ゴシック" panose="020B0609070205080204" pitchFamily="49" charset="-128"/>
              </a:rPr>
              <a:t>#include</a:t>
            </a:r>
            <a:r>
              <a:rPr lang="en-US" altLang="ja-JP" sz="1800" dirty="0">
                <a:solidFill>
                  <a:srgbClr val="000000"/>
                </a:solidFill>
                <a:ea typeface="ＭＳ ゴシック" panose="020B0609070205080204" pitchFamily="49" charset="-128"/>
              </a:rPr>
              <a:t> </a:t>
            </a:r>
            <a:r>
              <a:rPr lang="en-US" altLang="ja-JP" sz="1800" dirty="0">
                <a:solidFill>
                  <a:srgbClr val="A31515"/>
                </a:solidFill>
                <a:ea typeface="ＭＳ ゴシック" panose="020B0609070205080204" pitchFamily="49" charset="-128"/>
              </a:rPr>
              <a:t>&lt;string&gt;</a:t>
            </a:r>
            <a:endParaRPr lang="en-US" altLang="ja-JP" sz="1800" dirty="0">
              <a:solidFill>
                <a:srgbClr val="000000"/>
              </a:solidFill>
              <a:ea typeface="ＭＳ ゴシック" panose="020B0609070205080204" pitchFamily="49" charset="-128"/>
            </a:endParaRPr>
          </a:p>
          <a:p>
            <a:r>
              <a:rPr lang="en-US" altLang="ja-JP" sz="1800" dirty="0">
                <a:solidFill>
                  <a:srgbClr val="0000FF"/>
                </a:solidFill>
                <a:ea typeface="ＭＳ ゴシック" panose="020B0609070205080204" pitchFamily="49" charset="-128"/>
              </a:rPr>
              <a:t>int</a:t>
            </a:r>
            <a:r>
              <a:rPr lang="en-US" altLang="ja-JP" sz="1800" dirty="0">
                <a:solidFill>
                  <a:srgbClr val="000000"/>
                </a:solidFill>
                <a:ea typeface="ＭＳ ゴシック" panose="020B0609070205080204" pitchFamily="49" charset="-128"/>
              </a:rPr>
              <a:t> main()</a:t>
            </a:r>
          </a:p>
          <a:p>
            <a:r>
              <a:rPr lang="en-US" altLang="ja-JP" sz="1800" dirty="0">
                <a:solidFill>
                  <a:srgbClr val="000000"/>
                </a:solidFill>
                <a:ea typeface="ＭＳ ゴシック" panose="020B0609070205080204" pitchFamily="49" charset="-128"/>
              </a:rPr>
              <a:t>{</a:t>
            </a:r>
          </a:p>
          <a:p>
            <a:r>
              <a:rPr lang="en-US" altLang="ja-JP" sz="1800" dirty="0">
                <a:solidFill>
                  <a:srgbClr val="2B91AF"/>
                </a:solidFill>
                <a:ea typeface="ＭＳ ゴシック" panose="020B0609070205080204" pitchFamily="49" charset="-128"/>
              </a:rPr>
              <a:t>std::</a:t>
            </a:r>
            <a:r>
              <a:rPr lang="en-US" altLang="ja-JP" sz="1800" b="1" dirty="0">
                <a:solidFill>
                  <a:srgbClr val="2B91AF"/>
                </a:solidFill>
                <a:ea typeface="ＭＳ ゴシック" panose="020B0609070205080204" pitchFamily="49" charset="-128"/>
              </a:rPr>
              <a:t>vector</a:t>
            </a:r>
            <a:r>
              <a:rPr lang="en-US" altLang="ja-JP" sz="1800" dirty="0">
                <a:solidFill>
                  <a:srgbClr val="000000"/>
                </a:solidFill>
                <a:ea typeface="ＭＳ ゴシック" panose="020B0609070205080204" pitchFamily="49" charset="-128"/>
              </a:rPr>
              <a:t>&lt;</a:t>
            </a:r>
            <a:r>
              <a:rPr lang="en-US" altLang="ja-JP" sz="1800" dirty="0">
                <a:solidFill>
                  <a:srgbClr val="0000FF"/>
                </a:solidFill>
                <a:ea typeface="ＭＳ ゴシック" panose="020B0609070205080204" pitchFamily="49" charset="-128"/>
              </a:rPr>
              <a:t>int</a:t>
            </a:r>
            <a:r>
              <a:rPr lang="en-US" altLang="ja-JP" sz="1800" dirty="0">
                <a:solidFill>
                  <a:srgbClr val="000000"/>
                </a:solidFill>
                <a:ea typeface="ＭＳ ゴシック" panose="020B0609070205080204" pitchFamily="49" charset="-128"/>
              </a:rPr>
              <a:t>&gt; v1;</a:t>
            </a:r>
          </a:p>
          <a:p>
            <a:r>
              <a:rPr lang="en-US" altLang="ja-JP" sz="1800" dirty="0">
                <a:solidFill>
                  <a:srgbClr val="2B91AF"/>
                </a:solidFill>
                <a:ea typeface="ＭＳ ゴシック" panose="020B0609070205080204" pitchFamily="49" charset="-128"/>
              </a:rPr>
              <a:t>std::</a:t>
            </a:r>
            <a:r>
              <a:rPr lang="en-US" altLang="ja-JP" sz="1800" b="1" dirty="0">
                <a:solidFill>
                  <a:srgbClr val="2B91AF"/>
                </a:solidFill>
                <a:ea typeface="ＭＳ ゴシック" panose="020B0609070205080204" pitchFamily="49" charset="-128"/>
              </a:rPr>
              <a:t>vector</a:t>
            </a:r>
            <a:r>
              <a:rPr lang="en-US" altLang="ja-JP" sz="1800" dirty="0">
                <a:solidFill>
                  <a:srgbClr val="000000"/>
                </a:solidFill>
                <a:ea typeface="ＭＳ ゴシック" panose="020B0609070205080204" pitchFamily="49" charset="-128"/>
              </a:rPr>
              <a:t>&lt;</a:t>
            </a:r>
            <a:r>
              <a:rPr lang="en-US" altLang="ja-JP" sz="1800" dirty="0">
                <a:solidFill>
                  <a:srgbClr val="2B91AF"/>
                </a:solidFill>
                <a:ea typeface="ＭＳ ゴシック" panose="020B0609070205080204" pitchFamily="49" charset="-128"/>
              </a:rPr>
              <a:t>string</a:t>
            </a:r>
            <a:r>
              <a:rPr lang="en-US" altLang="ja-JP" sz="1800" dirty="0">
                <a:solidFill>
                  <a:srgbClr val="000000"/>
                </a:solidFill>
                <a:ea typeface="ＭＳ ゴシック" panose="020B0609070205080204" pitchFamily="49" charset="-128"/>
              </a:rPr>
              <a:t>&gt; v2;</a:t>
            </a:r>
          </a:p>
          <a:p>
            <a:r>
              <a:rPr lang="en-US" altLang="ja-JP" sz="1800" dirty="0">
                <a:solidFill>
                  <a:srgbClr val="000000"/>
                </a:solidFill>
                <a:ea typeface="ＭＳ ゴシック" panose="020B0609070205080204" pitchFamily="49" charset="-128"/>
              </a:rPr>
              <a:t>	v1.push_back(1);</a:t>
            </a:r>
          </a:p>
          <a:p>
            <a:r>
              <a:rPr lang="en-US" altLang="ja-JP" sz="1800" dirty="0">
                <a:solidFill>
                  <a:srgbClr val="000000"/>
                </a:solidFill>
                <a:ea typeface="ＭＳ ゴシック" panose="020B0609070205080204" pitchFamily="49" charset="-128"/>
              </a:rPr>
              <a:t>	v1.push_back(2);</a:t>
            </a:r>
          </a:p>
          <a:p>
            <a:r>
              <a:rPr lang="en-US" altLang="ja-JP" sz="1800" dirty="0">
                <a:solidFill>
                  <a:srgbClr val="000000"/>
                </a:solidFill>
                <a:ea typeface="ＭＳ ゴシック" panose="020B0609070205080204" pitchFamily="49" charset="-128"/>
              </a:rPr>
              <a:t>	v1.push_back(3);</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"ABC"</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"DEF"</a:t>
            </a:r>
            <a:r>
              <a:rPr lang="en-US" altLang="ja-JP" sz="1800" dirty="0">
                <a:solidFill>
                  <a:srgbClr val="000000"/>
                </a:solidFill>
                <a:ea typeface="ＭＳ ゴシック" panose="020B0609070205080204" pitchFamily="49" charset="-128"/>
              </a:rPr>
              <a:t>);</a:t>
            </a: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0000FF"/>
                </a:solidFill>
                <a:ea typeface="ＭＳ ゴシック" panose="020B0609070205080204" pitchFamily="49" charset="-128"/>
              </a:rPr>
              <a:t>int</a:t>
            </a:r>
            <a:r>
              <a:rPr lang="nn-NO" altLang="ja-JP" sz="1800" dirty="0">
                <a:solidFill>
                  <a:srgbClr val="000000"/>
                </a:solidFill>
                <a:ea typeface="ＭＳ ゴシック" panose="020B0609070205080204" pitchFamily="49" charset="-128"/>
              </a:rPr>
              <a:t> i = 0; i &lt; v1.size(); i++) {</a:t>
            </a:r>
          </a:p>
          <a:p>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std::</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i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v1</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i</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std::</a:t>
            </a:r>
            <a:r>
              <a:rPr lang="sv-SE" altLang="ja-JP" sz="1800" dirty="0">
                <a:solidFill>
                  <a:srgbClr val="000000"/>
                </a:solidFill>
                <a:ea typeface="ＭＳ ゴシック" panose="020B0609070205080204" pitchFamily="49" charset="-128"/>
              </a:rPr>
              <a:t>endl;</a:t>
            </a:r>
          </a:p>
          <a:p>
            <a:r>
              <a:rPr lang="en-US" altLang="ja-JP" sz="1800" dirty="0">
                <a:solidFill>
                  <a:srgbClr val="000000"/>
                </a:solidFill>
                <a:ea typeface="ＭＳ ゴシック" panose="020B0609070205080204" pitchFamily="49" charset="-128"/>
              </a:rPr>
              <a:t>	}</a:t>
            </a: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0000FF"/>
                </a:solidFill>
                <a:ea typeface="ＭＳ ゴシック" panose="020B0609070205080204" pitchFamily="49" charset="-128"/>
              </a:rPr>
              <a:t>int</a:t>
            </a:r>
            <a:r>
              <a:rPr lang="nn-NO" altLang="ja-JP" sz="1800" dirty="0">
                <a:solidFill>
                  <a:srgbClr val="000000"/>
                </a:solidFill>
                <a:ea typeface="ＭＳ ゴシック" panose="020B0609070205080204" pitchFamily="49" charset="-128"/>
              </a:rPr>
              <a:t> i = 0; i &lt;  2.size(); i++) {</a:t>
            </a:r>
          </a:p>
          <a:p>
            <a:r>
              <a:rPr lang="en-US"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std::</a:t>
            </a:r>
            <a:r>
              <a:rPr lang="en-US" altLang="ja-JP" sz="1800" dirty="0" err="1">
                <a:solidFill>
                  <a:srgbClr val="000000"/>
                </a:solidFill>
                <a:ea typeface="ＭＳ ゴシック" panose="020B0609070205080204" pitchFamily="49" charset="-128"/>
              </a:rPr>
              <a:t>cout</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a:solidFill>
                  <a:srgbClr val="A31515"/>
                </a:solidFill>
                <a:ea typeface="ＭＳ ゴシック" panose="020B0609070205080204" pitchFamily="49" charset="-128"/>
              </a:rPr>
              <a:t>“v2["</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err="1">
                <a:solidFill>
                  <a:srgbClr val="000000"/>
                </a:solidFill>
                <a:ea typeface="ＭＳ ゴシック" panose="020B0609070205080204" pitchFamily="49" charset="-128"/>
              </a:rPr>
              <a:t>i</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a:solidFill>
                  <a:srgbClr val="A31515"/>
                </a:solidFill>
                <a:ea typeface="ＭＳ ゴシック" panose="020B0609070205080204" pitchFamily="49" charset="-128"/>
              </a:rPr>
              <a:t>"]="</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v2</a:t>
            </a:r>
            <a:r>
              <a:rPr lang="en-US" altLang="ja-JP" sz="1800" dirty="0">
                <a:solidFill>
                  <a:srgbClr val="008080"/>
                </a:solidFill>
                <a:ea typeface="ＭＳ ゴシック" panose="020B0609070205080204" pitchFamily="49" charset="-128"/>
              </a:rPr>
              <a:t>[</a:t>
            </a:r>
            <a:r>
              <a:rPr lang="en-US" altLang="ja-JP" sz="1800" dirty="0" err="1">
                <a:solidFill>
                  <a:srgbClr val="000000"/>
                </a:solidFill>
                <a:ea typeface="ＭＳ ゴシック" panose="020B0609070205080204" pitchFamily="49" charset="-128"/>
              </a:rPr>
              <a:t>i</a:t>
            </a:r>
            <a:r>
              <a:rPr lang="en-US" altLang="ja-JP" sz="1800" dirty="0">
                <a:solidFill>
                  <a:srgbClr val="008080"/>
                </a:solidFill>
                <a:ea typeface="ＭＳ ゴシック" panose="020B0609070205080204" pitchFamily="49" charset="-128"/>
              </a:rPr>
              <a:t>]</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std::</a:t>
            </a:r>
            <a:r>
              <a:rPr lang="en-US" altLang="ja-JP" sz="1800" dirty="0" err="1">
                <a:solidFill>
                  <a:srgbClr val="000000"/>
                </a:solidFill>
                <a:ea typeface="ＭＳ ゴシック" panose="020B0609070205080204" pitchFamily="49" charset="-128"/>
              </a:rPr>
              <a:t>endl</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a:t>
            </a:r>
          </a:p>
          <a:p>
            <a:r>
              <a:rPr lang="en-US" altLang="ja-JP" sz="1800" dirty="0">
                <a:solidFill>
                  <a:srgbClr val="0000FF"/>
                </a:solidFill>
                <a:ea typeface="ＭＳ ゴシック" panose="020B0609070205080204" pitchFamily="49" charset="-128"/>
              </a:rPr>
              <a:t>	return</a:t>
            </a:r>
            <a:r>
              <a:rPr lang="en-US" altLang="ja-JP" sz="1800" dirty="0">
                <a:solidFill>
                  <a:srgbClr val="000000"/>
                </a:solidFill>
                <a:ea typeface="ＭＳ ゴシック" panose="020B0609070205080204" pitchFamily="49" charset="-128"/>
              </a:rPr>
              <a:t> 0;</a:t>
            </a:r>
          </a:p>
          <a:p>
            <a:r>
              <a:rPr lang="en-US" altLang="ja-JP" sz="1800" dirty="0">
                <a:solidFill>
                  <a:srgbClr val="000000"/>
                </a:solidFill>
                <a:ea typeface="ＭＳ ゴシック" panose="020B0609070205080204" pitchFamily="49" charset="-128"/>
              </a:rPr>
              <a:t>}</a:t>
            </a:r>
            <a:endParaRPr kumimoji="1" lang="ja-JP" altLang="en-US" sz="7200" dirty="0"/>
          </a:p>
        </p:txBody>
      </p:sp>
    </p:spTree>
    <p:extLst>
      <p:ext uri="{BB962C8B-B14F-4D97-AF65-F5344CB8AC3E}">
        <p14:creationId xmlns:p14="http://schemas.microsoft.com/office/powerpoint/2010/main" val="202364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の宣言方法</a:t>
            </a:r>
            <a:br>
              <a:rPr lang="en-US" altLang="ja-JP" dirty="0"/>
            </a:br>
            <a:endParaRPr lang="en-US" altLang="ja-JP" dirty="0"/>
          </a:p>
          <a:p>
            <a:r>
              <a:rPr lang="en-US" altLang="ja-JP" dirty="0">
                <a:solidFill>
                  <a:srgbClr val="FF0000"/>
                </a:solidFill>
              </a:rPr>
              <a:t>#include &lt;vector&gt; </a:t>
            </a:r>
            <a:r>
              <a:rPr lang="ja-JP" altLang="en-US" dirty="0"/>
              <a:t>が必須</a:t>
            </a:r>
            <a:r>
              <a:rPr lang="en-US" altLang="ja-JP" dirty="0"/>
              <a:t>!</a:t>
            </a:r>
            <a:br>
              <a:rPr lang="en-US" altLang="ja-JP" dirty="0"/>
            </a:br>
            <a:endParaRPr lang="en-US" altLang="ja-JP" dirty="0"/>
          </a:p>
          <a:p>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 </a:t>
            </a:r>
            <a:r>
              <a:rPr lang="ja-JP" altLang="en-US" dirty="0">
                <a:solidFill>
                  <a:srgbClr val="FF00FF"/>
                </a:solidFill>
              </a:rPr>
              <a:t>変数名</a:t>
            </a:r>
            <a:br>
              <a:rPr lang="en-US" altLang="ja-JP" dirty="0"/>
            </a:br>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 </a:t>
            </a:r>
            <a:r>
              <a:rPr lang="ja-JP" altLang="en-US" dirty="0">
                <a:solidFill>
                  <a:srgbClr val="FF00FF"/>
                </a:solidFill>
              </a:rPr>
              <a:t>変数名 </a:t>
            </a:r>
            <a:r>
              <a:rPr lang="en-US" altLang="ja-JP" dirty="0">
                <a:solidFill>
                  <a:srgbClr val="00B050"/>
                </a:solidFill>
              </a:rPr>
              <a:t>{ </a:t>
            </a:r>
            <a:r>
              <a:rPr lang="ja-JP" altLang="en-US" dirty="0">
                <a:solidFill>
                  <a:srgbClr val="00B050"/>
                </a:solidFill>
              </a:rPr>
              <a:t>初期値 </a:t>
            </a:r>
            <a:r>
              <a:rPr lang="en-US" altLang="ja-JP" dirty="0">
                <a:solidFill>
                  <a:srgbClr val="00B050"/>
                </a:solidFill>
              </a:rPr>
              <a:t>}</a:t>
            </a:r>
            <a:br>
              <a:rPr lang="en-US" altLang="ja-JP" dirty="0">
                <a:solidFill>
                  <a:srgbClr val="00B050"/>
                </a:solidFill>
              </a:rPr>
            </a:br>
            <a:br>
              <a:rPr lang="en-US" altLang="ja-JP" dirty="0">
                <a:solidFill>
                  <a:srgbClr val="00B050"/>
                </a:solidFill>
              </a:rPr>
            </a:br>
            <a:r>
              <a:rPr lang="en-US" altLang="ja-JP" dirty="0"/>
              <a:t>※</a:t>
            </a:r>
            <a:r>
              <a:rPr lang="en-US" altLang="ja-JP" dirty="0">
                <a:solidFill>
                  <a:srgbClr val="0070C0"/>
                </a:solidFill>
              </a:rPr>
              <a:t>using namespace std</a:t>
            </a:r>
            <a:r>
              <a:rPr lang="ja-JP" altLang="en-US" dirty="0"/>
              <a:t>を記述している場合</a:t>
            </a:r>
            <a:br>
              <a:rPr lang="en-US" altLang="ja-JP" dirty="0"/>
            </a:br>
            <a:r>
              <a:rPr lang="ja-JP" altLang="en-US" dirty="0"/>
              <a:t>　　「 </a:t>
            </a:r>
            <a:r>
              <a:rPr lang="en-US" altLang="ja-JP" dirty="0"/>
              <a:t>std:: </a:t>
            </a:r>
            <a:r>
              <a:rPr lang="ja-JP" altLang="en-US" dirty="0"/>
              <a:t>」は省略可能</a:t>
            </a:r>
            <a:endParaRPr lang="en-US" altLang="ja-JP" dirty="0"/>
          </a:p>
        </p:txBody>
      </p:sp>
    </p:spTree>
    <p:extLst>
      <p:ext uri="{BB962C8B-B14F-4D97-AF65-F5344CB8AC3E}">
        <p14:creationId xmlns:p14="http://schemas.microsoft.com/office/powerpoint/2010/main" val="1786727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の末尾にデータを追加</a:t>
            </a:r>
            <a:br>
              <a:rPr lang="en-US" altLang="ja-JP" dirty="0"/>
            </a:br>
            <a:endParaRPr lang="en-US" altLang="ja-JP" dirty="0"/>
          </a:p>
          <a:p>
            <a:r>
              <a:rPr lang="en-US" altLang="ja-JP" dirty="0"/>
              <a:t>std::</a:t>
            </a:r>
            <a:r>
              <a:rPr lang="en-US" altLang="ja-JP" b="1" dirty="0"/>
              <a:t>vector</a:t>
            </a:r>
            <a:r>
              <a:rPr lang="en-US" altLang="ja-JP" dirty="0"/>
              <a:t>&lt;</a:t>
            </a:r>
            <a:r>
              <a:rPr lang="en-US" altLang="ja-JP" dirty="0">
                <a:solidFill>
                  <a:srgbClr val="00B0F0"/>
                </a:solidFill>
              </a:rPr>
              <a:t>int</a:t>
            </a:r>
            <a:r>
              <a:rPr lang="en-US" altLang="ja-JP" dirty="0"/>
              <a:t>&gt; </a:t>
            </a:r>
            <a:r>
              <a:rPr lang="en-US" altLang="ja-JP" dirty="0" err="1">
                <a:solidFill>
                  <a:srgbClr val="FF00FF"/>
                </a:solidFill>
              </a:rPr>
              <a:t>intVec</a:t>
            </a:r>
            <a:br>
              <a:rPr lang="en-US" altLang="ja-JP" dirty="0"/>
            </a:br>
            <a:br>
              <a:rPr lang="en-US" altLang="ja-JP" dirty="0"/>
            </a:br>
            <a:r>
              <a:rPr lang="en-US" altLang="ja-JP" dirty="0" err="1"/>
              <a:t>intVec.</a:t>
            </a:r>
            <a:r>
              <a:rPr lang="en-US" altLang="ja-JP" dirty="0" err="1">
                <a:solidFill>
                  <a:srgbClr val="FF0000"/>
                </a:solidFill>
              </a:rPr>
              <a:t>push_back</a:t>
            </a:r>
            <a:r>
              <a:rPr lang="en-US" altLang="ja-JP" dirty="0"/>
              <a:t>(10)</a:t>
            </a:r>
            <a:r>
              <a:rPr lang="ja-JP" altLang="en-US" dirty="0"/>
              <a:t>　　　　　または</a:t>
            </a:r>
            <a:br>
              <a:rPr lang="en-US" altLang="ja-JP" dirty="0">
                <a:solidFill>
                  <a:srgbClr val="00B050"/>
                </a:solidFill>
              </a:rPr>
            </a:br>
            <a:r>
              <a:rPr lang="en-US" altLang="ja-JP" dirty="0" err="1"/>
              <a:t>intVec.</a:t>
            </a:r>
            <a:r>
              <a:rPr lang="en-US" altLang="ja-JP" dirty="0" err="1">
                <a:solidFill>
                  <a:srgbClr val="00B050"/>
                </a:solidFill>
              </a:rPr>
              <a:t>emplace_back</a:t>
            </a:r>
            <a:r>
              <a:rPr lang="en-US" altLang="ja-JP" dirty="0"/>
              <a:t>(31)</a:t>
            </a:r>
            <a:br>
              <a:rPr lang="en-US" altLang="ja-JP" dirty="0"/>
            </a:br>
            <a:br>
              <a:rPr lang="en-US" altLang="ja-JP" dirty="0"/>
            </a:br>
            <a:r>
              <a:rPr lang="ja-JP" altLang="en-US" dirty="0"/>
              <a:t>引数に同じ基本型のデータを指定すると要素数が増えていく</a:t>
            </a:r>
            <a:endParaRPr lang="en-US" altLang="ja-JP" dirty="0"/>
          </a:p>
        </p:txBody>
      </p:sp>
    </p:spTree>
    <p:extLst>
      <p:ext uri="{BB962C8B-B14F-4D97-AF65-F5344CB8AC3E}">
        <p14:creationId xmlns:p14="http://schemas.microsoft.com/office/powerpoint/2010/main" val="2259584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クラス（要素の追加と要素数）</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801314"/>
          </a:xfrm>
          <a:prstGeom prst="rect">
            <a:avLst/>
          </a:prstGeom>
          <a:noFill/>
          <a:ln>
            <a:solidFill>
              <a:schemeClr val="tx1"/>
            </a:solidFill>
          </a:ln>
        </p:spPr>
        <p:txBody>
          <a:bodyPr wrap="square" rtlCol="0">
            <a:spAutoFit/>
          </a:bodyPr>
          <a:lstStyle/>
          <a:p>
            <a:r>
              <a:rPr lang="en-US" altLang="ja-JP" sz="1800" dirty="0">
                <a:solidFill>
                  <a:srgbClr val="000000"/>
                </a:solidFill>
                <a:ea typeface="ＭＳ ゴシック" panose="020B0609070205080204" pitchFamily="49" charset="-128"/>
              </a:rPr>
              <a:t>	v1.push_back(3);</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"ABC"</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“DEF”</a:t>
            </a:r>
            <a:r>
              <a:rPr lang="en-US" altLang="ja-JP" sz="1800" dirty="0">
                <a:solidFill>
                  <a:srgbClr val="000000"/>
                </a:solidFill>
                <a:ea typeface="ＭＳ ゴシック" panose="020B0609070205080204" pitchFamily="49" charset="-128"/>
              </a:rPr>
              <a:t>);</a:t>
            </a:r>
            <a:br>
              <a:rPr lang="en-US" altLang="ja-JP" sz="1800" dirty="0">
                <a:solidFill>
                  <a:srgbClr val="000000"/>
                </a:solidFill>
                <a:ea typeface="ＭＳ ゴシック" panose="020B0609070205080204" pitchFamily="49" charset="-128"/>
              </a:rPr>
            </a:br>
            <a:r>
              <a:rPr lang="en-US" altLang="ja-JP"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std::</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std::</a:t>
            </a:r>
            <a:r>
              <a:rPr lang="sv-SE" altLang="ja-JP" sz="1800" dirty="0">
                <a:solidFill>
                  <a:srgbClr val="000000"/>
                </a:solidFill>
                <a:ea typeface="ＭＳ ゴシック" panose="020B0609070205080204" pitchFamily="49" charset="-128"/>
              </a:rPr>
              <a:t>endl;</a:t>
            </a:r>
            <a:endParaRPr lang="en-US" altLang="ja-JP" sz="1800" dirty="0">
              <a:solidFill>
                <a:srgbClr val="000000"/>
              </a:solidFill>
              <a:ea typeface="ＭＳ ゴシック" panose="020B0609070205080204" pitchFamily="49" charset="-128"/>
            </a:endParaRP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0000FF"/>
                </a:solidFill>
                <a:ea typeface="ＭＳ ゴシック" panose="020B0609070205080204" pitchFamily="49" charset="-128"/>
              </a:rPr>
              <a:t>int</a:t>
            </a:r>
            <a:r>
              <a:rPr lang="nn-NO" altLang="ja-JP" sz="1800" dirty="0">
                <a:solidFill>
                  <a:srgbClr val="000000"/>
                </a:solidFill>
                <a:ea typeface="ＭＳ ゴシック" panose="020B0609070205080204" pitchFamily="49" charset="-128"/>
              </a:rPr>
              <a:t> i = 0; i &lt; v1.size(); i++) {</a:t>
            </a:r>
          </a:p>
          <a:p>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std::</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i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v1</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i</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std::</a:t>
            </a:r>
            <a:r>
              <a:rPr lang="sv-SE" altLang="ja-JP" sz="1800" dirty="0">
                <a:solidFill>
                  <a:srgbClr val="000000"/>
                </a:solidFill>
                <a:ea typeface="ＭＳ ゴシック" panose="020B0609070205080204" pitchFamily="49" charset="-128"/>
              </a:rPr>
              <a:t>endl;</a:t>
            </a:r>
          </a:p>
          <a:p>
            <a:r>
              <a:rPr lang="en-US" altLang="ja-JP" sz="1800" dirty="0">
                <a:solidFill>
                  <a:srgbClr val="000000"/>
                </a:solidFill>
                <a:ea typeface="ＭＳ ゴシック" panose="020B0609070205080204" pitchFamily="49" charset="-128"/>
              </a:rPr>
              <a:t>	}</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v1.emplace_back(4);</a:t>
            </a:r>
            <a:r>
              <a:rPr lang="en-US" altLang="ja-JP" dirty="0">
                <a:solidFill>
                  <a:srgbClr val="00B050"/>
                </a:solidFill>
                <a:ea typeface="ＭＳ ゴシック" panose="020B0609070205080204" pitchFamily="49" charset="-128"/>
              </a:rPr>
              <a:t> //</a:t>
            </a:r>
            <a:r>
              <a:rPr lang="ja-JP" altLang="en-US" dirty="0">
                <a:solidFill>
                  <a:srgbClr val="00B050"/>
                </a:solidFill>
                <a:ea typeface="ＭＳ ゴシック" panose="020B0609070205080204" pitchFamily="49" charset="-128"/>
              </a:rPr>
              <a:t>末尾に要素追加</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std::</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std::</a:t>
            </a:r>
            <a:r>
              <a:rPr lang="sv-SE" altLang="ja-JP" sz="1800" dirty="0">
                <a:solidFill>
                  <a:srgbClr val="000000"/>
                </a:solidFill>
                <a:ea typeface="ＭＳ ゴシック" panose="020B0609070205080204" pitchFamily="49" charset="-128"/>
              </a:rPr>
              <a:t>endl;</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std::</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”v2</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v2.size()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std::</a:t>
            </a:r>
            <a:r>
              <a:rPr lang="sv-SE" altLang="ja-JP" sz="1800" dirty="0">
                <a:solidFill>
                  <a:srgbClr val="000000"/>
                </a:solidFill>
                <a:ea typeface="ＭＳ ゴシック" panose="020B0609070205080204" pitchFamily="49" charset="-128"/>
              </a:rPr>
              <a:t>endl;</a:t>
            </a:r>
            <a:endParaRPr lang="en-US" altLang="ja-JP" sz="1800" dirty="0">
              <a:solidFill>
                <a:srgbClr val="000000"/>
              </a:solidFill>
              <a:ea typeface="ＭＳ ゴシック" panose="020B0609070205080204" pitchFamily="49" charset="-128"/>
            </a:endParaRP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0000FF"/>
                </a:solidFill>
                <a:ea typeface="ＭＳ ゴシック" panose="020B0609070205080204" pitchFamily="49" charset="-128"/>
              </a:rPr>
              <a:t>int</a:t>
            </a:r>
            <a:r>
              <a:rPr lang="nn-NO" altLang="ja-JP" sz="1800" dirty="0">
                <a:solidFill>
                  <a:srgbClr val="000000"/>
                </a:solidFill>
                <a:ea typeface="ＭＳ ゴシック" panose="020B0609070205080204" pitchFamily="49" charset="-128"/>
              </a:rPr>
              <a:t> i = 0; i &lt;  2.size(); i++) {</a:t>
            </a:r>
          </a:p>
          <a:p>
            <a:r>
              <a:rPr lang="en-US"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std::</a:t>
            </a:r>
            <a:r>
              <a:rPr lang="en-US" altLang="ja-JP" sz="1800" dirty="0" err="1">
                <a:solidFill>
                  <a:srgbClr val="000000"/>
                </a:solidFill>
                <a:ea typeface="ＭＳ ゴシック" panose="020B0609070205080204" pitchFamily="49" charset="-128"/>
              </a:rPr>
              <a:t>cout</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a:solidFill>
                  <a:srgbClr val="A31515"/>
                </a:solidFill>
                <a:ea typeface="ＭＳ ゴシック" panose="020B0609070205080204" pitchFamily="49" charset="-128"/>
              </a:rPr>
              <a:t>“v2["</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err="1">
                <a:solidFill>
                  <a:srgbClr val="000000"/>
                </a:solidFill>
                <a:ea typeface="ＭＳ ゴシック" panose="020B0609070205080204" pitchFamily="49" charset="-128"/>
              </a:rPr>
              <a:t>i</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a:solidFill>
                  <a:srgbClr val="A31515"/>
                </a:solidFill>
                <a:ea typeface="ＭＳ ゴシック" panose="020B0609070205080204" pitchFamily="49" charset="-128"/>
              </a:rPr>
              <a:t>"]="</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v2</a:t>
            </a:r>
            <a:r>
              <a:rPr lang="en-US" altLang="ja-JP" sz="1800" dirty="0">
                <a:solidFill>
                  <a:srgbClr val="008080"/>
                </a:solidFill>
                <a:ea typeface="ＭＳ ゴシック" panose="020B0609070205080204" pitchFamily="49" charset="-128"/>
              </a:rPr>
              <a:t>[</a:t>
            </a:r>
            <a:r>
              <a:rPr lang="en-US" altLang="ja-JP" sz="1800" dirty="0" err="1">
                <a:solidFill>
                  <a:srgbClr val="000000"/>
                </a:solidFill>
                <a:ea typeface="ＭＳ ゴシック" panose="020B0609070205080204" pitchFamily="49" charset="-128"/>
              </a:rPr>
              <a:t>i</a:t>
            </a:r>
            <a:r>
              <a:rPr lang="en-US" altLang="ja-JP" sz="1800" dirty="0">
                <a:solidFill>
                  <a:srgbClr val="008080"/>
                </a:solidFill>
                <a:ea typeface="ＭＳ ゴシック" panose="020B0609070205080204" pitchFamily="49" charset="-128"/>
              </a:rPr>
              <a:t>]</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std::</a:t>
            </a:r>
            <a:r>
              <a:rPr lang="en-US" altLang="ja-JP" sz="1800" dirty="0" err="1">
                <a:solidFill>
                  <a:srgbClr val="000000"/>
                </a:solidFill>
                <a:ea typeface="ＭＳ ゴシック" panose="020B0609070205080204" pitchFamily="49" charset="-128"/>
              </a:rPr>
              <a:t>endl</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a:t>
            </a:r>
          </a:p>
          <a:p>
            <a:r>
              <a:rPr lang="en-US" altLang="ja-JP" sz="1800" dirty="0">
                <a:solidFill>
                  <a:srgbClr val="000000"/>
                </a:solidFill>
                <a:ea typeface="ＭＳ ゴシック" panose="020B0609070205080204" pitchFamily="49" charset="-128"/>
              </a:rPr>
              <a:t>	v2.emplace_back(</a:t>
            </a:r>
            <a:r>
              <a:rPr lang="en-US" altLang="ja-JP" sz="1800" dirty="0">
                <a:solidFill>
                  <a:srgbClr val="C00000"/>
                </a:solidFill>
                <a:ea typeface="ＭＳ ゴシック" panose="020B0609070205080204" pitchFamily="49" charset="-128"/>
              </a:rPr>
              <a:t>“G”</a:t>
            </a:r>
            <a:r>
              <a:rPr lang="en-US" altLang="ja-JP" sz="1800" dirty="0">
                <a:solidFill>
                  <a:srgbClr val="000000"/>
                </a:solidFill>
                <a:ea typeface="ＭＳ ゴシック" panose="020B0609070205080204" pitchFamily="49" charset="-128"/>
              </a:rPr>
              <a:t>);</a:t>
            </a:r>
            <a:r>
              <a:rPr lang="en-US" altLang="ja-JP" dirty="0">
                <a:solidFill>
                  <a:srgbClr val="00B050"/>
                </a:solidFill>
                <a:ea typeface="ＭＳ ゴシック" panose="020B0609070205080204" pitchFamily="49" charset="-128"/>
              </a:rPr>
              <a:t> //</a:t>
            </a:r>
            <a:r>
              <a:rPr lang="ja-JP" altLang="en-US" dirty="0">
                <a:solidFill>
                  <a:srgbClr val="00B050"/>
                </a:solidFill>
                <a:ea typeface="ＭＳ ゴシック" panose="020B0609070205080204" pitchFamily="49" charset="-128"/>
              </a:rPr>
              <a:t>末尾に要素追加</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std::</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”v2</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v2.size()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std::</a:t>
            </a:r>
            <a:r>
              <a:rPr lang="sv-SE" altLang="ja-JP" sz="1800" dirty="0">
                <a:solidFill>
                  <a:srgbClr val="000000"/>
                </a:solidFill>
                <a:ea typeface="ＭＳ ゴシック" panose="020B0609070205080204" pitchFamily="49" charset="-128"/>
              </a:rPr>
              <a:t>endl;</a:t>
            </a:r>
            <a:endParaRPr lang="en-US" altLang="ja-JP" sz="1800" dirty="0">
              <a:solidFill>
                <a:srgbClr val="000000"/>
              </a:solidFill>
              <a:ea typeface="ＭＳ ゴシック" panose="020B0609070205080204" pitchFamily="49" charset="-128"/>
            </a:endParaRPr>
          </a:p>
          <a:p>
            <a:r>
              <a:rPr lang="en-US" altLang="ja-JP" sz="1800" dirty="0">
                <a:solidFill>
                  <a:srgbClr val="0000FF"/>
                </a:solidFill>
                <a:ea typeface="ＭＳ ゴシック" panose="020B0609070205080204" pitchFamily="49" charset="-128"/>
              </a:rPr>
              <a:t>	return</a:t>
            </a:r>
            <a:r>
              <a:rPr lang="en-US" altLang="ja-JP" sz="1800" dirty="0">
                <a:solidFill>
                  <a:srgbClr val="000000"/>
                </a:solidFill>
                <a:ea typeface="ＭＳ ゴシック" panose="020B0609070205080204" pitchFamily="49" charset="-128"/>
              </a:rPr>
              <a:t> 0;</a:t>
            </a:r>
          </a:p>
          <a:p>
            <a:r>
              <a:rPr lang="en-US" altLang="ja-JP" sz="1800" dirty="0">
                <a:solidFill>
                  <a:srgbClr val="000000"/>
                </a:solidFill>
                <a:ea typeface="ＭＳ ゴシック" panose="020B0609070205080204" pitchFamily="49" charset="-128"/>
              </a:rPr>
              <a:t>}</a:t>
            </a:r>
            <a:endParaRPr kumimoji="1" lang="ja-JP" altLang="en-US" sz="7200" dirty="0"/>
          </a:p>
        </p:txBody>
      </p:sp>
      <p:sp>
        <p:nvSpPr>
          <p:cNvPr id="4" name="矢印: 右 3">
            <a:extLst>
              <a:ext uri="{FF2B5EF4-FFF2-40B4-BE49-F238E27FC236}">
                <a16:creationId xmlns:a16="http://schemas.microsoft.com/office/drawing/2014/main" id="{E8A58551-4CF3-D307-EAB6-CF9E51BE1DC7}"/>
              </a:ext>
            </a:extLst>
          </p:cNvPr>
          <p:cNvSpPr/>
          <p:nvPr/>
        </p:nvSpPr>
        <p:spPr>
          <a:xfrm>
            <a:off x="751890" y="1994170"/>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03D5EDFA-B62E-1A7D-6F0F-3459E14ADF01}"/>
              </a:ext>
            </a:extLst>
          </p:cNvPr>
          <p:cNvSpPr/>
          <p:nvPr/>
        </p:nvSpPr>
        <p:spPr>
          <a:xfrm>
            <a:off x="751890" y="310746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6B69035C-6E49-DCD4-2A2A-91578FDAC4C1}"/>
              </a:ext>
            </a:extLst>
          </p:cNvPr>
          <p:cNvSpPr/>
          <p:nvPr/>
        </p:nvSpPr>
        <p:spPr>
          <a:xfrm>
            <a:off x="751890" y="338030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59195E56-BDC3-6E61-5656-D95DDA3C28FB}"/>
              </a:ext>
            </a:extLst>
          </p:cNvPr>
          <p:cNvSpPr/>
          <p:nvPr/>
        </p:nvSpPr>
        <p:spPr>
          <a:xfrm>
            <a:off x="751890" y="365313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89C517B5-077D-D7EF-E179-EEBFF1E09D29}"/>
              </a:ext>
            </a:extLst>
          </p:cNvPr>
          <p:cNvSpPr/>
          <p:nvPr/>
        </p:nvSpPr>
        <p:spPr>
          <a:xfrm>
            <a:off x="751890" y="4720450"/>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271DCC-40FA-E0DF-93B4-D7E471510986}"/>
              </a:ext>
            </a:extLst>
          </p:cNvPr>
          <p:cNvSpPr/>
          <p:nvPr/>
        </p:nvSpPr>
        <p:spPr>
          <a:xfrm>
            <a:off x="751890" y="5002552"/>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40620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クラス（要素の削除）</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355312"/>
          </a:xfrm>
          <a:prstGeom prst="rect">
            <a:avLst/>
          </a:prstGeom>
          <a:noFill/>
          <a:ln>
            <a:solidFill>
              <a:schemeClr val="tx1"/>
            </a:solidFill>
          </a:ln>
        </p:spPr>
        <p:txBody>
          <a:bodyPr wrap="square" rtlCol="0">
            <a:spAutoFit/>
          </a:bodyPr>
          <a:lstStyle/>
          <a:p>
            <a:r>
              <a:rPr lang="en-US" altLang="ja-JP" sz="1800" dirty="0">
                <a:solidFill>
                  <a:srgbClr val="000000"/>
                </a:solidFill>
                <a:ea typeface="ＭＳ ゴシック" panose="020B0609070205080204" pitchFamily="49" charset="-128"/>
              </a:rPr>
              <a:t>	v1.push_back(3);</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"ABC"</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“DEF”</a:t>
            </a:r>
            <a:r>
              <a:rPr lang="en-US" altLang="ja-JP" sz="1800" dirty="0">
                <a:solidFill>
                  <a:srgbClr val="000000"/>
                </a:solidFill>
                <a:ea typeface="ＭＳ ゴシック" panose="020B0609070205080204" pitchFamily="49" charset="-128"/>
              </a:rPr>
              <a:t>);</a:t>
            </a:r>
            <a:br>
              <a:rPr lang="en-US" altLang="ja-JP" sz="1800" dirty="0">
                <a:solidFill>
                  <a:srgbClr val="000000"/>
                </a:solidFill>
                <a:ea typeface="ＭＳ ゴシック" panose="020B0609070205080204" pitchFamily="49" charset="-128"/>
              </a:rPr>
            </a:br>
            <a:r>
              <a:rPr lang="en-US" altLang="ja-JP"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std::</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std::</a:t>
            </a:r>
            <a:r>
              <a:rPr lang="sv-SE" altLang="ja-JP" sz="1800" dirty="0">
                <a:solidFill>
                  <a:srgbClr val="000000"/>
                </a:solidFill>
                <a:ea typeface="ＭＳ ゴシック" panose="020B0609070205080204" pitchFamily="49" charset="-128"/>
              </a:rPr>
              <a:t>endl;</a:t>
            </a:r>
            <a:endParaRPr lang="en-US" altLang="ja-JP" sz="1800" dirty="0">
              <a:solidFill>
                <a:srgbClr val="000000"/>
              </a:solidFill>
              <a:ea typeface="ＭＳ ゴシック" panose="020B0609070205080204" pitchFamily="49" charset="-128"/>
            </a:endParaRP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0000FF"/>
                </a:solidFill>
                <a:ea typeface="ＭＳ ゴシック" panose="020B0609070205080204" pitchFamily="49" charset="-128"/>
              </a:rPr>
              <a:t>int</a:t>
            </a:r>
            <a:r>
              <a:rPr lang="nn-NO" altLang="ja-JP" sz="1800" dirty="0">
                <a:solidFill>
                  <a:srgbClr val="000000"/>
                </a:solidFill>
                <a:ea typeface="ＭＳ ゴシック" panose="020B0609070205080204" pitchFamily="49" charset="-128"/>
              </a:rPr>
              <a:t> i = 0; i &lt; v1.size(); i++) {</a:t>
            </a:r>
          </a:p>
          <a:p>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std::</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i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v1</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i</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std::</a:t>
            </a:r>
            <a:r>
              <a:rPr lang="sv-SE" altLang="ja-JP" sz="1800" dirty="0">
                <a:solidFill>
                  <a:srgbClr val="000000"/>
                </a:solidFill>
                <a:ea typeface="ＭＳ ゴシック" panose="020B0609070205080204" pitchFamily="49" charset="-128"/>
              </a:rPr>
              <a:t>endl;</a:t>
            </a:r>
          </a:p>
          <a:p>
            <a:r>
              <a:rPr lang="en-US" altLang="ja-JP" sz="1800" dirty="0">
                <a:solidFill>
                  <a:srgbClr val="000000"/>
                </a:solidFill>
                <a:ea typeface="ＭＳ ゴシック" panose="020B0609070205080204" pitchFamily="49" charset="-128"/>
              </a:rPr>
              <a:t>	}</a:t>
            </a:r>
          </a:p>
          <a:p>
            <a:r>
              <a:rPr lang="en-US" altLang="ja-JP" sz="1800" dirty="0">
                <a:solidFill>
                  <a:srgbClr val="000000"/>
                </a:solidFill>
                <a:ea typeface="ＭＳ ゴシック" panose="020B0609070205080204" pitchFamily="49" charset="-128"/>
              </a:rPr>
              <a:t>	v1.pop_back();</a:t>
            </a:r>
            <a:r>
              <a:rPr lang="ja-JP" altLang="en-US" sz="1800" dirty="0">
                <a:solidFill>
                  <a:srgbClr val="000000"/>
                </a:solidFill>
                <a:ea typeface="ＭＳ ゴシック" panose="020B0609070205080204" pitchFamily="49" charset="-128"/>
              </a:rPr>
              <a:t>  </a:t>
            </a:r>
            <a:r>
              <a:rPr lang="en-US" altLang="ja-JP" dirty="0">
                <a:solidFill>
                  <a:srgbClr val="00B050"/>
                </a:solidFill>
                <a:ea typeface="ＭＳ ゴシック" panose="020B0609070205080204" pitchFamily="49" charset="-128"/>
              </a:rPr>
              <a:t>//</a:t>
            </a:r>
            <a:r>
              <a:rPr lang="ja-JP" altLang="en-US" dirty="0">
                <a:solidFill>
                  <a:srgbClr val="00B050"/>
                </a:solidFill>
                <a:ea typeface="ＭＳ ゴシック" panose="020B0609070205080204" pitchFamily="49" charset="-128"/>
              </a:rPr>
              <a:t>末尾要素の削除</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v1.emplace_back(4);</a:t>
            </a:r>
            <a:r>
              <a:rPr lang="en-US" altLang="ja-JP" dirty="0">
                <a:solidFill>
                  <a:srgbClr val="00B050"/>
                </a:solidFill>
                <a:ea typeface="ＭＳ ゴシック" panose="020B0609070205080204" pitchFamily="49" charset="-128"/>
              </a:rPr>
              <a:t> </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std::</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std::</a:t>
            </a:r>
            <a:r>
              <a:rPr lang="sv-SE" altLang="ja-JP" sz="1800" dirty="0">
                <a:solidFill>
                  <a:srgbClr val="000000"/>
                </a:solidFill>
                <a:ea typeface="ＭＳ ゴシック" panose="020B0609070205080204" pitchFamily="49" charset="-128"/>
              </a:rPr>
              <a:t>endl;</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std::</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”v2</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v2.size()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std::</a:t>
            </a:r>
            <a:r>
              <a:rPr lang="sv-SE" altLang="ja-JP" sz="1800" dirty="0">
                <a:solidFill>
                  <a:srgbClr val="000000"/>
                </a:solidFill>
                <a:ea typeface="ＭＳ ゴシック" panose="020B0609070205080204" pitchFamily="49" charset="-128"/>
              </a:rPr>
              <a:t>endl;</a:t>
            </a:r>
            <a:endParaRPr lang="en-US" altLang="ja-JP" sz="1800" dirty="0">
              <a:solidFill>
                <a:srgbClr val="000000"/>
              </a:solidFill>
              <a:ea typeface="ＭＳ ゴシック" panose="020B0609070205080204" pitchFamily="49" charset="-128"/>
            </a:endParaRP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0000FF"/>
                </a:solidFill>
                <a:ea typeface="ＭＳ ゴシック" panose="020B0609070205080204" pitchFamily="49" charset="-128"/>
              </a:rPr>
              <a:t>int</a:t>
            </a:r>
            <a:r>
              <a:rPr lang="nn-NO" altLang="ja-JP" sz="1800" dirty="0">
                <a:solidFill>
                  <a:srgbClr val="000000"/>
                </a:solidFill>
                <a:ea typeface="ＭＳ ゴシック" panose="020B0609070205080204" pitchFamily="49" charset="-128"/>
              </a:rPr>
              <a:t> i = 0; i &lt;  2.size(); i++) {</a:t>
            </a:r>
          </a:p>
          <a:p>
            <a:r>
              <a:rPr lang="en-US"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std::</a:t>
            </a:r>
            <a:r>
              <a:rPr lang="en-US" altLang="ja-JP" sz="1800" dirty="0" err="1">
                <a:solidFill>
                  <a:srgbClr val="000000"/>
                </a:solidFill>
                <a:ea typeface="ＭＳ ゴシック" panose="020B0609070205080204" pitchFamily="49" charset="-128"/>
              </a:rPr>
              <a:t>cout</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a:solidFill>
                  <a:srgbClr val="A31515"/>
                </a:solidFill>
                <a:ea typeface="ＭＳ ゴシック" panose="020B0609070205080204" pitchFamily="49" charset="-128"/>
              </a:rPr>
              <a:t>“v2["</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err="1">
                <a:solidFill>
                  <a:srgbClr val="000000"/>
                </a:solidFill>
                <a:ea typeface="ＭＳ ゴシック" panose="020B0609070205080204" pitchFamily="49" charset="-128"/>
              </a:rPr>
              <a:t>i</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a:solidFill>
                  <a:srgbClr val="A31515"/>
                </a:solidFill>
                <a:ea typeface="ＭＳ ゴシック" panose="020B0609070205080204" pitchFamily="49" charset="-128"/>
              </a:rPr>
              <a:t>"]="</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v2</a:t>
            </a:r>
            <a:r>
              <a:rPr lang="en-US" altLang="ja-JP" sz="1800" dirty="0">
                <a:solidFill>
                  <a:srgbClr val="008080"/>
                </a:solidFill>
                <a:ea typeface="ＭＳ ゴシック" panose="020B0609070205080204" pitchFamily="49" charset="-128"/>
              </a:rPr>
              <a:t>[</a:t>
            </a:r>
            <a:r>
              <a:rPr lang="en-US" altLang="ja-JP" sz="1800" dirty="0" err="1">
                <a:solidFill>
                  <a:srgbClr val="000000"/>
                </a:solidFill>
                <a:ea typeface="ＭＳ ゴシック" panose="020B0609070205080204" pitchFamily="49" charset="-128"/>
              </a:rPr>
              <a:t>i</a:t>
            </a:r>
            <a:r>
              <a:rPr lang="en-US" altLang="ja-JP" sz="1800" dirty="0">
                <a:solidFill>
                  <a:srgbClr val="008080"/>
                </a:solidFill>
                <a:ea typeface="ＭＳ ゴシック" panose="020B0609070205080204" pitchFamily="49" charset="-128"/>
              </a:rPr>
              <a:t>]</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std::</a:t>
            </a:r>
            <a:r>
              <a:rPr lang="en-US" altLang="ja-JP" sz="1800" dirty="0" err="1">
                <a:solidFill>
                  <a:srgbClr val="000000"/>
                </a:solidFill>
                <a:ea typeface="ＭＳ ゴシック" panose="020B0609070205080204" pitchFamily="49" charset="-128"/>
              </a:rPr>
              <a:t>endl</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a:t>
            </a:r>
          </a:p>
          <a:p>
            <a:r>
              <a:rPr lang="en-US" altLang="ja-JP" dirty="0">
                <a:solidFill>
                  <a:srgbClr val="000000"/>
                </a:solidFill>
                <a:ea typeface="ＭＳ ゴシック" panose="020B0609070205080204" pitchFamily="49" charset="-128"/>
              </a:rPr>
              <a:t>	</a:t>
            </a:r>
            <a:r>
              <a:rPr lang="en-US" altLang="ja-JP" sz="1800" dirty="0">
                <a:solidFill>
                  <a:srgbClr val="000000"/>
                </a:solidFill>
                <a:ea typeface="ＭＳ ゴシック" panose="020B0609070205080204" pitchFamily="49" charset="-128"/>
              </a:rPr>
              <a:t>v2.pop_back();</a:t>
            </a:r>
          </a:p>
          <a:p>
            <a:r>
              <a:rPr lang="en-US" altLang="ja-JP" sz="1800" dirty="0">
                <a:solidFill>
                  <a:srgbClr val="000000"/>
                </a:solidFill>
                <a:ea typeface="ＭＳ ゴシック" panose="020B0609070205080204" pitchFamily="49" charset="-128"/>
              </a:rPr>
              <a:t>	v2.emplace_back(</a:t>
            </a:r>
            <a:r>
              <a:rPr lang="en-US" altLang="ja-JP" sz="1800" dirty="0">
                <a:solidFill>
                  <a:srgbClr val="C00000"/>
                </a:solidFill>
                <a:ea typeface="ＭＳ ゴシック" panose="020B0609070205080204" pitchFamily="49" charset="-128"/>
              </a:rPr>
              <a:t>“G”</a:t>
            </a:r>
            <a:r>
              <a:rPr lang="en-US" altLang="ja-JP" sz="1800" dirty="0">
                <a:solidFill>
                  <a:srgbClr val="000000"/>
                </a:solidFill>
                <a:ea typeface="ＭＳ ゴシック" panose="020B0609070205080204" pitchFamily="49" charset="-128"/>
              </a:rPr>
              <a:t>);</a:t>
            </a:r>
          </a:p>
          <a:p>
            <a:r>
              <a:rPr lang="en-US" altLang="ja-JP"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std::</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”v2</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v2.size()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std::</a:t>
            </a:r>
            <a:r>
              <a:rPr lang="sv-SE" altLang="ja-JP" sz="1800" dirty="0">
                <a:solidFill>
                  <a:srgbClr val="000000"/>
                </a:solidFill>
                <a:ea typeface="ＭＳ ゴシック" panose="020B0609070205080204" pitchFamily="49" charset="-128"/>
              </a:rPr>
              <a:t>endl;</a:t>
            </a:r>
            <a:endParaRPr lang="en-US" altLang="ja-JP" sz="1800" dirty="0">
              <a:solidFill>
                <a:srgbClr val="000000"/>
              </a:solidFill>
              <a:ea typeface="ＭＳ ゴシック" panose="020B0609070205080204" pitchFamily="49" charset="-128"/>
            </a:endParaRPr>
          </a:p>
          <a:p>
            <a:r>
              <a:rPr lang="en-US" altLang="ja-JP" sz="1800" dirty="0">
                <a:solidFill>
                  <a:srgbClr val="0000FF"/>
                </a:solidFill>
                <a:ea typeface="ＭＳ ゴシック" panose="020B0609070205080204" pitchFamily="49" charset="-128"/>
              </a:rPr>
              <a:t>	return</a:t>
            </a:r>
            <a:r>
              <a:rPr lang="en-US" altLang="ja-JP" sz="1800" dirty="0">
                <a:solidFill>
                  <a:srgbClr val="000000"/>
                </a:solidFill>
                <a:ea typeface="ＭＳ ゴシック" panose="020B0609070205080204" pitchFamily="49" charset="-128"/>
              </a:rPr>
              <a:t> 0;</a:t>
            </a:r>
          </a:p>
          <a:p>
            <a:r>
              <a:rPr lang="en-US" altLang="ja-JP" sz="1800" dirty="0">
                <a:solidFill>
                  <a:srgbClr val="000000"/>
                </a:solidFill>
                <a:ea typeface="ＭＳ ゴシック" panose="020B0609070205080204" pitchFamily="49" charset="-128"/>
              </a:rPr>
              <a:t>}</a:t>
            </a:r>
            <a:endParaRPr kumimoji="1" lang="ja-JP" altLang="en-US" sz="7200" dirty="0"/>
          </a:p>
        </p:txBody>
      </p:sp>
      <p:sp>
        <p:nvSpPr>
          <p:cNvPr id="6" name="矢印: 右 5">
            <a:extLst>
              <a:ext uri="{FF2B5EF4-FFF2-40B4-BE49-F238E27FC236}">
                <a16:creationId xmlns:a16="http://schemas.microsoft.com/office/drawing/2014/main" id="{03D5EDFA-B62E-1A7D-6F0F-3459E14ADF01}"/>
              </a:ext>
            </a:extLst>
          </p:cNvPr>
          <p:cNvSpPr/>
          <p:nvPr/>
        </p:nvSpPr>
        <p:spPr>
          <a:xfrm>
            <a:off x="751890" y="310746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271DCC-40FA-E0DF-93B4-D7E471510986}"/>
              </a:ext>
            </a:extLst>
          </p:cNvPr>
          <p:cNvSpPr/>
          <p:nvPr/>
        </p:nvSpPr>
        <p:spPr>
          <a:xfrm>
            <a:off x="751890" y="5002552"/>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82705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といったコンテナクラス内の要素の位置を示すポインタのようなもの</a:t>
            </a:r>
            <a:br>
              <a:rPr lang="en-US" altLang="ja-JP" dirty="0"/>
            </a:br>
            <a:br>
              <a:rPr lang="en-US" altLang="ja-JP" dirty="0"/>
            </a:br>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&gt;::iterator </a:t>
            </a:r>
            <a:r>
              <a:rPr lang="en-US" altLang="ja-JP" dirty="0" err="1">
                <a:solidFill>
                  <a:srgbClr val="FF00FF"/>
                </a:solidFill>
              </a:rPr>
              <a:t>itr</a:t>
            </a:r>
            <a:br>
              <a:rPr lang="en-US" altLang="ja-JP" dirty="0">
                <a:solidFill>
                  <a:srgbClr val="FF00FF"/>
                </a:solidFill>
              </a:rPr>
            </a:br>
            <a:r>
              <a:rPr lang="en-US" altLang="ja-JP" dirty="0" err="1">
                <a:solidFill>
                  <a:srgbClr val="FF00FF"/>
                </a:solidFill>
              </a:rPr>
              <a:t>itr</a:t>
            </a:r>
            <a:r>
              <a:rPr lang="en-US" altLang="ja-JP" dirty="0">
                <a:solidFill>
                  <a:srgbClr val="FF00FF"/>
                </a:solidFill>
              </a:rPr>
              <a:t> </a:t>
            </a:r>
            <a:r>
              <a:rPr lang="en-US" altLang="ja-JP" dirty="0"/>
              <a:t>= v1.</a:t>
            </a:r>
            <a:r>
              <a:rPr lang="en-US" altLang="ja-JP" dirty="0">
                <a:solidFill>
                  <a:srgbClr val="00B050"/>
                </a:solidFill>
              </a:rPr>
              <a:t>begin</a:t>
            </a:r>
            <a:r>
              <a:rPr lang="en-US" altLang="ja-JP" dirty="0"/>
              <a:t>();</a:t>
            </a:r>
            <a:br>
              <a:rPr lang="en-US" altLang="ja-JP" dirty="0"/>
            </a:br>
            <a:r>
              <a:rPr lang="en-US" altLang="ja-JP" dirty="0"/>
              <a:t>   </a:t>
            </a:r>
            <a:r>
              <a:rPr lang="ja-JP" altLang="en-US" dirty="0"/>
              <a:t>もしくは</a:t>
            </a:r>
            <a:br>
              <a:rPr lang="en-US" altLang="ja-JP" dirty="0">
                <a:solidFill>
                  <a:srgbClr val="FF00FF"/>
                </a:solidFill>
              </a:rPr>
            </a:br>
            <a:r>
              <a:rPr lang="en-US" altLang="ja-JP" dirty="0" err="1">
                <a:solidFill>
                  <a:srgbClr val="FF00FF"/>
                </a:solidFill>
              </a:rPr>
              <a:t>itr</a:t>
            </a:r>
            <a:r>
              <a:rPr lang="en-US" altLang="ja-JP" dirty="0">
                <a:solidFill>
                  <a:srgbClr val="FF00FF"/>
                </a:solidFill>
              </a:rPr>
              <a:t> </a:t>
            </a:r>
            <a:r>
              <a:rPr lang="en-US" altLang="ja-JP" dirty="0"/>
              <a:t>= std::</a:t>
            </a:r>
            <a:r>
              <a:rPr lang="en-US" altLang="ja-JP" dirty="0">
                <a:solidFill>
                  <a:srgbClr val="00B050"/>
                </a:solidFill>
              </a:rPr>
              <a:t>begin</a:t>
            </a:r>
            <a:r>
              <a:rPr lang="en-US" altLang="ja-JP" dirty="0"/>
              <a:t>(v1);</a:t>
            </a:r>
            <a:br>
              <a:rPr lang="en-US" altLang="ja-JP" dirty="0"/>
            </a:br>
            <a:br>
              <a:rPr lang="en-US" altLang="ja-JP" dirty="0"/>
            </a:br>
            <a:r>
              <a:rPr lang="ja-JP" altLang="en-US" dirty="0"/>
              <a:t>とすると、</a:t>
            </a:r>
            <a:r>
              <a:rPr lang="en-US" altLang="ja-JP" dirty="0" err="1">
                <a:solidFill>
                  <a:srgbClr val="FF00FF"/>
                </a:solidFill>
              </a:rPr>
              <a:t>itr</a:t>
            </a:r>
            <a:r>
              <a:rPr lang="ja-JP" altLang="en-US" dirty="0"/>
              <a:t>は</a:t>
            </a:r>
            <a:r>
              <a:rPr lang="ja-JP" altLang="en-US" dirty="0">
                <a:solidFill>
                  <a:srgbClr val="00B050"/>
                </a:solidFill>
              </a:rPr>
              <a:t>先頭要素</a:t>
            </a:r>
            <a:r>
              <a:rPr lang="ja-JP" altLang="en-US" dirty="0"/>
              <a:t>のイテレータ</a:t>
            </a:r>
            <a:endParaRPr lang="en-US" altLang="ja-JP" dirty="0"/>
          </a:p>
        </p:txBody>
      </p:sp>
    </p:spTree>
    <p:extLst>
      <p:ext uri="{BB962C8B-B14F-4D97-AF65-F5344CB8AC3E}">
        <p14:creationId xmlns:p14="http://schemas.microsoft.com/office/powerpoint/2010/main" val="2497991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イテレータを使うと、コンテナクラス内の指定場所への要素の追加や削除を行うことが可能</a:t>
            </a:r>
            <a:br>
              <a:rPr lang="en-US" altLang="ja-JP" dirty="0"/>
            </a:br>
            <a:br>
              <a:rPr lang="en-US" altLang="ja-JP" dirty="0"/>
            </a:br>
            <a:r>
              <a:rPr lang="en-US" altLang="ja-JP" dirty="0"/>
              <a:t>v1.</a:t>
            </a:r>
            <a:r>
              <a:rPr lang="en-US" altLang="ja-JP" dirty="0">
                <a:solidFill>
                  <a:srgbClr val="FF0000"/>
                </a:solidFill>
              </a:rPr>
              <a:t>insert</a:t>
            </a:r>
            <a:r>
              <a:rPr lang="en-US" altLang="ja-JP" dirty="0"/>
              <a:t>(</a:t>
            </a:r>
            <a:r>
              <a:rPr lang="ja-JP" altLang="en-US" dirty="0"/>
              <a:t>イテレータ</a:t>
            </a:r>
            <a:r>
              <a:rPr lang="en-US" altLang="ja-JP" dirty="0"/>
              <a:t>, </a:t>
            </a:r>
            <a:r>
              <a:rPr lang="ja-JP" altLang="en-US" dirty="0"/>
              <a:t>挿入値</a:t>
            </a:r>
            <a:r>
              <a:rPr lang="en-US" altLang="ja-JP" dirty="0"/>
              <a:t>)</a:t>
            </a:r>
            <a:br>
              <a:rPr lang="en-US" altLang="ja-JP" dirty="0"/>
            </a:br>
            <a:r>
              <a:rPr lang="ja-JP" altLang="en-US" dirty="0"/>
              <a:t>とすると、イテレータが指し示す場所に値を挿入することが可能</a:t>
            </a:r>
            <a:br>
              <a:rPr lang="en-US" altLang="ja-JP" dirty="0"/>
            </a:br>
            <a:br>
              <a:rPr lang="en-US" altLang="ja-JP" dirty="0"/>
            </a:br>
            <a:r>
              <a:rPr lang="en-US" altLang="ja-JP" dirty="0"/>
              <a:t>v1.</a:t>
            </a:r>
            <a:r>
              <a:rPr lang="en-US" altLang="ja-JP" dirty="0">
                <a:solidFill>
                  <a:srgbClr val="FF0000"/>
                </a:solidFill>
              </a:rPr>
              <a:t>erase</a:t>
            </a:r>
            <a:r>
              <a:rPr lang="en-US" altLang="ja-JP" dirty="0"/>
              <a:t>(</a:t>
            </a:r>
            <a:r>
              <a:rPr lang="ja-JP" altLang="en-US" dirty="0"/>
              <a:t>イテレータ</a:t>
            </a:r>
            <a:r>
              <a:rPr lang="en-US" altLang="ja-JP" dirty="0"/>
              <a:t>)</a:t>
            </a:r>
            <a:br>
              <a:rPr lang="en-US" altLang="ja-JP" dirty="0"/>
            </a:br>
            <a:r>
              <a:rPr lang="ja-JP" altLang="en-US" dirty="0"/>
              <a:t>とすると、イテレータの示す場所の要素を削除</a:t>
            </a:r>
            <a:endParaRPr lang="en-US" altLang="ja-JP" dirty="0"/>
          </a:p>
        </p:txBody>
      </p:sp>
    </p:spTree>
    <p:extLst>
      <p:ext uri="{BB962C8B-B14F-4D97-AF65-F5344CB8AC3E}">
        <p14:creationId xmlns:p14="http://schemas.microsoft.com/office/powerpoint/2010/main" val="3479718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801314"/>
          </a:xfrm>
          <a:prstGeom prst="rect">
            <a:avLst/>
          </a:prstGeom>
          <a:noFill/>
          <a:ln>
            <a:solidFill>
              <a:schemeClr val="tx1"/>
            </a:solidFill>
          </a:ln>
        </p:spPr>
        <p:txBody>
          <a:bodyPr wrap="square" rtlCol="0">
            <a:spAutoFit/>
          </a:bodyPr>
          <a:lstStyle/>
          <a:p>
            <a:r>
              <a:rPr lang="en-US" altLang="ja-JP" sz="1800" dirty="0">
                <a:solidFill>
                  <a:srgbClr val="000000"/>
                </a:solidFill>
                <a:ea typeface="ＭＳ ゴシック" panose="020B0609070205080204" pitchFamily="49" charset="-128"/>
              </a:rPr>
              <a:t>	v1.push_back(3);</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"ABC"</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“DEF”</a:t>
            </a:r>
            <a:r>
              <a:rPr lang="en-US" altLang="ja-JP" sz="1800" dirty="0">
                <a:solidFill>
                  <a:srgbClr val="000000"/>
                </a:solidFill>
                <a:ea typeface="ＭＳ ゴシック" panose="020B0609070205080204" pitchFamily="49" charset="-128"/>
              </a:rPr>
              <a:t>);</a:t>
            </a:r>
            <a:br>
              <a:rPr lang="en-US" altLang="ja-JP" sz="1800" dirty="0">
                <a:solidFill>
                  <a:srgbClr val="000000"/>
                </a:solidFill>
                <a:ea typeface="ＭＳ ゴシック" panose="020B0609070205080204" pitchFamily="49" charset="-128"/>
              </a:rPr>
            </a:br>
            <a:r>
              <a:rPr lang="en-US" altLang="ja-JP"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std::</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std::</a:t>
            </a:r>
            <a:r>
              <a:rPr lang="sv-SE" altLang="ja-JP" sz="1800" dirty="0">
                <a:solidFill>
                  <a:srgbClr val="000000"/>
                </a:solidFill>
                <a:ea typeface="ＭＳ ゴシック" panose="020B0609070205080204" pitchFamily="49" charset="-128"/>
              </a:rPr>
              <a:t>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std::</a:t>
            </a:r>
            <a:r>
              <a:rPr lang="en-US" altLang="ja-JP" sz="1800" dirty="0">
                <a:ea typeface="ＭＳ ゴシック" panose="020B0609070205080204" pitchFamily="49" charset="-128"/>
              </a:rPr>
              <a:t>vector&lt;int&gt;::iterator </a:t>
            </a:r>
            <a:r>
              <a:rPr lang="en-US" altLang="ja-JP" dirty="0">
                <a:ea typeface="ＭＳ ゴシック" panose="020B0609070205080204" pitchFamily="49" charset="-128"/>
              </a:rPr>
              <a:t>itrV1 = itrV1.begin();</a:t>
            </a:r>
          </a:p>
          <a:p>
            <a:r>
              <a:rPr lang="en-US" altLang="ja-JP" sz="1800" dirty="0">
                <a:solidFill>
                  <a:srgbClr val="2B91AF"/>
                </a:solidFill>
                <a:ea typeface="ＭＳ ゴシック" panose="020B0609070205080204" pitchFamily="49" charset="-128"/>
              </a:rPr>
              <a:t>	std::</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a:t>
            </a:r>
            <a:r>
              <a:rPr lang="ja-JP" altLang="en-US" sz="1800" dirty="0">
                <a:solidFill>
                  <a:srgbClr val="C00000"/>
                </a:solidFill>
                <a:ea typeface="ＭＳ ゴシック" panose="020B0609070205080204" pitchFamily="49" charset="-128"/>
              </a:rPr>
              <a:t>イテレータが指す要素の値</a:t>
            </a:r>
            <a:r>
              <a:rPr lang="en-US" altLang="ja-JP" sz="1800" dirty="0">
                <a:solidFill>
                  <a:srgbClr val="C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 </a:t>
            </a:r>
            <a:r>
              <a:rPr lang="nn-NO" altLang="ja-JP" dirty="0">
                <a:solidFill>
                  <a:srgbClr val="000000"/>
                </a:solidFill>
                <a:ea typeface="ＭＳ ゴシック" panose="020B0609070205080204" pitchFamily="49" charset="-128"/>
              </a:rPr>
              <a:t>*</a:t>
            </a:r>
            <a:r>
              <a:rPr lang="nn-NO" altLang="ja-JP" sz="1800" dirty="0">
                <a:solidFill>
                  <a:srgbClr val="000000"/>
                </a:solidFill>
                <a:ea typeface="ＭＳ ゴシック" panose="020B0609070205080204" pitchFamily="49" charset="-128"/>
              </a:rPr>
              <a:t>itrV1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 </a:t>
            </a:r>
            <a:r>
              <a:rPr lang="en-US" altLang="ja-JP" sz="1800" dirty="0">
                <a:solidFill>
                  <a:srgbClr val="2B91AF"/>
                </a:solidFill>
                <a:ea typeface="ＭＳ ゴシック" panose="020B0609070205080204" pitchFamily="49" charset="-128"/>
              </a:rPr>
              <a:t>std::</a:t>
            </a:r>
            <a:r>
              <a:rPr lang="sv-SE" altLang="ja-JP" sz="1800" dirty="0">
                <a:solidFill>
                  <a:srgbClr val="000000"/>
                </a:solidFill>
                <a:ea typeface="ＭＳ ゴシック" panose="020B0609070205080204" pitchFamily="49" charset="-128"/>
              </a:rPr>
              <a:t>endl;</a:t>
            </a:r>
            <a:br>
              <a:rPr lang="en-US" altLang="ja-JP" dirty="0">
                <a:ea typeface="ＭＳ ゴシック" panose="020B0609070205080204" pitchFamily="49" charset="-128"/>
              </a:rPr>
            </a:br>
            <a:r>
              <a:rPr lang="en-US" altLang="ja-JP" dirty="0">
                <a:ea typeface="ＭＳ ゴシック" panose="020B0609070205080204" pitchFamily="49" charset="-128"/>
              </a:rPr>
              <a:t>	v1.insert(itrV1 + 1,11);</a:t>
            </a:r>
            <a:r>
              <a:rPr lang="en-US" altLang="ja-JP" dirty="0">
                <a:solidFill>
                  <a:srgbClr val="00B050"/>
                </a:solidFill>
                <a:ea typeface="ＭＳ ゴシック" panose="020B0609070205080204" pitchFamily="49" charset="-128"/>
              </a:rPr>
              <a:t> //</a:t>
            </a:r>
            <a:r>
              <a:rPr lang="ja-JP" altLang="en-US" dirty="0">
                <a:solidFill>
                  <a:srgbClr val="00B050"/>
                </a:solidFill>
                <a:ea typeface="ＭＳ ゴシック" panose="020B0609070205080204" pitchFamily="49" charset="-128"/>
              </a:rPr>
              <a:t>指定した場所へ要素（</a:t>
            </a:r>
            <a:r>
              <a:rPr lang="en-US" altLang="ja-JP" dirty="0">
                <a:solidFill>
                  <a:srgbClr val="00B050"/>
                </a:solidFill>
                <a:ea typeface="ＭＳ ゴシック" panose="020B0609070205080204" pitchFamily="49" charset="-128"/>
              </a:rPr>
              <a:t>11</a:t>
            </a:r>
            <a:r>
              <a:rPr lang="ja-JP" altLang="en-US" dirty="0">
                <a:solidFill>
                  <a:srgbClr val="00B050"/>
                </a:solidFill>
                <a:ea typeface="ＭＳ ゴシック" panose="020B0609070205080204" pitchFamily="49" charset="-128"/>
              </a:rPr>
              <a:t>）を追加</a:t>
            </a:r>
            <a:br>
              <a:rPr lang="en-US" altLang="ja-JP" dirty="0">
                <a:solidFill>
                  <a:srgbClr val="00B050"/>
                </a:solidFill>
                <a:ea typeface="ＭＳ ゴシック" panose="020B0609070205080204" pitchFamily="49" charset="-128"/>
              </a:rPr>
            </a:br>
            <a:r>
              <a:rPr lang="en-US" altLang="ja-JP" dirty="0">
                <a:solidFill>
                  <a:srgbClr val="00B050"/>
                </a:solidFill>
                <a:ea typeface="ＭＳ ゴシック" panose="020B0609070205080204" pitchFamily="49" charset="-128"/>
              </a:rPr>
              <a:t>	</a:t>
            </a:r>
            <a:r>
              <a:rPr lang="en-US" altLang="ja-JP" dirty="0">
                <a:ea typeface="ＭＳ ゴシック" panose="020B0609070205080204" pitchFamily="49" charset="-128"/>
              </a:rPr>
              <a:t>v1.erase(itrV1 + 2);     </a:t>
            </a:r>
            <a:r>
              <a:rPr lang="en-US" altLang="ja-JP" dirty="0">
                <a:solidFill>
                  <a:srgbClr val="00B050"/>
                </a:solidFill>
                <a:ea typeface="ＭＳ ゴシック" panose="020B0609070205080204" pitchFamily="49" charset="-128"/>
              </a:rPr>
              <a:t>//</a:t>
            </a:r>
            <a:r>
              <a:rPr lang="ja-JP" altLang="en-US" dirty="0">
                <a:solidFill>
                  <a:srgbClr val="00B050"/>
                </a:solidFill>
                <a:ea typeface="ＭＳ ゴシック" panose="020B0609070205080204" pitchFamily="49" charset="-128"/>
              </a:rPr>
              <a:t>指定した場所の要素を削除</a:t>
            </a:r>
            <a:br>
              <a:rPr lang="en-US" altLang="ja-JP" dirty="0">
                <a:solidFill>
                  <a:srgbClr val="00B050"/>
                </a:solidFill>
                <a:ea typeface="ＭＳ ゴシック" panose="020B0609070205080204" pitchFamily="49" charset="-128"/>
              </a:rPr>
            </a:br>
            <a:endParaRPr lang="en-US" altLang="ja-JP" sz="1800" dirty="0">
              <a:ea typeface="ＭＳ ゴシック" panose="020B0609070205080204" pitchFamily="49" charset="-128"/>
            </a:endParaRP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0000FF"/>
                </a:solidFill>
                <a:ea typeface="ＭＳ ゴシック" panose="020B0609070205080204" pitchFamily="49" charset="-128"/>
              </a:rPr>
              <a:t>int</a:t>
            </a:r>
            <a:r>
              <a:rPr lang="nn-NO" altLang="ja-JP" sz="1800" dirty="0">
                <a:solidFill>
                  <a:srgbClr val="000000"/>
                </a:solidFill>
                <a:ea typeface="ＭＳ ゴシック" panose="020B0609070205080204" pitchFamily="49" charset="-128"/>
              </a:rPr>
              <a:t> i = 0; i &lt; v1.size(); i++) {</a:t>
            </a:r>
          </a:p>
          <a:p>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std::</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i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v1</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i</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std::</a:t>
            </a:r>
            <a:r>
              <a:rPr lang="sv-SE" altLang="ja-JP" sz="1800" dirty="0">
                <a:solidFill>
                  <a:srgbClr val="000000"/>
                </a:solidFill>
                <a:ea typeface="ＭＳ ゴシック" panose="020B0609070205080204" pitchFamily="49" charset="-128"/>
              </a:rPr>
              <a:t>endl;</a:t>
            </a:r>
          </a:p>
          <a:p>
            <a:r>
              <a:rPr lang="en-US" altLang="ja-JP" sz="1800" dirty="0">
                <a:solidFill>
                  <a:srgbClr val="000000"/>
                </a:solidFill>
                <a:ea typeface="ＭＳ ゴシック" panose="020B0609070205080204" pitchFamily="49" charset="-128"/>
              </a:rPr>
              <a:t>	}</a:t>
            </a:r>
          </a:p>
          <a:p>
            <a:r>
              <a:rPr lang="en-US" altLang="ja-JP" sz="1800" dirty="0">
                <a:solidFill>
                  <a:srgbClr val="000000"/>
                </a:solidFill>
                <a:ea typeface="ＭＳ ゴシック" panose="020B0609070205080204" pitchFamily="49" charset="-128"/>
              </a:rPr>
              <a:t>	v1.pop_back();</a:t>
            </a:r>
            <a:r>
              <a:rPr lang="ja-JP" altLang="en-US" sz="1800" dirty="0">
                <a:solidFill>
                  <a:srgbClr val="000000"/>
                </a:solidFill>
                <a:ea typeface="ＭＳ ゴシック" panose="020B0609070205080204" pitchFamily="49" charset="-128"/>
              </a:rPr>
              <a:t>  </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v1.emplace_back(4);</a:t>
            </a:r>
            <a:r>
              <a:rPr lang="en-US" altLang="ja-JP" dirty="0">
                <a:solidFill>
                  <a:srgbClr val="00B050"/>
                </a:solidFill>
                <a:ea typeface="ＭＳ ゴシック" panose="020B0609070205080204" pitchFamily="49" charset="-128"/>
              </a:rPr>
              <a:t> </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std::</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std::</a:t>
            </a:r>
            <a:r>
              <a:rPr lang="sv-SE" altLang="ja-JP" sz="1800" dirty="0">
                <a:solidFill>
                  <a:srgbClr val="000000"/>
                </a:solidFill>
                <a:ea typeface="ＭＳ ゴシック" panose="020B0609070205080204" pitchFamily="49" charset="-128"/>
              </a:rPr>
              <a:t>endl;</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endParaRPr kumimoji="1" lang="ja-JP" altLang="en-US" sz="7200" dirty="0"/>
          </a:p>
        </p:txBody>
      </p:sp>
      <p:sp>
        <p:nvSpPr>
          <p:cNvPr id="6" name="矢印: 右 5">
            <a:extLst>
              <a:ext uri="{FF2B5EF4-FFF2-40B4-BE49-F238E27FC236}">
                <a16:creationId xmlns:a16="http://schemas.microsoft.com/office/drawing/2014/main" id="{03D5EDFA-B62E-1A7D-6F0F-3459E14ADF01}"/>
              </a:ext>
            </a:extLst>
          </p:cNvPr>
          <p:cNvSpPr/>
          <p:nvPr/>
        </p:nvSpPr>
        <p:spPr>
          <a:xfrm>
            <a:off x="751890" y="2523809"/>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271DCC-40FA-E0DF-93B4-D7E471510986}"/>
              </a:ext>
            </a:extLst>
          </p:cNvPr>
          <p:cNvSpPr/>
          <p:nvPr/>
        </p:nvSpPr>
        <p:spPr>
          <a:xfrm>
            <a:off x="751890" y="2793273"/>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矢印: 右 3">
            <a:extLst>
              <a:ext uri="{FF2B5EF4-FFF2-40B4-BE49-F238E27FC236}">
                <a16:creationId xmlns:a16="http://schemas.microsoft.com/office/drawing/2014/main" id="{86B9B186-1BB5-F16E-3670-8A2086A70C18}"/>
              </a:ext>
            </a:extLst>
          </p:cNvPr>
          <p:cNvSpPr/>
          <p:nvPr/>
        </p:nvSpPr>
        <p:spPr>
          <a:xfrm>
            <a:off x="751890" y="3077267"/>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9087A89B-F7B2-3E12-AF89-DAD7CA93458E}"/>
              </a:ext>
            </a:extLst>
          </p:cNvPr>
          <p:cNvSpPr/>
          <p:nvPr/>
        </p:nvSpPr>
        <p:spPr>
          <a:xfrm>
            <a:off x="751890" y="3356224"/>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31016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801314"/>
          </a:xfrm>
          <a:prstGeom prst="rect">
            <a:avLst/>
          </a:prstGeom>
          <a:noFill/>
          <a:ln>
            <a:solidFill>
              <a:schemeClr val="tx1"/>
            </a:solidFill>
          </a:ln>
        </p:spPr>
        <p:txBody>
          <a:bodyPr wrap="square" rtlCol="0">
            <a:spAutoFit/>
          </a:bodyPr>
          <a:lstStyle/>
          <a:p>
            <a:r>
              <a:rPr lang="en-US" altLang="ja-JP" sz="1800" dirty="0">
                <a:solidFill>
                  <a:srgbClr val="000000"/>
                </a:solidFill>
                <a:ea typeface="ＭＳ ゴシック" panose="020B0609070205080204" pitchFamily="49" charset="-128"/>
              </a:rPr>
              <a:t>	v1.push_back(3);</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"ABC"</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“DEF”</a:t>
            </a:r>
            <a:r>
              <a:rPr lang="en-US" altLang="ja-JP" sz="1800" dirty="0">
                <a:solidFill>
                  <a:srgbClr val="000000"/>
                </a:solidFill>
                <a:ea typeface="ＭＳ ゴシック" panose="020B0609070205080204" pitchFamily="49" charset="-128"/>
              </a:rPr>
              <a:t>);</a:t>
            </a:r>
            <a:br>
              <a:rPr lang="en-US" altLang="ja-JP" sz="1800" dirty="0">
                <a:solidFill>
                  <a:srgbClr val="000000"/>
                </a:solidFill>
                <a:ea typeface="ＭＳ ゴシック" panose="020B0609070205080204" pitchFamily="49" charset="-128"/>
              </a:rPr>
            </a:br>
            <a:r>
              <a:rPr lang="en-US" altLang="ja-JP"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std::</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std::</a:t>
            </a:r>
            <a:r>
              <a:rPr lang="sv-SE" altLang="ja-JP" sz="1800" dirty="0">
                <a:solidFill>
                  <a:srgbClr val="000000"/>
                </a:solidFill>
                <a:ea typeface="ＭＳ ゴシック" panose="020B0609070205080204" pitchFamily="49" charset="-128"/>
              </a:rPr>
              <a:t>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auto</a:t>
            </a:r>
            <a:r>
              <a:rPr lang="en-US" altLang="ja-JP" sz="1800" dirty="0">
                <a:ea typeface="ＭＳ ゴシック" panose="020B0609070205080204" pitchFamily="49" charset="-128"/>
              </a:rPr>
              <a:t> </a:t>
            </a:r>
            <a:r>
              <a:rPr lang="en-US" altLang="ja-JP" dirty="0">
                <a:ea typeface="ＭＳ ゴシック" panose="020B0609070205080204" pitchFamily="49" charset="-128"/>
              </a:rPr>
              <a:t>itrV1 = itrV1.begin();  </a:t>
            </a:r>
            <a:r>
              <a:rPr lang="en-US" altLang="ja-JP" dirty="0">
                <a:solidFill>
                  <a:srgbClr val="00B050"/>
                </a:solidFill>
                <a:ea typeface="ＭＳ ゴシック" panose="020B0609070205080204" pitchFamily="49" charset="-128"/>
              </a:rPr>
              <a:t>//</a:t>
            </a:r>
            <a:r>
              <a:rPr lang="ja-JP" altLang="en-US" dirty="0">
                <a:solidFill>
                  <a:srgbClr val="00B050"/>
                </a:solidFill>
                <a:ea typeface="ＭＳ ゴシック" panose="020B0609070205080204" pitchFamily="49" charset="-128"/>
              </a:rPr>
              <a:t>型推論を使ったイテレータの宣言</a:t>
            </a:r>
            <a:endParaRPr lang="en-US" altLang="ja-JP" dirty="0">
              <a:solidFill>
                <a:srgbClr val="00B050"/>
              </a:solidFill>
              <a:ea typeface="ＭＳ ゴシック" panose="020B0609070205080204" pitchFamily="49" charset="-128"/>
            </a:endParaRPr>
          </a:p>
          <a:p>
            <a:r>
              <a:rPr lang="en-US" altLang="ja-JP" sz="1800" dirty="0">
                <a:solidFill>
                  <a:srgbClr val="2B91AF"/>
                </a:solidFill>
                <a:ea typeface="ＭＳ ゴシック" panose="020B0609070205080204" pitchFamily="49" charset="-128"/>
              </a:rPr>
              <a:t>	std::</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a:t>
            </a:r>
            <a:r>
              <a:rPr lang="ja-JP" altLang="en-US" sz="1800" dirty="0">
                <a:solidFill>
                  <a:srgbClr val="C00000"/>
                </a:solidFill>
                <a:ea typeface="ＭＳ ゴシック" panose="020B0609070205080204" pitchFamily="49" charset="-128"/>
              </a:rPr>
              <a:t>イテレータが指す要素の値</a:t>
            </a:r>
            <a:r>
              <a:rPr lang="en-US" altLang="ja-JP" sz="1800" dirty="0">
                <a:solidFill>
                  <a:srgbClr val="C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 </a:t>
            </a:r>
            <a:r>
              <a:rPr lang="nn-NO" altLang="ja-JP" dirty="0">
                <a:solidFill>
                  <a:srgbClr val="000000"/>
                </a:solidFill>
                <a:ea typeface="ＭＳ ゴシック" panose="020B0609070205080204" pitchFamily="49" charset="-128"/>
              </a:rPr>
              <a:t>*</a:t>
            </a:r>
            <a:r>
              <a:rPr lang="nn-NO" altLang="ja-JP" sz="1800" dirty="0">
                <a:solidFill>
                  <a:srgbClr val="000000"/>
                </a:solidFill>
                <a:ea typeface="ＭＳ ゴシック" panose="020B0609070205080204" pitchFamily="49" charset="-128"/>
              </a:rPr>
              <a:t>itrV1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 </a:t>
            </a:r>
            <a:r>
              <a:rPr lang="en-US" altLang="ja-JP" sz="1800" dirty="0">
                <a:solidFill>
                  <a:srgbClr val="2B91AF"/>
                </a:solidFill>
                <a:ea typeface="ＭＳ ゴシック" panose="020B0609070205080204" pitchFamily="49" charset="-128"/>
              </a:rPr>
              <a:t>std::</a:t>
            </a:r>
            <a:r>
              <a:rPr lang="sv-SE" altLang="ja-JP" sz="1800" dirty="0">
                <a:solidFill>
                  <a:srgbClr val="000000"/>
                </a:solidFill>
                <a:ea typeface="ＭＳ ゴシック" panose="020B0609070205080204" pitchFamily="49" charset="-128"/>
              </a:rPr>
              <a:t>endl;</a:t>
            </a:r>
            <a:br>
              <a:rPr lang="en-US" altLang="ja-JP" dirty="0">
                <a:ea typeface="ＭＳ ゴシック" panose="020B0609070205080204" pitchFamily="49" charset="-128"/>
              </a:rPr>
            </a:br>
            <a:r>
              <a:rPr lang="en-US" altLang="ja-JP" dirty="0">
                <a:ea typeface="ＭＳ ゴシック" panose="020B0609070205080204" pitchFamily="49" charset="-128"/>
              </a:rPr>
              <a:t>	v1.insert(itrV1 + 1,11);</a:t>
            </a:r>
            <a:r>
              <a:rPr lang="en-US" altLang="ja-JP" dirty="0">
                <a:solidFill>
                  <a:srgbClr val="00B050"/>
                </a:solidFill>
                <a:ea typeface="ＭＳ ゴシック" panose="020B0609070205080204" pitchFamily="49" charset="-128"/>
              </a:rPr>
              <a:t> //</a:t>
            </a:r>
            <a:r>
              <a:rPr lang="ja-JP" altLang="en-US" dirty="0">
                <a:solidFill>
                  <a:srgbClr val="00B050"/>
                </a:solidFill>
                <a:ea typeface="ＭＳ ゴシック" panose="020B0609070205080204" pitchFamily="49" charset="-128"/>
              </a:rPr>
              <a:t>指定した場所へ要素（</a:t>
            </a:r>
            <a:r>
              <a:rPr lang="en-US" altLang="ja-JP" dirty="0">
                <a:solidFill>
                  <a:srgbClr val="00B050"/>
                </a:solidFill>
                <a:ea typeface="ＭＳ ゴシック" panose="020B0609070205080204" pitchFamily="49" charset="-128"/>
              </a:rPr>
              <a:t>11</a:t>
            </a:r>
            <a:r>
              <a:rPr lang="ja-JP" altLang="en-US" dirty="0">
                <a:solidFill>
                  <a:srgbClr val="00B050"/>
                </a:solidFill>
                <a:ea typeface="ＭＳ ゴシック" panose="020B0609070205080204" pitchFamily="49" charset="-128"/>
              </a:rPr>
              <a:t>）を追加</a:t>
            </a:r>
            <a:br>
              <a:rPr lang="en-US" altLang="ja-JP" dirty="0">
                <a:solidFill>
                  <a:srgbClr val="00B050"/>
                </a:solidFill>
                <a:ea typeface="ＭＳ ゴシック" panose="020B0609070205080204" pitchFamily="49" charset="-128"/>
              </a:rPr>
            </a:br>
            <a:r>
              <a:rPr lang="en-US" altLang="ja-JP" dirty="0">
                <a:solidFill>
                  <a:srgbClr val="00B050"/>
                </a:solidFill>
                <a:ea typeface="ＭＳ ゴシック" panose="020B0609070205080204" pitchFamily="49" charset="-128"/>
              </a:rPr>
              <a:t>	</a:t>
            </a:r>
            <a:r>
              <a:rPr lang="en-US" altLang="ja-JP" dirty="0">
                <a:ea typeface="ＭＳ ゴシック" panose="020B0609070205080204" pitchFamily="49" charset="-128"/>
              </a:rPr>
              <a:t>v1.erase(itrV1 + 2);     </a:t>
            </a:r>
            <a:r>
              <a:rPr lang="en-US" altLang="ja-JP" dirty="0">
                <a:solidFill>
                  <a:srgbClr val="00B050"/>
                </a:solidFill>
                <a:ea typeface="ＭＳ ゴシック" panose="020B0609070205080204" pitchFamily="49" charset="-128"/>
              </a:rPr>
              <a:t>//</a:t>
            </a:r>
            <a:r>
              <a:rPr lang="ja-JP" altLang="en-US" dirty="0">
                <a:solidFill>
                  <a:srgbClr val="00B050"/>
                </a:solidFill>
                <a:ea typeface="ＭＳ ゴシック" panose="020B0609070205080204" pitchFamily="49" charset="-128"/>
              </a:rPr>
              <a:t>指定した場所の要素を削除</a:t>
            </a:r>
            <a:br>
              <a:rPr lang="en-US" altLang="ja-JP" dirty="0">
                <a:solidFill>
                  <a:srgbClr val="00B050"/>
                </a:solidFill>
                <a:ea typeface="ＭＳ ゴシック" panose="020B0609070205080204" pitchFamily="49" charset="-128"/>
              </a:rPr>
            </a:br>
            <a:endParaRPr lang="en-US" altLang="ja-JP" sz="1800" dirty="0">
              <a:ea typeface="ＭＳ ゴシック" panose="020B0609070205080204" pitchFamily="49" charset="-128"/>
            </a:endParaRP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0000FF"/>
                </a:solidFill>
                <a:ea typeface="ＭＳ ゴシック" panose="020B0609070205080204" pitchFamily="49" charset="-128"/>
              </a:rPr>
              <a:t>int</a:t>
            </a:r>
            <a:r>
              <a:rPr lang="nn-NO" altLang="ja-JP" sz="1800" dirty="0">
                <a:solidFill>
                  <a:srgbClr val="000000"/>
                </a:solidFill>
                <a:ea typeface="ＭＳ ゴシック" panose="020B0609070205080204" pitchFamily="49" charset="-128"/>
              </a:rPr>
              <a:t> i = 0; i &lt; v1.size(); i++) {</a:t>
            </a:r>
          </a:p>
          <a:p>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std::</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i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v1</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i</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std::</a:t>
            </a:r>
            <a:r>
              <a:rPr lang="sv-SE" altLang="ja-JP" sz="1800" dirty="0">
                <a:solidFill>
                  <a:srgbClr val="000000"/>
                </a:solidFill>
                <a:ea typeface="ＭＳ ゴシック" panose="020B0609070205080204" pitchFamily="49" charset="-128"/>
              </a:rPr>
              <a:t>endl;</a:t>
            </a:r>
          </a:p>
          <a:p>
            <a:r>
              <a:rPr lang="en-US" altLang="ja-JP" sz="1800" dirty="0">
                <a:solidFill>
                  <a:srgbClr val="000000"/>
                </a:solidFill>
                <a:ea typeface="ＭＳ ゴシック" panose="020B0609070205080204" pitchFamily="49" charset="-128"/>
              </a:rPr>
              <a:t>	}</a:t>
            </a:r>
          </a:p>
          <a:p>
            <a:r>
              <a:rPr lang="en-US" altLang="ja-JP" sz="1800" dirty="0">
                <a:solidFill>
                  <a:srgbClr val="000000"/>
                </a:solidFill>
                <a:ea typeface="ＭＳ ゴシック" panose="020B0609070205080204" pitchFamily="49" charset="-128"/>
              </a:rPr>
              <a:t>	v1.pop_back();</a:t>
            </a:r>
            <a:r>
              <a:rPr lang="ja-JP" altLang="en-US" sz="1800" dirty="0">
                <a:solidFill>
                  <a:srgbClr val="000000"/>
                </a:solidFill>
                <a:ea typeface="ＭＳ ゴシック" panose="020B0609070205080204" pitchFamily="49" charset="-128"/>
              </a:rPr>
              <a:t>  </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v1.emplace_back(4);</a:t>
            </a:r>
            <a:r>
              <a:rPr lang="en-US" altLang="ja-JP" dirty="0">
                <a:solidFill>
                  <a:srgbClr val="00B050"/>
                </a:solidFill>
                <a:ea typeface="ＭＳ ゴシック" panose="020B0609070205080204" pitchFamily="49" charset="-128"/>
              </a:rPr>
              <a:t> </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std::</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std::</a:t>
            </a:r>
            <a:r>
              <a:rPr lang="sv-SE" altLang="ja-JP" sz="1800" dirty="0">
                <a:solidFill>
                  <a:srgbClr val="000000"/>
                </a:solidFill>
                <a:ea typeface="ＭＳ ゴシック" panose="020B0609070205080204" pitchFamily="49" charset="-128"/>
              </a:rPr>
              <a:t>endl;</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endParaRPr kumimoji="1" lang="ja-JP" altLang="en-US" sz="7200" dirty="0"/>
          </a:p>
        </p:txBody>
      </p:sp>
      <p:sp>
        <p:nvSpPr>
          <p:cNvPr id="6" name="矢印: 右 5">
            <a:extLst>
              <a:ext uri="{FF2B5EF4-FFF2-40B4-BE49-F238E27FC236}">
                <a16:creationId xmlns:a16="http://schemas.microsoft.com/office/drawing/2014/main" id="{03D5EDFA-B62E-1A7D-6F0F-3459E14ADF01}"/>
              </a:ext>
            </a:extLst>
          </p:cNvPr>
          <p:cNvSpPr/>
          <p:nvPr/>
        </p:nvSpPr>
        <p:spPr>
          <a:xfrm>
            <a:off x="751890" y="2523809"/>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271DCC-40FA-E0DF-93B4-D7E471510986}"/>
              </a:ext>
            </a:extLst>
          </p:cNvPr>
          <p:cNvSpPr/>
          <p:nvPr/>
        </p:nvSpPr>
        <p:spPr>
          <a:xfrm>
            <a:off x="751890" y="2793273"/>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矢印: 右 3">
            <a:extLst>
              <a:ext uri="{FF2B5EF4-FFF2-40B4-BE49-F238E27FC236}">
                <a16:creationId xmlns:a16="http://schemas.microsoft.com/office/drawing/2014/main" id="{86B9B186-1BB5-F16E-3670-8A2086A70C18}"/>
              </a:ext>
            </a:extLst>
          </p:cNvPr>
          <p:cNvSpPr/>
          <p:nvPr/>
        </p:nvSpPr>
        <p:spPr>
          <a:xfrm>
            <a:off x="751890" y="3077267"/>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9087A89B-F7B2-3E12-AF89-DAD7CA93458E}"/>
              </a:ext>
            </a:extLst>
          </p:cNvPr>
          <p:cNvSpPr/>
          <p:nvPr/>
        </p:nvSpPr>
        <p:spPr>
          <a:xfrm>
            <a:off x="751890" y="3356224"/>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吹き出し: 四角形 7">
            <a:extLst>
              <a:ext uri="{FF2B5EF4-FFF2-40B4-BE49-F238E27FC236}">
                <a16:creationId xmlns:a16="http://schemas.microsoft.com/office/drawing/2014/main" id="{93AED42D-C957-1A5C-F278-8CB9A339B09B}"/>
              </a:ext>
            </a:extLst>
          </p:cNvPr>
          <p:cNvSpPr/>
          <p:nvPr/>
        </p:nvSpPr>
        <p:spPr>
          <a:xfrm>
            <a:off x="594626" y="1598516"/>
            <a:ext cx="4473484" cy="447473"/>
          </a:xfrm>
          <a:prstGeom prst="wedgeRectCallout">
            <a:avLst>
              <a:gd name="adj1" fmla="val -28340"/>
              <a:gd name="adj2" fmla="val 166847"/>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bg1"/>
                </a:solidFill>
                <a:ea typeface="ＭＳ ゴシック" panose="020B0609070205080204" pitchFamily="49" charset="-128"/>
              </a:rPr>
              <a:t>std::vector&lt;int&gt;::iterator</a:t>
            </a:r>
            <a:endParaRPr kumimoji="1" lang="ja-JP" altLang="en-US" sz="2000" dirty="0">
              <a:solidFill>
                <a:schemeClr val="bg1"/>
              </a:solidFill>
            </a:endParaRPr>
          </a:p>
        </p:txBody>
      </p:sp>
    </p:spTree>
    <p:extLst>
      <p:ext uri="{BB962C8B-B14F-4D97-AF65-F5344CB8AC3E}">
        <p14:creationId xmlns:p14="http://schemas.microsoft.com/office/powerpoint/2010/main" val="909829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355312"/>
          </a:xfrm>
          <a:prstGeom prst="rect">
            <a:avLst/>
          </a:prstGeom>
          <a:noFill/>
          <a:ln>
            <a:solidFill>
              <a:schemeClr val="tx1"/>
            </a:solidFill>
          </a:ln>
        </p:spPr>
        <p:txBody>
          <a:bodyPr wrap="square" rtlCol="0">
            <a:spAutoFit/>
          </a:bodyPr>
          <a:lstStyle/>
          <a:p>
            <a:r>
              <a:rPr lang="en-US" altLang="ja-JP" sz="1800" dirty="0">
                <a:solidFill>
                  <a:srgbClr val="000000"/>
                </a:solidFill>
                <a:ea typeface="ＭＳ ゴシック" panose="020B0609070205080204" pitchFamily="49" charset="-128"/>
              </a:rPr>
              <a:t>	v1.push_back(3);</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"ABC"</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“DEF”</a:t>
            </a:r>
            <a:r>
              <a:rPr lang="en-US" altLang="ja-JP" sz="1800" dirty="0">
                <a:solidFill>
                  <a:srgbClr val="000000"/>
                </a:solidFill>
                <a:ea typeface="ＭＳ ゴシック" panose="020B0609070205080204" pitchFamily="49" charset="-128"/>
              </a:rPr>
              <a:t>);</a:t>
            </a:r>
            <a:br>
              <a:rPr lang="en-US" altLang="ja-JP" sz="1800" dirty="0">
                <a:solidFill>
                  <a:srgbClr val="000000"/>
                </a:solidFill>
                <a:ea typeface="ＭＳ ゴシック" panose="020B0609070205080204" pitchFamily="49" charset="-128"/>
              </a:rPr>
            </a:br>
            <a:r>
              <a:rPr lang="en-US" altLang="ja-JP"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std::</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std::</a:t>
            </a:r>
            <a:r>
              <a:rPr lang="sv-SE" altLang="ja-JP" sz="1800" dirty="0">
                <a:solidFill>
                  <a:srgbClr val="000000"/>
                </a:solidFill>
                <a:ea typeface="ＭＳ ゴシック" panose="020B0609070205080204" pitchFamily="49" charset="-128"/>
              </a:rPr>
              <a:t>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auto</a:t>
            </a:r>
            <a:r>
              <a:rPr lang="en-US" altLang="ja-JP" sz="1800" dirty="0">
                <a:ea typeface="ＭＳ ゴシック" panose="020B0609070205080204" pitchFamily="49" charset="-128"/>
              </a:rPr>
              <a:t> </a:t>
            </a:r>
            <a:r>
              <a:rPr lang="en-US" altLang="ja-JP" dirty="0">
                <a:ea typeface="ＭＳ ゴシック" panose="020B0609070205080204" pitchFamily="49" charset="-128"/>
              </a:rPr>
              <a:t>itrV1 = itrV1.begin();  </a:t>
            </a:r>
            <a:endParaRPr lang="en-US" altLang="ja-JP" dirty="0">
              <a:solidFill>
                <a:srgbClr val="00B050"/>
              </a:solidFill>
              <a:ea typeface="ＭＳ ゴシック" panose="020B0609070205080204" pitchFamily="49" charset="-128"/>
            </a:endParaRPr>
          </a:p>
          <a:p>
            <a:r>
              <a:rPr lang="en-US" altLang="ja-JP" sz="1800" dirty="0">
                <a:solidFill>
                  <a:srgbClr val="2B91AF"/>
                </a:solidFill>
                <a:ea typeface="ＭＳ ゴシック" panose="020B0609070205080204" pitchFamily="49" charset="-128"/>
              </a:rPr>
              <a:t>	std::</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a:t>
            </a:r>
            <a:r>
              <a:rPr lang="ja-JP" altLang="en-US" sz="1800" dirty="0">
                <a:solidFill>
                  <a:srgbClr val="C00000"/>
                </a:solidFill>
                <a:ea typeface="ＭＳ ゴシック" panose="020B0609070205080204" pitchFamily="49" charset="-128"/>
              </a:rPr>
              <a:t>イテレータが指す要素の値</a:t>
            </a:r>
            <a:r>
              <a:rPr lang="en-US" altLang="ja-JP" sz="1800" dirty="0">
                <a:solidFill>
                  <a:srgbClr val="C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 </a:t>
            </a:r>
            <a:r>
              <a:rPr lang="nn-NO" altLang="ja-JP" dirty="0">
                <a:solidFill>
                  <a:srgbClr val="000000"/>
                </a:solidFill>
                <a:ea typeface="ＭＳ ゴシック" panose="020B0609070205080204" pitchFamily="49" charset="-128"/>
              </a:rPr>
              <a:t>*</a:t>
            </a:r>
            <a:r>
              <a:rPr lang="nn-NO" altLang="ja-JP" sz="1800" dirty="0">
                <a:solidFill>
                  <a:srgbClr val="000000"/>
                </a:solidFill>
                <a:ea typeface="ＭＳ ゴシック" panose="020B0609070205080204" pitchFamily="49" charset="-128"/>
              </a:rPr>
              <a:t>itrV1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 </a:t>
            </a:r>
            <a:r>
              <a:rPr lang="en-US" altLang="ja-JP" sz="1800" dirty="0">
                <a:solidFill>
                  <a:srgbClr val="2B91AF"/>
                </a:solidFill>
                <a:ea typeface="ＭＳ ゴシック" panose="020B0609070205080204" pitchFamily="49" charset="-128"/>
              </a:rPr>
              <a:t>std::</a:t>
            </a:r>
            <a:r>
              <a:rPr lang="sv-SE" altLang="ja-JP" sz="1800" dirty="0">
                <a:solidFill>
                  <a:srgbClr val="000000"/>
                </a:solidFill>
                <a:ea typeface="ＭＳ ゴシック" panose="020B0609070205080204" pitchFamily="49" charset="-128"/>
              </a:rPr>
              <a:t>endl;</a:t>
            </a:r>
            <a:br>
              <a:rPr lang="en-US" altLang="ja-JP" dirty="0">
                <a:ea typeface="ＭＳ ゴシック" panose="020B0609070205080204" pitchFamily="49" charset="-128"/>
              </a:rPr>
            </a:br>
            <a:r>
              <a:rPr lang="en-US" altLang="ja-JP" dirty="0">
                <a:ea typeface="ＭＳ ゴシック" panose="020B0609070205080204" pitchFamily="49" charset="-128"/>
              </a:rPr>
              <a:t>	v1.insert(itrV1 + 1,11);</a:t>
            </a:r>
            <a:r>
              <a:rPr lang="en-US" altLang="ja-JP" dirty="0">
                <a:solidFill>
                  <a:srgbClr val="00B050"/>
                </a:solidFill>
                <a:ea typeface="ＭＳ ゴシック" panose="020B0609070205080204" pitchFamily="49" charset="-128"/>
              </a:rPr>
              <a:t> </a:t>
            </a:r>
            <a:br>
              <a:rPr lang="en-US" altLang="ja-JP" dirty="0">
                <a:solidFill>
                  <a:srgbClr val="00B050"/>
                </a:solidFill>
                <a:ea typeface="ＭＳ ゴシック" panose="020B0609070205080204" pitchFamily="49" charset="-128"/>
              </a:rPr>
            </a:br>
            <a:r>
              <a:rPr lang="en-US" altLang="ja-JP" dirty="0">
                <a:solidFill>
                  <a:srgbClr val="00B050"/>
                </a:solidFill>
                <a:ea typeface="ＭＳ ゴシック" panose="020B0609070205080204" pitchFamily="49" charset="-128"/>
              </a:rPr>
              <a:t>	</a:t>
            </a:r>
            <a:r>
              <a:rPr lang="en-US" altLang="ja-JP" dirty="0">
                <a:ea typeface="ＭＳ ゴシック" panose="020B0609070205080204" pitchFamily="49" charset="-128"/>
              </a:rPr>
              <a:t>v1.erase(itrV1 + 2);     </a:t>
            </a:r>
            <a:endParaRPr lang="en-US" altLang="ja-JP" sz="1800" dirty="0">
              <a:ea typeface="ＭＳ ゴシック" panose="020B0609070205080204" pitchFamily="49" charset="-128"/>
            </a:endParaRPr>
          </a:p>
          <a:p>
            <a:r>
              <a:rPr lang="nn-NO" altLang="ja-JP" sz="1800" strike="dblStrike" dirty="0">
                <a:solidFill>
                  <a:srgbClr val="0000FF"/>
                </a:solidFill>
                <a:ea typeface="ＭＳ ゴシック" panose="020B0609070205080204" pitchFamily="49" charset="-128"/>
              </a:rPr>
              <a:t>	for</a:t>
            </a:r>
            <a:r>
              <a:rPr lang="nn-NO" altLang="ja-JP" sz="1800" strike="dblStrike" dirty="0">
                <a:solidFill>
                  <a:srgbClr val="000000"/>
                </a:solidFill>
                <a:ea typeface="ＭＳ ゴシック" panose="020B0609070205080204" pitchFamily="49" charset="-128"/>
              </a:rPr>
              <a:t> (</a:t>
            </a:r>
            <a:r>
              <a:rPr lang="nn-NO" altLang="ja-JP" sz="1800" strike="dblStrike" dirty="0">
                <a:solidFill>
                  <a:srgbClr val="0000FF"/>
                </a:solidFill>
                <a:ea typeface="ＭＳ ゴシック" panose="020B0609070205080204" pitchFamily="49" charset="-128"/>
              </a:rPr>
              <a:t>int</a:t>
            </a:r>
            <a:r>
              <a:rPr lang="nn-NO" altLang="ja-JP" sz="1800" strike="dblStrike" dirty="0">
                <a:solidFill>
                  <a:srgbClr val="000000"/>
                </a:solidFill>
                <a:ea typeface="ＭＳ ゴシック" panose="020B0609070205080204" pitchFamily="49" charset="-128"/>
              </a:rPr>
              <a:t> i = 0; i &lt; v1.size(); i++) {</a:t>
            </a:r>
          </a:p>
          <a:p>
            <a:r>
              <a:rPr lang="sv-SE" altLang="ja-JP" sz="1800" strike="dblStrike" dirty="0">
                <a:solidFill>
                  <a:srgbClr val="000000"/>
                </a:solidFill>
                <a:ea typeface="ＭＳ ゴシック" panose="020B0609070205080204" pitchFamily="49" charset="-128"/>
              </a:rPr>
              <a:t>		</a:t>
            </a:r>
            <a:r>
              <a:rPr lang="en-US" altLang="ja-JP" sz="1800" strike="dblStrike" dirty="0">
                <a:solidFill>
                  <a:srgbClr val="2B91AF"/>
                </a:solidFill>
                <a:ea typeface="ＭＳ ゴシック" panose="020B0609070205080204" pitchFamily="49" charset="-128"/>
              </a:rPr>
              <a:t> std::</a:t>
            </a:r>
            <a:r>
              <a:rPr lang="sv-SE" altLang="ja-JP" sz="1800" strike="dblStrike" dirty="0">
                <a:solidFill>
                  <a:srgbClr val="000000"/>
                </a:solidFill>
                <a:ea typeface="ＭＳ ゴシック" panose="020B0609070205080204" pitchFamily="49" charset="-128"/>
              </a:rPr>
              <a:t>cout </a:t>
            </a:r>
            <a:r>
              <a:rPr lang="sv-SE" altLang="ja-JP" sz="1800" strike="dblStrike" dirty="0">
                <a:solidFill>
                  <a:srgbClr val="008080"/>
                </a:solidFill>
                <a:ea typeface="ＭＳ ゴシック" panose="020B0609070205080204" pitchFamily="49" charset="-128"/>
              </a:rPr>
              <a:t>&lt;&lt;</a:t>
            </a:r>
            <a:r>
              <a:rPr lang="sv-SE" altLang="ja-JP" sz="1800" strike="dblStrike" dirty="0">
                <a:solidFill>
                  <a:srgbClr val="000000"/>
                </a:solidFill>
                <a:ea typeface="ＭＳ ゴシック" panose="020B0609070205080204" pitchFamily="49" charset="-128"/>
              </a:rPr>
              <a:t> </a:t>
            </a:r>
            <a:r>
              <a:rPr lang="sv-SE" altLang="ja-JP" sz="1800" strike="dblStrike" dirty="0">
                <a:solidFill>
                  <a:srgbClr val="A31515"/>
                </a:solidFill>
                <a:ea typeface="ＭＳ ゴシック" panose="020B0609070205080204" pitchFamily="49" charset="-128"/>
              </a:rPr>
              <a:t>”v1["</a:t>
            </a:r>
            <a:r>
              <a:rPr lang="sv-SE" altLang="ja-JP" sz="1800" strike="dblStrike" dirty="0">
                <a:solidFill>
                  <a:srgbClr val="000000"/>
                </a:solidFill>
                <a:ea typeface="ＭＳ ゴシック" panose="020B0609070205080204" pitchFamily="49" charset="-128"/>
              </a:rPr>
              <a:t> </a:t>
            </a:r>
            <a:r>
              <a:rPr lang="sv-SE" altLang="ja-JP" sz="1800" strike="dblStrike" dirty="0">
                <a:solidFill>
                  <a:srgbClr val="008080"/>
                </a:solidFill>
                <a:ea typeface="ＭＳ ゴシック" panose="020B0609070205080204" pitchFamily="49" charset="-128"/>
              </a:rPr>
              <a:t>&lt;&lt;</a:t>
            </a:r>
            <a:r>
              <a:rPr lang="sv-SE" altLang="ja-JP" sz="1800" strike="dblStrike" dirty="0">
                <a:solidFill>
                  <a:srgbClr val="000000"/>
                </a:solidFill>
                <a:ea typeface="ＭＳ ゴシック" panose="020B0609070205080204" pitchFamily="49" charset="-128"/>
              </a:rPr>
              <a:t> i </a:t>
            </a:r>
            <a:r>
              <a:rPr lang="sv-SE" altLang="ja-JP" sz="1800" strike="dblStrike" dirty="0">
                <a:solidFill>
                  <a:srgbClr val="008080"/>
                </a:solidFill>
                <a:ea typeface="ＭＳ ゴシック" panose="020B0609070205080204" pitchFamily="49" charset="-128"/>
              </a:rPr>
              <a:t>&lt;&lt;</a:t>
            </a:r>
            <a:r>
              <a:rPr lang="sv-SE" altLang="ja-JP" sz="1800" strike="dblStrike" dirty="0">
                <a:solidFill>
                  <a:srgbClr val="000000"/>
                </a:solidFill>
                <a:ea typeface="ＭＳ ゴシック" panose="020B0609070205080204" pitchFamily="49" charset="-128"/>
              </a:rPr>
              <a:t> </a:t>
            </a:r>
            <a:r>
              <a:rPr lang="sv-SE" altLang="ja-JP" sz="1800" strike="dblStrike" dirty="0">
                <a:solidFill>
                  <a:srgbClr val="A31515"/>
                </a:solidFill>
                <a:ea typeface="ＭＳ ゴシック" panose="020B0609070205080204" pitchFamily="49" charset="-128"/>
              </a:rPr>
              <a:t>"]="</a:t>
            </a:r>
            <a:r>
              <a:rPr lang="sv-SE" altLang="ja-JP" sz="1800" strike="dblStrike" dirty="0">
                <a:solidFill>
                  <a:srgbClr val="000000"/>
                </a:solidFill>
                <a:ea typeface="ＭＳ ゴシック" panose="020B0609070205080204" pitchFamily="49" charset="-128"/>
              </a:rPr>
              <a:t> </a:t>
            </a:r>
            <a:r>
              <a:rPr lang="sv-SE" altLang="ja-JP" sz="1800" strike="dblStrike" dirty="0">
                <a:solidFill>
                  <a:srgbClr val="008080"/>
                </a:solidFill>
                <a:ea typeface="ＭＳ ゴシック" panose="020B0609070205080204" pitchFamily="49" charset="-128"/>
              </a:rPr>
              <a:t>&lt;&lt;</a:t>
            </a:r>
            <a:r>
              <a:rPr lang="sv-SE" altLang="ja-JP" sz="1800" strike="dblStrike" dirty="0">
                <a:solidFill>
                  <a:srgbClr val="000000"/>
                </a:solidFill>
                <a:ea typeface="ＭＳ ゴシック" panose="020B0609070205080204" pitchFamily="49" charset="-128"/>
              </a:rPr>
              <a:t> v1</a:t>
            </a:r>
            <a:r>
              <a:rPr lang="sv-SE" altLang="ja-JP" sz="1800" strike="dblStrike" dirty="0">
                <a:solidFill>
                  <a:srgbClr val="008080"/>
                </a:solidFill>
                <a:ea typeface="ＭＳ ゴシック" panose="020B0609070205080204" pitchFamily="49" charset="-128"/>
              </a:rPr>
              <a:t>[</a:t>
            </a:r>
            <a:r>
              <a:rPr lang="sv-SE" altLang="ja-JP" sz="1800" strike="dblStrike" dirty="0">
                <a:solidFill>
                  <a:srgbClr val="000000"/>
                </a:solidFill>
                <a:ea typeface="ＭＳ ゴシック" panose="020B0609070205080204" pitchFamily="49" charset="-128"/>
              </a:rPr>
              <a:t>i</a:t>
            </a:r>
            <a:r>
              <a:rPr lang="sv-SE" altLang="ja-JP" sz="1800" strike="dblStrike" dirty="0">
                <a:solidFill>
                  <a:srgbClr val="008080"/>
                </a:solidFill>
                <a:ea typeface="ＭＳ ゴシック" panose="020B0609070205080204" pitchFamily="49" charset="-128"/>
              </a:rPr>
              <a:t>]</a:t>
            </a:r>
            <a:r>
              <a:rPr lang="sv-SE" altLang="ja-JP" sz="1800" strike="dblStrike" dirty="0">
                <a:solidFill>
                  <a:srgbClr val="000000"/>
                </a:solidFill>
                <a:ea typeface="ＭＳ ゴシック" panose="020B0609070205080204" pitchFamily="49" charset="-128"/>
              </a:rPr>
              <a:t> </a:t>
            </a:r>
            <a:r>
              <a:rPr lang="sv-SE" altLang="ja-JP" sz="1800" strike="dblStrike" dirty="0">
                <a:solidFill>
                  <a:srgbClr val="008080"/>
                </a:solidFill>
                <a:ea typeface="ＭＳ ゴシック" panose="020B0609070205080204" pitchFamily="49" charset="-128"/>
              </a:rPr>
              <a:t>&lt;&lt;</a:t>
            </a:r>
            <a:r>
              <a:rPr lang="sv-SE" altLang="ja-JP" sz="1800" strike="dblStrike" dirty="0">
                <a:solidFill>
                  <a:srgbClr val="000000"/>
                </a:solidFill>
                <a:ea typeface="ＭＳ ゴシック" panose="020B0609070205080204" pitchFamily="49" charset="-128"/>
              </a:rPr>
              <a:t> </a:t>
            </a:r>
            <a:r>
              <a:rPr lang="en-US" altLang="ja-JP" sz="1800" strike="dblStrike" dirty="0">
                <a:solidFill>
                  <a:srgbClr val="2B91AF"/>
                </a:solidFill>
                <a:ea typeface="ＭＳ ゴシック" panose="020B0609070205080204" pitchFamily="49" charset="-128"/>
              </a:rPr>
              <a:t>std::</a:t>
            </a:r>
            <a:r>
              <a:rPr lang="sv-SE" altLang="ja-JP" sz="1800" strike="dblStrike" dirty="0">
                <a:solidFill>
                  <a:srgbClr val="000000"/>
                </a:solidFill>
                <a:ea typeface="ＭＳ ゴシック" panose="020B0609070205080204" pitchFamily="49" charset="-128"/>
              </a:rPr>
              <a:t>endl;</a:t>
            </a:r>
          </a:p>
          <a:p>
            <a:r>
              <a:rPr lang="en-US" altLang="ja-JP" sz="1800" strike="dblStrike" dirty="0">
                <a:solidFill>
                  <a:srgbClr val="000000"/>
                </a:solidFill>
                <a:ea typeface="ＭＳ ゴシック" panose="020B0609070205080204" pitchFamily="49" charset="-128"/>
              </a:rPr>
              <a:t>	}</a:t>
            </a: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FF0000"/>
                </a:solidFill>
                <a:ea typeface="ＭＳ ゴシック" panose="020B0609070205080204" pitchFamily="49" charset="-128"/>
              </a:rPr>
              <a:t>auto</a:t>
            </a:r>
            <a:r>
              <a:rPr lang="nn-NO" altLang="ja-JP" sz="1800" dirty="0">
                <a:solidFill>
                  <a:srgbClr val="000000"/>
                </a:solidFill>
                <a:ea typeface="ＭＳ ゴシック" panose="020B0609070205080204" pitchFamily="49" charset="-128"/>
              </a:rPr>
              <a:t> </a:t>
            </a:r>
            <a:r>
              <a:rPr lang="en-US" altLang="ja-JP" dirty="0">
                <a:ea typeface="ＭＳ ゴシック" panose="020B0609070205080204" pitchFamily="49" charset="-128"/>
              </a:rPr>
              <a:t>itrV1 = </a:t>
            </a:r>
            <a:r>
              <a:rPr lang="en-US" altLang="ja-JP" dirty="0" err="1">
                <a:ea typeface="ＭＳ ゴシック" panose="020B0609070205080204" pitchFamily="49" charset="-128"/>
              </a:rPr>
              <a:t>intVec.begin</a:t>
            </a:r>
            <a:r>
              <a:rPr lang="en-US" altLang="ja-JP" dirty="0">
                <a:ea typeface="ＭＳ ゴシック" panose="020B0609070205080204" pitchFamily="49" charset="-128"/>
              </a:rPr>
              <a:t>()</a:t>
            </a:r>
            <a:r>
              <a:rPr lang="nn-NO" altLang="ja-JP" sz="1800" dirty="0">
                <a:solidFill>
                  <a:srgbClr val="000000"/>
                </a:solidFill>
                <a:ea typeface="ＭＳ ゴシック" panose="020B0609070205080204" pitchFamily="49" charset="-128"/>
              </a:rPr>
              <a:t>; itrV1 != </a:t>
            </a:r>
            <a:r>
              <a:rPr lang="en-US" altLang="ja-JP" dirty="0" err="1">
                <a:ea typeface="ＭＳ ゴシック" panose="020B0609070205080204" pitchFamily="49" charset="-128"/>
              </a:rPr>
              <a:t>intVec.end</a:t>
            </a:r>
            <a:r>
              <a:rPr lang="en-US" altLang="ja-JP" dirty="0">
                <a:ea typeface="ＭＳ ゴシック" panose="020B0609070205080204" pitchFamily="49" charset="-128"/>
              </a:rPr>
              <a:t>()</a:t>
            </a:r>
            <a:r>
              <a:rPr lang="nn-NO" altLang="ja-JP" sz="1800" dirty="0">
                <a:solidFill>
                  <a:srgbClr val="000000"/>
                </a:solidFill>
                <a:ea typeface="ＭＳ ゴシック" panose="020B0609070205080204" pitchFamily="49" charset="-128"/>
              </a:rPr>
              <a:t>; ++itrV1) {</a:t>
            </a:r>
          </a:p>
          <a:p>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std::</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*itrV1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std::</a:t>
            </a:r>
            <a:r>
              <a:rPr lang="sv-SE" altLang="ja-JP" sz="1800" dirty="0">
                <a:solidFill>
                  <a:srgbClr val="000000"/>
                </a:solidFill>
                <a:ea typeface="ＭＳ ゴシック" panose="020B0609070205080204" pitchFamily="49" charset="-128"/>
              </a:rPr>
              <a:t>endl; </a:t>
            </a:r>
            <a:r>
              <a:rPr lang="sv-SE" altLang="ja-JP" sz="1800" dirty="0">
                <a:solidFill>
                  <a:srgbClr val="00B050"/>
                </a:solidFill>
                <a:ea typeface="ＭＳ ゴシック" panose="020B0609070205080204" pitchFamily="49" charset="-128"/>
              </a:rPr>
              <a:t>//itrV1.end()</a:t>
            </a:r>
            <a:r>
              <a:rPr lang="ja-JP" altLang="en-US" sz="1800" dirty="0">
                <a:solidFill>
                  <a:srgbClr val="00B050"/>
                </a:solidFill>
                <a:ea typeface="ＭＳ ゴシック" panose="020B0609070205080204" pitchFamily="49" charset="-128"/>
              </a:rPr>
              <a:t>は最終要素のひとつ後</a:t>
            </a:r>
            <a:endParaRPr lang="sv-SE" altLang="ja-JP" sz="1800" dirty="0">
              <a:solidFill>
                <a:srgbClr val="00B05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p>
          <a:p>
            <a:r>
              <a:rPr lang="en-US" altLang="ja-JP" sz="1800" dirty="0">
                <a:solidFill>
                  <a:srgbClr val="000000"/>
                </a:solidFill>
                <a:ea typeface="ＭＳ ゴシック" panose="020B0609070205080204" pitchFamily="49" charset="-128"/>
              </a:rPr>
              <a:t>	v1.pop_back();</a:t>
            </a:r>
            <a:r>
              <a:rPr lang="ja-JP" altLang="en-US" sz="1800" dirty="0">
                <a:solidFill>
                  <a:srgbClr val="000000"/>
                </a:solidFill>
                <a:ea typeface="ＭＳ ゴシック" panose="020B0609070205080204" pitchFamily="49" charset="-128"/>
              </a:rPr>
              <a:t>  </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v1.emplace_back(4);</a:t>
            </a:r>
            <a:r>
              <a:rPr lang="en-US" altLang="ja-JP" dirty="0">
                <a:solidFill>
                  <a:srgbClr val="00B050"/>
                </a:solidFill>
                <a:ea typeface="ＭＳ ゴシック" panose="020B0609070205080204" pitchFamily="49" charset="-128"/>
              </a:rPr>
              <a:t> </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std::</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std::</a:t>
            </a:r>
            <a:r>
              <a:rPr lang="sv-SE" altLang="ja-JP" sz="1800" dirty="0">
                <a:solidFill>
                  <a:srgbClr val="000000"/>
                </a:solidFill>
                <a:ea typeface="ＭＳ ゴシック" panose="020B0609070205080204" pitchFamily="49" charset="-128"/>
              </a:rPr>
              <a:t>endl;</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endParaRPr kumimoji="1" lang="ja-JP" altLang="en-US" sz="7200" dirty="0"/>
          </a:p>
        </p:txBody>
      </p:sp>
      <p:sp>
        <p:nvSpPr>
          <p:cNvPr id="8" name="吹き出し: 四角形 7">
            <a:extLst>
              <a:ext uri="{FF2B5EF4-FFF2-40B4-BE49-F238E27FC236}">
                <a16:creationId xmlns:a16="http://schemas.microsoft.com/office/drawing/2014/main" id="{93AED42D-C957-1A5C-F278-8CB9A339B09B}"/>
              </a:ext>
            </a:extLst>
          </p:cNvPr>
          <p:cNvSpPr/>
          <p:nvPr/>
        </p:nvSpPr>
        <p:spPr>
          <a:xfrm>
            <a:off x="4009034" y="5513568"/>
            <a:ext cx="4473484" cy="447473"/>
          </a:xfrm>
          <a:prstGeom prst="wedgeRectCallout">
            <a:avLst>
              <a:gd name="adj1" fmla="val -42474"/>
              <a:gd name="adj2" fmla="val -150544"/>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イテレータを用いた要素の表示</a:t>
            </a:r>
          </a:p>
        </p:txBody>
      </p:sp>
      <p:sp>
        <p:nvSpPr>
          <p:cNvPr id="9" name="矢印: 右 8">
            <a:extLst>
              <a:ext uri="{FF2B5EF4-FFF2-40B4-BE49-F238E27FC236}">
                <a16:creationId xmlns:a16="http://schemas.microsoft.com/office/drawing/2014/main" id="{03D5EDFA-B62E-1A7D-6F0F-3459E14ADF01}"/>
              </a:ext>
            </a:extLst>
          </p:cNvPr>
          <p:cNvSpPr/>
          <p:nvPr/>
        </p:nvSpPr>
        <p:spPr>
          <a:xfrm>
            <a:off x="763239" y="4498335"/>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7E271DCC-40FA-E0DF-93B4-D7E471510986}"/>
              </a:ext>
            </a:extLst>
          </p:cNvPr>
          <p:cNvSpPr/>
          <p:nvPr/>
        </p:nvSpPr>
        <p:spPr>
          <a:xfrm>
            <a:off x="763239" y="4767799"/>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86B9B186-1BB5-F16E-3670-8A2086A70C18}"/>
              </a:ext>
            </a:extLst>
          </p:cNvPr>
          <p:cNvSpPr/>
          <p:nvPr/>
        </p:nvSpPr>
        <p:spPr>
          <a:xfrm>
            <a:off x="763239" y="5051793"/>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24100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コンテナクラス</a:t>
            </a:r>
            <a:endParaRPr lang="en-US" altLang="ja-JP" dirty="0"/>
          </a:p>
          <a:p>
            <a:pPr lvl="1"/>
            <a:r>
              <a:rPr lang="en-US" altLang="ja-JP" dirty="0"/>
              <a:t>vector</a:t>
            </a:r>
            <a:r>
              <a:rPr lang="ja-JP" altLang="en-US" dirty="0"/>
              <a:t>：動的配列（自由にサイズを変更可能な配列）</a:t>
            </a:r>
            <a:endParaRPr lang="en-US" altLang="ja-JP" dirty="0"/>
          </a:p>
          <a:p>
            <a:pPr lvl="1"/>
            <a:r>
              <a:rPr lang="en-US" altLang="ja-JP" dirty="0"/>
              <a:t>array</a:t>
            </a:r>
            <a:r>
              <a:rPr lang="ja-JP" altLang="en-US" dirty="0"/>
              <a:t> </a:t>
            </a:r>
            <a:r>
              <a:rPr lang="en-US" altLang="ja-JP" dirty="0"/>
              <a:t>:</a:t>
            </a:r>
            <a:r>
              <a:rPr lang="ja-JP" altLang="en-US" dirty="0"/>
              <a:t>静的配列（一旦決めたサイズは変更不可）</a:t>
            </a:r>
            <a:endParaRPr lang="en-US" altLang="ja-JP" dirty="0"/>
          </a:p>
          <a:p>
            <a:pPr lvl="1"/>
            <a:r>
              <a:rPr lang="en-US" altLang="ja-JP" dirty="0"/>
              <a:t>list  :</a:t>
            </a:r>
            <a:r>
              <a:rPr lang="ja-JP" altLang="en-US" dirty="0"/>
              <a:t>リスト構造を実現するクラス</a:t>
            </a:r>
            <a:endParaRPr lang="en-US" altLang="ja-JP" dirty="0"/>
          </a:p>
          <a:p>
            <a:pPr lvl="1"/>
            <a:r>
              <a:rPr lang="en-US" altLang="ja-JP" dirty="0"/>
              <a:t>map   :</a:t>
            </a:r>
            <a:r>
              <a:rPr lang="ja-JP" altLang="en-US" dirty="0"/>
              <a:t>連想配列という特殊な配列クラス</a:t>
            </a:r>
            <a:endParaRPr lang="en-US" altLang="ja-JP" dirty="0"/>
          </a:p>
          <a:p>
            <a:pPr lvl="1"/>
            <a:r>
              <a:rPr lang="en-US" altLang="ja-JP" dirty="0"/>
              <a:t>bitset:2</a:t>
            </a:r>
            <a:r>
              <a:rPr lang="ja-JP" altLang="en-US" dirty="0"/>
              <a:t>進数値を容易に扱うためのクラス</a:t>
            </a:r>
            <a:endParaRPr lang="en-US" altLang="ja-JP" dirty="0"/>
          </a:p>
          <a:p>
            <a:pPr lvl="1"/>
            <a:r>
              <a:rPr lang="en-US" altLang="ja-JP" dirty="0"/>
              <a:t>stack :</a:t>
            </a:r>
            <a:r>
              <a:rPr lang="ja-JP" altLang="en-US" dirty="0"/>
              <a:t>スタック（後入れ先出し）を実現するクラス</a:t>
            </a:r>
            <a:endParaRPr lang="en-US" altLang="ja-JP" dirty="0"/>
          </a:p>
          <a:p>
            <a:pPr lvl="1"/>
            <a:r>
              <a:rPr lang="en-US" altLang="ja-JP" dirty="0"/>
              <a:t>queue :</a:t>
            </a:r>
            <a:r>
              <a:rPr lang="ja-JP" altLang="en-US" dirty="0"/>
              <a:t>キュー（先入れ先出し）を実現するクラス</a:t>
            </a:r>
            <a:endParaRPr lang="en-US" altLang="ja-JP" dirty="0"/>
          </a:p>
        </p:txBody>
      </p:sp>
    </p:spTree>
    <p:extLst>
      <p:ext uri="{BB962C8B-B14F-4D97-AF65-F5344CB8AC3E}">
        <p14:creationId xmlns:p14="http://schemas.microsoft.com/office/powerpoint/2010/main" val="3091025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 </a:t>
            </a:r>
            <a:r>
              <a:rPr lang="en-US" altLang="ja-JP" dirty="0"/>
              <a:t>= </a:t>
            </a:r>
            <a:r>
              <a:rPr lang="ja-JP" altLang="en-US" dirty="0"/>
              <a:t>コンテナ</a:t>
            </a:r>
            <a:r>
              <a:rPr lang="en-US" altLang="ja-JP" dirty="0"/>
              <a:t>.</a:t>
            </a:r>
            <a:r>
              <a:rPr lang="en-US" altLang="ja-JP" dirty="0">
                <a:solidFill>
                  <a:srgbClr val="FF0000"/>
                </a:solidFill>
              </a:rPr>
              <a:t>begin()</a:t>
            </a:r>
            <a:br>
              <a:rPr lang="en-US" altLang="ja-JP" dirty="0"/>
            </a:br>
            <a:br>
              <a:rPr lang="en-US" altLang="ja-JP" dirty="0"/>
            </a:br>
            <a:r>
              <a:rPr lang="ja-JP" altLang="en-US" dirty="0"/>
              <a:t>コンテナクラスの先頭要素の場所がイテレータに</a:t>
            </a:r>
            <a:br>
              <a:rPr lang="en-US" altLang="ja-JP" dirty="0"/>
            </a:br>
            <a:r>
              <a:rPr lang="ja-JP" altLang="en-US" dirty="0"/>
              <a:t>代入</a:t>
            </a:r>
            <a:br>
              <a:rPr lang="en-US" altLang="ja-JP" dirty="0"/>
            </a:br>
            <a:endParaRPr lang="en-US" altLang="ja-JP" dirty="0"/>
          </a:p>
          <a:p>
            <a:r>
              <a:rPr lang="ja-JP" altLang="en-US" dirty="0"/>
              <a:t>イテレータ </a:t>
            </a:r>
            <a:r>
              <a:rPr lang="en-US" altLang="ja-JP" dirty="0"/>
              <a:t>= </a:t>
            </a:r>
            <a:r>
              <a:rPr lang="ja-JP" altLang="en-US" dirty="0"/>
              <a:t>コンテナ</a:t>
            </a:r>
            <a:r>
              <a:rPr lang="en-US" altLang="ja-JP" dirty="0"/>
              <a:t>.</a:t>
            </a:r>
            <a:r>
              <a:rPr lang="en-US" altLang="ja-JP" dirty="0">
                <a:solidFill>
                  <a:srgbClr val="FF0000"/>
                </a:solidFill>
              </a:rPr>
              <a:t>end()</a:t>
            </a:r>
            <a:br>
              <a:rPr lang="en-US" altLang="ja-JP" dirty="0">
                <a:solidFill>
                  <a:srgbClr val="FF0000"/>
                </a:solidFill>
              </a:rPr>
            </a:br>
            <a:br>
              <a:rPr lang="en-US" altLang="ja-JP" dirty="0">
                <a:solidFill>
                  <a:srgbClr val="FF0000"/>
                </a:solidFill>
              </a:rPr>
            </a:br>
            <a:r>
              <a:rPr lang="ja-JP" altLang="en-US" dirty="0"/>
              <a:t>コンテナクラスの</a:t>
            </a:r>
            <a:r>
              <a:rPr lang="ja-JP" altLang="en-US" dirty="0">
                <a:solidFill>
                  <a:srgbClr val="FF0000"/>
                </a:solidFill>
              </a:rPr>
              <a:t>最終要素のひとつ先の場所</a:t>
            </a:r>
            <a:r>
              <a:rPr lang="ja-JP" altLang="en-US" dirty="0"/>
              <a:t>が</a:t>
            </a:r>
            <a:br>
              <a:rPr lang="en-US" altLang="ja-JP" dirty="0">
                <a:solidFill>
                  <a:srgbClr val="FF0000"/>
                </a:solidFill>
              </a:rPr>
            </a:br>
            <a:r>
              <a:rPr lang="ja-JP" altLang="en-US" dirty="0"/>
              <a:t>イテレータに代入</a:t>
            </a:r>
            <a:endParaRPr lang="en-US" altLang="ja-JP" dirty="0"/>
          </a:p>
        </p:txBody>
      </p:sp>
    </p:spTree>
    <p:extLst>
      <p:ext uri="{BB962C8B-B14F-4D97-AF65-F5344CB8AC3E}">
        <p14:creationId xmlns:p14="http://schemas.microsoft.com/office/powerpoint/2010/main" val="3622993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イテレータを用いたループ処理</a:t>
            </a:r>
            <a:br>
              <a:rPr lang="en-US" altLang="ja-JP" dirty="0"/>
            </a:br>
            <a:br>
              <a:rPr lang="en-US" altLang="ja-JP" dirty="0"/>
            </a:br>
            <a:br>
              <a:rPr lang="en-US" altLang="ja-JP" dirty="0"/>
            </a:br>
            <a:br>
              <a:rPr lang="en-US" altLang="ja-JP" dirty="0"/>
            </a:br>
            <a:br>
              <a:rPr lang="en-US" altLang="ja-JP" dirty="0"/>
            </a:br>
            <a:r>
              <a:rPr lang="en-US" altLang="ja-JP" dirty="0" err="1"/>
              <a:t>intVec</a:t>
            </a:r>
            <a:r>
              <a:rPr lang="ja-JP" altLang="en-US" dirty="0"/>
              <a:t>の先頭要素から</a:t>
            </a:r>
            <a:r>
              <a:rPr lang="en-US" altLang="ja-JP" dirty="0" err="1"/>
              <a:t>intVec</a:t>
            </a:r>
            <a:r>
              <a:rPr lang="ja-JP" altLang="en-US" dirty="0"/>
              <a:t>の最終要素まで</a:t>
            </a:r>
            <a:br>
              <a:rPr lang="en-US" altLang="ja-JP" dirty="0"/>
            </a:br>
            <a:r>
              <a:rPr lang="en-US" altLang="ja-JP" dirty="0"/>
              <a:t>itrV1</a:t>
            </a:r>
            <a:r>
              <a:rPr lang="ja-JP" altLang="en-US" dirty="0"/>
              <a:t>を進めながら、ループ処理を行う</a:t>
            </a:r>
            <a:endParaRPr lang="en-US" altLang="ja-JP" dirty="0"/>
          </a:p>
        </p:txBody>
      </p:sp>
      <p:sp>
        <p:nvSpPr>
          <p:cNvPr id="5" name="テキスト ボックス 4">
            <a:extLst>
              <a:ext uri="{FF2B5EF4-FFF2-40B4-BE49-F238E27FC236}">
                <a16:creationId xmlns:a16="http://schemas.microsoft.com/office/drawing/2014/main" id="{DCD35029-F1DE-742E-3461-64C0FFECA8F1}"/>
              </a:ext>
            </a:extLst>
          </p:cNvPr>
          <p:cNvSpPr txBox="1"/>
          <p:nvPr/>
        </p:nvSpPr>
        <p:spPr>
          <a:xfrm>
            <a:off x="1286481" y="2018489"/>
            <a:ext cx="9238847" cy="1569660"/>
          </a:xfrm>
          <a:prstGeom prst="rect">
            <a:avLst/>
          </a:prstGeom>
          <a:noFill/>
        </p:spPr>
        <p:txBody>
          <a:bodyPr wrap="square">
            <a:spAutoFit/>
          </a:bodyPr>
          <a:lstStyle/>
          <a:p>
            <a:r>
              <a:rPr lang="nn-NO" altLang="ja-JP" sz="3200" dirty="0">
                <a:solidFill>
                  <a:srgbClr val="0000FF"/>
                </a:solidFill>
                <a:ea typeface="ＭＳ ゴシック" panose="020B0609070205080204" pitchFamily="49" charset="-128"/>
              </a:rPr>
              <a:t>for</a:t>
            </a:r>
            <a:r>
              <a:rPr lang="nn-NO" altLang="ja-JP" sz="3200" dirty="0">
                <a:solidFill>
                  <a:srgbClr val="000000"/>
                </a:solidFill>
                <a:ea typeface="ＭＳ ゴシック" panose="020B0609070205080204" pitchFamily="49" charset="-128"/>
              </a:rPr>
              <a:t> (</a:t>
            </a:r>
            <a:r>
              <a:rPr lang="nn-NO" altLang="ja-JP" sz="3200" dirty="0">
                <a:solidFill>
                  <a:srgbClr val="FF0000"/>
                </a:solidFill>
                <a:ea typeface="ＭＳ ゴシック" panose="020B0609070205080204" pitchFamily="49" charset="-128"/>
              </a:rPr>
              <a:t>auto</a:t>
            </a:r>
            <a:r>
              <a:rPr lang="nn-NO" altLang="ja-JP" sz="3200" dirty="0">
                <a:solidFill>
                  <a:srgbClr val="000000"/>
                </a:solidFill>
                <a:ea typeface="ＭＳ ゴシック" panose="020B0609070205080204" pitchFamily="49" charset="-128"/>
              </a:rPr>
              <a:t> </a:t>
            </a:r>
            <a:r>
              <a:rPr lang="en-US" altLang="ja-JP" sz="3200" dirty="0">
                <a:ea typeface="ＭＳ ゴシック" panose="020B0609070205080204" pitchFamily="49" charset="-128"/>
              </a:rPr>
              <a:t>itrV1 = </a:t>
            </a:r>
            <a:r>
              <a:rPr lang="en-US" altLang="ja-JP" sz="3200" dirty="0" err="1">
                <a:ea typeface="ＭＳ ゴシック" panose="020B0609070205080204" pitchFamily="49" charset="-128"/>
              </a:rPr>
              <a:t>intVec.</a:t>
            </a:r>
            <a:r>
              <a:rPr lang="en-US" altLang="ja-JP" sz="3200" dirty="0" err="1">
                <a:solidFill>
                  <a:srgbClr val="00B050"/>
                </a:solidFill>
                <a:ea typeface="ＭＳ ゴシック" panose="020B0609070205080204" pitchFamily="49" charset="-128"/>
              </a:rPr>
              <a:t>begin</a:t>
            </a:r>
            <a:r>
              <a:rPr lang="en-US" altLang="ja-JP" sz="3200" dirty="0">
                <a:solidFill>
                  <a:srgbClr val="00B050"/>
                </a:solidFill>
                <a:ea typeface="ＭＳ ゴシック" panose="020B0609070205080204" pitchFamily="49" charset="-128"/>
              </a:rPr>
              <a:t>()</a:t>
            </a:r>
          </a:p>
          <a:p>
            <a:r>
              <a:rPr lang="ja-JP" altLang="en-US" sz="3200" dirty="0">
                <a:solidFill>
                  <a:srgbClr val="000000"/>
                </a:solidFill>
                <a:ea typeface="ＭＳ ゴシック" panose="020B0609070205080204" pitchFamily="49" charset="-128"/>
              </a:rPr>
              <a:t>　　　　　</a:t>
            </a:r>
            <a:r>
              <a:rPr lang="nn-NO" altLang="ja-JP" sz="3200" dirty="0">
                <a:solidFill>
                  <a:srgbClr val="000000"/>
                </a:solidFill>
                <a:ea typeface="ＭＳ ゴシック" panose="020B0609070205080204" pitchFamily="49" charset="-128"/>
              </a:rPr>
              <a:t>; itrV1 != </a:t>
            </a:r>
            <a:r>
              <a:rPr lang="en-US" altLang="ja-JP" sz="3200" dirty="0" err="1">
                <a:ea typeface="ＭＳ ゴシック" panose="020B0609070205080204" pitchFamily="49" charset="-128"/>
              </a:rPr>
              <a:t>intVec.</a:t>
            </a:r>
            <a:r>
              <a:rPr lang="en-US" altLang="ja-JP" sz="3200" dirty="0" err="1">
                <a:solidFill>
                  <a:srgbClr val="00B050"/>
                </a:solidFill>
                <a:ea typeface="ＭＳ ゴシック" panose="020B0609070205080204" pitchFamily="49" charset="-128"/>
              </a:rPr>
              <a:t>end</a:t>
            </a:r>
            <a:r>
              <a:rPr lang="en-US" altLang="ja-JP" sz="3200" dirty="0">
                <a:solidFill>
                  <a:srgbClr val="00B050"/>
                </a:solidFill>
                <a:ea typeface="ＭＳ ゴシック" panose="020B0609070205080204" pitchFamily="49" charset="-128"/>
              </a:rPr>
              <a:t>()</a:t>
            </a:r>
          </a:p>
          <a:p>
            <a:r>
              <a:rPr lang="ja-JP" altLang="en-US" sz="3200" dirty="0">
                <a:solidFill>
                  <a:srgbClr val="000000"/>
                </a:solidFill>
                <a:ea typeface="ＭＳ ゴシック" panose="020B0609070205080204" pitchFamily="49" charset="-128"/>
              </a:rPr>
              <a:t>　　　　　</a:t>
            </a:r>
            <a:r>
              <a:rPr lang="nn-NO" altLang="ja-JP" sz="3200" dirty="0">
                <a:solidFill>
                  <a:srgbClr val="000000"/>
                </a:solidFill>
                <a:ea typeface="ＭＳ ゴシック" panose="020B0609070205080204" pitchFamily="49" charset="-128"/>
              </a:rPr>
              <a:t>; ++itrV1) </a:t>
            </a:r>
            <a:endParaRPr lang="ja-JP" altLang="en-US" sz="3200" dirty="0"/>
          </a:p>
        </p:txBody>
      </p:sp>
    </p:spTree>
    <p:extLst>
      <p:ext uri="{BB962C8B-B14F-4D97-AF65-F5344CB8AC3E}">
        <p14:creationId xmlns:p14="http://schemas.microsoft.com/office/powerpoint/2010/main" val="66407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範囲</a:t>
            </a:r>
            <a:r>
              <a:rPr lang="en-US" altLang="ja-JP" dirty="0"/>
              <a:t>for</a:t>
            </a:r>
            <a:r>
              <a:rPr lang="ja-JP" altLang="en-US" dirty="0"/>
              <a:t>文</a:t>
            </a:r>
            <a:br>
              <a:rPr lang="en-US" altLang="ja-JP" dirty="0"/>
            </a:br>
            <a:r>
              <a:rPr lang="ja-JP" altLang="en-US" dirty="0"/>
              <a:t>イテレータを用いた</a:t>
            </a:r>
            <a:r>
              <a:rPr lang="en-US" altLang="ja-JP" dirty="0"/>
              <a:t>for</a:t>
            </a:r>
            <a:r>
              <a:rPr lang="ja-JP" altLang="en-US" dirty="0"/>
              <a:t>文をより簡単な形に書き換えた</a:t>
            </a:r>
            <a:r>
              <a:rPr lang="en-US" altLang="ja-JP" dirty="0"/>
              <a:t>for</a:t>
            </a:r>
            <a:r>
              <a:rPr lang="ja-JP" altLang="en-US" dirty="0"/>
              <a:t>文</a:t>
            </a:r>
            <a:br>
              <a:rPr lang="en-US" altLang="ja-JP" dirty="0"/>
            </a:br>
            <a:br>
              <a:rPr lang="en-US" altLang="ja-JP"/>
            </a:br>
            <a:br>
              <a:rPr lang="en-US" altLang="ja-JP"/>
            </a:br>
            <a:br>
              <a:rPr lang="en-US" altLang="ja-JP" dirty="0"/>
            </a:br>
            <a:br>
              <a:rPr lang="en-US" altLang="ja-JP" dirty="0"/>
            </a:br>
            <a:r>
              <a:rPr lang="en-US" altLang="ja-JP" dirty="0" err="1"/>
              <a:t>intVec</a:t>
            </a:r>
            <a:r>
              <a:rPr lang="ja-JP" altLang="en-US" dirty="0"/>
              <a:t>の先頭要素から</a:t>
            </a:r>
            <a:r>
              <a:rPr lang="en-US" altLang="ja-JP" dirty="0" err="1"/>
              <a:t>intVec</a:t>
            </a:r>
            <a:r>
              <a:rPr lang="ja-JP" altLang="en-US" dirty="0"/>
              <a:t>の最終要素まで</a:t>
            </a:r>
            <a:br>
              <a:rPr lang="en-US" altLang="ja-JP" dirty="0"/>
            </a:br>
            <a:r>
              <a:rPr lang="en-US" altLang="ja-JP" dirty="0"/>
              <a:t>itrV1</a:t>
            </a:r>
            <a:r>
              <a:rPr lang="ja-JP" altLang="en-US" dirty="0"/>
              <a:t>を進めながら、ループ処理を行う</a:t>
            </a:r>
            <a:endParaRPr lang="en-US" altLang="ja-JP" dirty="0"/>
          </a:p>
        </p:txBody>
      </p:sp>
      <p:sp>
        <p:nvSpPr>
          <p:cNvPr id="5" name="テキスト ボックス 4">
            <a:extLst>
              <a:ext uri="{FF2B5EF4-FFF2-40B4-BE49-F238E27FC236}">
                <a16:creationId xmlns:a16="http://schemas.microsoft.com/office/drawing/2014/main" id="{DCD35029-F1DE-742E-3461-64C0FFECA8F1}"/>
              </a:ext>
            </a:extLst>
          </p:cNvPr>
          <p:cNvSpPr txBox="1"/>
          <p:nvPr/>
        </p:nvSpPr>
        <p:spPr>
          <a:xfrm>
            <a:off x="1671129" y="3081363"/>
            <a:ext cx="9238847" cy="1569660"/>
          </a:xfrm>
          <a:prstGeom prst="rect">
            <a:avLst/>
          </a:prstGeom>
          <a:noFill/>
        </p:spPr>
        <p:txBody>
          <a:bodyPr wrap="square">
            <a:spAutoFit/>
          </a:bodyPr>
          <a:lstStyle/>
          <a:p>
            <a:r>
              <a:rPr lang="nn-NO" altLang="ja-JP" sz="3200" dirty="0">
                <a:solidFill>
                  <a:srgbClr val="0000FF"/>
                </a:solidFill>
                <a:ea typeface="ＭＳ ゴシック" panose="020B0609070205080204" pitchFamily="49" charset="-128"/>
              </a:rPr>
              <a:t>for</a:t>
            </a:r>
            <a:r>
              <a:rPr lang="nn-NO" altLang="ja-JP" sz="3200" dirty="0">
                <a:solidFill>
                  <a:srgbClr val="000000"/>
                </a:solidFill>
                <a:ea typeface="ＭＳ ゴシック" panose="020B0609070205080204" pitchFamily="49" charset="-128"/>
              </a:rPr>
              <a:t> (</a:t>
            </a:r>
            <a:r>
              <a:rPr lang="nn-NO" altLang="ja-JP" sz="3200" dirty="0">
                <a:solidFill>
                  <a:srgbClr val="FF0000"/>
                </a:solidFill>
                <a:ea typeface="ＭＳ ゴシック" panose="020B0609070205080204" pitchFamily="49" charset="-128"/>
              </a:rPr>
              <a:t>auto</a:t>
            </a:r>
            <a:r>
              <a:rPr lang="nn-NO" altLang="ja-JP" sz="3200" dirty="0">
                <a:solidFill>
                  <a:srgbClr val="000000"/>
                </a:solidFill>
                <a:ea typeface="ＭＳ ゴシック" panose="020B0609070205080204" pitchFamily="49" charset="-128"/>
              </a:rPr>
              <a:t> </a:t>
            </a:r>
            <a:r>
              <a:rPr lang="en-US" altLang="ja-JP" sz="3200" dirty="0" err="1">
                <a:ea typeface="ＭＳ ゴシック" panose="020B0609070205080204" pitchFamily="49" charset="-128"/>
              </a:rPr>
              <a:t>itr</a:t>
            </a:r>
            <a:r>
              <a:rPr lang="en-US" altLang="ja-JP" sz="3200" dirty="0">
                <a:ea typeface="ＭＳ ゴシック" panose="020B0609070205080204" pitchFamily="49" charset="-128"/>
              </a:rPr>
              <a:t> : </a:t>
            </a:r>
            <a:r>
              <a:rPr lang="en-US" altLang="ja-JP" sz="3200" dirty="0" err="1">
                <a:ea typeface="ＭＳ ゴシック" panose="020B0609070205080204" pitchFamily="49" charset="-128"/>
              </a:rPr>
              <a:t>intVec</a:t>
            </a:r>
            <a:r>
              <a:rPr lang="nn-NO" altLang="ja-JP" sz="3200" dirty="0">
                <a:solidFill>
                  <a:srgbClr val="000000"/>
                </a:solidFill>
                <a:ea typeface="ＭＳ ゴシック" panose="020B0609070205080204" pitchFamily="49" charset="-128"/>
              </a:rPr>
              <a:t>){</a:t>
            </a:r>
          </a:p>
          <a:p>
            <a:r>
              <a:rPr lang="nn-NO" altLang="ja-JP" sz="3200" dirty="0">
                <a:solidFill>
                  <a:srgbClr val="000000"/>
                </a:solidFill>
                <a:ea typeface="ＭＳ ゴシック" panose="020B0609070205080204" pitchFamily="49" charset="-128"/>
              </a:rPr>
              <a:t>  cout &lt;&lt; *itr &lt;&lt; endl; </a:t>
            </a:r>
            <a:br>
              <a:rPr lang="nn-NO" altLang="ja-JP" sz="3200" dirty="0">
                <a:solidFill>
                  <a:srgbClr val="000000"/>
                </a:solidFill>
                <a:ea typeface="ＭＳ ゴシック" panose="020B0609070205080204" pitchFamily="49" charset="-128"/>
              </a:rPr>
            </a:br>
            <a:r>
              <a:rPr lang="nn-NO" altLang="ja-JP" sz="3200" dirty="0">
                <a:solidFill>
                  <a:srgbClr val="000000"/>
                </a:solidFill>
                <a:ea typeface="ＭＳ ゴシック" panose="020B0609070205080204" pitchFamily="49" charset="-128"/>
              </a:rPr>
              <a:t>} </a:t>
            </a:r>
            <a:endParaRPr lang="ja-JP" altLang="en-US" sz="3200" dirty="0"/>
          </a:p>
        </p:txBody>
      </p:sp>
    </p:spTree>
    <p:extLst>
      <p:ext uri="{BB962C8B-B14F-4D97-AF65-F5344CB8AC3E}">
        <p14:creationId xmlns:p14="http://schemas.microsoft.com/office/powerpoint/2010/main" val="4036421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br>
              <a:rPr lang="en-US" altLang="ja-JP" dirty="0"/>
            </a:br>
            <a:endParaRPr lang="en-US" altLang="ja-JP" dirty="0"/>
          </a:p>
          <a:p>
            <a:pPr lvl="1"/>
            <a:r>
              <a:rPr lang="ja-JP" altLang="en-US" b="1" dirty="0">
                <a:solidFill>
                  <a:srgbClr val="FF0000"/>
                </a:solidFill>
              </a:rPr>
              <a:t>動的な配列</a:t>
            </a:r>
            <a:r>
              <a:rPr lang="ja-JP" altLang="en-US" dirty="0"/>
              <a:t>を実現できる</a:t>
            </a:r>
            <a:br>
              <a:rPr lang="en-US" altLang="ja-JP" dirty="0"/>
            </a:br>
            <a:r>
              <a:rPr lang="ja-JP" altLang="en-US" dirty="0"/>
              <a:t>（配列の要素数最初に定めずに、都度追加できる）</a:t>
            </a:r>
            <a:br>
              <a:rPr lang="en-US" altLang="ja-JP" dirty="0"/>
            </a:br>
            <a:endParaRPr lang="en-US" altLang="ja-JP" dirty="0"/>
          </a:p>
          <a:p>
            <a:pPr lvl="1"/>
            <a:r>
              <a:rPr lang="ja-JP" altLang="en-US" dirty="0"/>
              <a:t>クラスのメンバ関数として、要素数をカウントしたり、</a:t>
            </a:r>
            <a:br>
              <a:rPr lang="en-US" altLang="ja-JP" dirty="0"/>
            </a:br>
            <a:r>
              <a:rPr lang="ja-JP" altLang="en-US" dirty="0"/>
              <a:t>要素をすべてクリアしたりといった機能があり、</a:t>
            </a:r>
            <a:br>
              <a:rPr lang="en-US" altLang="ja-JP" dirty="0"/>
            </a:br>
            <a:r>
              <a:rPr lang="en-US" altLang="ja-JP" dirty="0"/>
              <a:t>C</a:t>
            </a:r>
            <a:r>
              <a:rPr lang="ja-JP" altLang="en-US" dirty="0"/>
              <a:t>言語では容易でなかったことができる！</a:t>
            </a:r>
            <a:endParaRPr lang="en-US" altLang="ja-JP" dirty="0"/>
          </a:p>
        </p:txBody>
      </p:sp>
    </p:spTree>
    <p:extLst>
      <p:ext uri="{BB962C8B-B14F-4D97-AF65-F5344CB8AC3E}">
        <p14:creationId xmlns:p14="http://schemas.microsoft.com/office/powerpoint/2010/main" val="245299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br>
              <a:rPr lang="en-US" altLang="ja-JP" dirty="0"/>
            </a:br>
            <a:endParaRPr lang="en-US" altLang="ja-JP" dirty="0"/>
          </a:p>
          <a:p>
            <a:pPr lvl="1"/>
            <a:r>
              <a:rPr lang="ja-JP" altLang="en-US" b="1" dirty="0">
                <a:solidFill>
                  <a:srgbClr val="FF0000"/>
                </a:solidFill>
              </a:rPr>
              <a:t>動的な配列</a:t>
            </a:r>
            <a:r>
              <a:rPr lang="ja-JP" altLang="en-US" dirty="0"/>
              <a:t>を実現できる</a:t>
            </a:r>
            <a:br>
              <a:rPr lang="en-US" altLang="ja-JP" dirty="0"/>
            </a:br>
            <a:r>
              <a:rPr lang="ja-JP" altLang="en-US" dirty="0"/>
              <a:t>（配列の要素数最初に定めずに、都度追加できる）</a:t>
            </a:r>
            <a:br>
              <a:rPr lang="en-US" altLang="ja-JP" dirty="0"/>
            </a:br>
            <a:br>
              <a:rPr lang="en-US" altLang="ja-JP" dirty="0"/>
            </a:br>
            <a:r>
              <a:rPr lang="ja-JP" altLang="en-US" dirty="0"/>
              <a:t>例えばゲーム中の敵をクラスで管理したいとき、</a:t>
            </a:r>
            <a:br>
              <a:rPr lang="en-US" altLang="ja-JP" dirty="0"/>
            </a:br>
            <a:r>
              <a:rPr lang="en-US" altLang="ja-JP" dirty="0"/>
              <a:t>1</a:t>
            </a:r>
            <a:r>
              <a:rPr lang="ja-JP" altLang="en-US" dirty="0"/>
              <a:t>体ずつインスタンスを生成するより、配列化した</a:t>
            </a:r>
            <a:br>
              <a:rPr lang="en-US" altLang="ja-JP" dirty="0"/>
            </a:br>
            <a:r>
              <a:rPr lang="ja-JP" altLang="en-US" dirty="0"/>
              <a:t>ほうがよい</a:t>
            </a:r>
            <a:br>
              <a:rPr lang="en-US" altLang="ja-JP" dirty="0"/>
            </a:br>
            <a:br>
              <a:rPr lang="en-US" altLang="ja-JP" dirty="0"/>
            </a:br>
            <a:endParaRPr lang="en-US" altLang="ja-JP" dirty="0"/>
          </a:p>
        </p:txBody>
      </p:sp>
    </p:spTree>
    <p:extLst>
      <p:ext uri="{BB962C8B-B14F-4D97-AF65-F5344CB8AC3E}">
        <p14:creationId xmlns:p14="http://schemas.microsoft.com/office/powerpoint/2010/main" val="3857952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E3D2935A-888C-E418-10BB-23455C19056A}"/>
              </a:ext>
            </a:extLst>
          </p:cNvPr>
          <p:cNvSpPr/>
          <p:nvPr/>
        </p:nvSpPr>
        <p:spPr>
          <a:xfrm>
            <a:off x="1506166" y="4844374"/>
            <a:ext cx="8046396" cy="7198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D6FEF251-8D48-E243-524F-3AC7785E63F0}"/>
              </a:ext>
            </a:extLst>
          </p:cNvPr>
          <p:cNvSpPr/>
          <p:nvPr/>
        </p:nvSpPr>
        <p:spPr>
          <a:xfrm>
            <a:off x="1429966" y="2568102"/>
            <a:ext cx="7597302" cy="149806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en-US" altLang="ja-JP" dirty="0"/>
              <a:t>vector</a:t>
            </a:r>
            <a:r>
              <a:rPr lang="ja-JP" altLang="en-US" dirty="0"/>
              <a:t>を使う利点</a:t>
            </a:r>
            <a:endParaRPr lang="en-US" altLang="ja-JP" dirty="0"/>
          </a:p>
          <a:p>
            <a:pPr lvl="1"/>
            <a:r>
              <a:rPr lang="ja-JP" altLang="en-US" b="1" dirty="0"/>
              <a:t>（例）敵クラスのインスタンス生成</a:t>
            </a:r>
            <a:br>
              <a:rPr lang="en-US" altLang="ja-JP" b="1" dirty="0"/>
            </a:br>
            <a:br>
              <a:rPr lang="en-US" altLang="ja-JP" dirty="0"/>
            </a:br>
            <a:r>
              <a:rPr lang="en-US" altLang="ja-JP" dirty="0"/>
              <a:t>Enemy* pEnemy1 = new Enemy();</a:t>
            </a:r>
            <a:br>
              <a:rPr lang="en-US" altLang="ja-JP" dirty="0"/>
            </a:br>
            <a:r>
              <a:rPr lang="en-US" altLang="ja-JP" dirty="0"/>
              <a:t>Enemy* pEnemy2 = new Enemy();</a:t>
            </a:r>
            <a:br>
              <a:rPr lang="en-US" altLang="ja-JP" dirty="0"/>
            </a:br>
            <a:r>
              <a:rPr lang="en-US" altLang="ja-JP" dirty="0"/>
              <a:t>Enemy* pEnemy3 = new Enemy();</a:t>
            </a:r>
            <a:br>
              <a:rPr lang="en-US" altLang="ja-JP" dirty="0"/>
            </a:br>
            <a:br>
              <a:rPr lang="en-US" altLang="ja-JP" dirty="0"/>
            </a:br>
            <a:r>
              <a:rPr lang="ja-JP" altLang="en-US" dirty="0"/>
              <a:t>より</a:t>
            </a:r>
            <a:br>
              <a:rPr lang="en-US" altLang="ja-JP" dirty="0"/>
            </a:br>
            <a:br>
              <a:rPr lang="en-US" altLang="ja-JP" dirty="0"/>
            </a:br>
            <a:r>
              <a:rPr lang="en-US" altLang="ja-JP" dirty="0"/>
              <a:t>Enemy* </a:t>
            </a:r>
            <a:r>
              <a:rPr lang="en-US" altLang="ja-JP" dirty="0" err="1"/>
              <a:t>pEnemy</a:t>
            </a:r>
            <a:r>
              <a:rPr lang="en-US" altLang="ja-JP" dirty="0"/>
              <a:t> = new Enemy[100];</a:t>
            </a:r>
            <a:br>
              <a:rPr lang="en-US" altLang="ja-JP" dirty="0"/>
            </a:br>
            <a:br>
              <a:rPr lang="en-US" altLang="ja-JP" dirty="0"/>
            </a:br>
            <a:r>
              <a:rPr lang="ja-JP" altLang="en-US" dirty="0"/>
              <a:t>のほうがよいが、</a:t>
            </a:r>
            <a:r>
              <a:rPr lang="en-US" altLang="ja-JP" dirty="0"/>
              <a:t>100</a:t>
            </a:r>
            <a:r>
              <a:rPr lang="ja-JP" altLang="en-US" dirty="0"/>
              <a:t>体までしか対応できない</a:t>
            </a:r>
            <a:r>
              <a:rPr lang="en-US" altLang="ja-JP" dirty="0"/>
              <a:t>…</a:t>
            </a:r>
          </a:p>
        </p:txBody>
      </p:sp>
    </p:spTree>
    <p:extLst>
      <p:ext uri="{BB962C8B-B14F-4D97-AF65-F5344CB8AC3E}">
        <p14:creationId xmlns:p14="http://schemas.microsoft.com/office/powerpoint/2010/main" val="334589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31D5AB99-0DE7-19E6-58AF-459B71D0E72E}"/>
              </a:ext>
            </a:extLst>
          </p:cNvPr>
          <p:cNvSpPr/>
          <p:nvPr/>
        </p:nvSpPr>
        <p:spPr>
          <a:xfrm>
            <a:off x="1420238" y="2743200"/>
            <a:ext cx="8793805" cy="156615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endParaRPr lang="en-US" altLang="ja-JP" dirty="0"/>
          </a:p>
          <a:p>
            <a:pPr lvl="1"/>
            <a:r>
              <a:rPr lang="ja-JP" altLang="en-US" b="1" dirty="0"/>
              <a:t>（例）敵クラスのインスタンス生成</a:t>
            </a:r>
            <a:br>
              <a:rPr lang="en-US" altLang="ja-JP" b="1" dirty="0"/>
            </a:br>
            <a:br>
              <a:rPr lang="en-US" altLang="ja-JP" b="1" dirty="0"/>
            </a:br>
            <a:r>
              <a:rPr lang="en-US" altLang="ja-JP" dirty="0"/>
              <a:t>Enemy* </a:t>
            </a:r>
            <a:r>
              <a:rPr lang="en-US" altLang="ja-JP" dirty="0" err="1"/>
              <a:t>pEnemy</a:t>
            </a:r>
            <a:r>
              <a:rPr lang="en-US" altLang="ja-JP" dirty="0"/>
              <a:t> = new Enemy[100];</a:t>
            </a:r>
            <a:br>
              <a:rPr lang="en-US" altLang="ja-JP" dirty="0"/>
            </a:br>
            <a:r>
              <a:rPr lang="ja-JP" altLang="en-US" dirty="0"/>
              <a:t>　　　　　　　　　　　　　　　　　　　　　　　　　</a:t>
            </a:r>
            <a:br>
              <a:rPr lang="en-US" altLang="ja-JP" dirty="0"/>
            </a:br>
            <a:r>
              <a:rPr lang="en-US" altLang="ja-JP" dirty="0"/>
              <a:t>Enemy* </a:t>
            </a:r>
            <a:r>
              <a:rPr lang="en-US" altLang="ja-JP" dirty="0" err="1"/>
              <a:t>pEnemy</a:t>
            </a:r>
            <a:r>
              <a:rPr lang="en-US" altLang="ja-JP" dirty="0"/>
              <a:t> = new Enemy[10000];</a:t>
            </a:r>
            <a:br>
              <a:rPr lang="en-US" altLang="ja-JP" dirty="0"/>
            </a:br>
            <a:br>
              <a:rPr lang="en-US" altLang="ja-JP" dirty="0"/>
            </a:br>
            <a:r>
              <a:rPr lang="ja-JP" altLang="en-US" dirty="0"/>
              <a:t>とすると、最初に</a:t>
            </a:r>
            <a:r>
              <a:rPr lang="en-US" altLang="ja-JP" dirty="0"/>
              <a:t>10000</a:t>
            </a:r>
            <a:r>
              <a:rPr lang="ja-JP" altLang="en-US" dirty="0"/>
              <a:t>体分のメモリを確保しようと</a:t>
            </a:r>
            <a:br>
              <a:rPr lang="en-US" altLang="ja-JP" dirty="0"/>
            </a:br>
            <a:r>
              <a:rPr lang="ja-JP" altLang="en-US" dirty="0"/>
              <a:t>するため、敵が数体しか登場しないときはメモリの</a:t>
            </a:r>
            <a:br>
              <a:rPr lang="en-US" altLang="ja-JP" dirty="0"/>
            </a:br>
            <a:r>
              <a:rPr lang="ja-JP" altLang="en-US" dirty="0"/>
              <a:t>無駄遣いになる</a:t>
            </a:r>
            <a:r>
              <a:rPr lang="en-US" altLang="ja-JP" dirty="0"/>
              <a:t>…</a:t>
            </a:r>
          </a:p>
        </p:txBody>
      </p:sp>
      <p:sp>
        <p:nvSpPr>
          <p:cNvPr id="4" name="矢印: 下 3">
            <a:extLst>
              <a:ext uri="{FF2B5EF4-FFF2-40B4-BE49-F238E27FC236}">
                <a16:creationId xmlns:a16="http://schemas.microsoft.com/office/drawing/2014/main" id="{56B0BAEB-2D4C-88CE-A756-7A44135E7C72}"/>
              </a:ext>
            </a:extLst>
          </p:cNvPr>
          <p:cNvSpPr/>
          <p:nvPr/>
        </p:nvSpPr>
        <p:spPr>
          <a:xfrm>
            <a:off x="8482519" y="3341451"/>
            <a:ext cx="330741" cy="38424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8633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br>
              <a:rPr lang="en-US" altLang="ja-JP" dirty="0"/>
            </a:br>
            <a:endParaRPr lang="en-US" altLang="ja-JP" dirty="0"/>
          </a:p>
          <a:p>
            <a:pPr lvl="1"/>
            <a:r>
              <a:rPr lang="ja-JP" altLang="en-US" b="1" dirty="0"/>
              <a:t>（例）敵クラスのインスタンス生成</a:t>
            </a:r>
            <a:br>
              <a:rPr lang="en-US" altLang="ja-JP" b="1" dirty="0"/>
            </a:br>
            <a:br>
              <a:rPr lang="en-US" altLang="ja-JP" b="1" dirty="0"/>
            </a:br>
            <a:r>
              <a:rPr lang="en-US" altLang="ja-JP" b="1" dirty="0"/>
              <a:t>v</a:t>
            </a:r>
            <a:r>
              <a:rPr lang="en-US" altLang="ja-JP" dirty="0"/>
              <a:t>ector</a:t>
            </a:r>
            <a:r>
              <a:rPr lang="ja-JP" altLang="en-US" dirty="0"/>
              <a:t>を使うことで、必要なときに必要なぶんだけ</a:t>
            </a:r>
            <a:br>
              <a:rPr lang="en-US" altLang="ja-JP" dirty="0"/>
            </a:br>
            <a:r>
              <a:rPr lang="ja-JP" altLang="en-US" dirty="0"/>
              <a:t>配列要素を確保することができる！</a:t>
            </a:r>
            <a:br>
              <a:rPr lang="en-US" altLang="ja-JP" dirty="0"/>
            </a:br>
            <a:r>
              <a:rPr lang="ja-JP" altLang="en-US" dirty="0"/>
              <a:t>また不要になれば削除することもできる！</a:t>
            </a:r>
            <a:br>
              <a:rPr lang="en-US" altLang="ja-JP" dirty="0"/>
            </a:br>
            <a:br>
              <a:rPr lang="en-US" altLang="ja-JP" dirty="0"/>
            </a:br>
            <a:r>
              <a:rPr lang="ja-JP" altLang="en-US" dirty="0"/>
              <a:t>このような配列を</a:t>
            </a:r>
            <a:r>
              <a:rPr lang="ja-JP" altLang="en-US" b="1" dirty="0">
                <a:solidFill>
                  <a:srgbClr val="FF0000"/>
                </a:solidFill>
              </a:rPr>
              <a:t>動的配列</a:t>
            </a:r>
            <a:r>
              <a:rPr lang="ja-JP" altLang="en-US" dirty="0"/>
              <a:t>もしくは</a:t>
            </a:r>
            <a:r>
              <a:rPr lang="ja-JP" altLang="en-US" b="1" dirty="0">
                <a:solidFill>
                  <a:srgbClr val="FF0000"/>
                </a:solidFill>
              </a:rPr>
              <a:t>可変長配列</a:t>
            </a:r>
            <a:r>
              <a:rPr lang="ja-JP" altLang="en-US" dirty="0"/>
              <a:t>という</a:t>
            </a:r>
            <a:endParaRPr lang="en-US" altLang="ja-JP" dirty="0"/>
          </a:p>
        </p:txBody>
      </p:sp>
    </p:spTree>
    <p:extLst>
      <p:ext uri="{BB962C8B-B14F-4D97-AF65-F5344CB8AC3E}">
        <p14:creationId xmlns:p14="http://schemas.microsoft.com/office/powerpoint/2010/main" val="2795998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br>
              <a:rPr lang="en-US" altLang="ja-JP" dirty="0"/>
            </a:br>
            <a:endParaRPr lang="en-US" altLang="ja-JP" dirty="0"/>
          </a:p>
          <a:p>
            <a:pPr lvl="1"/>
            <a:r>
              <a:rPr lang="en-US" altLang="ja-JP" dirty="0"/>
              <a:t>vector</a:t>
            </a:r>
            <a:r>
              <a:rPr lang="ja-JP" altLang="en-US" dirty="0"/>
              <a:t>クラスのメンバ関数</a:t>
            </a:r>
            <a:endParaRPr lang="en-US" altLang="ja-JP" dirty="0"/>
          </a:p>
          <a:p>
            <a:pPr lvl="2"/>
            <a:r>
              <a:rPr lang="en-US" altLang="ja-JP" dirty="0"/>
              <a:t>size()		:</a:t>
            </a:r>
            <a:r>
              <a:rPr lang="ja-JP" altLang="en-US" dirty="0"/>
              <a:t>配列の全要素数をカウント</a:t>
            </a:r>
            <a:endParaRPr lang="en-US" altLang="ja-JP" dirty="0"/>
          </a:p>
          <a:p>
            <a:pPr lvl="2"/>
            <a:r>
              <a:rPr lang="en-US" altLang="ja-JP" dirty="0" err="1"/>
              <a:t>push_back</a:t>
            </a:r>
            <a:r>
              <a:rPr lang="en-US" altLang="ja-JP" dirty="0"/>
              <a:t>()	:</a:t>
            </a:r>
            <a:r>
              <a:rPr lang="ja-JP" altLang="en-US" dirty="0"/>
              <a:t>配列末尾に要素を付け加える</a:t>
            </a:r>
            <a:endParaRPr lang="en-US" altLang="ja-JP" dirty="0"/>
          </a:p>
          <a:p>
            <a:pPr lvl="2"/>
            <a:r>
              <a:rPr lang="en-US" altLang="ja-JP" dirty="0" err="1"/>
              <a:t>pop_back</a:t>
            </a:r>
            <a:r>
              <a:rPr lang="en-US" altLang="ja-JP" dirty="0"/>
              <a:t>()	:</a:t>
            </a:r>
            <a:r>
              <a:rPr lang="ja-JP" altLang="en-US" dirty="0"/>
              <a:t>配列末尾のデータを消去する</a:t>
            </a:r>
            <a:endParaRPr lang="en-US" altLang="ja-JP" dirty="0"/>
          </a:p>
          <a:p>
            <a:pPr lvl="2"/>
            <a:r>
              <a:rPr lang="en-US" altLang="ja-JP" dirty="0"/>
              <a:t>erase()		:</a:t>
            </a:r>
            <a:r>
              <a:rPr lang="ja-JP" altLang="en-US" dirty="0"/>
              <a:t>指定された場所の要素を削除する</a:t>
            </a:r>
            <a:endParaRPr lang="en-US" altLang="ja-JP" dirty="0"/>
          </a:p>
          <a:p>
            <a:pPr lvl="2"/>
            <a:r>
              <a:rPr lang="en-US" altLang="ja-JP" dirty="0"/>
              <a:t>insert()	:</a:t>
            </a:r>
            <a:r>
              <a:rPr lang="ja-JP" altLang="en-US" dirty="0"/>
              <a:t>指定された場所へ要素を追加する</a:t>
            </a:r>
            <a:endParaRPr lang="en-US" altLang="ja-JP" dirty="0"/>
          </a:p>
          <a:p>
            <a:pPr lvl="2"/>
            <a:r>
              <a:rPr lang="en-US" altLang="ja-JP" dirty="0"/>
              <a:t>empty()		:</a:t>
            </a:r>
            <a:r>
              <a:rPr lang="ja-JP" altLang="en-US" dirty="0"/>
              <a:t>配列要素が空なら</a:t>
            </a:r>
            <a:r>
              <a:rPr lang="en-US" altLang="ja-JP" dirty="0"/>
              <a:t>true</a:t>
            </a:r>
            <a:r>
              <a:rPr lang="ja-JP" altLang="en-US" dirty="0"/>
              <a:t>を返す</a:t>
            </a:r>
            <a:endParaRPr lang="en-US" altLang="ja-JP" dirty="0"/>
          </a:p>
          <a:p>
            <a:pPr lvl="2"/>
            <a:r>
              <a:rPr lang="en-US" altLang="ja-JP" dirty="0"/>
              <a:t>clear()		:</a:t>
            </a:r>
            <a:r>
              <a:rPr lang="ja-JP" altLang="en-US" dirty="0"/>
              <a:t>配列要素をすべて削除</a:t>
            </a:r>
            <a:endParaRPr lang="en-US" altLang="ja-JP" dirty="0"/>
          </a:p>
        </p:txBody>
      </p:sp>
    </p:spTree>
    <p:extLst>
      <p:ext uri="{BB962C8B-B14F-4D97-AF65-F5344CB8AC3E}">
        <p14:creationId xmlns:p14="http://schemas.microsoft.com/office/powerpoint/2010/main" val="1346714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ja-JP" altLang="en-US" dirty="0"/>
              <a:t>教科書</a:t>
            </a:r>
            <a:r>
              <a:rPr kumimoji="1" lang="en-US" altLang="ja-JP" dirty="0"/>
              <a:t>P227~228 </a:t>
            </a:r>
            <a:r>
              <a:rPr lang="en-US" altLang="ja-JP" b="1" dirty="0"/>
              <a:t>Sample604</a:t>
            </a:r>
            <a:br>
              <a:rPr lang="en-US" altLang="ja-JP" dirty="0"/>
            </a:br>
            <a:endParaRPr lang="en-US" altLang="ja-JP" dirty="0"/>
          </a:p>
          <a:p>
            <a:r>
              <a:rPr lang="en-US" altLang="ja-JP" dirty="0"/>
              <a:t>C++</a:t>
            </a:r>
            <a:r>
              <a:rPr lang="ja-JP" altLang="en-US" dirty="0"/>
              <a:t>作業フォルダ内に</a:t>
            </a:r>
            <a:r>
              <a:rPr lang="en-US" altLang="ja-JP" b="1" dirty="0"/>
              <a:t>Sample604</a:t>
            </a:r>
            <a:r>
              <a:rPr lang="ja-JP" altLang="en-US" dirty="0"/>
              <a:t>フォルダを作成</a:t>
            </a:r>
            <a:br>
              <a:rPr lang="en-US" altLang="ja-JP" dirty="0"/>
            </a:br>
            <a:r>
              <a:rPr lang="en-US" altLang="ja-JP" dirty="0" err="1">
                <a:solidFill>
                  <a:srgbClr val="00B0F0"/>
                </a:solidFill>
              </a:rPr>
              <a:t>mkdir</a:t>
            </a:r>
            <a:r>
              <a:rPr lang="en-US" altLang="ja-JP" dirty="0">
                <a:solidFill>
                  <a:srgbClr val="00B0F0"/>
                </a:solidFill>
              </a:rPr>
              <a:t> Sample604</a:t>
            </a:r>
            <a:br>
              <a:rPr lang="en-US" altLang="ja-JP" dirty="0"/>
            </a:br>
            <a:r>
              <a:rPr lang="en-US" altLang="ja-JP" dirty="0">
                <a:solidFill>
                  <a:srgbClr val="00B0F0"/>
                </a:solidFill>
              </a:rPr>
              <a:t>cd Sample604</a:t>
            </a:r>
            <a:br>
              <a:rPr lang="en-US" altLang="ja-JP" dirty="0"/>
            </a:br>
            <a:endParaRPr lang="en-US" altLang="ja-JP" dirty="0"/>
          </a:p>
          <a:p>
            <a:r>
              <a:rPr lang="en-US" altLang="ja-JP" dirty="0"/>
              <a:t>main.cpp</a:t>
            </a:r>
            <a:r>
              <a:rPr lang="ja-JP" altLang="en-US" dirty="0"/>
              <a:t>を作成</a:t>
            </a:r>
            <a:br>
              <a:rPr lang="en-US" altLang="ja-JP" dirty="0"/>
            </a:br>
            <a:r>
              <a:rPr lang="en-US" altLang="ja-JP" dirty="0">
                <a:solidFill>
                  <a:srgbClr val="00B0F0"/>
                </a:solidFill>
              </a:rPr>
              <a:t>copy </a:t>
            </a:r>
            <a:r>
              <a:rPr lang="en-US" altLang="ja-JP" dirty="0" err="1">
                <a:solidFill>
                  <a:srgbClr val="00B0F0"/>
                </a:solidFill>
              </a:rPr>
              <a:t>nul</a:t>
            </a:r>
            <a:r>
              <a:rPr lang="en-US" altLang="ja-JP" dirty="0">
                <a:solidFill>
                  <a:srgbClr val="00B0F0"/>
                </a:solidFill>
              </a:rPr>
              <a:t> main.cpp</a:t>
            </a:r>
          </a:p>
        </p:txBody>
      </p:sp>
    </p:spTree>
    <p:extLst>
      <p:ext uri="{BB962C8B-B14F-4D97-AF65-F5344CB8AC3E}">
        <p14:creationId xmlns:p14="http://schemas.microsoft.com/office/powerpoint/2010/main" val="1067166728"/>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5280</TotalTime>
  <Words>2412</Words>
  <Application>Microsoft Office PowerPoint</Application>
  <PresentationFormat>ワイド画面</PresentationFormat>
  <Paragraphs>179</Paragraphs>
  <Slides>22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22</vt:i4>
      </vt:variant>
    </vt:vector>
  </HeadingPairs>
  <TitlesOfParts>
    <vt:vector size="26" baseType="lpstr">
      <vt:lpstr>ＭＳ ゴシック</vt:lpstr>
      <vt:lpstr>0xProto</vt:lpstr>
      <vt:lpstr>Arial</vt:lpstr>
      <vt:lpstr>Office Theme</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vectorクラス（要素の追加と要素数）</vt:lpstr>
      <vt:lpstr>vectorクラス（要素の削除）</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murata@st.kobedenshi.ac.jp</cp:lastModifiedBy>
  <cp:revision>182</cp:revision>
  <dcterms:created xsi:type="dcterms:W3CDTF">2024-07-09T01:55:23Z</dcterms:created>
  <dcterms:modified xsi:type="dcterms:W3CDTF">2024-09-28T08:28:53Z</dcterms:modified>
</cp:coreProperties>
</file>