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55" r:id="rId35"/>
    <p:sldId id="537" r:id="rId36"/>
    <p:sldId id="548" r:id="rId37"/>
    <p:sldId id="538" r:id="rId38"/>
    <p:sldId id="539" r:id="rId39"/>
    <p:sldId id="549" r:id="rId40"/>
    <p:sldId id="522" r:id="rId41"/>
    <p:sldId id="523" r:id="rId42"/>
    <p:sldId id="550" r:id="rId43"/>
    <p:sldId id="524" r:id="rId44"/>
    <p:sldId id="556" r:id="rId45"/>
    <p:sldId id="525" r:id="rId46"/>
    <p:sldId id="551" r:id="rId47"/>
    <p:sldId id="554" r:id="rId48"/>
    <p:sldId id="527" r:id="rId49"/>
    <p:sldId id="528" r:id="rId50"/>
    <p:sldId id="529" r:id="rId51"/>
    <p:sldId id="531" r:id="rId52"/>
    <p:sldId id="557" r:id="rId53"/>
    <p:sldId id="558" r:id="rId54"/>
    <p:sldId id="559" r:id="rId55"/>
    <p:sldId id="560" r:id="rId56"/>
    <p:sldId id="561" r:id="rId57"/>
    <p:sldId id="562" r:id="rId58"/>
    <p:sldId id="563" r:id="rId59"/>
    <p:sldId id="564" r:id="rId60"/>
    <p:sldId id="565" r:id="rId61"/>
    <p:sldId id="566" r:id="rId62"/>
    <p:sldId id="567" r:id="rId6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66" autoAdjust="0"/>
    <p:restoredTop sz="94660"/>
  </p:normalViewPr>
  <p:slideViewPr>
    <p:cSldViewPr snapToGrid="0">
      <p:cViewPr varScale="1">
        <p:scale>
          <a:sx n="79" d="100"/>
          <a:sy n="79" d="100"/>
        </p:scale>
        <p:origin x="682"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647715" y="4845120"/>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6771B36-0E57-18CA-273E-9436CD29A60C}"/>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618566" y="4675385"/>
            <a:ext cx="11573434"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0" b="1" dirty="0"/>
              <a:t>https://bit.ly/40O8jo7</a:t>
            </a:r>
            <a:endParaRPr kumimoji="1" lang="ja-JP" altLang="en-US" sz="6000" b="1" dirty="0"/>
          </a:p>
        </p:txBody>
      </p:sp>
    </p:spTree>
    <p:extLst>
      <p:ext uri="{BB962C8B-B14F-4D97-AF65-F5344CB8AC3E}">
        <p14:creationId xmlns:p14="http://schemas.microsoft.com/office/powerpoint/2010/main" val="410509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と書くと、物体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224118" y="4417337"/>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5898777" y="3167390"/>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201271" y="4327690"/>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関数を</a:t>
            </a:r>
            <a:br>
              <a:rPr kumimoji="1" lang="en-US" altLang="ja-JP" dirty="0">
                <a:solidFill>
                  <a:srgbClr val="FF0000"/>
                </a:solidFill>
              </a:rPr>
            </a:br>
            <a:r>
              <a:rPr kumimoji="1" lang="ja-JP" altLang="en-US" dirty="0">
                <a:solidFill>
                  <a:srgbClr val="FF0000"/>
                </a:solidFill>
              </a:rPr>
              <a:t>使用した当たり判定</a:t>
            </a:r>
            <a:br>
              <a:rPr kumimoji="1" lang="en-US" altLang="ja-JP" dirty="0"/>
            </a:br>
            <a:br>
              <a:rPr kumimoji="1" lang="en-US" altLang="ja-JP" dirty="0"/>
            </a:br>
            <a:r>
              <a:rPr kumimoji="1" lang="ja-JP" altLang="en-US" dirty="0"/>
              <a:t>個々のブロックに対して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chemeClr val="bg1">
                    <a:lumMod val="50000"/>
                  </a:schemeClr>
                </a:solidFill>
                <a:highlight>
                  <a:srgbClr val="FFFFFF"/>
                </a:highlight>
                <a:ea typeface="ＭＳ ゴシック" panose="020B0609070205080204" pitchFamily="49" charset="-128"/>
              </a:rPr>
              <a:t>      if (</a:t>
            </a:r>
            <a:r>
              <a:rPr lang="en-US" altLang="ja-JP" sz="2200" dirty="0">
                <a:solidFill>
                  <a:srgbClr val="FF0000"/>
                </a:solidFill>
                <a:highlight>
                  <a:srgbClr val="FFFFFF"/>
                </a:highlight>
                <a:ea typeface="ＭＳ ゴシック" panose="020B0609070205080204" pitchFamily="49" charset="-128"/>
              </a:rPr>
              <a:t>bricks[y][x]-&gt;intersects(ball)</a:t>
            </a: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if (bricks[y][x]-&gt;</a:t>
            </a:r>
            <a:r>
              <a:rPr lang="en-US" altLang="ja-JP" sz="2200" dirty="0">
                <a:solidFill>
                  <a:srgbClr val="FF0000"/>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 bricks[y][x]-&gt;</a:t>
            </a:r>
            <a:r>
              <a:rPr lang="en-US" altLang="ja-JP" sz="2200" dirty="0">
                <a:solidFill>
                  <a:srgbClr val="FF0000"/>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else {</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chemeClr val="bg1">
                    <a:lumMod val="50000"/>
                  </a:schemeClr>
                </a:solidFill>
                <a:highlight>
                  <a:srgbClr val="FFFFFF"/>
                </a:highlight>
                <a:ea typeface="ＭＳ ゴシック" panose="020B0609070205080204" pitchFamily="49" charset="-128"/>
              </a:rPr>
              <a:t>ballVelocity.x</a:t>
            </a:r>
            <a:r>
              <a:rPr lang="en-US" altLang="ja-JP" sz="2200" dirty="0">
                <a:solidFill>
                  <a:schemeClr val="bg1">
                    <a:lumMod val="50000"/>
                  </a:schemeClr>
                </a:solidFill>
                <a:highlight>
                  <a:srgbClr val="FFFFFF"/>
                </a:highlight>
                <a:ea typeface="ＭＳ ゴシック" panose="020B0609070205080204" pitchFamily="49" charset="-128"/>
              </a:rPr>
              <a:t> *= -1;</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FF0000"/>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*(bricks[y].begin() + x);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bricks[y].</a:t>
            </a:r>
            <a:r>
              <a:rPr lang="en-US" altLang="ja-JP" sz="2200" dirty="0">
                <a:solidFill>
                  <a:srgbClr val="FF0000"/>
                </a:solidFill>
                <a:highlight>
                  <a:srgbClr val="FFFFFF"/>
                </a:highlight>
                <a:ea typeface="ＭＳ ゴシック" panose="020B0609070205080204" pitchFamily="49" charset="-128"/>
              </a:rPr>
              <a:t>erase</a:t>
            </a:r>
            <a:r>
              <a:rPr lang="en-US" altLang="ja-JP" sz="2200" dirty="0">
                <a:solidFill>
                  <a:schemeClr val="bg1">
                    <a:lumMod val="50000"/>
                  </a:schemeClr>
                </a:solidFill>
                <a:highlight>
                  <a:srgbClr val="FFFFFF"/>
                </a:highlight>
                <a:ea typeface="ＭＳ ゴシック" panose="020B0609070205080204" pitchFamily="49" charset="-128"/>
              </a:rPr>
              <a:t>(bricks[y].begin() + x);</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break;</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chemeClr val="bg1">
                    <a:lumMod val="50000"/>
                  </a:schemeClr>
                </a:solidFill>
                <a:highlight>
                  <a:srgbClr val="FFFFFF"/>
                </a:highlight>
                <a:ea typeface="ＭＳ ゴシック" panose="020B0609070205080204" pitchFamily="49" charset="-128"/>
              </a:rPr>
              <a:t>}</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br>
              <a:rPr lang="en-US" altLang="ja-JP" sz="2200" dirty="0">
                <a:solidFill>
                  <a:schemeClr val="bg1">
                    <a:lumMod val="50000"/>
                  </a:schemeClr>
                </a:solidFill>
                <a:highlight>
                  <a:srgbClr val="FFFFFF"/>
                </a:highlight>
                <a:ea typeface="ＭＳ ゴシック" panose="020B0609070205080204" pitchFamily="49" charset="-128"/>
              </a:rPr>
            </a:br>
            <a:r>
              <a:rPr lang="en-US" altLang="ja-JP" sz="2200" dirty="0">
                <a:solidFill>
                  <a:schemeClr val="bg1">
                    <a:lumMod val="50000"/>
                  </a:schemeClr>
                </a:solidFill>
                <a:highlight>
                  <a:srgbClr val="FFFFFF"/>
                </a:highlight>
                <a:ea typeface="ＭＳ ゴシック" panose="020B0609070205080204" pitchFamily="49" charset="-128"/>
              </a:rPr>
              <a:t> </a:t>
            </a:r>
            <a:r>
              <a:rPr lang="en-US" altLang="ja-JP"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chemeClr val="bg1">
                    <a:lumMod val="50000"/>
                  </a:schemeClr>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354091" y="3517847"/>
            <a:ext cx="91067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FF0000"/>
                </a:solidFill>
                <a:highlight>
                  <a:srgbClr val="FFFFFF"/>
                </a:highlight>
                <a:ea typeface="ＭＳ ゴシック" panose="020B0609070205080204" pitchFamily="49" charset="-128"/>
              </a:rPr>
              <a:t>bottom</a:t>
            </a:r>
            <a:r>
              <a:rPr lang="ja-JP" altLang="en-US" sz="2400" dirty="0">
                <a:solidFill>
                  <a:srgbClr val="FF0000"/>
                </a:solidFill>
                <a:highlight>
                  <a:srgbClr val="FFFFFF"/>
                </a:highlight>
                <a:ea typeface="ＭＳ ゴシック" panose="020B0609070205080204" pitchFamily="49" charset="-128"/>
              </a:rPr>
              <a:t>関数</a:t>
            </a:r>
            <a:r>
              <a:rPr lang="en-US" altLang="ja-JP" sz="2400" dirty="0">
                <a:solidFill>
                  <a:srgbClr val="FF0000"/>
                </a:solidFill>
                <a:highlight>
                  <a:srgbClr val="FFFFFF"/>
                </a:highlight>
                <a:ea typeface="ＭＳ ゴシック" panose="020B0609070205080204" pitchFamily="49" charset="-128"/>
              </a:rPr>
              <a:t>,</a:t>
            </a:r>
            <a:r>
              <a:rPr lang="ja-JP" altLang="en-US" sz="2400" dirty="0">
                <a:solidFill>
                  <a:srgbClr val="FF0000"/>
                </a:solidFill>
                <a:highlight>
                  <a:srgbClr val="FFFFFF"/>
                </a:highlight>
                <a:ea typeface="ＭＳ ゴシック" panose="020B0609070205080204" pitchFamily="49" charset="-128"/>
              </a:rPr>
              <a:t> </a:t>
            </a:r>
            <a:r>
              <a:rPr lang="en-US" altLang="ja-JP" sz="2400" dirty="0">
                <a:solidFill>
                  <a:srgbClr val="FF0000"/>
                </a:solidFill>
                <a:highlight>
                  <a:srgbClr val="FFFFFF"/>
                </a:highlight>
                <a:ea typeface="ＭＳ ゴシック" panose="020B0609070205080204" pitchFamily="49" charset="-128"/>
              </a:rPr>
              <a:t>top</a:t>
            </a:r>
            <a:r>
              <a:rPr lang="ja-JP" altLang="en-US" sz="2400" dirty="0">
                <a:solidFill>
                  <a:srgbClr val="FF0000"/>
                </a:solidFill>
                <a:highlight>
                  <a:srgbClr val="FFFFFF"/>
                </a:highlight>
                <a:ea typeface="ＭＳ ゴシック" panose="020B0609070205080204" pitchFamily="49" charset="-128"/>
              </a:rPr>
              <a:t>関数</a:t>
            </a:r>
            <a:br>
              <a:rPr kumimoji="1" lang="en-US" altLang="ja-JP" sz="2400" dirty="0"/>
            </a:br>
            <a:r>
              <a:rPr kumimoji="1" lang="en-US" altLang="ja-JP" sz="2400" dirty="0">
                <a:solidFill>
                  <a:srgbClr val="0000FF"/>
                </a:solidFill>
              </a:rPr>
              <a:t>intersect</a:t>
            </a:r>
            <a:r>
              <a:rPr kumimoji="1" lang="ja-JP" altLang="en-US" sz="2400" dirty="0"/>
              <a:t>関数でブロック底辺</a:t>
            </a:r>
            <a:r>
              <a:rPr kumimoji="1" lang="en-US" altLang="ja-JP" sz="2400" dirty="0"/>
              <a:t>or</a:t>
            </a:r>
            <a:r>
              <a:rPr kumimoji="1" lang="ja-JP" altLang="en-US" sz="2400" dirty="0"/>
              <a:t>上辺とボールの重なりを調べる</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1729087" y="5409277"/>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r>
              <a:rPr lang="en-US" altLang="ja-JP" sz="2400" dirty="0">
                <a:solidFill>
                  <a:srgbClr val="0000FF"/>
                </a:solidFill>
                <a:highlight>
                  <a:srgbClr val="FFFFFF"/>
                </a:highlight>
                <a:latin typeface="+mj-ea"/>
                <a:ea typeface="+mj-ea"/>
              </a:rPr>
              <a:t>delete, erase</a:t>
            </a:r>
            <a:r>
              <a:rPr lang="ja-JP" altLang="en-US" sz="2400" dirty="0">
                <a:solidFill>
                  <a:srgbClr val="0000FF"/>
                </a:solidFill>
                <a:highlight>
                  <a:srgbClr val="FFFFFF"/>
                </a:highlight>
                <a:latin typeface="+mj-ea"/>
                <a:ea typeface="+mj-ea"/>
              </a:rPr>
              <a:t>）</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AC5A85-80A2-2B64-EC55-0938EFFEEBF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E7B5CD3-064D-5E88-7239-B397310E426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062AB1A-1964-4817-17BB-9A142E00A6A7}"/>
              </a:ext>
            </a:extLst>
          </p:cNvPr>
          <p:cNvSpPr>
            <a:spLocks noGrp="1"/>
          </p:cNvSpPr>
          <p:nvPr>
            <p:ph idx="1"/>
          </p:nvPr>
        </p:nvSpPr>
        <p:spPr>
          <a:xfrm>
            <a:off x="430306" y="1376038"/>
            <a:ext cx="11654118" cy="5329562"/>
          </a:xfrm>
        </p:spPr>
        <p:txBody>
          <a:bodyPr>
            <a:normAutofit/>
          </a:bodyPr>
          <a:lstStyle/>
          <a:p>
            <a:r>
              <a:rPr kumimoji="1" lang="ja-JP" altLang="en-US" dirty="0"/>
              <a:t>画面下部に到達した</a:t>
            </a:r>
            <a:br>
              <a:rPr kumimoji="1" lang="en-US" altLang="ja-JP" dirty="0"/>
            </a:br>
            <a:r>
              <a:rPr kumimoji="1" lang="ja-JP" altLang="en-US" dirty="0"/>
              <a:t>ボール処理</a:t>
            </a:r>
            <a:br>
              <a:rPr kumimoji="1" lang="en-US" altLang="ja-JP" dirty="0"/>
            </a:br>
            <a:br>
              <a:rPr kumimoji="1" lang="en-US" altLang="ja-JP" dirty="0"/>
            </a:br>
            <a:r>
              <a:rPr kumimoji="1" lang="ja-JP" altLang="en-US" dirty="0"/>
              <a:t>今は画面の下部でボール</a:t>
            </a:r>
            <a:br>
              <a:rPr kumimoji="1" lang="en-US" altLang="ja-JP" dirty="0"/>
            </a:br>
            <a:r>
              <a:rPr kumimoji="1" lang="ja-JP" altLang="en-US" dirty="0"/>
              <a:t>を反射させている</a:t>
            </a:r>
            <a:br>
              <a:rPr kumimoji="1" lang="en-US" altLang="ja-JP" dirty="0"/>
            </a:br>
            <a:br>
              <a:rPr kumimoji="1" lang="en-US" altLang="ja-JP" dirty="0"/>
            </a:br>
            <a:r>
              <a:rPr kumimoji="1" lang="ja-JP" altLang="en-US" dirty="0"/>
              <a:t>本来はボールを初期位置</a:t>
            </a:r>
            <a:br>
              <a:rPr kumimoji="1" lang="en-US" altLang="ja-JP" dirty="0"/>
            </a:br>
            <a:r>
              <a:rPr kumimoji="1" lang="ja-JP" altLang="en-US" dirty="0"/>
              <a:t>および初期速度に戻す</a:t>
            </a:r>
            <a:br>
              <a:rPr kumimoji="1" lang="en-US" altLang="ja-JP" dirty="0"/>
            </a:br>
            <a:r>
              <a:rPr kumimoji="1" lang="ja-JP" altLang="en-US" dirty="0"/>
              <a:t>必要がある</a:t>
            </a:r>
            <a:endParaRPr kumimoji="1" lang="en-US" altLang="ja-JP" dirty="0"/>
          </a:p>
        </p:txBody>
      </p:sp>
      <p:pic>
        <p:nvPicPr>
          <p:cNvPr id="7" name="図 6">
            <a:extLst>
              <a:ext uri="{FF2B5EF4-FFF2-40B4-BE49-F238E27FC236}">
                <a16:creationId xmlns:a16="http://schemas.microsoft.com/office/drawing/2014/main" id="{4B620F1B-F65A-FDEB-BA50-6EECB4526678}"/>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86965116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19928-D2FE-1F2D-20C5-C956A0C9A6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2A4CD4-AE47-A658-9B07-F1A7E15D79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8134BDD-0410-E70D-80E0-C3523CDD0BC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7B542909-622B-716A-CBC4-B9429AADD8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FD54C9D-7125-AE04-C7BF-D376FE62A287}"/>
              </a:ext>
            </a:extLst>
          </p:cNvPr>
          <p:cNvSpPr txBox="1"/>
          <p:nvPr/>
        </p:nvSpPr>
        <p:spPr>
          <a:xfrm>
            <a:off x="2149953" y="4659549"/>
            <a:ext cx="9023624" cy="646331"/>
          </a:xfrm>
          <a:prstGeom prst="rect">
            <a:avLst/>
          </a:prstGeom>
          <a:noFill/>
        </p:spPr>
        <p:txBody>
          <a:bodyPr wrap="none" rtlCol="0">
            <a:spAutoFit/>
          </a:bodyPr>
          <a:lstStyle/>
          <a:p>
            <a:r>
              <a:rPr kumimoji="1" lang="ja-JP" altLang="en-US" sz="3600" dirty="0">
                <a:solidFill>
                  <a:srgbClr val="FF0000"/>
                </a:solidFill>
              </a:rPr>
              <a:t>この箇所を反射ではなく、初期化処理にする</a:t>
            </a:r>
          </a:p>
        </p:txBody>
      </p:sp>
    </p:spTree>
    <p:extLst>
      <p:ext uri="{BB962C8B-B14F-4D97-AF65-F5344CB8AC3E}">
        <p14:creationId xmlns:p14="http://schemas.microsoft.com/office/powerpoint/2010/main" val="114117362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91CC1B-5330-E0AB-4C8F-9B8EAD58A7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04CE77-4F60-94C5-43A1-6488160474E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4BE38F0-769C-4CAD-2A59-E808FF909318}"/>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    // </a:t>
            </a:r>
            <a:r>
              <a:rPr lang="ja-JP" altLang="en-US" sz="2400" dirty="0">
                <a:solidFill>
                  <a:schemeClr val="bg1">
                    <a:lumMod val="65000"/>
                  </a:schemeClr>
                </a:solidFill>
                <a:highlight>
                  <a:srgbClr val="FFFFFF"/>
                </a:highlight>
                <a:ea typeface="ＭＳ ゴシック" panose="020B0609070205080204" pitchFamily="49" charset="-128"/>
              </a:rPr>
              <a:t>画面上部にぶつかったら</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if ((</a:t>
            </a:r>
            <a:r>
              <a:rPr lang="en-US" altLang="ja-JP" sz="2400" dirty="0" err="1">
                <a:solidFill>
                  <a:schemeClr val="bg1">
                    <a:lumMod val="65000"/>
                  </a:schemeClr>
                </a:solidFill>
                <a:highlight>
                  <a:srgbClr val="FFFFFF"/>
                </a:highlight>
                <a:ea typeface="ＭＳ ゴシック" panose="020B0609070205080204" pitchFamily="49" charset="-128"/>
              </a:rPr>
              <a:t>ball.y</a:t>
            </a:r>
            <a:r>
              <a:rPr lang="en-US" altLang="ja-JP" sz="2400" dirty="0">
                <a:solidFill>
                  <a:schemeClr val="bg1">
                    <a:lumMod val="65000"/>
                  </a:schemeClr>
                </a:solidFill>
                <a:highlight>
                  <a:srgbClr val="FFFFFF"/>
                </a:highlight>
                <a:ea typeface="ＭＳ ゴシック" panose="020B0609070205080204" pitchFamily="49" charset="-128"/>
              </a:rPr>
              <a:t> &lt; 0) &amp;&amp;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&lt; 0))</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r>
              <a:rPr lang="en-US" altLang="ja-JP" sz="2400" dirty="0" err="1">
                <a:solidFill>
                  <a:schemeClr val="bg1">
                    <a:lumMod val="65000"/>
                  </a:schemeClr>
                </a:solidFill>
                <a:highlight>
                  <a:srgbClr val="FFFFFF"/>
                </a:highlight>
                <a:ea typeface="ＭＳ ゴシック" panose="020B0609070205080204" pitchFamily="49" charset="-128"/>
              </a:rPr>
              <a:t>ballVelocity.y</a:t>
            </a:r>
            <a:r>
              <a:rPr lang="en-US" altLang="ja-JP" sz="2400" dirty="0">
                <a:solidFill>
                  <a:schemeClr val="bg1">
                    <a:lumMod val="65000"/>
                  </a:schemeClr>
                </a:solidFill>
                <a:highlight>
                  <a:srgbClr val="FFFFFF"/>
                </a:highlight>
                <a:ea typeface="ＭＳ ゴシック" panose="020B0609070205080204" pitchFamily="49" charset="-128"/>
              </a:rPr>
              <a:t> *= -1; // </a:t>
            </a:r>
            <a:r>
              <a:rPr lang="ja-JP" altLang="en-US" sz="2400" dirty="0">
                <a:solidFill>
                  <a:schemeClr val="bg1">
                    <a:lumMod val="65000"/>
                  </a:schemeClr>
                </a:solidFill>
                <a:highlight>
                  <a:srgbClr val="FFFFFF"/>
                </a:highlight>
                <a:ea typeface="ＭＳ ゴシック" panose="020B0609070205080204" pitchFamily="49" charset="-128"/>
              </a:rPr>
              <a:t>ボールの速度の</a:t>
            </a:r>
            <a:r>
              <a:rPr lang="en-US" altLang="ja-JP" sz="2400" dirty="0">
                <a:solidFill>
                  <a:schemeClr val="bg1">
                    <a:lumMod val="65000"/>
                  </a:schemeClr>
                </a:solidFill>
                <a:highlight>
                  <a:srgbClr val="FFFFFF"/>
                </a:highlight>
                <a:ea typeface="ＭＳ ゴシック" panose="020B0609070205080204" pitchFamily="49" charset="-128"/>
              </a:rPr>
              <a:t>Y</a:t>
            </a:r>
            <a:r>
              <a:rPr lang="ja-JP" altLang="en-US" sz="2400" dirty="0">
                <a:solidFill>
                  <a:schemeClr val="bg1">
                    <a:lumMod val="65000"/>
                  </a:schemeClr>
                </a:solidFill>
                <a:highlight>
                  <a:srgbClr val="FFFFFF"/>
                </a:highlight>
                <a:ea typeface="ＭＳ ゴシック" panose="020B0609070205080204" pitchFamily="49" charset="-128"/>
              </a:rPr>
              <a:t>成分を反転</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a:t>
            </a:r>
          </a:p>
          <a:p>
            <a:pPr marL="0" indent="0">
              <a:buNone/>
            </a:pP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a:t>
            </a:r>
            <a:r>
              <a:rPr lang="en-US" altLang="ja-JP" sz="2400" dirty="0" err="1">
                <a:solidFill>
                  <a:srgbClr val="000000"/>
                </a:solidFill>
                <a:highlight>
                  <a:srgbClr val="FFFFFF"/>
                </a:highlight>
                <a:ea typeface="ＭＳ ゴシック" panose="020B0609070205080204" pitchFamily="49" charset="-128"/>
              </a:rPr>
              <a:t>SceneSize.y</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ボールを初期位置にする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ball</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ボールの初速を設定する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CAEED20E-F7E5-2D4C-B8D9-914064F6DA4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78624167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A1A469-CFC0-AD0D-BB36-4838592BA95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1407C16-2B4B-8C79-7F00-6D01C3AB756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056F157-E34F-5FFF-CDEA-A5B6076454A0}"/>
              </a:ext>
            </a:extLst>
          </p:cNvPr>
          <p:cNvSpPr>
            <a:spLocks noGrp="1"/>
          </p:cNvSpPr>
          <p:nvPr>
            <p:ph idx="1"/>
          </p:nvPr>
        </p:nvSpPr>
        <p:spPr>
          <a:xfrm>
            <a:off x="430306" y="1376038"/>
            <a:ext cx="11654118" cy="5329562"/>
          </a:xfrm>
        </p:spPr>
        <p:txBody>
          <a:bodyPr>
            <a:normAutofit/>
          </a:bodyPr>
          <a:lstStyle/>
          <a:p>
            <a:r>
              <a:rPr kumimoji="1" lang="ja-JP" altLang="en-US" dirty="0"/>
              <a:t>いちおう完成？</a:t>
            </a:r>
            <a:br>
              <a:rPr kumimoji="1" lang="en-US" altLang="ja-JP" dirty="0"/>
            </a:br>
            <a:br>
              <a:rPr kumimoji="1" lang="en-US" altLang="ja-JP" dirty="0"/>
            </a:br>
            <a:r>
              <a:rPr kumimoji="1" lang="ja-JP" altLang="en-US" dirty="0"/>
              <a:t>ブロック崩しのひな形は</a:t>
            </a:r>
            <a:br>
              <a:rPr kumimoji="1" lang="en-US" altLang="ja-JP" dirty="0"/>
            </a:br>
            <a:r>
              <a:rPr kumimoji="1" lang="ja-JP" altLang="en-US" dirty="0"/>
              <a:t>完成した</a:t>
            </a:r>
            <a:br>
              <a:rPr kumimoji="1" lang="en-US" altLang="ja-JP" dirty="0"/>
            </a:br>
            <a:br>
              <a:rPr kumimoji="1" lang="en-US" altLang="ja-JP" dirty="0"/>
            </a:br>
            <a:r>
              <a:rPr kumimoji="1" lang="ja-JP" altLang="en-US" dirty="0"/>
              <a:t>ここからどうやったら</a:t>
            </a:r>
            <a:br>
              <a:rPr kumimoji="1" lang="en-US" altLang="ja-JP" dirty="0"/>
            </a:br>
            <a:r>
              <a:rPr kumimoji="1" lang="ja-JP" altLang="en-US" dirty="0"/>
              <a:t>ゲーム性を向上するため</a:t>
            </a:r>
            <a:br>
              <a:rPr kumimoji="1" lang="en-US" altLang="ja-JP" dirty="0"/>
            </a:br>
            <a:r>
              <a:rPr kumimoji="1" lang="ja-JP" altLang="en-US" dirty="0"/>
              <a:t>の方法を模索していく</a:t>
            </a:r>
            <a:br>
              <a:rPr kumimoji="1" lang="en-US" altLang="ja-JP" dirty="0"/>
            </a:br>
            <a:endParaRPr kumimoji="1" lang="en-US" altLang="ja-JP" dirty="0"/>
          </a:p>
        </p:txBody>
      </p:sp>
      <p:pic>
        <p:nvPicPr>
          <p:cNvPr id="7" name="図 6">
            <a:extLst>
              <a:ext uri="{FF2B5EF4-FFF2-40B4-BE49-F238E27FC236}">
                <a16:creationId xmlns:a16="http://schemas.microsoft.com/office/drawing/2014/main" id="{C95CF8EA-BDE7-873F-E783-C07F3C22288F}"/>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17770430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3CAC60-F843-C011-9257-8C47BC3FAB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437BA85-750D-5B50-5430-FE93DB13940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E01253-E9D4-DA31-E2F4-DEDB615792D8}"/>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336514981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9E0C4-F5F1-1EF6-90CF-BB8D3721AA9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8A6452-614C-12DA-7CAE-8B6EB75D35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B360715-805F-5A9F-146C-AB295F78AEB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kumimoji="1" lang="en-US" altLang="ja-JP" dirty="0"/>
            </a:br>
            <a:r>
              <a:rPr kumimoji="1" lang="ja-JP" altLang="en-US" dirty="0"/>
              <a:t>・ブロックを消したときの報酬</a:t>
            </a:r>
            <a:br>
              <a:rPr kumimoji="1" lang="en-US" altLang="ja-JP" dirty="0"/>
            </a:br>
            <a:r>
              <a:rPr kumimoji="1" lang="ja-JP" altLang="en-US" dirty="0"/>
              <a:t>・時間をかければクリアが可能なので緊張感に欠ける</a:t>
            </a:r>
            <a:br>
              <a:rPr kumimoji="1" lang="en-US" altLang="ja-JP" dirty="0"/>
            </a:br>
            <a:r>
              <a:rPr kumimoji="1" lang="ja-JP" altLang="en-US" dirty="0"/>
              <a:t>・とりあえず手当たり次第にブロックに消せばいいだけ</a:t>
            </a:r>
            <a:br>
              <a:rPr kumimoji="1" lang="en-US" altLang="ja-JP" dirty="0"/>
            </a:br>
            <a:r>
              <a:rPr kumimoji="1" lang="ja-JP" altLang="en-US" dirty="0"/>
              <a:t>　なので、戦略性もなにもない</a:t>
            </a:r>
            <a:br>
              <a:rPr kumimoji="1" lang="en-US" altLang="ja-JP" dirty="0"/>
            </a:br>
            <a:r>
              <a:rPr kumimoji="1" lang="ja-JP" altLang="en-US" dirty="0"/>
              <a:t>・ブロックを消しても爽快感が感じられない</a:t>
            </a:r>
            <a:endParaRPr kumimoji="1" lang="en-US" altLang="ja-JP" dirty="0"/>
          </a:p>
        </p:txBody>
      </p:sp>
    </p:spTree>
    <p:extLst>
      <p:ext uri="{BB962C8B-B14F-4D97-AF65-F5344CB8AC3E}">
        <p14:creationId xmlns:p14="http://schemas.microsoft.com/office/powerpoint/2010/main" val="386730378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1B38D8-CF93-E575-E7CE-6007A856C69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CACE17F-19A7-7163-FA98-008C095F513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79776242-C3C1-A160-6775-A673A6E7405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・ゲームオーバー（何度失敗しても復活できてしまう）</a:t>
            </a:r>
            <a:br>
              <a:rPr lang="en-US" altLang="ja-JP" dirty="0"/>
            </a:br>
            <a:r>
              <a:rPr lang="ja-JP" altLang="en-US" dirty="0"/>
              <a:t>　　　ゲームオーバーや残機の概念を導入する</a:t>
            </a:r>
            <a:br>
              <a:rPr lang="en-US" altLang="ja-JP" dirty="0"/>
            </a:br>
            <a:br>
              <a:rPr lang="en-US" altLang="ja-JP" dirty="0"/>
            </a:br>
            <a:r>
              <a:rPr lang="ja-JP" altLang="en-US" dirty="0"/>
              <a:t>・</a:t>
            </a:r>
            <a:r>
              <a:rPr kumimoji="1" lang="ja-JP" altLang="en-US" dirty="0"/>
              <a:t>達成感（ブロックを消し切っても報酬がない）</a:t>
            </a:r>
            <a:br>
              <a:rPr kumimoji="1" lang="en-US" altLang="ja-JP" dirty="0"/>
            </a:br>
            <a:r>
              <a:rPr kumimoji="1" lang="ja-JP" altLang="en-US" dirty="0"/>
              <a:t>　　　・ブロックを消すと報酬（得点）ゲット</a:t>
            </a:r>
            <a:br>
              <a:rPr kumimoji="1" lang="en-US" altLang="ja-JP" dirty="0"/>
            </a:br>
            <a:r>
              <a:rPr kumimoji="1" lang="ja-JP" altLang="en-US" dirty="0"/>
              <a:t>　　　・すべて消すとクリア画面</a:t>
            </a:r>
            <a:br>
              <a:rPr kumimoji="1" lang="en-US" altLang="ja-JP" dirty="0"/>
            </a:br>
            <a:r>
              <a:rPr kumimoji="1" lang="ja-JP" altLang="en-US" dirty="0"/>
              <a:t>　　　・次のステージへ進める等</a:t>
            </a:r>
            <a:endParaRPr kumimoji="1" lang="en-US" altLang="ja-JP" dirty="0"/>
          </a:p>
        </p:txBody>
      </p:sp>
      <p:sp>
        <p:nvSpPr>
          <p:cNvPr id="4" name="矢印: 右 3">
            <a:extLst>
              <a:ext uri="{FF2B5EF4-FFF2-40B4-BE49-F238E27FC236}">
                <a16:creationId xmlns:a16="http://schemas.microsoft.com/office/drawing/2014/main" id="{BDB0E48A-2037-DA6D-7703-5AFC05E95F85}"/>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矢印: 右 4">
            <a:extLst>
              <a:ext uri="{FF2B5EF4-FFF2-40B4-BE49-F238E27FC236}">
                <a16:creationId xmlns:a16="http://schemas.microsoft.com/office/drawing/2014/main" id="{4D36C9FD-A32B-8D7C-A9D2-CACC5EB7BB01}"/>
              </a:ext>
            </a:extLst>
          </p:cNvPr>
          <p:cNvSpPr/>
          <p:nvPr/>
        </p:nvSpPr>
        <p:spPr>
          <a:xfrm>
            <a:off x="933855" y="4897066"/>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4587547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4C14B-0453-2099-E654-61D352CA833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EC46B12-B886-81FD-D7A2-3F4FF290A85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AD3C33A-80FD-63F8-5811-7A55D68DBCF2}"/>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・緊張感（時間をかければクリアが可能）</a:t>
            </a:r>
            <a:br>
              <a:rPr lang="en-US" altLang="ja-JP" dirty="0"/>
            </a:br>
            <a:r>
              <a:rPr lang="ja-JP" altLang="en-US" dirty="0"/>
              <a:t>　　　・ゲームオーバーの導入</a:t>
            </a:r>
            <a:br>
              <a:rPr lang="en-US" altLang="ja-JP" dirty="0"/>
            </a:br>
            <a:r>
              <a:rPr lang="ja-JP" altLang="en-US" dirty="0"/>
              <a:t>　　　・ボールの速度の変更</a:t>
            </a:r>
            <a:br>
              <a:rPr lang="en-US" altLang="ja-JP" dirty="0"/>
            </a:br>
            <a:r>
              <a:rPr lang="ja-JP" altLang="en-US" dirty="0"/>
              <a:t>　　　・ボールの増加</a:t>
            </a:r>
            <a:br>
              <a:rPr lang="en-US" altLang="ja-JP" dirty="0"/>
            </a:br>
            <a:r>
              <a:rPr lang="ja-JP" altLang="en-US" dirty="0"/>
              <a:t>　　　・パドルのサイズ変更</a:t>
            </a:r>
            <a:br>
              <a:rPr lang="en-US" altLang="ja-JP" dirty="0"/>
            </a:br>
            <a:r>
              <a:rPr lang="ja-JP" altLang="en-US" dirty="0"/>
              <a:t>　　　・お邪魔キャラの存在</a:t>
            </a:r>
            <a:br>
              <a:rPr lang="en-US" altLang="ja-JP" dirty="0"/>
            </a:br>
            <a:r>
              <a:rPr lang="ja-JP" altLang="en-US" dirty="0"/>
              <a:t>　　　・タイムアタックもしくはスコアアタック</a:t>
            </a:r>
            <a:endParaRPr kumimoji="1" lang="en-US" altLang="ja-JP" dirty="0"/>
          </a:p>
        </p:txBody>
      </p:sp>
      <p:sp>
        <p:nvSpPr>
          <p:cNvPr id="4" name="矢印: 右 3">
            <a:extLst>
              <a:ext uri="{FF2B5EF4-FFF2-40B4-BE49-F238E27FC236}">
                <a16:creationId xmlns:a16="http://schemas.microsoft.com/office/drawing/2014/main" id="{20154A3B-C3D8-7E1F-1C44-D92BDF1E3D5E}"/>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36275034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E1904-64CC-2A6C-F3A5-CE6E91EF18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1908B3E-1B14-86FB-B055-5F049ECF71F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173CA73-03DA-32A1-A0CB-6D711ED0E0EE}"/>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・戦略性（とりあえず順番に消せばいいだけ）</a:t>
            </a:r>
            <a:br>
              <a:rPr lang="en-US" altLang="ja-JP" dirty="0"/>
            </a:br>
            <a:r>
              <a:rPr lang="ja-JP" altLang="en-US" dirty="0"/>
              <a:t>　　　・ブロックを消す順番</a:t>
            </a:r>
            <a:br>
              <a:rPr lang="en-US" altLang="ja-JP" dirty="0"/>
            </a:br>
            <a:r>
              <a:rPr lang="ja-JP" altLang="en-US" dirty="0"/>
              <a:t>　　　・ボールを増やしたほうがいいか、</a:t>
            </a:r>
            <a:r>
              <a:rPr lang="en-US" altLang="ja-JP" dirty="0"/>
              <a:t>1</a:t>
            </a:r>
            <a:r>
              <a:rPr lang="ja-JP" altLang="en-US" dirty="0"/>
              <a:t>つがいいか</a:t>
            </a:r>
            <a:br>
              <a:rPr lang="en-US" altLang="ja-JP" dirty="0"/>
            </a:br>
            <a:r>
              <a:rPr lang="ja-JP" altLang="en-US" dirty="0"/>
              <a:t>　　　・コンボの概念？スコアが上がりやすい</a:t>
            </a:r>
            <a:br>
              <a:rPr lang="en-US" altLang="ja-JP" dirty="0"/>
            </a:br>
            <a:r>
              <a:rPr lang="ja-JP" altLang="en-US" dirty="0"/>
              <a:t>　　　・お邪魔キャラをスルーするか、倒すか</a:t>
            </a:r>
            <a:endParaRPr kumimoji="1" lang="en-US" altLang="ja-JP" dirty="0"/>
          </a:p>
        </p:txBody>
      </p:sp>
      <p:sp>
        <p:nvSpPr>
          <p:cNvPr id="4" name="矢印: 右 3">
            <a:extLst>
              <a:ext uri="{FF2B5EF4-FFF2-40B4-BE49-F238E27FC236}">
                <a16:creationId xmlns:a16="http://schemas.microsoft.com/office/drawing/2014/main" id="{34259FE6-1473-AD85-48FD-FED75CB4DA88}"/>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60523016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BB2AC-C1B7-5BEE-B3D3-7188D37530B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E57903-BC17-4CCA-E443-DCB2CCD1F95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D1ED4AD-FB52-E4BE-EA70-45DDB3BDC957}"/>
              </a:ext>
            </a:extLst>
          </p:cNvPr>
          <p:cNvSpPr>
            <a:spLocks noGrp="1"/>
          </p:cNvSpPr>
          <p:nvPr>
            <p:ph idx="1"/>
          </p:nvPr>
        </p:nvSpPr>
        <p:spPr>
          <a:xfrm>
            <a:off x="430306" y="1376038"/>
            <a:ext cx="11654118" cy="5329562"/>
          </a:xfrm>
        </p:spPr>
        <p:txBody>
          <a:bodyPr>
            <a:normAutofit/>
          </a:bodyPr>
          <a:lstStyle/>
          <a:p>
            <a:r>
              <a:rPr kumimoji="1" lang="ja-JP" altLang="en-US" dirty="0"/>
              <a:t>このブロック崩しに足りないものは何かを考えてみる</a:t>
            </a:r>
            <a:br>
              <a:rPr kumimoji="1" lang="en-US" altLang="ja-JP" dirty="0"/>
            </a:br>
            <a:br>
              <a:rPr kumimoji="1" lang="en-US" altLang="ja-JP" dirty="0"/>
            </a:br>
            <a:r>
              <a:rPr kumimoji="1" lang="ja-JP" altLang="en-US" dirty="0"/>
              <a:t>例）</a:t>
            </a:r>
            <a:br>
              <a:rPr kumimoji="1" lang="en-US" altLang="ja-JP" dirty="0"/>
            </a:br>
            <a:r>
              <a:rPr kumimoji="1" lang="ja-JP" altLang="en-US" dirty="0"/>
              <a:t>・爽快感（ブロックを消しても感じられない）</a:t>
            </a:r>
            <a:br>
              <a:rPr lang="en-US" altLang="ja-JP" dirty="0"/>
            </a:br>
            <a:r>
              <a:rPr lang="ja-JP" altLang="en-US" dirty="0"/>
              <a:t>　　　・ブロックを消したときのエフェクトを付ける</a:t>
            </a:r>
            <a:br>
              <a:rPr lang="en-US" altLang="ja-JP" dirty="0"/>
            </a:br>
            <a:r>
              <a:rPr lang="ja-JP" altLang="en-US" dirty="0"/>
              <a:t>　　　・併せて気持ちいい音を付ける</a:t>
            </a:r>
            <a:br>
              <a:rPr lang="en-US" altLang="ja-JP" dirty="0"/>
            </a:br>
            <a:r>
              <a:rPr lang="ja-JP" altLang="en-US" dirty="0"/>
              <a:t>　　　・ボムのような一気に消す手段</a:t>
            </a:r>
            <a:br>
              <a:rPr lang="en-US" altLang="ja-JP" dirty="0"/>
            </a:br>
            <a:r>
              <a:rPr lang="ja-JP" altLang="en-US" dirty="0"/>
              <a:t>　　　・ブロックを貫通するボール</a:t>
            </a:r>
            <a:endParaRPr kumimoji="1" lang="en-US" altLang="ja-JP" dirty="0"/>
          </a:p>
        </p:txBody>
      </p:sp>
      <p:sp>
        <p:nvSpPr>
          <p:cNvPr id="4" name="矢印: 右 3">
            <a:extLst>
              <a:ext uri="{FF2B5EF4-FFF2-40B4-BE49-F238E27FC236}">
                <a16:creationId xmlns:a16="http://schemas.microsoft.com/office/drawing/2014/main" id="{6E417391-B407-6DF7-12D6-19C1E5ECBEA9}"/>
              </a:ext>
            </a:extLst>
          </p:cNvPr>
          <p:cNvSpPr/>
          <p:nvPr/>
        </p:nvSpPr>
        <p:spPr>
          <a:xfrm>
            <a:off x="933855" y="3429000"/>
            <a:ext cx="583660" cy="340468"/>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3048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1300214"/>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762657"/>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99924"/>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413646"/>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10112</TotalTime>
  <Words>5882</Words>
  <Application>Microsoft Office PowerPoint</Application>
  <PresentationFormat>ワイド画面</PresentationFormat>
  <Paragraphs>285</Paragraphs>
  <Slides>62</Slides>
  <Notes>0</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62</vt:i4>
      </vt:variant>
    </vt:vector>
  </HeadingPairs>
  <TitlesOfParts>
    <vt:vector size="67"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403</cp:revision>
  <dcterms:created xsi:type="dcterms:W3CDTF">2024-07-09T01:55:23Z</dcterms:created>
  <dcterms:modified xsi:type="dcterms:W3CDTF">2025-01-28T08:27:48Z</dcterms:modified>
</cp:coreProperties>
</file>