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3" r:id="rId2"/>
    <p:sldId id="375" r:id="rId3"/>
    <p:sldId id="373" r:id="rId4"/>
    <p:sldId id="37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4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00B050"/>
                </a:solidFill>
              </a:rPr>
              <a:t>連想配列</a:t>
            </a:r>
            <a:r>
              <a:rPr lang="ja-JP" altLang="en-US" dirty="0"/>
              <a:t>と呼ばれるデータ構造</a:t>
            </a:r>
            <a:endParaRPr lang="en-US" altLang="ja-JP" dirty="0"/>
          </a:p>
          <a:p>
            <a:r>
              <a:rPr lang="ja-JP" altLang="en-US" dirty="0"/>
              <a:t>配列を添え字番号でなく、</a:t>
            </a:r>
            <a:r>
              <a:rPr lang="en-US" altLang="ja-JP" b="1" dirty="0">
                <a:solidFill>
                  <a:srgbClr val="00B0F0"/>
                </a:solidFill>
              </a:rPr>
              <a:t>【</a:t>
            </a:r>
            <a:r>
              <a:rPr lang="ja-JP" altLang="en-US" b="1" dirty="0">
                <a:solidFill>
                  <a:srgbClr val="00B0F0"/>
                </a:solidFill>
              </a:rPr>
              <a:t>キー</a:t>
            </a:r>
            <a:r>
              <a:rPr lang="en-US" altLang="ja-JP" b="1" dirty="0">
                <a:solidFill>
                  <a:srgbClr val="00B0F0"/>
                </a:solidFill>
              </a:rPr>
              <a:t>(key)】</a:t>
            </a:r>
            <a:r>
              <a:rPr lang="ja-JP" altLang="en-US" dirty="0"/>
              <a:t>というデータでアクセス</a:t>
            </a:r>
            <a:endParaRPr lang="en-US" altLang="ja-JP" dirty="0"/>
          </a:p>
          <a:p>
            <a:r>
              <a:rPr lang="ja-JP" altLang="en-US" dirty="0"/>
              <a:t>配列の要素は</a:t>
            </a:r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値</a:t>
            </a:r>
            <a:r>
              <a:rPr lang="en-US" altLang="ja-JP" b="1" dirty="0">
                <a:solidFill>
                  <a:srgbClr val="FF0000"/>
                </a:solidFill>
              </a:rPr>
              <a:t>(value)】</a:t>
            </a:r>
            <a:endParaRPr lang="en-US" altLang="ja-JP" dirty="0"/>
          </a:p>
          <a:p>
            <a:r>
              <a:rPr lang="en-US" altLang="ja-JP" b="1" dirty="0">
                <a:solidFill>
                  <a:srgbClr val="00B0F0"/>
                </a:solidFill>
              </a:rPr>
              <a:t>【</a:t>
            </a:r>
            <a:r>
              <a:rPr lang="ja-JP" altLang="en-US" b="1" dirty="0">
                <a:solidFill>
                  <a:srgbClr val="00B0F0"/>
                </a:solidFill>
              </a:rPr>
              <a:t>キー</a:t>
            </a:r>
            <a:r>
              <a:rPr lang="en-US" altLang="ja-JP" b="1" dirty="0">
                <a:solidFill>
                  <a:srgbClr val="00B0F0"/>
                </a:solidFill>
              </a:rPr>
              <a:t>】</a:t>
            </a:r>
            <a:r>
              <a:rPr lang="ja-JP" altLang="en-US" dirty="0"/>
              <a:t>と</a:t>
            </a:r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値</a:t>
            </a:r>
            <a:r>
              <a:rPr lang="en-US" altLang="ja-JP" b="1" dirty="0">
                <a:solidFill>
                  <a:srgbClr val="FF0000"/>
                </a:solidFill>
              </a:rPr>
              <a:t>】</a:t>
            </a:r>
            <a:r>
              <a:rPr lang="ja-JP" altLang="en-US" dirty="0"/>
              <a:t>のデータ型は、基本データ型（</a:t>
            </a:r>
            <a:r>
              <a:rPr lang="en-US" altLang="ja-JP" dirty="0"/>
              <a:t>int</a:t>
            </a:r>
            <a:r>
              <a:rPr lang="ja-JP" altLang="en-US" dirty="0"/>
              <a:t>や</a:t>
            </a:r>
            <a:r>
              <a:rPr lang="en-US" altLang="ja-JP" dirty="0"/>
              <a:t>string</a:t>
            </a:r>
            <a:r>
              <a:rPr lang="ja-JP" altLang="en-US" dirty="0"/>
              <a:t>等）が使用可能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en-US" altLang="ja-JP" b="1" dirty="0">
                <a:solidFill>
                  <a:srgbClr val="00B0F0"/>
                </a:solidFill>
              </a:rPr>
              <a:t>【</a:t>
            </a:r>
            <a:r>
              <a:rPr lang="ja-JP" altLang="en-US" b="1" dirty="0">
                <a:solidFill>
                  <a:srgbClr val="00B0F0"/>
                </a:solidFill>
              </a:rPr>
              <a:t>キー</a:t>
            </a:r>
            <a:r>
              <a:rPr lang="en-US" altLang="ja-JP" b="1" dirty="0">
                <a:solidFill>
                  <a:srgbClr val="00B0F0"/>
                </a:solidFill>
              </a:rPr>
              <a:t>】</a:t>
            </a:r>
            <a:r>
              <a:rPr lang="ja-JP" altLang="en-US" dirty="0"/>
              <a:t>と</a:t>
            </a:r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値</a:t>
            </a:r>
            <a:r>
              <a:rPr lang="en-US" altLang="ja-JP" b="1" dirty="0">
                <a:solidFill>
                  <a:srgbClr val="FF0000"/>
                </a:solidFill>
              </a:rPr>
              <a:t>】</a:t>
            </a:r>
            <a:r>
              <a:rPr lang="ja-JP" altLang="en-US" dirty="0"/>
              <a:t>は一対一で対応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50B60B-6B43-9E5D-88AA-D45592045F27}"/>
              </a:ext>
            </a:extLst>
          </p:cNvPr>
          <p:cNvSpPr txBox="1"/>
          <p:nvPr/>
        </p:nvSpPr>
        <p:spPr>
          <a:xfrm>
            <a:off x="739304" y="5710018"/>
            <a:ext cx="10857459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std::map &lt;</a:t>
            </a:r>
            <a:r>
              <a:rPr kumimoji="1" lang="ja-JP" altLang="en-US" sz="3600" dirty="0">
                <a:solidFill>
                  <a:srgbClr val="00B0F0"/>
                </a:solidFill>
              </a:rPr>
              <a:t>データ型</a:t>
            </a:r>
            <a:r>
              <a:rPr kumimoji="1" lang="en-US" altLang="ja-JP" sz="3600" dirty="0"/>
              <a:t>, </a:t>
            </a:r>
            <a:r>
              <a:rPr kumimoji="1" lang="ja-JP" altLang="en-US" sz="3600" dirty="0">
                <a:solidFill>
                  <a:srgbClr val="FF0000"/>
                </a:solidFill>
              </a:rPr>
              <a:t>データ型</a:t>
            </a:r>
            <a:r>
              <a:rPr kumimoji="1" lang="en-US" altLang="ja-JP" sz="3600" dirty="0"/>
              <a:t>&gt; </a:t>
            </a:r>
            <a:r>
              <a:rPr kumimoji="1" lang="ja-JP" altLang="en-US" sz="3600" dirty="0"/>
              <a:t>インスタンス名</a:t>
            </a:r>
          </a:p>
        </p:txBody>
      </p:sp>
    </p:spTree>
    <p:extLst>
      <p:ext uri="{BB962C8B-B14F-4D97-AF65-F5344CB8AC3E}">
        <p14:creationId xmlns:p14="http://schemas.microsoft.com/office/powerpoint/2010/main" val="106759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score.emplace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C00000"/>
                </a:solidFill>
                <a:ea typeface="ＭＳ ゴシック" panose="020B0609070205080204" pitchFamily="49" charset="-128"/>
              </a:rPr>
              <a:t>“David”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70);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-&gt;first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 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-&gt;second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54282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1635340" y="4929609"/>
            <a:ext cx="450956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//emplace</a:t>
            </a:r>
            <a:r>
              <a:rPr kumimoji="1" lang="ja-JP" altLang="en-US" sz="2400" dirty="0">
                <a:solidFill>
                  <a:srgbClr val="00B050"/>
                </a:solidFill>
              </a:rPr>
              <a:t>で追加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>
                <a:solidFill>
                  <a:srgbClr val="00B050"/>
                </a:solidFill>
              </a:rPr>
              <a:t>　　この場合はペアの定義は不要</a:t>
            </a:r>
          </a:p>
        </p:txBody>
      </p:sp>
    </p:spTree>
    <p:extLst>
      <p:ext uri="{BB962C8B-B14F-4D97-AF65-F5344CB8AC3E}">
        <p14:creationId xmlns:p14="http://schemas.microsoft.com/office/powerpoint/2010/main" val="426172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score.emplace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(“David”, 70);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-&gt;first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 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-&gt;second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786023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5662591" y="4127328"/>
            <a:ext cx="54328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//John</a:t>
            </a:r>
            <a:r>
              <a:rPr kumimoji="1" lang="ja-JP" altLang="en-US" sz="2400" dirty="0">
                <a:solidFill>
                  <a:srgbClr val="00B050"/>
                </a:solidFill>
              </a:rPr>
              <a:t>のキーがない場合誤動作する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ja-JP" altLang="en-US" sz="2400" dirty="0">
                <a:solidFill>
                  <a:srgbClr val="00B050"/>
                </a:solidFill>
              </a:rPr>
              <a:t>　　ため、キーの存在チェックを行う</a:t>
            </a:r>
          </a:p>
        </p:txBody>
      </p:sp>
    </p:spTree>
    <p:extLst>
      <p:ext uri="{BB962C8B-B14F-4D97-AF65-F5344CB8AC3E}">
        <p14:creationId xmlns:p14="http://schemas.microsoft.com/office/powerpoint/2010/main" val="240004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map</a:t>
            </a:r>
            <a:r>
              <a:rPr lang="ja-JP" altLang="en-US" dirty="0"/>
              <a:t>まとめ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b="1" dirty="0">
                <a:solidFill>
                  <a:srgbClr val="0070C0"/>
                </a:solidFill>
              </a:rPr>
              <a:t>連想配列</a:t>
            </a:r>
            <a:r>
              <a:rPr lang="ja-JP" altLang="en-US" dirty="0"/>
              <a:t>を実現するコンテナクラス</a:t>
            </a:r>
            <a:endParaRPr lang="en-US" altLang="ja-JP" dirty="0"/>
          </a:p>
          <a:p>
            <a:pPr lvl="1"/>
            <a:r>
              <a:rPr lang="ja-JP" altLang="en-US" dirty="0"/>
              <a:t>添え字番号でなく、</a:t>
            </a:r>
            <a:r>
              <a:rPr lang="en-US" altLang="ja-JP" b="1" dirty="0">
                <a:solidFill>
                  <a:srgbClr val="00B050"/>
                </a:solidFill>
              </a:rPr>
              <a:t>【</a:t>
            </a:r>
            <a:r>
              <a:rPr lang="ja-JP" altLang="en-US" b="1" dirty="0">
                <a:solidFill>
                  <a:srgbClr val="00B050"/>
                </a:solidFill>
              </a:rPr>
              <a:t>キー</a:t>
            </a:r>
            <a:r>
              <a:rPr lang="en-US" altLang="ja-JP" b="1" dirty="0">
                <a:solidFill>
                  <a:srgbClr val="00B050"/>
                </a:solidFill>
              </a:rPr>
              <a:t>】</a:t>
            </a:r>
            <a:r>
              <a:rPr lang="ja-JP" altLang="en-US" dirty="0">
                <a:solidFill>
                  <a:srgbClr val="00B050"/>
                </a:solidFill>
              </a:rPr>
              <a:t>を使ってアクセス可能</a:t>
            </a:r>
            <a:endParaRPr lang="en-US" altLang="ja-JP" dirty="0">
              <a:solidFill>
                <a:srgbClr val="00B050"/>
              </a:solidFill>
            </a:endParaRPr>
          </a:p>
          <a:p>
            <a:pPr lvl="1"/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キー</a:t>
            </a:r>
            <a:r>
              <a:rPr lang="en-US" altLang="ja-JP" b="1" dirty="0">
                <a:solidFill>
                  <a:srgbClr val="FF0000"/>
                </a:solidFill>
              </a:rPr>
              <a:t>(key)】</a:t>
            </a:r>
            <a:r>
              <a:rPr lang="ja-JP" altLang="en-US" dirty="0"/>
              <a:t>と</a:t>
            </a:r>
            <a:r>
              <a:rPr lang="en-US" altLang="ja-JP" b="1" dirty="0">
                <a:solidFill>
                  <a:srgbClr val="0070C0"/>
                </a:solidFill>
              </a:rPr>
              <a:t>【</a:t>
            </a:r>
            <a:r>
              <a:rPr lang="ja-JP" altLang="en-US" b="1" dirty="0">
                <a:solidFill>
                  <a:srgbClr val="0070C0"/>
                </a:solidFill>
              </a:rPr>
              <a:t>値</a:t>
            </a:r>
            <a:r>
              <a:rPr lang="en-US" altLang="ja-JP" b="1" dirty="0">
                <a:solidFill>
                  <a:srgbClr val="0070C0"/>
                </a:solidFill>
              </a:rPr>
              <a:t>(value)】</a:t>
            </a:r>
            <a:r>
              <a:rPr lang="ja-JP" altLang="en-US" dirty="0"/>
              <a:t>がペアになる</a:t>
            </a:r>
            <a:endParaRPr lang="en-US" altLang="ja-JP" dirty="0"/>
          </a:p>
          <a:p>
            <a:pPr lvl="1"/>
            <a:r>
              <a:rPr lang="en-US" altLang="ja-JP" dirty="0"/>
              <a:t>map</a:t>
            </a:r>
            <a:r>
              <a:rPr lang="ja-JP" altLang="en-US" dirty="0"/>
              <a:t>内部のデータは、キーの値によって昇順でソートされている</a:t>
            </a:r>
            <a:endParaRPr lang="en-US" altLang="ja-JP" dirty="0"/>
          </a:p>
          <a:p>
            <a:pPr lvl="1"/>
            <a:r>
              <a:rPr lang="en-US" altLang="ja-JP" dirty="0"/>
              <a:t>map</a:t>
            </a:r>
            <a:r>
              <a:rPr lang="ja-JP" altLang="en-US" dirty="0"/>
              <a:t>にデータを追加する際はキーと値のペアで追加</a:t>
            </a:r>
            <a:endParaRPr lang="en-US" altLang="ja-JP" dirty="0"/>
          </a:p>
          <a:p>
            <a:pPr lvl="1"/>
            <a:r>
              <a:rPr lang="ja-JP" altLang="en-US" dirty="0"/>
              <a:t>イテレータを使ってキーや値を取得可能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672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map</a:t>
            </a:r>
            <a:r>
              <a:rPr lang="ja-JP" altLang="en-US" dirty="0"/>
              <a:t>クラスのメンバ関数</a:t>
            </a:r>
            <a:endParaRPr lang="en-US" altLang="ja-JP" dirty="0"/>
          </a:p>
          <a:p>
            <a:pPr lvl="1"/>
            <a:r>
              <a:rPr lang="en-US" altLang="ja-JP" dirty="0"/>
              <a:t>size()	:</a:t>
            </a:r>
            <a:r>
              <a:rPr lang="ja-JP" altLang="en-US" dirty="0"/>
              <a:t>全要素をカウント</a:t>
            </a:r>
            <a:endParaRPr lang="en-US" altLang="ja-JP" dirty="0"/>
          </a:p>
          <a:p>
            <a:pPr lvl="1"/>
            <a:r>
              <a:rPr lang="en-US" altLang="ja-JP" dirty="0"/>
              <a:t>clear()	:</a:t>
            </a:r>
            <a:r>
              <a:rPr lang="ja-JP" altLang="en-US" dirty="0"/>
              <a:t>配列要素を全消去</a:t>
            </a:r>
            <a:endParaRPr lang="en-US" altLang="ja-JP" dirty="0"/>
          </a:p>
          <a:p>
            <a:pPr lvl="1"/>
            <a:r>
              <a:rPr lang="en-US" altLang="ja-JP" dirty="0"/>
              <a:t>empty()	:</a:t>
            </a:r>
            <a:r>
              <a:rPr lang="ja-JP" altLang="en-US" dirty="0"/>
              <a:t>配列が空かどうかをチェック</a:t>
            </a:r>
            <a:endParaRPr lang="en-US" altLang="ja-JP" dirty="0"/>
          </a:p>
          <a:p>
            <a:pPr lvl="1"/>
            <a:r>
              <a:rPr lang="en-US" altLang="ja-JP" dirty="0"/>
              <a:t>erase()	:</a:t>
            </a:r>
            <a:r>
              <a:rPr lang="ja-JP" altLang="en-US" dirty="0"/>
              <a:t>指定のデータを削除</a:t>
            </a:r>
            <a:endParaRPr lang="en-US" altLang="ja-JP" dirty="0"/>
          </a:p>
          <a:p>
            <a:pPr lvl="1"/>
            <a:r>
              <a:rPr lang="en-US" altLang="ja-JP" dirty="0"/>
              <a:t>insert()	:</a:t>
            </a:r>
            <a:r>
              <a:rPr lang="ja-JP" altLang="en-US" dirty="0"/>
              <a:t>キーと値のペアを追加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find()	</a:t>
            </a:r>
            <a:r>
              <a:rPr lang="en-US" altLang="ja-JP" dirty="0"/>
              <a:t>:</a:t>
            </a:r>
            <a:r>
              <a:rPr lang="ja-JP" altLang="en-US" dirty="0"/>
              <a:t>指定したキーのイテレータを返す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count()	</a:t>
            </a:r>
            <a:r>
              <a:rPr lang="en-US" altLang="ja-JP" dirty="0"/>
              <a:t>:</a:t>
            </a:r>
            <a:r>
              <a:rPr lang="ja-JP" altLang="en-US" dirty="0"/>
              <a:t>指定したキーにマッチする要素数を返す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at()	</a:t>
            </a:r>
            <a:r>
              <a:rPr lang="en-US" altLang="ja-JP" dirty="0"/>
              <a:t>	:</a:t>
            </a:r>
            <a:r>
              <a:rPr lang="ja-JP" altLang="en-US" dirty="0"/>
              <a:t>指定したキーの値を返す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9479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P241~242 </a:t>
            </a:r>
            <a:r>
              <a:rPr lang="en-US" altLang="ja-JP" b="1" dirty="0"/>
              <a:t>Sample608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Sample608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Sample608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Sample608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main.cpp</a:t>
            </a:r>
            <a:r>
              <a:rPr lang="ja-JP" altLang="en-US" dirty="0"/>
              <a:t>を作成して</a:t>
            </a:r>
            <a:r>
              <a:rPr lang="en-US" altLang="ja-JP" dirty="0" err="1"/>
              <a:t>VisualStudio</a:t>
            </a:r>
            <a:r>
              <a:rPr lang="ja-JP" altLang="en-US" dirty="0"/>
              <a:t>で編集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268207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6" y="1097394"/>
            <a:ext cx="11134927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キーが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string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、値が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int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の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map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を宣言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			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キーが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Tom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、値が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100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65170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	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キーを指定して削除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392024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679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指定キーの要素数から値の有無をチェック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82492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D3888EC-69D2-1AD6-AB8B-5F8FB7892FD4}"/>
              </a:ext>
            </a:extLst>
          </p:cNvPr>
          <p:cNvSpPr/>
          <p:nvPr/>
        </p:nvSpPr>
        <p:spPr>
          <a:xfrm>
            <a:off x="620948" y="544425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10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John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、値：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88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のペアを追加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2218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7D4857-807D-C35E-B46E-B89C611FF17C}"/>
              </a:ext>
            </a:extLst>
          </p:cNvPr>
          <p:cNvSpPr txBox="1"/>
          <p:nvPr/>
        </p:nvSpPr>
        <p:spPr>
          <a:xfrm>
            <a:off x="2433008" y="3256451"/>
            <a:ext cx="606448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//</a:t>
            </a:r>
            <a:r>
              <a:rPr kumimoji="1" lang="ja-JP" altLang="en-US" sz="2400" dirty="0">
                <a:solidFill>
                  <a:srgbClr val="00B050"/>
                </a:solidFill>
              </a:rPr>
              <a:t>ペアを定義して挿入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>
                <a:solidFill>
                  <a:srgbClr val="00B050"/>
                </a:solidFill>
              </a:rPr>
              <a:t>　　イテレータ不要（キー値により自動ソート）</a:t>
            </a:r>
          </a:p>
        </p:txBody>
      </p:sp>
    </p:spTree>
    <p:extLst>
      <p:ext uri="{BB962C8B-B14F-4D97-AF65-F5344CB8AC3E}">
        <p14:creationId xmlns:p14="http://schemas.microsoft.com/office/powerpoint/2010/main" val="92682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John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があればイテレータを返す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50391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23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-&gt;first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 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-&gt;second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&gt; 0)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82493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3065306" y="5265197"/>
            <a:ext cx="573746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//</a:t>
            </a:r>
            <a:r>
              <a:rPr kumimoji="1" lang="ja-JP" altLang="en-US" sz="2400" dirty="0">
                <a:solidFill>
                  <a:srgbClr val="00B050"/>
                </a:solidFill>
              </a:rPr>
              <a:t>イテレータの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first</a:t>
            </a:r>
            <a:r>
              <a:rPr kumimoji="1" lang="ja-JP" altLang="en-US" sz="2400" dirty="0">
                <a:solidFill>
                  <a:srgbClr val="00B050"/>
                </a:solidFill>
              </a:rPr>
              <a:t>メンバが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キー</a:t>
            </a:r>
            <a:endParaRPr kumimoji="1" lang="en-US" altLang="ja-JP" sz="2400" b="1" dirty="0">
              <a:solidFill>
                <a:srgbClr val="00B050"/>
              </a:solidFill>
            </a:endParaRPr>
          </a:p>
          <a:p>
            <a:r>
              <a:rPr kumimoji="1" lang="en-US" altLang="ja-JP" sz="2400" dirty="0">
                <a:solidFill>
                  <a:srgbClr val="00B050"/>
                </a:solidFill>
              </a:rPr>
              <a:t>  </a:t>
            </a:r>
            <a:r>
              <a:rPr kumimoji="1" lang="ja-JP" altLang="en-US" sz="2400" dirty="0">
                <a:solidFill>
                  <a:srgbClr val="00B050"/>
                </a:solidFill>
              </a:rPr>
              <a:t>　　　　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second</a:t>
            </a:r>
            <a:r>
              <a:rPr kumimoji="1" lang="ja-JP" altLang="en-US" sz="2400" dirty="0">
                <a:solidFill>
                  <a:srgbClr val="00B050"/>
                </a:solidFill>
              </a:rPr>
              <a:t>メンバが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値</a:t>
            </a:r>
            <a:r>
              <a:rPr kumimoji="1" lang="ja-JP" altLang="en-US" sz="2400" dirty="0">
                <a:solidFill>
                  <a:srgbClr val="00B050"/>
                </a:solidFill>
              </a:rPr>
              <a:t>を表す</a:t>
            </a:r>
          </a:p>
        </p:txBody>
      </p:sp>
    </p:spTree>
    <p:extLst>
      <p:ext uri="{BB962C8B-B14F-4D97-AF65-F5344CB8AC3E}">
        <p14:creationId xmlns:p14="http://schemas.microsoft.com/office/powerpoint/2010/main" val="126947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5797</TotalTime>
  <Words>1852</Words>
  <Application>Microsoft Office PowerPoint</Application>
  <PresentationFormat>ワイド画面</PresentationFormat>
  <Paragraphs>179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ＭＳ ゴシック</vt:lpstr>
      <vt:lpstr>0xProto</vt:lpstr>
      <vt:lpstr>Arial</vt:lpstr>
      <vt:lpstr>Office Theme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216</cp:revision>
  <dcterms:created xsi:type="dcterms:W3CDTF">2024-07-09T01:55:23Z</dcterms:created>
  <dcterms:modified xsi:type="dcterms:W3CDTF">2024-10-22T04:51:55Z</dcterms:modified>
</cp:coreProperties>
</file>