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1"/>
  </p:sldMasterIdLst>
  <p:sldIdLst>
    <p:sldId id="380" r:id="rId2"/>
    <p:sldId id="435" r:id="rId3"/>
    <p:sldId id="436" r:id="rId4"/>
    <p:sldId id="389" r:id="rId5"/>
    <p:sldId id="437" r:id="rId6"/>
    <p:sldId id="438" r:id="rId7"/>
    <p:sldId id="439" r:id="rId8"/>
    <p:sldId id="381" r:id="rId9"/>
    <p:sldId id="416" r:id="rId10"/>
    <p:sldId id="417" r:id="rId11"/>
    <p:sldId id="418" r:id="rId12"/>
    <p:sldId id="419" r:id="rId13"/>
    <p:sldId id="420" r:id="rId14"/>
    <p:sldId id="421" r:id="rId15"/>
    <p:sldId id="422" r:id="rId16"/>
    <p:sldId id="423" r:id="rId17"/>
    <p:sldId id="424" r:id="rId18"/>
    <p:sldId id="425" r:id="rId19"/>
    <p:sldId id="427" r:id="rId20"/>
    <p:sldId id="426" r:id="rId21"/>
    <p:sldId id="428" r:id="rId22"/>
    <p:sldId id="429" r:id="rId23"/>
    <p:sldId id="430" r:id="rId24"/>
    <p:sldId id="431" r:id="rId25"/>
    <p:sldId id="433" r:id="rId26"/>
    <p:sldId id="432" r:id="rId27"/>
    <p:sldId id="434" r:id="rId2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9999"/>
    <a:srgbClr val="0066FF"/>
    <a:srgbClr val="33CCCC"/>
    <a:srgbClr val="70AD47"/>
    <a:srgbClr val="0099CC"/>
    <a:srgbClr val="FF9900"/>
    <a:srgbClr val="FF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66" autoAdjust="0"/>
    <p:restoredTop sz="94660"/>
  </p:normalViewPr>
  <p:slideViewPr>
    <p:cSldViewPr snapToGrid="0">
      <p:cViewPr varScale="1">
        <p:scale>
          <a:sx n="79" d="100"/>
          <a:sy n="79" d="100"/>
        </p:scale>
        <p:origin x="682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9917333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9000775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176350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1396967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7519684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782671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6946818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8717486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43836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3488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38154512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7978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376038"/>
            <a:ext cx="10515600" cy="498031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96D3F8-CD2E-4A0D-AC38-517181EABB18}" type="datetimeFigureOut">
              <a:rPr kumimoji="1" lang="ja-JP" altLang="en-US" smtClean="0"/>
              <a:t>2024/11/7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7D7E3D6-85EE-499F-9DB6-3658756548CE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E257E9BE-7E8F-49D5-92A2-F76E1A53FF58}"/>
              </a:ext>
            </a:extLst>
          </p:cNvPr>
          <p:cNvSpPr/>
          <p:nvPr userDrawn="1"/>
        </p:nvSpPr>
        <p:spPr>
          <a:xfrm>
            <a:off x="0" y="0"/>
            <a:ext cx="221942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B1329F1F-057D-4541-BC40-93CB855E70C9}"/>
              </a:ext>
            </a:extLst>
          </p:cNvPr>
          <p:cNvSpPr/>
          <p:nvPr userDrawn="1"/>
        </p:nvSpPr>
        <p:spPr>
          <a:xfrm>
            <a:off x="276687" y="0"/>
            <a:ext cx="45719" cy="6858000"/>
          </a:xfrm>
          <a:prstGeom prst="rect">
            <a:avLst/>
          </a:prstGeom>
          <a:solidFill>
            <a:schemeClr val="accent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282546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36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32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 err="1"/>
              <a:t>PracCSV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</a:t>
            </a:r>
            <a:r>
              <a:rPr lang="en-US" altLang="ja-JP" dirty="0" err="1">
                <a:solidFill>
                  <a:srgbClr val="0070C0"/>
                </a:solidFill>
              </a:rPr>
              <a:t>PracCSV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 err="1"/>
              <a:t>PracCSV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300227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b="1" dirty="0"/>
              <a:t>キー</a:t>
            </a:r>
            <a:r>
              <a:rPr lang="ja-JP" altLang="en-US" dirty="0"/>
              <a:t>は文字列（</a:t>
            </a:r>
            <a:r>
              <a:rPr lang="en-US" altLang="ja-JP" dirty="0">
                <a:solidFill>
                  <a:srgbClr val="009999"/>
                </a:solidFill>
              </a:rPr>
              <a:t>string</a:t>
            </a:r>
            <a:r>
              <a:rPr lang="ja-JP" altLang="en-US" dirty="0"/>
              <a:t>）、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には構造体（</a:t>
            </a:r>
            <a:r>
              <a:rPr lang="en-US" altLang="ja-JP" dirty="0">
                <a:solidFill>
                  <a:srgbClr val="00B050"/>
                </a:solidFill>
              </a:rPr>
              <a:t>Enemy</a:t>
            </a:r>
            <a:r>
              <a:rPr lang="ja-JP" altLang="en-US" dirty="0"/>
              <a:t>）を格納する</a:t>
            </a:r>
            <a:r>
              <a:rPr lang="en-US" altLang="ja-JP" dirty="0"/>
              <a:t>map</a:t>
            </a:r>
            <a:r>
              <a:rPr lang="ja-JP" altLang="en-US" dirty="0"/>
              <a:t>コンテナ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は空の</a:t>
            </a:r>
            <a:r>
              <a:rPr lang="en-US" altLang="ja-JP" dirty="0"/>
              <a:t>map</a:t>
            </a:r>
            <a:r>
              <a:rPr lang="ja-JP" altLang="en-US" dirty="0"/>
              <a:t>とする。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0849499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FF6C5C59-9516-037D-8B14-7A101AB92C67}"/>
              </a:ext>
            </a:extLst>
          </p:cNvPr>
          <p:cNvSpPr txBox="1"/>
          <p:nvPr/>
        </p:nvSpPr>
        <p:spPr>
          <a:xfrm>
            <a:off x="3122579" y="5048693"/>
            <a:ext cx="7401385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3600" dirty="0">
                <a:solidFill>
                  <a:srgbClr val="00B0F0"/>
                </a:solidFill>
              </a:rPr>
              <a:t>map</a:t>
            </a:r>
            <a:r>
              <a:rPr kumimoji="1" lang="ja-JP" altLang="en-US" sz="3600" dirty="0">
                <a:solidFill>
                  <a:srgbClr val="00B0F0"/>
                </a:solidFill>
              </a:rPr>
              <a:t>は基本データ型以外も格納可能</a:t>
            </a:r>
          </a:p>
        </p:txBody>
      </p:sp>
    </p:spTree>
    <p:extLst>
      <p:ext uri="{BB962C8B-B14F-4D97-AF65-F5344CB8AC3E}">
        <p14:creationId xmlns:p14="http://schemas.microsoft.com/office/powerpoint/2010/main" val="215811768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の</a:t>
            </a:r>
            <a:r>
              <a:rPr lang="ja-JP" altLang="en-US" b="1" dirty="0"/>
              <a:t>キー</a:t>
            </a:r>
            <a:r>
              <a:rPr lang="ja-JP" altLang="en-US" dirty="0"/>
              <a:t>として、エネミーの名前を格納し、</a:t>
            </a:r>
            <a:br>
              <a:rPr lang="en-US" altLang="ja-JP" dirty="0"/>
            </a:br>
            <a:r>
              <a:rPr lang="ja-JP" altLang="en-US" b="1" dirty="0"/>
              <a:t>値</a:t>
            </a:r>
            <a:r>
              <a:rPr lang="ja-JP" altLang="en-US" dirty="0"/>
              <a:t>にはパラメータ（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）を格納する。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に格納されているすべてのエネミーのデータを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に格納しなさい</a:t>
            </a:r>
            <a:br>
              <a:rPr lang="en-US" altLang="ja-JP" dirty="0"/>
            </a:b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7019757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</a:p>
          <a:p>
            <a:pPr marL="0" indent="0">
              <a:buNone/>
            </a:pP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0550160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キーボードからエネミーの名前を入力し、</a:t>
            </a:r>
            <a:r>
              <a:rPr lang="en-US" altLang="ja-JP" dirty="0" err="1">
                <a:solidFill>
                  <a:srgbClr val="FF0000"/>
                </a:solidFill>
              </a:rPr>
              <a:t>mapEne</a:t>
            </a:r>
            <a:r>
              <a:rPr lang="ja-JP" altLang="en-US" dirty="0"/>
              <a:t>から名前を</a:t>
            </a:r>
            <a:r>
              <a:rPr lang="ja-JP" altLang="en-US" b="1" dirty="0"/>
              <a:t>キー</a:t>
            </a:r>
            <a:r>
              <a:rPr lang="ja-JP" altLang="en-US" dirty="0"/>
              <a:t>として</a:t>
            </a:r>
            <a:r>
              <a:rPr lang="ja-JP" altLang="en-US" b="1" dirty="0"/>
              <a:t>値</a:t>
            </a:r>
            <a:r>
              <a:rPr lang="ja-JP" altLang="en-US" dirty="0"/>
              <a:t>（</a:t>
            </a:r>
            <a:r>
              <a:rPr lang="en-US" altLang="ja-JP" dirty="0" err="1"/>
              <a:t>Name,HP,Atk,Def</a:t>
            </a:r>
            <a:r>
              <a:rPr lang="ja-JP" altLang="en-US" dirty="0"/>
              <a:t>）を画面表示するようにしなさい</a:t>
            </a:r>
            <a:br>
              <a:rPr lang="en-US" altLang="ja-JP" dirty="0"/>
            </a:br>
            <a:r>
              <a:rPr lang="ja-JP" altLang="en-US" dirty="0"/>
              <a:t>（実行例）</a:t>
            </a:r>
            <a:br>
              <a:rPr lang="en-US" altLang="ja-JP" dirty="0"/>
            </a:br>
            <a:r>
              <a:rPr lang="ja-JP" altLang="en-US" dirty="0"/>
              <a:t>エネミー名＞ </a:t>
            </a:r>
            <a:r>
              <a:rPr lang="en-US" altLang="ja-JP" dirty="0"/>
              <a:t>Spider</a:t>
            </a:r>
            <a:r>
              <a:rPr lang="ja-JP" altLang="en-US" dirty="0"/>
              <a:t> </a:t>
            </a:r>
            <a:br>
              <a:rPr lang="en-US" altLang="ja-JP" dirty="0"/>
            </a:br>
            <a:r>
              <a:rPr lang="en-US" altLang="ja-JP" dirty="0"/>
              <a:t>Name: Spider</a:t>
            </a:r>
            <a:br>
              <a:rPr lang="en-US" altLang="ja-JP" dirty="0"/>
            </a:br>
            <a:r>
              <a:rPr lang="en-US" altLang="ja-JP" dirty="0"/>
              <a:t>  HP: 30</a:t>
            </a:r>
            <a:br>
              <a:rPr lang="en-US" altLang="ja-JP" dirty="0"/>
            </a:br>
            <a:r>
              <a:rPr lang="en-US" altLang="ja-JP" dirty="0"/>
              <a:t> </a:t>
            </a:r>
            <a:r>
              <a:rPr lang="en-US" altLang="ja-JP" dirty="0" err="1"/>
              <a:t>Atk</a:t>
            </a:r>
            <a:r>
              <a:rPr lang="en-US" altLang="ja-JP" dirty="0"/>
              <a:t>: 15</a:t>
            </a:r>
            <a:br>
              <a:rPr lang="en-US" altLang="ja-JP" dirty="0"/>
            </a:br>
            <a:r>
              <a:rPr lang="en-US" altLang="ja-JP" dirty="0"/>
              <a:t> Def: 5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19EEE67-1FA9-62D3-4496-8C7198355D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19385" y="3978613"/>
            <a:ext cx="353229" cy="5058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1386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“Slime”,10,5,8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“Wolf”,20,30,1 }, { “Spider”,30,15,5 } 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ea typeface="ＭＳ ゴシック" panose="020B0609070205080204" pitchFamily="49" charset="-128"/>
              </a:rPr>
              <a:t>map&lt;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,</a:t>
            </a:r>
            <a:r>
              <a:rPr lang="ja-JP" altLang="en-US" sz="2400" dirty="0"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for (const auto&amp;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 :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) {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構造体を参照で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d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.emplace</a:t>
            </a:r>
            <a:r>
              <a:rPr lang="en-US" altLang="ja-JP" sz="2400" dirty="0">
                <a:ea typeface="ＭＳ ゴシック" panose="020B0609070205080204" pitchFamily="49" charset="-128"/>
              </a:rPr>
              <a:t>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.name,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d</a:t>
            </a:r>
            <a:r>
              <a:rPr lang="en-US" altLang="ja-JP" sz="2400" dirty="0"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</a:t>
            </a:r>
            <a:r>
              <a:rPr lang="ja-JP" altLang="en-US" sz="2400" dirty="0">
                <a:ea typeface="ＭＳ ゴシック" panose="020B0609070205080204" pitchFamily="49" charset="-128"/>
              </a:rPr>
              <a:t>エネミーの名前を入力＞</a:t>
            </a:r>
            <a:r>
              <a:rPr lang="en-US" altLang="ja-JP" sz="2400" dirty="0">
                <a:ea typeface="ＭＳ ゴシック" panose="020B0609070205080204" pitchFamily="49" charset="-128"/>
              </a:rPr>
              <a:t>";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if (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.count</a:t>
            </a:r>
            <a:r>
              <a:rPr lang="en-US" altLang="ja-JP" sz="2400" dirty="0">
                <a:ea typeface="ＭＳ ゴシック" panose="020B0609070205080204" pitchFamily="49" charset="-128"/>
              </a:rPr>
              <a:t>(input))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"Name: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[input].name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 HP: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[input].hp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: " &lt;&lt;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       &lt;&lt; " Def: " &lt;&lt;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mapEne</a:t>
            </a:r>
            <a:r>
              <a:rPr lang="en-US" altLang="ja-JP" sz="2400" dirty="0">
                <a:ea typeface="ＭＳ ゴシック" panose="020B0609070205080204" pitchFamily="49" charset="-128"/>
              </a:rPr>
              <a:t>[input].def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800099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C1D9B36-FFC2-4D52-A2A6-FEEE7804F5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34285BC-9209-40FB-8017-B767257904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0306" y="1376038"/>
            <a:ext cx="11654118" cy="5329562"/>
          </a:xfrm>
        </p:spPr>
        <p:txBody>
          <a:bodyPr>
            <a:normAutofit/>
          </a:bodyPr>
          <a:lstStyle/>
          <a:p>
            <a:r>
              <a:rPr lang="en-US" altLang="ja-JP" dirty="0"/>
              <a:t>C++</a:t>
            </a:r>
            <a:r>
              <a:rPr lang="ja-JP" altLang="en-US" dirty="0"/>
              <a:t>作業フォルダ内に</a:t>
            </a:r>
            <a:r>
              <a:rPr lang="en-US" altLang="ja-JP" b="1" dirty="0"/>
              <a:t>PracMap2</a:t>
            </a:r>
            <a:r>
              <a:rPr lang="ja-JP" altLang="en-US" dirty="0"/>
              <a:t>フォルダを作成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 err="1">
                <a:solidFill>
                  <a:srgbClr val="0070C0"/>
                </a:solidFill>
              </a:rPr>
              <a:t>mkdir</a:t>
            </a:r>
            <a:r>
              <a:rPr lang="en-US" altLang="ja-JP" dirty="0">
                <a:solidFill>
                  <a:srgbClr val="0070C0"/>
                </a:solidFill>
              </a:rPr>
              <a:t> PracMap2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cd PracMap2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kumimoji="1" lang="en-US" altLang="ja-JP" b="1" dirty="0"/>
              <a:t>PracMap2</a:t>
            </a:r>
            <a:r>
              <a:rPr kumimoji="1" lang="ja-JP" altLang="en-US" dirty="0"/>
              <a:t>フォルダ内に </a:t>
            </a:r>
            <a:r>
              <a:rPr lang="en-US" altLang="ja-JP" dirty="0"/>
              <a:t>main.cpp </a:t>
            </a:r>
            <a:r>
              <a:rPr lang="ja-JP" altLang="en-US" dirty="0"/>
              <a:t>を作成する</a:t>
            </a:r>
            <a:br>
              <a:rPr lang="en-US" altLang="ja-JP" dirty="0">
                <a:solidFill>
                  <a:srgbClr val="0070C0"/>
                </a:solidFill>
              </a:rPr>
            </a:br>
            <a:r>
              <a:rPr lang="en-US" altLang="ja-JP" dirty="0">
                <a:solidFill>
                  <a:srgbClr val="0070C0"/>
                </a:solidFill>
              </a:rPr>
              <a:t>copy </a:t>
            </a:r>
            <a:r>
              <a:rPr lang="en-US" altLang="ja-JP" dirty="0" err="1">
                <a:solidFill>
                  <a:srgbClr val="0070C0"/>
                </a:solidFill>
              </a:rPr>
              <a:t>nul</a:t>
            </a:r>
            <a:r>
              <a:rPr lang="en-US" altLang="ja-JP" dirty="0">
                <a:solidFill>
                  <a:srgbClr val="0070C0"/>
                </a:solidFill>
              </a:rPr>
              <a:t> main.cpp</a:t>
            </a:r>
            <a:br>
              <a:rPr lang="en-US" altLang="ja-JP" dirty="0">
                <a:solidFill>
                  <a:srgbClr val="0070C0"/>
                </a:solidFill>
              </a:rPr>
            </a:br>
            <a:endParaRPr lang="en-US" altLang="ja-JP" dirty="0">
              <a:solidFill>
                <a:srgbClr val="0070C0"/>
              </a:solidFill>
            </a:endParaRPr>
          </a:p>
          <a:p>
            <a:r>
              <a:rPr lang="en-US" altLang="ja-JP" dirty="0"/>
              <a:t>main.cpp </a:t>
            </a:r>
            <a:r>
              <a:rPr lang="ja-JP" altLang="en-US" dirty="0"/>
              <a:t>を</a:t>
            </a:r>
            <a:r>
              <a:rPr lang="en-US" altLang="ja-JP" dirty="0" err="1"/>
              <a:t>VisualStudio</a:t>
            </a:r>
            <a:r>
              <a:rPr lang="ja-JP" altLang="en-US" dirty="0"/>
              <a:t>で開く</a:t>
            </a:r>
            <a:br>
              <a:rPr lang="en-US" altLang="ja-JP" dirty="0"/>
            </a:br>
            <a:endParaRPr kumimoji="1" lang="ja-JP" altLang="en-US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386846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"activity"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"atmosphere"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"blood"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"environment"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"temperature"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40748942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の先頭要素のキー（日本語訳）を表示しなさい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表示にはイテレータを用いることとする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3728114198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&lt;random&gt;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の先頭キー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:”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イテレータ用の変数を宣言せずに書くパターン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()-&gt;first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90627254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026867E-7BED-8A37-E6DD-5B39386E562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765ADB1-8104-AC91-927F-1D7751ABC3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E585CD8-B35C-D427-2D27-FF28BDE04F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r>
              <a:rPr lang="en-US" altLang="ja-JP" dirty="0"/>
              <a:t>Excel</a:t>
            </a:r>
            <a:r>
              <a:rPr lang="ja-JP" altLang="en-US" dirty="0"/>
              <a:t>で以下の内容のデータを入力し、</a:t>
            </a:r>
            <a:r>
              <a:rPr lang="en-US" altLang="ja-JP" dirty="0" err="1"/>
              <a:t>PracCSV</a:t>
            </a:r>
            <a:br>
              <a:rPr lang="en-US" altLang="ja-JP" dirty="0"/>
            </a:br>
            <a:r>
              <a:rPr lang="ja-JP" altLang="en-US" dirty="0"/>
              <a:t>フォルダ内に</a:t>
            </a:r>
            <a:r>
              <a:rPr lang="en-US" altLang="ja-JP" dirty="0"/>
              <a:t>weapon_list.csv</a:t>
            </a:r>
            <a:r>
              <a:rPr lang="ja-JP" altLang="en-US" dirty="0"/>
              <a:t>を作成しなさい</a:t>
            </a:r>
            <a:endParaRPr lang="en-US" altLang="ja-JP" sz="4400" dirty="0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4319506C-0E52-2040-9003-54F1D13247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89542" y="3132725"/>
            <a:ext cx="7460296" cy="34366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4218756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のキー（日本語訳）をすべて表示しなさい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ただし、表示に用いるループ処理は、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・イテレータを用いたループ</a:t>
            </a:r>
            <a:br>
              <a:rPr lang="en-US" altLang="ja-JP" dirty="0"/>
            </a:br>
            <a:r>
              <a:rPr lang="ja-JP" altLang="en-US" dirty="0"/>
              <a:t>・範囲</a:t>
            </a:r>
            <a:r>
              <a:rPr lang="en-US" altLang="ja-JP" dirty="0"/>
              <a:t>for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のどちらでもかまわないものとする</a:t>
            </a:r>
            <a:endParaRPr lang="en-US" altLang="ja-JP" dirty="0"/>
          </a:p>
        </p:txBody>
      </p:sp>
    </p:spTree>
    <p:extLst>
      <p:ext uri="{BB962C8B-B14F-4D97-AF65-F5344CB8AC3E}">
        <p14:creationId xmlns:p14="http://schemas.microsoft.com/office/powerpoint/2010/main" val="258581916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for (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 !=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dic.end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 it++){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範囲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for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//for (auto p :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){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   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p.first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&lt;&lt; 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//}</a:t>
            </a: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3412726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乱数生成用の処理をプログラムに追加しなさい</a:t>
            </a:r>
            <a:br>
              <a:rPr lang="en-US" altLang="ja-JP" dirty="0"/>
            </a:br>
            <a:endParaRPr lang="en-US" altLang="ja-JP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9B9E3FB8-3129-6761-C0ED-F89351E44614}"/>
              </a:ext>
            </a:extLst>
          </p:cNvPr>
          <p:cNvSpPr txBox="1"/>
          <p:nvPr/>
        </p:nvSpPr>
        <p:spPr>
          <a:xfrm>
            <a:off x="1227588" y="2926799"/>
            <a:ext cx="10399001" cy="35394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乱数生成器を作成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8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800" dirty="0">
                <a:ea typeface="ＭＳ ゴシック" panose="020B0609070205080204" pitchFamily="49" charset="-128"/>
              </a:rPr>
              <a:t>()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800" dirty="0">
                <a:solidFill>
                  <a:srgbClr val="008000"/>
                </a:solidFill>
                <a:ea typeface="ＭＳ ゴシック" panose="020B0609070205080204" pitchFamily="49" charset="-128"/>
              </a:rPr>
              <a:t>を均等な確率で得る分布生成器作成</a:t>
            </a:r>
            <a:endParaRPr lang="ja-JP" altLang="en-US" sz="2800" dirty="0">
              <a:solidFill>
                <a:srgbClr val="000000"/>
              </a:solidFill>
              <a:ea typeface="ＭＳ ゴシック" panose="020B0609070205080204" pitchFamily="49" charset="-128"/>
            </a:endParaRPr>
          </a:p>
          <a:p>
            <a:r>
              <a:rPr lang="en-US" altLang="ja-JP" sz="28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8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8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rnd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= 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8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8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 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en-US" altLang="ja-JP" sz="28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rnd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には</a:t>
            </a:r>
            <a:r>
              <a:rPr lang="en-US" altLang="ja-JP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0~4</a:t>
            </a:r>
            <a:r>
              <a:rPr lang="ja-JP" altLang="en-US" sz="28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が格納</a:t>
            </a:r>
            <a:endParaRPr kumimoji="1" lang="ja-JP" altLang="en-US" sz="2800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3260607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英単語の和訳と英訳のペアを</a:t>
            </a:r>
            <a:r>
              <a:rPr lang="en-US" altLang="ja-JP" sz="2400" dirty="0" err="1">
                <a:solidFill>
                  <a:srgbClr val="00B050"/>
                </a:solidFill>
                <a:ea typeface="ＭＳ ゴシック" panose="020B0609070205080204" pitchFamily="49" charset="-128"/>
              </a:rPr>
              <a:t>dic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に格納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map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00B0F0"/>
                </a:solidFill>
                <a:ea typeface="ＭＳ ゴシック" panose="020B0609070205080204" pitchFamily="49" charset="-128"/>
              </a:rPr>
              <a:t>dic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活動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“activity”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雰囲気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“atmosphere”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血液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“blood”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環境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“environment”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}, {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温度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,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“temperature”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乱数生成器を作成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乱数アルゴリズムにメルセンヌツイスターを指定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// 0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～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(map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の要素数</a:t>
            </a:r>
            <a:r>
              <a:rPr lang="en-US" altLang="ja-JP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)-1 </a:t>
            </a:r>
            <a:r>
              <a:rPr lang="ja-JP" altLang="en-US" sz="2400" dirty="0">
                <a:solidFill>
                  <a:srgbClr val="92D050"/>
                </a:solidFill>
                <a:ea typeface="ＭＳ ゴシック" panose="020B0609070205080204" pitchFamily="49" charset="-128"/>
              </a:rPr>
              <a:t>を均等な確率で得る分布生成器を作成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1894426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乱数生成処理によって、</a:t>
            </a:r>
            <a:r>
              <a:rPr lang="en-US" altLang="ja-JP" dirty="0"/>
              <a:t>0</a:t>
            </a:r>
            <a:r>
              <a:rPr lang="ja-JP" altLang="en-US" dirty="0"/>
              <a:t>～</a:t>
            </a:r>
            <a:r>
              <a:rPr lang="en-US" altLang="ja-JP" dirty="0"/>
              <a:t>4</a:t>
            </a:r>
            <a:r>
              <a:rPr lang="ja-JP" altLang="en-US" dirty="0"/>
              <a:t>までの乱数を取得し、</a:t>
            </a:r>
            <a:r>
              <a:rPr lang="en-US" altLang="ja-JP" dirty="0" err="1">
                <a:solidFill>
                  <a:srgbClr val="00B0F0"/>
                </a:solidFill>
              </a:rPr>
              <a:t>dic</a:t>
            </a:r>
            <a:r>
              <a:rPr lang="ja-JP" altLang="en-US" dirty="0"/>
              <a:t>の先頭イテレータから乱数ぶんだけ進めた</a:t>
            </a:r>
            <a:br>
              <a:rPr lang="en-US" altLang="ja-JP" dirty="0"/>
            </a:br>
            <a:r>
              <a:rPr lang="ja-JP" altLang="en-US" dirty="0"/>
              <a:t>キーの値を表示しなさい</a:t>
            </a:r>
            <a:br>
              <a:rPr lang="en-US" altLang="ja-JP" dirty="0"/>
            </a:br>
            <a:r>
              <a:rPr lang="ja-JP" altLang="en-US" dirty="0"/>
              <a:t>ただし、このとき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ja-JP" altLang="en-US" dirty="0"/>
              <a:t>関数を使うものとする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/>
              <a:t>std::</a:t>
            </a:r>
            <a:r>
              <a:rPr lang="en-US" altLang="ja-JP" dirty="0">
                <a:solidFill>
                  <a:srgbClr val="FF0000"/>
                </a:solidFill>
              </a:rPr>
              <a:t>next</a:t>
            </a:r>
            <a:r>
              <a:rPr lang="en-US" altLang="ja-JP" dirty="0"/>
              <a:t>(</a:t>
            </a:r>
            <a:r>
              <a:rPr lang="ja-JP" altLang="en-US" dirty="0"/>
              <a:t>イテレータ</a:t>
            </a:r>
            <a:r>
              <a:rPr lang="en-US" altLang="ja-JP" dirty="0"/>
              <a:t>,</a:t>
            </a:r>
            <a:r>
              <a:rPr lang="ja-JP" altLang="en-US" dirty="0"/>
              <a:t>　イテレータを進める量</a:t>
            </a:r>
            <a:r>
              <a:rPr lang="en-US" altLang="ja-JP" dirty="0"/>
              <a:t>)</a:t>
            </a:r>
            <a:br>
              <a:rPr lang="en-US" altLang="ja-JP" dirty="0"/>
            </a:br>
            <a:r>
              <a:rPr lang="ja-JP" altLang="en-US" dirty="0"/>
              <a:t>例）</a:t>
            </a:r>
            <a:r>
              <a:rPr lang="en-US" altLang="ja-JP" sz="3200" dirty="0">
                <a:solidFill>
                  <a:srgbClr val="0066FF"/>
                </a:solidFill>
              </a:rPr>
              <a:t>auto</a:t>
            </a:r>
            <a:r>
              <a:rPr lang="en-US" altLang="ja-JP" sz="3200" dirty="0"/>
              <a:t> it = </a:t>
            </a:r>
            <a:r>
              <a:rPr lang="en-US" altLang="ja-JP" sz="3200" dirty="0" err="1"/>
              <a:t>dic.begin</a:t>
            </a:r>
            <a:r>
              <a:rPr lang="en-US" altLang="ja-JP" sz="3200" dirty="0"/>
              <a:t>();</a:t>
            </a:r>
            <a:r>
              <a:rPr lang="en-US" altLang="ja-JP" sz="3200" dirty="0">
                <a:solidFill>
                  <a:srgbClr val="00B050"/>
                </a:solidFill>
              </a:rPr>
              <a:t>//</a:t>
            </a:r>
            <a:r>
              <a:rPr lang="ja-JP" altLang="en-US" sz="3200" dirty="0">
                <a:solidFill>
                  <a:srgbClr val="00B050"/>
                </a:solidFill>
              </a:rPr>
              <a:t>先頭イテレータ取得</a:t>
            </a:r>
            <a:br>
              <a:rPr lang="en-US" altLang="ja-JP" sz="3200" dirty="0"/>
            </a:br>
            <a:r>
              <a:rPr lang="en-US" altLang="ja-JP" sz="3200" dirty="0"/>
              <a:t>   it = </a:t>
            </a:r>
            <a:r>
              <a:rPr lang="en-US" altLang="ja-JP" sz="3200" dirty="0">
                <a:solidFill>
                  <a:srgbClr val="FF0000"/>
                </a:solidFill>
              </a:rPr>
              <a:t>next</a:t>
            </a:r>
            <a:r>
              <a:rPr lang="en-US" altLang="ja-JP" sz="3200" dirty="0"/>
              <a:t>(it, 3);</a:t>
            </a:r>
            <a:r>
              <a:rPr lang="ja-JP" altLang="en-US" sz="3200" dirty="0"/>
              <a:t>　　　　</a:t>
            </a:r>
            <a:r>
              <a:rPr lang="en-US" altLang="ja-JP" sz="3200" dirty="0">
                <a:solidFill>
                  <a:srgbClr val="00B050"/>
                </a:solidFill>
              </a:rPr>
              <a:t>//+3</a:t>
            </a:r>
            <a:r>
              <a:rPr lang="ja-JP" altLang="en-US" sz="3200" dirty="0">
                <a:solidFill>
                  <a:srgbClr val="00B050"/>
                </a:solidFill>
              </a:rPr>
              <a:t>してイテレータ更新</a:t>
            </a: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1450490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0893357" cy="4294241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random_device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{};</a:t>
            </a:r>
            <a:b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mt19937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rand_dev</a:t>
            </a:r>
            <a:r>
              <a:rPr lang="en-US" altLang="ja-JP" sz="2400" dirty="0">
                <a:ea typeface="ＭＳ ゴシック" panose="020B0609070205080204" pitchFamily="49" charset="-128"/>
              </a:rPr>
              <a:t>()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uniform_int_distribution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&gt; 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               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(0,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dic.size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 – 1);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40373024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199" y="1376038"/>
            <a:ext cx="11136549" cy="4980311"/>
          </a:xfrm>
        </p:spPr>
        <p:txBody>
          <a:bodyPr>
            <a:normAutofit/>
          </a:bodyPr>
          <a:lstStyle/>
          <a:p>
            <a:r>
              <a:rPr lang="ja-JP" altLang="en-US" b="1" u="sng" dirty="0"/>
              <a:t>課題⑤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乱数により、</a:t>
            </a:r>
            <a:r>
              <a:rPr lang="en-US" altLang="ja-JP" dirty="0" err="1"/>
              <a:t>dic</a:t>
            </a:r>
            <a:r>
              <a:rPr lang="ja-JP" altLang="en-US" dirty="0"/>
              <a:t>からひとつのキーを表示し、それに</a:t>
            </a:r>
            <a:br>
              <a:rPr lang="en-US" altLang="ja-JP" dirty="0"/>
            </a:br>
            <a:r>
              <a:rPr lang="ja-JP" altLang="en-US" dirty="0"/>
              <a:t>対応する英単語をキーボードから入力させる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キーボードから入力したものと、英単語が一致していれば「正解」、一致していなければ「不正解」と表示する</a:t>
            </a:r>
            <a:br>
              <a:rPr lang="en-US" altLang="ja-JP" dirty="0"/>
            </a:br>
            <a:endParaRPr lang="en-US" altLang="ja-JP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0447852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49321" y="1155420"/>
            <a:ext cx="10893357" cy="4761286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auto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it =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dic.begin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it = </a:t>
            </a:r>
            <a:r>
              <a:rPr lang="en-US" altLang="ja-JP" sz="2400" dirty="0">
                <a:solidFill>
                  <a:srgbClr val="FF0000"/>
                </a:solidFill>
                <a:ea typeface="ＭＳ ゴシック" panose="020B0609070205080204" pitchFamily="49" charset="-128"/>
              </a:rPr>
              <a:t>next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(it,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dist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rand_engine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));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it-&gt;first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の英単語は？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9999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input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cin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&gt;&gt; input;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if ( it-&gt;second == input 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正解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 else {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     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ea typeface="ＭＳ ゴシック" panose="020B0609070205080204" pitchFamily="49" charset="-128"/>
              </a:rPr>
              <a:t> &lt;&lt; “</a:t>
            </a:r>
            <a:r>
              <a:rPr lang="ja-JP" altLang="en-US" sz="2400" dirty="0">
                <a:ea typeface="ＭＳ ゴシック" panose="020B0609070205080204" pitchFamily="49" charset="-128"/>
              </a:rPr>
              <a:t>不正解</a:t>
            </a:r>
            <a:r>
              <a:rPr lang="en-US" altLang="ja-JP" sz="2400" dirty="0">
                <a:ea typeface="ＭＳ ゴシック" panose="020B0609070205080204" pitchFamily="49" charset="-128"/>
              </a:rPr>
              <a:t>” &lt;&lt;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return 0;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}</a:t>
            </a:r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4195379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/>
              <a:t>PracMap2(main.cpp)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10598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F2BADF-CD20-3F1F-57FA-F8C25A1B0EA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67928DF-DE82-6DB2-ECDF-7FDE304E0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D2A78501-2783-A982-9104-C178ED74FFC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課題②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799B3F6-17EE-F10A-BED1-BBFC7EF4AE0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0387" y="3247783"/>
            <a:ext cx="6039877" cy="241848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22176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ファイル末尾まで一行ずる読み込み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0; }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36735088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E78279-EB98-3904-51F0-ABD4F27E9D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46587E5-9D96-7E62-22B5-6C0BDABC31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4CEE1FA-CBDB-571A-B2F2-DACC756D5B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課題③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行目から内容を表示するプログラムを作成しなさい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2EC70D1E-5540-8E01-0F98-762B583B0F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55"/>
          <a:stretch/>
        </p:blipFill>
        <p:spPr>
          <a:xfrm>
            <a:off x="2880387" y="3696511"/>
            <a:ext cx="603987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97190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11D1A-A4A0-9A4C-E9DF-FDD62D2CBD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47C2A2-ADD2-EEFD-C35B-525CF36CDA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6329E4F-E04C-D690-51DD-3CB8EE81BB8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5" y="1162976"/>
            <a:ext cx="11136549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</a:t>
            </a:r>
            <a:r>
              <a:rPr lang="en-US" altLang="ja-JP" sz="2400" dirty="0" err="1">
                <a:solidFill>
                  <a:srgbClr val="A31515"/>
                </a:solidFill>
                <a:ea typeface="ＭＳ ゴシック" panose="020B0609070205080204" pitchFamily="49" charset="-128"/>
              </a:rPr>
              <a:t>fstream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808080"/>
                </a:solidFill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&lt;string&gt;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using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namespace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std;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filename =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“weapon_list.csv”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2B91AF"/>
                </a:solidFill>
                <a:ea typeface="ＭＳ ゴシック" panose="020B0609070205080204" pitchFamily="49" charset="-128"/>
              </a:rPr>
              <a:t>ifstream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ifs(filename);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入力ストリーム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ifs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を生成してオープン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if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ifs.fail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()) {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ファイルオープンに失敗したとき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“</a:t>
            </a:r>
            <a:r>
              <a:rPr lang="ja-JP" altLang="en-US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ファイルが開けません</a:t>
            </a:r>
            <a:r>
              <a:rPr lang="en-US" altLang="ja-JP" sz="2400" dirty="0">
                <a:solidFill>
                  <a:srgbClr val="A31515"/>
                </a:solidFill>
                <a:ea typeface="ＭＳ ゴシック" panose="020B0609070205080204" pitchFamily="49" charset="-128"/>
              </a:rPr>
              <a:t>!”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return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-1;			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エラーコード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-1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2B91AF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text);	</a:t>
            </a:r>
            <a:r>
              <a:rPr lang="ja-JP" altLang="en-US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先頭行を読み飛ばす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00FF"/>
                </a:solidFill>
                <a:ea typeface="ＭＳ ゴシック" panose="020B0609070205080204" pitchFamily="49" charset="-128"/>
              </a:rPr>
              <a:t>while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(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getline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(ifs, text)) {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ファイル末尾まで一行ずる読み込み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cout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text </a:t>
            </a:r>
            <a:r>
              <a:rPr lang="en-US" altLang="ja-JP" sz="2400" dirty="0">
                <a:solidFill>
                  <a:srgbClr val="008080"/>
                </a:solidFill>
                <a:ea typeface="ＭＳ ゴシック" panose="020B0609070205080204" pitchFamily="49" charset="-128"/>
              </a:rPr>
              <a:t>&lt;&lt;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endl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;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}</a:t>
            </a:r>
            <a:b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  </a:t>
            </a:r>
            <a:r>
              <a:rPr lang="en-US" altLang="ja-JP" sz="2400" dirty="0" err="1">
                <a:solidFill>
                  <a:srgbClr val="000000"/>
                </a:solidFill>
                <a:ea typeface="ＭＳ ゴシック" panose="020B0609070205080204" pitchFamily="49" charset="-128"/>
              </a:rPr>
              <a:t>ifs.close</a:t>
            </a:r>
            <a:r>
              <a:rPr lang="en-US" altLang="ja-JP" sz="2400" dirty="0">
                <a:solidFill>
                  <a:srgbClr val="000000"/>
                </a:solidFill>
                <a:ea typeface="ＭＳ ゴシック" panose="020B0609070205080204" pitchFamily="49" charset="-128"/>
              </a:rPr>
              <a:t>();</a:t>
            </a:r>
            <a:endParaRPr lang="en-US" altLang="ja-JP" sz="40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E86FE609-81E7-E40D-40BB-1A6DDF557C07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PracCSV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  <p:sp>
        <p:nvSpPr>
          <p:cNvPr id="5" name="矢印: 右 4">
            <a:extLst>
              <a:ext uri="{FF2B5EF4-FFF2-40B4-BE49-F238E27FC236}">
                <a16:creationId xmlns:a16="http://schemas.microsoft.com/office/drawing/2014/main" id="{8B82EF92-C0C1-E122-E32A-3E9A9BC7BD3A}"/>
              </a:ext>
            </a:extLst>
          </p:cNvPr>
          <p:cNvSpPr/>
          <p:nvPr/>
        </p:nvSpPr>
        <p:spPr>
          <a:xfrm>
            <a:off x="625002" y="5205451"/>
            <a:ext cx="426396" cy="282102"/>
          </a:xfrm>
          <a:prstGeom prst="rightArrow">
            <a:avLst/>
          </a:prstGeom>
          <a:solidFill>
            <a:srgbClr val="FF0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8746699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495A22F-7FFB-C24C-C1C7-67F301FA57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21ECA16-2696-6957-2D30-0A84600FCA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6107D1D-B7A0-3CAA-6F88-259A2E91A9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ja-JP" altLang="en-US" b="1" u="sng" dirty="0"/>
              <a:t>課題④</a:t>
            </a:r>
            <a:br>
              <a:rPr lang="en-US" altLang="ja-JP" dirty="0"/>
            </a:br>
            <a:r>
              <a:rPr lang="en-US" altLang="ja-JP" dirty="0"/>
              <a:t>weapon_list.csv</a:t>
            </a:r>
            <a:r>
              <a:rPr lang="ja-JP" altLang="en-US" dirty="0"/>
              <a:t>の</a:t>
            </a:r>
            <a:r>
              <a:rPr lang="en-US" altLang="ja-JP" dirty="0"/>
              <a:t>2</a:t>
            </a:r>
            <a:r>
              <a:rPr lang="ja-JP" altLang="en-US" dirty="0"/>
              <a:t>行目以降の内容を「</a:t>
            </a:r>
            <a:r>
              <a:rPr lang="en-US" altLang="ja-JP" dirty="0"/>
              <a:t>,</a:t>
            </a:r>
            <a:r>
              <a:rPr lang="ja-JP" altLang="en-US" dirty="0"/>
              <a:t>」で分割して、各項目をタブ（</a:t>
            </a:r>
            <a:r>
              <a:rPr lang="en-US" altLang="ja-JP" dirty="0"/>
              <a:t>\t</a:t>
            </a:r>
            <a:r>
              <a:rPr lang="ja-JP" altLang="en-US" dirty="0"/>
              <a:t>）</a:t>
            </a:r>
            <a:endParaRPr lang="en-US" altLang="ja-JP" sz="4400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51D2950-AD74-ADE4-F345-9B222F971526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18555"/>
          <a:stretch/>
        </p:blipFill>
        <p:spPr>
          <a:xfrm>
            <a:off x="2880387" y="3696511"/>
            <a:ext cx="6039877" cy="19697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700667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CSV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ja-JP" altLang="en-US" b="1" u="sng" dirty="0"/>
              <a:t>課題①</a:t>
            </a:r>
            <a:br>
              <a:rPr lang="en-US" altLang="ja-JP" dirty="0"/>
            </a:br>
            <a:br>
              <a:rPr lang="en-US" altLang="ja-JP" dirty="0"/>
            </a:br>
            <a:r>
              <a:rPr lang="ja-JP" altLang="en-US" dirty="0"/>
              <a:t>構造体</a:t>
            </a:r>
            <a:r>
              <a:rPr lang="en-US" altLang="ja-JP" dirty="0">
                <a:solidFill>
                  <a:srgbClr val="00B0F0"/>
                </a:solidFill>
              </a:rPr>
              <a:t>Enemy</a:t>
            </a:r>
            <a:r>
              <a:rPr lang="ja-JP" altLang="en-US" dirty="0"/>
              <a:t>を格納できる</a:t>
            </a:r>
            <a:r>
              <a:rPr lang="en-US" altLang="ja-JP" dirty="0"/>
              <a:t>vector</a:t>
            </a:r>
            <a:r>
              <a:rPr lang="ja-JP" altLang="en-US" dirty="0"/>
              <a:t>の配列</a:t>
            </a: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を宣言しなさい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dirty="0" err="1">
                <a:solidFill>
                  <a:srgbClr val="FF0000"/>
                </a:solidFill>
              </a:rPr>
              <a:t>vEne</a:t>
            </a:r>
            <a:r>
              <a:rPr lang="ja-JP" altLang="en-US" dirty="0"/>
              <a:t>には初期値として以下のデータを格納する</a:t>
            </a:r>
            <a:br>
              <a:rPr lang="en-US" altLang="ja-JP" dirty="0"/>
            </a:br>
            <a:r>
              <a:rPr lang="en-US" altLang="ja-JP" dirty="0">
                <a:solidFill>
                  <a:srgbClr val="0070C0"/>
                </a:solidFill>
              </a:rPr>
              <a:t>Name</a:t>
            </a:r>
            <a:r>
              <a:rPr lang="ja-JP" altLang="en-US" dirty="0">
                <a:solidFill>
                  <a:srgbClr val="0070C0"/>
                </a:solidFill>
              </a:rPr>
              <a:t>　　　　</a:t>
            </a:r>
            <a:r>
              <a:rPr lang="en-US" altLang="ja-JP" dirty="0">
                <a:solidFill>
                  <a:srgbClr val="0070C0"/>
                </a:solidFill>
              </a:rPr>
              <a:t>HP  ATK DEF</a:t>
            </a:r>
            <a:br>
              <a:rPr lang="en-US" altLang="ja-JP" dirty="0"/>
            </a:br>
            <a:r>
              <a:rPr lang="en-US" altLang="ja-JP" dirty="0"/>
              <a:t>Slime,	10,	</a:t>
            </a:r>
            <a:r>
              <a:rPr lang="ja-JP" altLang="en-US" dirty="0"/>
              <a:t>　　</a:t>
            </a:r>
            <a:r>
              <a:rPr lang="en-US" altLang="ja-JP" dirty="0"/>
              <a:t>5,	8</a:t>
            </a:r>
            <a:br>
              <a:rPr lang="en-US" altLang="ja-JP" dirty="0"/>
            </a:br>
            <a:r>
              <a:rPr lang="en-US" altLang="ja-JP" dirty="0"/>
              <a:t>Wolf, 	20,	</a:t>
            </a:r>
            <a:r>
              <a:rPr lang="ja-JP" altLang="en-US" dirty="0"/>
              <a:t>　</a:t>
            </a:r>
            <a:r>
              <a:rPr lang="en-US" altLang="ja-JP" dirty="0"/>
              <a:t>30,	1</a:t>
            </a:r>
            <a:br>
              <a:rPr lang="en-US" altLang="ja-JP" dirty="0"/>
            </a:br>
            <a:r>
              <a:rPr lang="en-US" altLang="ja-JP" dirty="0"/>
              <a:t>Spider,	30,	</a:t>
            </a:r>
            <a:r>
              <a:rPr lang="ja-JP" altLang="en-US" dirty="0"/>
              <a:t>　</a:t>
            </a:r>
            <a:r>
              <a:rPr lang="en-US" altLang="ja-JP" dirty="0"/>
              <a:t>15,	5</a:t>
            </a:r>
            <a:endParaRPr lang="en-US" altLang="ja-JP" sz="4400" dirty="0"/>
          </a:p>
        </p:txBody>
      </p:sp>
    </p:spTree>
    <p:extLst>
      <p:ext uri="{BB962C8B-B14F-4D97-AF65-F5344CB8AC3E}">
        <p14:creationId xmlns:p14="http://schemas.microsoft.com/office/powerpoint/2010/main" val="38012341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F789731-37C4-49DD-AEE8-78E5514E27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 dirty="0"/>
              <a:t>演習：</a:t>
            </a:r>
            <a:r>
              <a:rPr kumimoji="1" lang="en-US" altLang="ja-JP" dirty="0"/>
              <a:t>map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9562F0E-6033-40BD-BCB8-F015661306F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196" y="1162976"/>
            <a:ext cx="10515600" cy="5626930"/>
          </a:xfrm>
          <a:solidFill>
            <a:schemeClr val="bg1"/>
          </a:solidFill>
          <a:ln>
            <a:solidFill>
              <a:schemeClr val="tx1"/>
            </a:solidFill>
          </a:ln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&lt;map&gt;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&lt;vector&gt;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#include</a:t>
            </a:r>
            <a: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  <a:t>&lt;iostream&gt;</a:t>
            </a:r>
            <a:br>
              <a:rPr lang="en-US" altLang="ja-JP" sz="2400" dirty="0">
                <a:solidFill>
                  <a:srgbClr val="C00000"/>
                </a:solidFill>
                <a:ea typeface="ＭＳ ゴシック" panose="020B0609070205080204" pitchFamily="49" charset="-128"/>
              </a:rPr>
            </a:b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using namespace </a:t>
            </a:r>
            <a:r>
              <a:rPr lang="en-US" altLang="ja-JP" sz="2400" dirty="0">
                <a:ea typeface="ＭＳ ゴシック" panose="020B0609070205080204" pitchFamily="49" charset="-128"/>
              </a:rPr>
              <a:t>std;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typedef struct </a:t>
            </a:r>
            <a:r>
              <a:rPr lang="en-US" altLang="ja-JP" sz="2400" dirty="0">
                <a:ea typeface="ＭＳ ゴシック" panose="020B0609070205080204" pitchFamily="49" charset="-128"/>
              </a:rPr>
              <a:t>{	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99CC"/>
                </a:solidFill>
                <a:ea typeface="ＭＳ ゴシック" panose="020B0609070205080204" pitchFamily="49" charset="-128"/>
              </a:rPr>
              <a:t>string</a:t>
            </a:r>
            <a:r>
              <a:rPr lang="en-US" altLang="ja-JP" sz="2400" dirty="0">
                <a:ea typeface="ＭＳ ゴシック" panose="020B0609070205080204" pitchFamily="49" charset="-128"/>
              </a:rPr>
              <a:t> name;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 </a:t>
            </a:r>
            <a:r>
              <a:rPr lang="en-US" altLang="ja-JP" sz="2400" dirty="0">
                <a:ea typeface="ＭＳ ゴシック" panose="020B0609070205080204" pitchFamily="49" charset="-128"/>
              </a:rPr>
              <a:t>hp, </a:t>
            </a:r>
            <a:r>
              <a:rPr lang="en-US" altLang="ja-JP" sz="2400" dirty="0" err="1">
                <a:ea typeface="ＭＳ ゴシック" panose="020B0609070205080204" pitchFamily="49" charset="-128"/>
              </a:rPr>
              <a:t>atk</a:t>
            </a:r>
            <a:r>
              <a:rPr lang="en-US" altLang="ja-JP" sz="2400" dirty="0">
                <a:ea typeface="ＭＳ ゴシック" panose="020B0609070205080204" pitchFamily="49" charset="-128"/>
              </a:rPr>
              <a:t>, def;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}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;</a:t>
            </a:r>
          </a:p>
          <a:p>
            <a:pPr marL="0" indent="0">
              <a:buNone/>
            </a:pPr>
            <a:r>
              <a:rPr lang="en-US" altLang="ja-JP" sz="2400" dirty="0">
                <a:solidFill>
                  <a:srgbClr val="0066FF"/>
                </a:solidFill>
                <a:ea typeface="ＭＳ ゴシック" panose="020B0609070205080204" pitchFamily="49" charset="-128"/>
              </a:rPr>
              <a:t>int</a:t>
            </a:r>
            <a:r>
              <a:rPr lang="en-US" altLang="ja-JP" sz="2400" dirty="0">
                <a:ea typeface="ＭＳ ゴシック" panose="020B0609070205080204" pitchFamily="49" charset="-128"/>
              </a:rPr>
              <a:t> main() {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ja-JP" altLang="en-US" sz="2400" dirty="0">
                <a:ea typeface="ＭＳ ゴシック" panose="020B0609070205080204" pitchFamily="49" charset="-128"/>
              </a:rPr>
              <a:t>  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//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構造体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を管理する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vector</a:t>
            </a:r>
            <a:r>
              <a:rPr lang="ja-JP" altLang="en-US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配列を宣言</a:t>
            </a:r>
            <a:endParaRPr lang="en-US" altLang="ja-JP" sz="2400" dirty="0">
              <a:solidFill>
                <a:srgbClr val="00B050"/>
              </a:solidFill>
              <a:ea typeface="ＭＳ ゴシック" panose="020B0609070205080204" pitchFamily="49" charset="-128"/>
            </a:endParaRP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vector&lt;</a:t>
            </a:r>
            <a:r>
              <a:rPr lang="en-US" altLang="ja-JP" sz="2400" dirty="0">
                <a:solidFill>
                  <a:srgbClr val="00B050"/>
                </a:solidFill>
                <a:ea typeface="ＭＳ ゴシック" panose="020B0609070205080204" pitchFamily="49" charset="-128"/>
              </a:rPr>
              <a:t>Enemy</a:t>
            </a:r>
            <a:r>
              <a:rPr lang="en-US" altLang="ja-JP" sz="2400" dirty="0">
                <a:ea typeface="ＭＳ ゴシック" panose="020B0609070205080204" pitchFamily="49" charset="-128"/>
              </a:rPr>
              <a:t>&gt; </a:t>
            </a:r>
            <a:r>
              <a:rPr lang="en-US" altLang="ja-JP" sz="2400" dirty="0" err="1">
                <a:solidFill>
                  <a:srgbClr val="FF0000"/>
                </a:solidFill>
                <a:ea typeface="ＭＳ ゴシック" panose="020B0609070205080204" pitchFamily="49" charset="-128"/>
              </a:rPr>
              <a:t>vEne</a:t>
            </a:r>
            <a:r>
              <a:rPr lang="en-US" altLang="ja-JP" sz="2400" dirty="0">
                <a:ea typeface="ＭＳ ゴシック" panose="020B0609070205080204" pitchFamily="49" charset="-128"/>
              </a:rPr>
              <a:t>{ { "Slime",10,5,8 },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  { "Wolf",20,30,1 }, { "Spider",30,15,5 } };</a:t>
            </a:r>
          </a:p>
          <a:p>
            <a:pPr marL="0" indent="0">
              <a:buNone/>
            </a:pPr>
            <a:r>
              <a:rPr lang="en-US" altLang="ja-JP" sz="2400" dirty="0">
                <a:ea typeface="ＭＳ ゴシック" panose="020B0609070205080204" pitchFamily="49" charset="-128"/>
              </a:rPr>
              <a:t>  return 0;</a:t>
            </a:r>
            <a:br>
              <a:rPr lang="en-US" altLang="ja-JP" sz="2400" dirty="0">
                <a:ea typeface="ＭＳ ゴシック" panose="020B0609070205080204" pitchFamily="49" charset="-128"/>
              </a:rPr>
            </a:br>
            <a:r>
              <a:rPr lang="en-US" altLang="ja-JP" sz="2400" dirty="0">
                <a:ea typeface="ＭＳ ゴシック" panose="020B0609070205080204" pitchFamily="49" charset="-128"/>
              </a:rPr>
              <a:t>}</a:t>
            </a:r>
            <a:endParaRPr lang="en-US" altLang="ja-JP" sz="3200" dirty="0"/>
          </a:p>
        </p:txBody>
      </p:sp>
      <p:sp>
        <p:nvSpPr>
          <p:cNvPr id="4" name="テキスト ボックス 3">
            <a:extLst>
              <a:ext uri="{FF2B5EF4-FFF2-40B4-BE49-F238E27FC236}">
                <a16:creationId xmlns:a16="http://schemas.microsoft.com/office/drawing/2014/main" id="{36167C58-0781-4BAB-BAA5-8E3EEFBCFF26}"/>
              </a:ext>
            </a:extLst>
          </p:cNvPr>
          <p:cNvSpPr txBox="1"/>
          <p:nvPr/>
        </p:nvSpPr>
        <p:spPr>
          <a:xfrm>
            <a:off x="7104919" y="639756"/>
            <a:ext cx="397256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800" dirty="0" err="1"/>
              <a:t>PracMap</a:t>
            </a:r>
            <a:r>
              <a:rPr kumimoji="1" lang="en-US" altLang="ja-JP" sz="2800" dirty="0"/>
              <a:t>(main.cpp)</a:t>
            </a:r>
            <a:endParaRPr kumimoji="1" lang="ja-JP" altLang="en-US" sz="2800" dirty="0"/>
          </a:p>
        </p:txBody>
      </p:sp>
    </p:spTree>
    <p:extLst>
      <p:ext uri="{BB962C8B-B14F-4D97-AF65-F5344CB8AC3E}">
        <p14:creationId xmlns:p14="http://schemas.microsoft.com/office/powerpoint/2010/main" val="27152431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テーマ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ユーザー定義 1">
      <a:majorFont>
        <a:latin typeface="0xProto"/>
        <a:ea typeface="BIZ UDPゴシック"/>
        <a:cs typeface=""/>
      </a:majorFont>
      <a:minorFont>
        <a:latin typeface="0xProto"/>
        <a:ea typeface="BIZ UDPゴシック"/>
        <a:cs typeface=""/>
      </a:minorFont>
    </a:fontScheme>
    <a:fmtScheme name="Office テーマ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5973</TotalTime>
  <Words>2341</Words>
  <Application>Microsoft Office PowerPoint</Application>
  <PresentationFormat>ワイド画面</PresentationFormat>
  <Paragraphs>99</Paragraphs>
  <Slides>27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3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27</vt:i4>
      </vt:variant>
    </vt:vector>
  </HeadingPairs>
  <TitlesOfParts>
    <vt:vector size="31" baseType="lpstr">
      <vt:lpstr>ＭＳ ゴシック</vt:lpstr>
      <vt:lpstr>0xProto</vt:lpstr>
      <vt:lpstr>Arial</vt:lpstr>
      <vt:lpstr>Office Theme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演習：CSV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  <vt:lpstr>演習：map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kic_gamesoft</dc:creator>
  <cp:lastModifiedBy>murata@st.kobedenshi.ac.jp</cp:lastModifiedBy>
  <cp:revision>255</cp:revision>
  <dcterms:created xsi:type="dcterms:W3CDTF">2024-07-09T01:55:23Z</dcterms:created>
  <dcterms:modified xsi:type="dcterms:W3CDTF">2024-11-07T02:05:06Z</dcterms:modified>
</cp:coreProperties>
</file>