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71" r:id="rId20"/>
    <p:sldId id="372" r:id="rId21"/>
    <p:sldId id="359" r:id="rId22"/>
    <p:sldId id="375" r:id="rId23"/>
    <p:sldId id="361" r:id="rId24"/>
    <p:sldId id="377" r:id="rId25"/>
    <p:sldId id="364" r:id="rId26"/>
    <p:sldId id="366" r:id="rId27"/>
    <p:sldId id="367" r:id="rId28"/>
    <p:sldId id="373" r:id="rId29"/>
    <p:sldId id="378" r:id="rId30"/>
    <p:sldId id="379" r:id="rId31"/>
    <p:sldId id="3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a:t>
            </a:r>
            <a:r>
              <a:rPr lang="sv-SE" altLang="ja-JP" sz="18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9" y="1353672"/>
            <a:ext cx="7818370"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FF00"/>
                </a:solidFill>
                <a:ea typeface="ＭＳ ゴシック" panose="020B0609070205080204" pitchFamily="49" charset="-128"/>
              </a:rPr>
              <a:t>auto</a:t>
            </a:r>
            <a:r>
              <a:rPr lang="ja-JP" altLang="en-US" sz="2000" dirty="0">
                <a:solidFill>
                  <a:schemeClr val="bg1"/>
                </a:solidFill>
                <a:latin typeface="+mn-ea"/>
              </a:rPr>
              <a:t>による</a:t>
            </a:r>
            <a:r>
              <a:rPr lang="ja-JP" altLang="en-US" sz="2000" dirty="0">
                <a:solidFill>
                  <a:srgbClr val="FFFF00"/>
                </a:solidFill>
                <a:latin typeface="+mn-ea"/>
              </a:rPr>
              <a:t>型推論</a:t>
            </a:r>
            <a:r>
              <a:rPr lang="ja-JP" altLang="en-US" sz="2000" dirty="0">
                <a:solidFill>
                  <a:schemeClr val="bg1"/>
                </a:solidFill>
                <a:latin typeface="+mn-ea"/>
              </a:rPr>
              <a:t>を使って、右辺値から型名を自動的に割り当て</a:t>
            </a:r>
            <a:endParaRPr lang="en-US" altLang="ja-JP" sz="2000" dirty="0">
              <a:solidFill>
                <a:schemeClr val="bg1"/>
              </a:solidFill>
              <a:latin typeface="+mn-ea"/>
            </a:endParaRPr>
          </a:p>
          <a:p>
            <a:pPr algn="ctr"/>
            <a:r>
              <a:rPr lang="en-US" altLang="ja-JP" sz="2000" dirty="0">
                <a:solidFill>
                  <a:schemeClr val="bg1"/>
                </a:solidFill>
                <a:ea typeface="ＭＳ ゴシック" panose="020B0609070205080204" pitchFamily="49" charset="-128"/>
              </a:rPr>
              <a:t>auto  </a:t>
            </a:r>
            <a:r>
              <a:rPr lang="ja-JP" altLang="en-US" sz="2000" dirty="0">
                <a:solidFill>
                  <a:schemeClr val="bg1"/>
                </a:solidFill>
                <a:ea typeface="ＭＳ ゴシック" panose="020B0609070205080204" pitchFamily="49" charset="-128"/>
              </a:rPr>
              <a:t>→　</a:t>
            </a: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vector&lt;int&gt;::iterator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+1</a:t>
            </a:r>
            <a:r>
              <a:rPr lang="ja-JP" altLang="en-US" dirty="0">
                <a:solidFill>
                  <a:srgbClr val="00B050"/>
                </a:solidFill>
                <a:latin typeface="+mn-ea"/>
              </a:rPr>
              <a:t>番目）へ要素（</a:t>
            </a:r>
            <a:r>
              <a:rPr lang="en-US" altLang="ja-JP" dirty="0">
                <a:solidFill>
                  <a:srgbClr val="00B050"/>
                </a:solidFill>
                <a:latin typeface="+mn-ea"/>
              </a:rPr>
              <a:t>11</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dirty="0" err="1">
                <a:solidFill>
                  <a:srgbClr val="FF0000"/>
                </a:solidFill>
              </a:rPr>
              <a:t>itr</a:t>
            </a:r>
            <a:r>
              <a:rPr lang="en-US" altLang="ja-JP" dirty="0">
                <a:solidFill>
                  <a:srgbClr val="FF0000"/>
                </a:solidFill>
              </a:rPr>
              <a:t> = v1.begin();		 </a:t>
            </a:r>
            <a:r>
              <a:rPr lang="en-US" altLang="ja-JP" dirty="0">
                <a:solidFill>
                  <a:srgbClr val="00B050"/>
                </a:solidFill>
                <a:latin typeface="+mn-ea"/>
              </a:rPr>
              <a:t>// </a:t>
            </a:r>
            <a:r>
              <a:rPr lang="ja-JP" altLang="en-US" dirty="0">
                <a:solidFill>
                  <a:srgbClr val="00B050"/>
                </a:solidFill>
                <a:latin typeface="+mn-ea"/>
              </a:rPr>
              <a:t>挿入操作で配列のイテレータが変更になったので再取得する</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22856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r>
              <a:rPr lang="nn-NO" altLang="ja-JP" sz="1800" dirty="0">
                <a:solidFill>
                  <a:srgbClr val="FF0000"/>
                </a:solidFill>
                <a:ea typeface="ＭＳ ゴシック" panose="020B0609070205080204" pitchFamily="49" charset="-128"/>
              </a:rPr>
              <a:t>; itr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345646"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solidFill>
                  <a:srgbClr val="00B050"/>
                </a:solidFill>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の場合</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itr</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a:t>
            </a:r>
            <a:r>
              <a:rPr lang="en-US" altLang="ja-JP" sz="3200" dirty="0" err="1">
                <a:solidFill>
                  <a:srgbClr val="00B050"/>
                </a:solidFill>
                <a:ea typeface="ＭＳ ゴシック" panose="020B0609070205080204" pitchFamily="49" charset="-128"/>
              </a:rPr>
              <a:t>itr</a:t>
            </a:r>
            <a:r>
              <a:rPr lang="ja-JP" altLang="en-US" sz="3200" dirty="0">
                <a:solidFill>
                  <a:srgbClr val="00B050"/>
                </a:solidFill>
                <a:ea typeface="ＭＳ ゴシック" panose="020B0609070205080204" pitchFamily="49" charset="-128"/>
              </a:rPr>
              <a:t>に</a:t>
            </a:r>
            <a:r>
              <a:rPr lang="en-US"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は不要</a:t>
            </a:r>
            <a:r>
              <a:rPr lang="nn-NO" altLang="ja-JP" sz="3200" dirty="0">
                <a:solidFill>
                  <a:srgbClr val="00B050"/>
                </a:solidFill>
                <a:ea typeface="ＭＳ ゴシック" panose="020B0609070205080204" pitchFamily="49" charset="-128"/>
              </a:rPr>
              <a:t>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b="1"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en-US" altLang="ja-JP" dirty="0"/>
              <a:t>int</a:t>
            </a:r>
            <a:r>
              <a:rPr lang="ja-JP" altLang="en-US" dirty="0"/>
              <a:t>値を格納できる</a:t>
            </a:r>
            <a:r>
              <a:rPr lang="en-US" altLang="ja-JP" dirty="0"/>
              <a:t>vector</a:t>
            </a:r>
            <a:r>
              <a:rPr lang="ja-JP" altLang="en-US" dirty="0"/>
              <a:t>コンテナクラスの</a:t>
            </a:r>
            <a:br>
              <a:rPr lang="en-US" altLang="ja-JP" dirty="0"/>
            </a:br>
            <a:r>
              <a:rPr lang="ja-JP" altLang="en-US" dirty="0"/>
              <a:t>インスタンスを </a:t>
            </a:r>
            <a:r>
              <a:rPr lang="en-US" altLang="ja-JP" dirty="0" err="1"/>
              <a:t>vec</a:t>
            </a:r>
            <a:r>
              <a:rPr lang="en-US" altLang="ja-JP" dirty="0"/>
              <a:t> </a:t>
            </a:r>
            <a:r>
              <a:rPr lang="ja-JP" altLang="en-US" dirty="0"/>
              <a:t>として宣言し、初期値として</a:t>
            </a:r>
            <a:br>
              <a:rPr lang="en-US" altLang="ja-JP" sz="2000" dirty="0"/>
            </a:br>
            <a:br>
              <a:rPr lang="en-US" altLang="ja-JP" sz="2000" dirty="0"/>
            </a:br>
            <a:r>
              <a:rPr lang="en-US" altLang="ja-JP" dirty="0"/>
              <a:t>20, 11, 9, 33, 40, 25</a:t>
            </a:r>
            <a:br>
              <a:rPr lang="en-US" altLang="ja-JP" sz="2400" dirty="0"/>
            </a:br>
            <a:br>
              <a:rPr lang="en-US" altLang="ja-JP" sz="2400" dirty="0"/>
            </a:br>
            <a:r>
              <a:rPr lang="ja-JP" altLang="en-US" dirty="0"/>
              <a:t>を与える</a:t>
            </a:r>
            <a:br>
              <a:rPr lang="en-US" altLang="ja-JP" dirty="0"/>
            </a:br>
            <a:r>
              <a:rPr lang="ja-JP" altLang="en-US" dirty="0"/>
              <a:t>これらの数値の中から最大値と最小値をみつけて画面上に表示したい</a:t>
            </a:r>
            <a:endParaRPr lang="en-US" altLang="ja-JP" dirty="0"/>
          </a:p>
        </p:txBody>
      </p:sp>
    </p:spTree>
    <p:extLst>
      <p:ext uri="{BB962C8B-B14F-4D97-AF65-F5344CB8AC3E}">
        <p14:creationId xmlns:p14="http://schemas.microsoft.com/office/powerpoint/2010/main" val="380123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ja-JP" altLang="en-US" dirty="0"/>
              <a:t>同じプログラム</a:t>
            </a:r>
            <a:r>
              <a:rPr lang="en-US" altLang="ja-JP" dirty="0"/>
              <a:t>(main.cpp</a:t>
            </a:r>
            <a:r>
              <a:rPr lang="ja-JP" altLang="en-US" dirty="0"/>
              <a:t>）内で以下の３通りの</a:t>
            </a:r>
            <a:r>
              <a:rPr lang="ja-JP" altLang="en-US"/>
              <a:t>方法で最大値と最小値を取得しなさい</a:t>
            </a:r>
            <a:endParaRPr lang="en-US" altLang="ja-JP" dirty="0"/>
          </a:p>
          <a:p>
            <a:pPr marL="971550" lvl="1" indent="-514350">
              <a:buFont typeface="+mj-ea"/>
              <a:buAutoNum type="circleNumDbPlain"/>
            </a:pPr>
            <a:r>
              <a:rPr lang="ja-JP" altLang="en-US" dirty="0"/>
              <a:t>配列の添え字番号をループで変更しながら最大値と最小値を探す</a:t>
            </a:r>
            <a:endParaRPr lang="en-US" altLang="ja-JP" dirty="0"/>
          </a:p>
          <a:p>
            <a:pPr marL="971550" lvl="1" indent="-514350">
              <a:buFont typeface="+mj-ea"/>
              <a:buAutoNum type="circleNumDbPlain"/>
            </a:pPr>
            <a:r>
              <a:rPr lang="ja-JP" altLang="en-US" dirty="0"/>
              <a:t>イテレータを使って、イテレータを進めながら最大値と最小値を探す</a:t>
            </a:r>
            <a:endParaRPr lang="en-US" altLang="ja-JP" dirty="0"/>
          </a:p>
          <a:p>
            <a:pPr marL="971550" lvl="1" indent="-514350">
              <a:buFont typeface="+mj-ea"/>
              <a:buAutoNum type="circleNumDbPlain"/>
            </a:pPr>
            <a:r>
              <a:rPr lang="ja-JP" altLang="en-US" dirty="0"/>
              <a:t>範囲</a:t>
            </a:r>
            <a:r>
              <a:rPr lang="en-US" altLang="ja-JP" dirty="0"/>
              <a:t>for</a:t>
            </a:r>
            <a:r>
              <a:rPr lang="ja-JP" altLang="en-US" dirty="0"/>
              <a:t>を使って最大値と最小値を探す</a:t>
            </a:r>
            <a:endParaRPr lang="en-US" altLang="ja-JP" dirty="0"/>
          </a:p>
        </p:txBody>
      </p:sp>
    </p:spTree>
    <p:extLst>
      <p:ext uri="{BB962C8B-B14F-4D97-AF65-F5344CB8AC3E}">
        <p14:creationId xmlns:p14="http://schemas.microsoft.com/office/powerpoint/2010/main" val="135903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5756</TotalTime>
  <Words>3439</Words>
  <Application>Microsoft Office PowerPoint</Application>
  <PresentationFormat>ワイド画面</PresentationFormat>
  <Paragraphs>339</Paragraphs>
  <Slides>31</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31</vt:i4>
      </vt:variant>
    </vt:vector>
  </HeadingPairs>
  <TitlesOfParts>
    <vt:vector size="36" baseType="lpstr">
      <vt:lpstr>BIZ UDPゴシック</vt: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演習：vector</vt:lpstr>
      <vt:lpstr>演習：vector</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203</cp:revision>
  <dcterms:created xsi:type="dcterms:W3CDTF">2024-07-09T01:55:23Z</dcterms:created>
  <dcterms:modified xsi:type="dcterms:W3CDTF">2024-10-10T00:33:17Z</dcterms:modified>
</cp:coreProperties>
</file>