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347" r:id="rId6"/>
    <p:sldId id="270" r:id="rId7"/>
    <p:sldId id="348" r:id="rId8"/>
    <p:sldId id="343" r:id="rId9"/>
    <p:sldId id="356" r:id="rId10"/>
    <p:sldId id="349" r:id="rId11"/>
    <p:sldId id="370" r:id="rId12"/>
    <p:sldId id="383" r:id="rId13"/>
    <p:sldId id="376" r:id="rId14"/>
    <p:sldId id="384" r:id="rId15"/>
    <p:sldId id="385" r:id="rId16"/>
    <p:sldId id="350" r:id="rId17"/>
    <p:sldId id="357" r:id="rId18"/>
    <p:sldId id="358" r:id="rId19"/>
    <p:sldId id="368" r:id="rId20"/>
    <p:sldId id="360" r:id="rId21"/>
    <p:sldId id="365" r:id="rId22"/>
    <p:sldId id="371" r:id="rId23"/>
    <p:sldId id="372" r:id="rId24"/>
    <p:sldId id="359" r:id="rId25"/>
    <p:sldId id="375" r:id="rId26"/>
    <p:sldId id="361" r:id="rId27"/>
    <p:sldId id="377" r:id="rId28"/>
    <p:sldId id="364" r:id="rId29"/>
    <p:sldId id="366" r:id="rId30"/>
    <p:sldId id="367" r:id="rId31"/>
    <p:sldId id="373" r:id="rId32"/>
    <p:sldId id="378" r:id="rId33"/>
    <p:sldId id="382" r:id="rId34"/>
    <p:sldId id="379" r:id="rId35"/>
    <p:sldId id="380" r:id="rId36"/>
    <p:sldId id="381" r:id="rId37"/>
    <p:sldId id="37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FF00FF"/>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48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2025/9/10</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2025/9/10</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コンテナ</a:t>
            </a:r>
            <a:r>
              <a:rPr lang="ja-JP" altLang="en-US" dirty="0"/>
              <a:t>クラスのひとつ</a:t>
            </a:r>
            <a:br>
              <a:rPr lang="en-US" altLang="ja-JP" dirty="0"/>
            </a:br>
            <a:endParaRPr lang="en-US" altLang="ja-JP" dirty="0"/>
          </a:p>
          <a:p>
            <a:r>
              <a:rPr lang="ja-JP" altLang="en-US" b="1" dirty="0"/>
              <a:t>コンテナ</a:t>
            </a:r>
            <a:r>
              <a:rPr lang="ja-JP" altLang="en-US" dirty="0"/>
              <a:t>とは？</a:t>
            </a:r>
            <a:br>
              <a:rPr lang="en-US" altLang="ja-JP" dirty="0"/>
            </a:br>
            <a:r>
              <a:rPr lang="en-US" altLang="ja-JP" dirty="0"/>
              <a:t>C</a:t>
            </a:r>
            <a:r>
              <a:rPr lang="ja-JP" altLang="en-US" dirty="0"/>
              <a:t>言語の配列のように複数の値を格納できるもの</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の中で</a:t>
            </a:r>
            <a:br>
              <a:rPr lang="en-US" altLang="ja-JP" dirty="0"/>
            </a:br>
            <a:r>
              <a:rPr lang="ja-JP" altLang="en-US" dirty="0"/>
              <a:t>定義されている、</a:t>
            </a:r>
            <a:br>
              <a:rPr lang="en-US" altLang="ja-JP" dirty="0"/>
            </a:br>
            <a:endParaRPr lang="en-US" altLang="ja-JP" dirty="0"/>
          </a:p>
          <a:p>
            <a:r>
              <a:rPr lang="en-US" altLang="ja-JP" dirty="0"/>
              <a:t>vector</a:t>
            </a:r>
            <a:r>
              <a:rPr lang="ja-JP" altLang="en-US" dirty="0"/>
              <a:t>以外に</a:t>
            </a:r>
            <a:r>
              <a:rPr lang="en-US" altLang="ja-JP" dirty="0"/>
              <a:t>list, map, array,</a:t>
            </a:r>
            <a:r>
              <a:rPr lang="ja-JP" altLang="en-US" dirty="0"/>
              <a:t>　</a:t>
            </a:r>
            <a:r>
              <a:rPr lang="en-US" altLang="ja-JP" dirty="0" err="1"/>
              <a:t>bitset</a:t>
            </a:r>
            <a:r>
              <a:rPr lang="en-US" altLang="ja-JP" dirty="0"/>
              <a:t>, stack, queue </a:t>
            </a:r>
            <a:r>
              <a:rPr lang="ja-JP" altLang="en-US" dirty="0"/>
              <a:t>等さまざまなコンテナがある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solidFill>
                  <a:schemeClr val="bg1"/>
                </a:solidFill>
              </a:rPr>
              <a:t>std::</a:t>
            </a:r>
            <a:r>
              <a:rPr lang="en-US" altLang="ja-JP" b="1" dirty="0">
                <a:solidFill>
                  <a:schemeClr val="bg1"/>
                </a:solidFill>
              </a:rPr>
              <a:t>vector</a:t>
            </a:r>
            <a:r>
              <a:rPr lang="en-US" altLang="ja-JP" dirty="0">
                <a:solidFill>
                  <a:schemeClr val="bg1"/>
                </a:solidFill>
              </a:rPr>
              <a:t>&lt;</a:t>
            </a:r>
            <a:r>
              <a:rPr lang="ja-JP" altLang="en-US" dirty="0">
                <a:solidFill>
                  <a:schemeClr val="bg1"/>
                </a:solidFill>
              </a:rPr>
              <a:t>型名</a:t>
            </a:r>
            <a:r>
              <a:rPr lang="en-US" altLang="ja-JP" dirty="0">
                <a:solidFill>
                  <a:schemeClr val="bg1"/>
                </a:solidFill>
              </a:rPr>
              <a:t>&gt; </a:t>
            </a:r>
            <a:r>
              <a:rPr lang="ja-JP" altLang="en-US" dirty="0">
                <a:solidFill>
                  <a:schemeClr val="bg1"/>
                </a:solidFill>
              </a:rPr>
              <a:t>配列名 </a:t>
            </a:r>
            <a:r>
              <a:rPr lang="en-US" altLang="ja-JP" dirty="0">
                <a:solidFill>
                  <a:schemeClr val="bg1"/>
                </a:solidFill>
              </a:rPr>
              <a:t>{ </a:t>
            </a:r>
            <a:r>
              <a:rPr lang="ja-JP" altLang="en-US" dirty="0">
                <a:solidFill>
                  <a:schemeClr val="bg1"/>
                </a:solidFill>
              </a:rPr>
              <a:t>初期値 </a:t>
            </a:r>
            <a:r>
              <a:rPr lang="en-US" altLang="ja-JP" dirty="0">
                <a:solidFill>
                  <a:schemeClr val="bg1"/>
                </a:solidFill>
              </a:rPr>
              <a:t>}</a:t>
            </a:r>
            <a:br>
              <a:rPr lang="en-US" altLang="ja-JP" dirty="0">
                <a:solidFill>
                  <a:schemeClr val="bg1"/>
                </a:solidFill>
              </a:rPr>
            </a:br>
            <a:br>
              <a:rPr lang="en-US" altLang="ja-JP" dirty="0">
                <a:solidFill>
                  <a:srgbClr val="00B050"/>
                </a:solidFill>
              </a:rPr>
            </a:br>
            <a:r>
              <a:rPr lang="en-US" altLang="ja-JP" sz="3200" dirty="0"/>
              <a:t>※</a:t>
            </a:r>
            <a:r>
              <a:rPr lang="en-US" altLang="ja-JP" sz="3200" dirty="0">
                <a:solidFill>
                  <a:srgbClr val="0070C0"/>
                </a:solidFill>
              </a:rPr>
              <a:t>using namespace std</a:t>
            </a:r>
            <a:r>
              <a:rPr lang="ja-JP" altLang="en-US" sz="3200" dirty="0"/>
              <a:t>を記述している場合</a:t>
            </a:r>
            <a:br>
              <a:rPr lang="en-US" altLang="ja-JP" sz="3200" dirty="0"/>
            </a:br>
            <a:r>
              <a:rPr lang="ja-JP" altLang="en-US" sz="3200" dirty="0"/>
              <a:t>　　「 </a:t>
            </a:r>
            <a:r>
              <a:rPr lang="en-US" altLang="ja-JP" sz="3200" dirty="0"/>
              <a:t>std:: </a:t>
            </a:r>
            <a:r>
              <a:rPr lang="ja-JP" altLang="en-US" sz="3200" dirty="0"/>
              <a:t>」は省略できる</a:t>
            </a:r>
            <a:br>
              <a:rPr lang="en-US" altLang="ja-JP" sz="3200" dirty="0"/>
            </a:br>
            <a:br>
              <a:rPr lang="en-US" altLang="ja-JP" sz="3200" dirty="0"/>
            </a:br>
            <a:r>
              <a:rPr lang="en-US" altLang="ja-JP" sz="3200" dirty="0"/>
              <a:t>※</a:t>
            </a:r>
            <a:r>
              <a:rPr lang="ja-JP" altLang="en-US" sz="3200" dirty="0">
                <a:solidFill>
                  <a:srgbClr val="0070C0"/>
                </a:solidFill>
              </a:rPr>
              <a:t>型名</a:t>
            </a:r>
            <a:r>
              <a:rPr lang="ja-JP" altLang="en-US" sz="3200" dirty="0"/>
              <a:t>は基本データ型以外に</a:t>
            </a:r>
            <a:r>
              <a:rPr lang="ja-JP" altLang="en-US" sz="3200" b="1" dirty="0">
                <a:solidFill>
                  <a:srgbClr val="0070C0"/>
                </a:solidFill>
              </a:rPr>
              <a:t>クラス</a:t>
            </a:r>
            <a:r>
              <a:rPr lang="ja-JP" altLang="en-US" sz="3200" dirty="0"/>
              <a:t>も指定可能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89" y="969061"/>
            <a:ext cx="10937883" cy="5940088"/>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br>
              <a:rPr lang="en-US" altLang="ja-JP" sz="2000" dirty="0">
                <a:solidFill>
                  <a:srgbClr val="A31515"/>
                </a:solidFill>
                <a:ea typeface="ＭＳ ゴシック" panose="020B0609070205080204" pitchFamily="49" charset="-128"/>
              </a:rPr>
            </a:br>
            <a:r>
              <a:rPr lang="en-US" altLang="ja-JP" sz="2000" dirty="0">
                <a:solidFill>
                  <a:srgbClr val="FF0000"/>
                </a:solidFill>
                <a:ea typeface="ＭＳ ゴシック" panose="020B0609070205080204" pitchFamily="49" charset="-128"/>
              </a:rPr>
              <a:t>using namespace std;</a:t>
            </a: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b="1" dirty="0">
                <a:solidFill>
                  <a:srgbClr val="2B91AF"/>
                </a:solidFill>
                <a:ea typeface="ＭＳ ゴシック" panose="020B0609070205080204" pitchFamily="49" charset="-128"/>
              </a:rPr>
              <a:t>	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b="1" dirty="0">
                <a:solidFill>
                  <a:srgbClr val="2B91AF"/>
                </a:solidFill>
                <a:ea typeface="ＭＳ ゴシック" panose="020B0609070205080204" pitchFamily="49" charset="-128"/>
              </a:rPr>
              <a:t>	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2000" dirty="0"/>
          </a:p>
        </p:txBody>
      </p:sp>
      <p:sp>
        <p:nvSpPr>
          <p:cNvPr id="4" name="テキスト ボックス 3">
            <a:extLst>
              <a:ext uri="{FF2B5EF4-FFF2-40B4-BE49-F238E27FC236}">
                <a16:creationId xmlns:a16="http://schemas.microsoft.com/office/drawing/2014/main" id="{EA15E988-7165-4164-9509-F8742A5BBBBE}"/>
              </a:ext>
            </a:extLst>
          </p:cNvPr>
          <p:cNvSpPr txBox="1"/>
          <p:nvPr/>
        </p:nvSpPr>
        <p:spPr>
          <a:xfrm>
            <a:off x="6880440" y="1951737"/>
            <a:ext cx="4977318" cy="2062103"/>
          </a:xfrm>
          <a:prstGeom prst="rect">
            <a:avLst/>
          </a:prstGeom>
          <a:noFill/>
          <a:ln w="38100">
            <a:solidFill>
              <a:srgbClr val="FF0000"/>
            </a:solidFill>
          </a:ln>
        </p:spPr>
        <p:txBody>
          <a:bodyPr wrap="square" rtlCol="0">
            <a:spAutoFit/>
          </a:bodyPr>
          <a:lstStyle/>
          <a:p>
            <a:r>
              <a:rPr kumimoji="1" lang="en-US" altLang="ja-JP" sz="3200" dirty="0"/>
              <a:t>vector</a:t>
            </a:r>
            <a:r>
              <a:rPr kumimoji="1" lang="ja-JP" altLang="en-US" sz="3200" dirty="0"/>
              <a:t>も配列なので</a:t>
            </a:r>
            <a:endParaRPr kumimoji="1" lang="en-US" altLang="ja-JP" sz="3200" dirty="0"/>
          </a:p>
          <a:p>
            <a:r>
              <a:rPr kumimoji="1" lang="en-US" altLang="ja-JP" sz="3200" dirty="0"/>
              <a:t>v1[</a:t>
            </a:r>
            <a:r>
              <a:rPr kumimoji="1" lang="en-US" altLang="ja-JP" sz="3200" dirty="0" err="1"/>
              <a:t>i</a:t>
            </a:r>
            <a:r>
              <a:rPr kumimoji="1" lang="en-US" altLang="ja-JP" sz="3200" dirty="0"/>
              <a:t>]</a:t>
            </a:r>
            <a:r>
              <a:rPr kumimoji="1" lang="ja-JP" altLang="en-US" sz="3200" dirty="0"/>
              <a:t>という</a:t>
            </a:r>
            <a:endParaRPr kumimoji="1" lang="en-US" altLang="ja-JP" sz="3200" dirty="0"/>
          </a:p>
          <a:p>
            <a:r>
              <a:rPr kumimoji="1" lang="ja-JP" altLang="en-US" sz="3200" dirty="0"/>
              <a:t>　　</a:t>
            </a:r>
            <a:r>
              <a:rPr kumimoji="1" lang="ja-JP" altLang="en-US" sz="3200" dirty="0">
                <a:solidFill>
                  <a:srgbClr val="FF0000"/>
                </a:solidFill>
              </a:rPr>
              <a:t>配列名</a:t>
            </a:r>
            <a:r>
              <a:rPr kumimoji="1" lang="en-US" altLang="ja-JP" sz="3200" dirty="0">
                <a:solidFill>
                  <a:srgbClr val="FF0000"/>
                </a:solidFill>
              </a:rPr>
              <a:t>[ </a:t>
            </a:r>
            <a:r>
              <a:rPr kumimoji="1" lang="ja-JP" altLang="en-US" sz="3200" dirty="0">
                <a:solidFill>
                  <a:srgbClr val="FF0000"/>
                </a:solidFill>
              </a:rPr>
              <a:t>添え字　</a:t>
            </a:r>
            <a:r>
              <a:rPr kumimoji="1" lang="en-US" altLang="ja-JP" sz="3200" dirty="0">
                <a:solidFill>
                  <a:srgbClr val="FF0000"/>
                </a:solidFill>
              </a:rPr>
              <a:t>] </a:t>
            </a:r>
          </a:p>
          <a:p>
            <a:r>
              <a:rPr kumimoji="1" lang="ja-JP" altLang="en-US" sz="3200" dirty="0"/>
              <a:t>という表記が使用できる</a:t>
            </a:r>
          </a:p>
        </p:txBody>
      </p:sp>
      <p:sp>
        <p:nvSpPr>
          <p:cNvPr id="6" name="楕円 5">
            <a:extLst>
              <a:ext uri="{FF2B5EF4-FFF2-40B4-BE49-F238E27FC236}">
                <a16:creationId xmlns:a16="http://schemas.microsoft.com/office/drawing/2014/main" id="{5B37E4D1-E1E4-4DEF-BCDC-A42324017E99}"/>
              </a:ext>
            </a:extLst>
          </p:cNvPr>
          <p:cNvSpPr/>
          <p:nvPr/>
        </p:nvSpPr>
        <p:spPr>
          <a:xfrm>
            <a:off x="6468894" y="4572000"/>
            <a:ext cx="1070042" cy="53502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下 6">
            <a:extLst>
              <a:ext uri="{FF2B5EF4-FFF2-40B4-BE49-F238E27FC236}">
                <a16:creationId xmlns:a16="http://schemas.microsoft.com/office/drawing/2014/main" id="{6058063A-7CE5-4740-BEC4-992A29AD331D}"/>
              </a:ext>
            </a:extLst>
          </p:cNvPr>
          <p:cNvSpPr/>
          <p:nvPr/>
        </p:nvSpPr>
        <p:spPr>
          <a:xfrm rot="2326151">
            <a:off x="7502338" y="3994133"/>
            <a:ext cx="340468" cy="7887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 </a:t>
            </a:r>
            <a:r>
              <a:rPr lang="en-US" altLang="ja-JP" sz="2400" dirty="0">
                <a:solidFill>
                  <a:srgbClr val="FF0000"/>
                </a:solidFill>
                <a:ea typeface="ＭＳ ゴシック" panose="020B0609070205080204" pitchFamily="49" charset="-128"/>
              </a:rPr>
              <a:t>{ 10, 9, 8 }</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初期値</a:t>
            </a:r>
            <a:r>
              <a:rPr lang="en-US" altLang="ja-JP" sz="2400" dirty="0">
                <a:solidFill>
                  <a:srgbClr val="00B050"/>
                </a:solidFill>
                <a:latin typeface="0xProto" panose="02000009000000000000" pitchFamily="49" charset="0"/>
                <a:cs typeface="0xProto" panose="02000009000000000000" pitchFamily="49" charset="0"/>
              </a:rPr>
              <a:t>10,9,8</a:t>
            </a:r>
            <a:r>
              <a:rPr lang="ja-JP" altLang="en-US" sz="2400" dirty="0">
                <a:solidFill>
                  <a:srgbClr val="00B050"/>
                </a:solidFill>
                <a:latin typeface="+mn-ea"/>
              </a:rPr>
              <a:t>を設定</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31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a:t>
            </a:r>
            <a:r>
              <a:rPr lang="en-US" altLang="ja-JP" sz="2400" dirty="0">
                <a:solidFill>
                  <a:srgbClr val="FF0000"/>
                </a:solidFill>
                <a:ea typeface="ＭＳ ゴシック" panose="020B0609070205080204" pitchFamily="49" charset="-128"/>
              </a:rPr>
              <a:t>(5)</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あらかじめ</a:t>
            </a:r>
            <a:r>
              <a:rPr lang="en-US" altLang="ja-JP" sz="2400" dirty="0">
                <a:solidFill>
                  <a:srgbClr val="00B050"/>
                </a:solidFill>
              </a:rPr>
              <a:t>5</a:t>
            </a:r>
            <a:r>
              <a:rPr lang="ja-JP" altLang="en-US" sz="2400" dirty="0" err="1">
                <a:solidFill>
                  <a:srgbClr val="00B050"/>
                </a:solidFill>
                <a:latin typeface="+mn-ea"/>
              </a:rPr>
              <a:t>つの</a:t>
            </a:r>
            <a:r>
              <a:rPr lang="ja-JP" altLang="en-US" sz="2400" dirty="0">
                <a:solidFill>
                  <a:srgbClr val="00B050"/>
                </a:solidFill>
                <a:latin typeface="+mn-ea"/>
              </a:rPr>
              <a:t>要素を確保して</a:t>
            </a:r>
            <a:r>
              <a:rPr lang="en-US" altLang="ja-JP" sz="2400" dirty="0">
                <a:solidFill>
                  <a:srgbClr val="00B050"/>
                </a:solidFill>
              </a:rPr>
              <a:t>0</a:t>
            </a:r>
            <a:r>
              <a:rPr lang="ja-JP" altLang="en-US" sz="2400" dirty="0">
                <a:solidFill>
                  <a:srgbClr val="00B050"/>
                </a:solidFill>
                <a:latin typeface="+mn-ea"/>
              </a:rPr>
              <a:t>で初期値</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447645"/>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	</a:t>
            </a:r>
            <a:r>
              <a:rPr lang="en-US" altLang="ja-JP" sz="2400" dirty="0">
                <a:ea typeface="ＭＳ ゴシック" panose="020B0609070205080204" pitchFamily="49" charset="-128"/>
              </a:rPr>
              <a:t>vector&lt;int&gt; v1</a:t>
            </a:r>
            <a:r>
              <a:rPr lang="en-US" altLang="ja-JP" sz="2400" dirty="0">
                <a:solidFill>
                  <a:srgbClr val="FF0000"/>
                </a:solidFill>
                <a:ea typeface="ＭＳ ゴシック" panose="020B0609070205080204" pitchFamily="49" charset="-128"/>
              </a:rPr>
              <a:t>(3,1)</a:t>
            </a:r>
            <a:r>
              <a:rPr lang="en-US" altLang="ja-JP" sz="2400" dirty="0">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あらかじめ</a:t>
            </a:r>
            <a:r>
              <a:rPr lang="en-US" altLang="ja-JP" sz="2400" dirty="0">
                <a:solidFill>
                  <a:srgbClr val="00B050"/>
                </a:solidFill>
              </a:rPr>
              <a:t>3</a:t>
            </a:r>
            <a:r>
              <a:rPr lang="ja-JP" altLang="en-US" sz="2400" dirty="0" err="1">
                <a:solidFill>
                  <a:srgbClr val="00B050"/>
                </a:solidFill>
                <a:latin typeface="+mn-ea"/>
              </a:rPr>
              <a:t>つの</a:t>
            </a:r>
            <a:r>
              <a:rPr lang="ja-JP" altLang="en-US" sz="2400" dirty="0">
                <a:solidFill>
                  <a:srgbClr val="00B050"/>
                </a:solidFill>
                <a:latin typeface="+mn-ea"/>
              </a:rPr>
              <a:t>要素を確保して</a:t>
            </a:r>
            <a:r>
              <a:rPr lang="en-US" altLang="ja-JP" sz="2400" dirty="0">
                <a:solidFill>
                  <a:srgbClr val="00B050"/>
                </a:solidFill>
              </a:rPr>
              <a:t>1</a:t>
            </a:r>
            <a:r>
              <a:rPr lang="ja-JP" altLang="en-US" sz="2400" dirty="0">
                <a:solidFill>
                  <a:srgbClr val="00B050"/>
                </a:solidFill>
                <a:latin typeface="+mn-ea"/>
              </a:rPr>
              <a:t>で初期値</a:t>
            </a:r>
            <a:endParaRPr lang="en-US" altLang="ja-JP" dirty="0">
              <a:solidFill>
                <a:srgbClr val="00B050"/>
              </a:solidFill>
              <a:latin typeface="+mn-ea"/>
            </a:endParaRPr>
          </a:p>
          <a:p>
            <a:r>
              <a:rPr lang="en-US" altLang="ja-JP" dirty="0">
                <a:ea typeface="ＭＳ ゴシック" panose="020B0609070205080204" pitchFamily="49" charset="-128"/>
              </a:rPr>
              <a:t>	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538692" y="232260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88178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fontScale="92500" lnSpcReduction="10000"/>
          </a:bodyPr>
          <a:lstStyle/>
          <a:p>
            <a:r>
              <a:rPr lang="en-US" altLang="ja-JP" dirty="0"/>
              <a:t>vector</a:t>
            </a:r>
            <a:r>
              <a:rPr lang="ja-JP" altLang="en-US" dirty="0"/>
              <a:t>の初期化方法</a:t>
            </a:r>
            <a:br>
              <a:rPr lang="en-US" altLang="ja-JP" dirty="0"/>
            </a:br>
            <a:endParaRPr lang="en-US" altLang="ja-JP" dirty="0"/>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 </a:t>
            </a:r>
            <a:r>
              <a:rPr lang="ja-JP" altLang="en-US" dirty="0">
                <a:solidFill>
                  <a:srgbClr val="00B050"/>
                </a:solidFill>
              </a:rPr>
              <a:t>値</a:t>
            </a:r>
            <a:r>
              <a:rPr lang="en-US" altLang="ja-JP" dirty="0">
                <a:solidFill>
                  <a:srgbClr val="00B050"/>
                </a:solidFill>
              </a:rPr>
              <a:t>1,</a:t>
            </a:r>
            <a:r>
              <a:rPr lang="ja-JP" altLang="en-US" dirty="0">
                <a:solidFill>
                  <a:srgbClr val="00B050"/>
                </a:solidFill>
              </a:rPr>
              <a:t>値</a:t>
            </a:r>
            <a:r>
              <a:rPr lang="en-US" altLang="ja-JP" dirty="0">
                <a:solidFill>
                  <a:srgbClr val="00B050"/>
                </a:solidFill>
              </a:rPr>
              <a:t>2,…</a:t>
            </a:r>
            <a:r>
              <a:rPr lang="ja-JP" altLang="en-US" dirty="0">
                <a:solidFill>
                  <a:srgbClr val="00B050"/>
                </a:solidFill>
              </a:rPr>
              <a:t> </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すべて異なる値で初期値を与える</a:t>
            </a:r>
            <a:br>
              <a:rPr lang="en-US" altLang="ja-JP" dirty="0">
                <a:solidFill>
                  <a:srgbClr val="00B050"/>
                </a:solidFill>
              </a:rPr>
            </a:br>
            <a:endParaRPr lang="en-US" altLang="ja-JP" dirty="0">
              <a:solidFill>
                <a:srgbClr val="00B050"/>
              </a:solidFill>
            </a:endParaRPr>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a:t>
            </a:r>
            <a:r>
              <a:rPr lang="ja-JP" altLang="en-US" dirty="0">
                <a:solidFill>
                  <a:srgbClr val="00B050"/>
                </a:solidFill>
              </a:rPr>
              <a:t>要素数</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指定の要素数を確保して、</a:t>
            </a:r>
            <a:r>
              <a:rPr lang="en-US" altLang="ja-JP" sz="3200" dirty="0"/>
              <a:t>0</a:t>
            </a:r>
            <a:r>
              <a:rPr lang="ja-JP" altLang="en-US" sz="3200" dirty="0"/>
              <a:t>で全要素を初期化</a:t>
            </a:r>
            <a:br>
              <a:rPr lang="en-US" altLang="ja-JP" dirty="0"/>
            </a:br>
            <a:endParaRPr lang="en-US" altLang="ja-JP" dirty="0">
              <a:solidFill>
                <a:srgbClr val="00B050"/>
              </a:solidFill>
            </a:endParaRPr>
          </a:p>
          <a:p>
            <a:r>
              <a:rPr lang="en-US" altLang="ja-JP" b="1" dirty="0"/>
              <a:t>vector</a:t>
            </a:r>
            <a:r>
              <a:rPr lang="en-US" altLang="ja-JP" dirty="0"/>
              <a:t>&lt;</a:t>
            </a:r>
            <a:r>
              <a:rPr lang="ja-JP" altLang="en-US" dirty="0"/>
              <a:t>型名</a:t>
            </a:r>
            <a:r>
              <a:rPr lang="en-US" altLang="ja-JP" dirty="0"/>
              <a:t>&gt; </a:t>
            </a:r>
            <a:r>
              <a:rPr lang="ja-JP" altLang="en-US" dirty="0"/>
              <a:t>配列名　</a:t>
            </a:r>
            <a:r>
              <a:rPr lang="en-US" altLang="ja-JP" dirty="0">
                <a:solidFill>
                  <a:srgbClr val="00B050"/>
                </a:solidFill>
              </a:rPr>
              <a:t>(</a:t>
            </a:r>
            <a:r>
              <a:rPr lang="ja-JP" altLang="en-US" dirty="0">
                <a:solidFill>
                  <a:srgbClr val="00B050"/>
                </a:solidFill>
              </a:rPr>
              <a:t>要素数</a:t>
            </a:r>
            <a:r>
              <a:rPr lang="en-US" altLang="ja-JP" dirty="0">
                <a:solidFill>
                  <a:srgbClr val="00B050"/>
                </a:solidFill>
              </a:rPr>
              <a:t>, </a:t>
            </a:r>
            <a:r>
              <a:rPr lang="ja-JP" altLang="en-US" dirty="0">
                <a:solidFill>
                  <a:srgbClr val="00B050"/>
                </a:solidFill>
              </a:rPr>
              <a:t>値</a:t>
            </a:r>
            <a:r>
              <a:rPr lang="en-US" altLang="ja-JP" dirty="0">
                <a:solidFill>
                  <a:srgbClr val="00B050"/>
                </a:solidFill>
              </a:rPr>
              <a:t>)</a:t>
            </a:r>
            <a:br>
              <a:rPr lang="en-US" altLang="ja-JP" dirty="0">
                <a:solidFill>
                  <a:srgbClr val="00B050"/>
                </a:solidFill>
              </a:rPr>
            </a:br>
            <a:br>
              <a:rPr lang="en-US" altLang="ja-JP" sz="1100" dirty="0">
                <a:solidFill>
                  <a:srgbClr val="00B050"/>
                </a:solidFill>
              </a:rPr>
            </a:br>
            <a:r>
              <a:rPr lang="ja-JP" altLang="en-US" sz="3200" dirty="0"/>
              <a:t>指定の要素数を確保して、指定値で全要素を初期化</a:t>
            </a:r>
            <a:endParaRPr lang="en-US" altLang="ja-JP" sz="3200" dirty="0">
              <a:solidFill>
                <a:srgbClr val="00B050"/>
              </a:solidFill>
            </a:endParaRPr>
          </a:p>
          <a:p>
            <a:endParaRPr lang="en-US" altLang="ja-JP" dirty="0">
              <a:solidFill>
                <a:srgbClr val="00B050"/>
              </a:solidFill>
            </a:endParaRPr>
          </a:p>
        </p:txBody>
      </p:sp>
    </p:spTree>
    <p:extLst>
      <p:ext uri="{BB962C8B-B14F-4D97-AF65-F5344CB8AC3E}">
        <p14:creationId xmlns:p14="http://schemas.microsoft.com/office/powerpoint/2010/main" val="327285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vector&lt;</a:t>
            </a:r>
            <a:r>
              <a:rPr lang="en-US" altLang="ja-JP" dirty="0">
                <a:solidFill>
                  <a:srgbClr val="00B0F0"/>
                </a:solidFill>
              </a:rPr>
              <a:t>int</a:t>
            </a:r>
            <a:r>
              <a:rPr lang="en-US" altLang="ja-JP" dirty="0"/>
              <a:t>&gt; </a:t>
            </a:r>
            <a:r>
              <a:rPr lang="en-US" altLang="ja-JP" dirty="0">
                <a:solidFill>
                  <a:srgbClr val="FF00FF"/>
                </a:solidFill>
              </a:rPr>
              <a:t>v1 </a:t>
            </a:r>
            <a:r>
              <a:rPr lang="ja-JP" altLang="en-US" dirty="0"/>
              <a:t>の配列に対して</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(10)</a:t>
            </a:r>
            <a:br>
              <a:rPr lang="en-US" altLang="ja-JP" dirty="0"/>
            </a:br>
            <a:br>
              <a:rPr lang="en-US" altLang="ja-JP" dirty="0"/>
            </a:br>
            <a:r>
              <a:rPr lang="ja-JP" altLang="en-US" sz="3200" dirty="0"/>
              <a:t>引数として型名と同じデータを指定すると要素数が増えていく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61664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v1.push_back(4); </a:t>
            </a:r>
            <a:r>
              <a:rPr lang="en-US" altLang="ja-JP" sz="2400" dirty="0">
                <a:solidFill>
                  <a:srgbClr val="00B050"/>
                </a:solidFill>
                <a:latin typeface="+mn-ea"/>
              </a:rPr>
              <a:t>//</a:t>
            </a:r>
            <a:r>
              <a:rPr lang="ja-JP" altLang="en-US" sz="2400" dirty="0">
                <a:solidFill>
                  <a:srgbClr val="00B050"/>
                </a:solidFill>
                <a:latin typeface="+mn-ea"/>
              </a:rPr>
              <a:t>末尾に要素追加</a:t>
            </a:r>
            <a:endParaRPr lang="en-US" altLang="ja-JP" sz="2400" dirty="0">
              <a:solidFill>
                <a:srgbClr val="000000"/>
              </a:solidFill>
              <a:latin typeface="+mn-ea"/>
            </a:endParaRPr>
          </a:p>
          <a:p>
            <a:r>
              <a:rPr lang="en-US"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”v1</a:t>
            </a:r>
            <a:r>
              <a:rPr lang="ja-JP" altLang="en-US" sz="2400" dirty="0">
                <a:solidFill>
                  <a:srgbClr val="FF0000"/>
                </a:solidFill>
                <a:ea typeface="ＭＳ ゴシック" panose="020B0609070205080204" pitchFamily="49" charset="-128"/>
              </a:rPr>
              <a:t>の要素数</a:t>
            </a:r>
            <a:r>
              <a:rPr lang="en-US" altLang="ja-JP" sz="2400" dirty="0">
                <a:solidFill>
                  <a:srgbClr val="FF0000"/>
                </a:solidFill>
                <a:ea typeface="ＭＳ ゴシック" panose="020B0609070205080204" pitchFamily="49" charset="-128"/>
              </a:rPr>
              <a:t>:” &lt;&lt; </a:t>
            </a:r>
            <a:r>
              <a:rPr lang="nn-NO" altLang="ja-JP" sz="2400" dirty="0">
                <a:solidFill>
                  <a:srgbClr val="FF0000"/>
                </a:solidFill>
                <a:ea typeface="ＭＳ ゴシック" panose="020B0609070205080204" pitchFamily="49" charset="-128"/>
              </a:rPr>
              <a:t>v1.size() </a:t>
            </a:r>
            <a:r>
              <a:rPr lang="sv-SE" altLang="ja-JP" sz="2400" dirty="0">
                <a:solidFill>
                  <a:srgbClr val="FF0000"/>
                </a:solidFill>
                <a:ea typeface="ＭＳ ゴシック" panose="020B0609070205080204" pitchFamily="49" charset="-128"/>
              </a:rPr>
              <a:t>&lt;&lt; endl;</a:t>
            </a:r>
            <a:endParaRPr lang="en-US" altLang="ja-JP" sz="24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v2.push_back(“G”); </a:t>
            </a:r>
            <a:r>
              <a:rPr lang="en-US" altLang="ja-JP" sz="2400" dirty="0">
                <a:solidFill>
                  <a:srgbClr val="00B050"/>
                </a:solidFill>
                <a:latin typeface="+mn-ea"/>
              </a:rPr>
              <a:t>//</a:t>
            </a:r>
            <a:r>
              <a:rPr lang="ja-JP" altLang="en-US" sz="2400" dirty="0">
                <a:solidFill>
                  <a:srgbClr val="00B050"/>
                </a:solidFill>
                <a:latin typeface="+mn-ea"/>
              </a:rPr>
              <a:t>末尾に要素追加</a:t>
            </a:r>
            <a:endParaRPr lang="en-US" altLang="ja-JP" sz="2400" dirty="0">
              <a:solidFill>
                <a:srgbClr val="000000"/>
              </a:solidFill>
              <a:latin typeface="+mn-ea"/>
            </a:endParaRPr>
          </a:p>
          <a:p>
            <a:r>
              <a:rPr lang="en-US"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”v2</a:t>
            </a:r>
            <a:r>
              <a:rPr lang="ja-JP" altLang="en-US" sz="2400" dirty="0">
                <a:solidFill>
                  <a:srgbClr val="FF0000"/>
                </a:solidFill>
                <a:ea typeface="ＭＳ ゴシック" panose="020B0609070205080204" pitchFamily="49" charset="-128"/>
              </a:rPr>
              <a:t>の要素数</a:t>
            </a:r>
            <a:r>
              <a:rPr lang="en-US" altLang="ja-JP" sz="2400" dirty="0">
                <a:solidFill>
                  <a:srgbClr val="FF0000"/>
                </a:solidFill>
                <a:ea typeface="ＭＳ ゴシック" panose="020B0609070205080204" pitchFamily="49" charset="-128"/>
              </a:rPr>
              <a:t>:” &lt;&lt; </a:t>
            </a:r>
            <a:r>
              <a:rPr lang="nn-NO" altLang="ja-JP" sz="2400" dirty="0">
                <a:solidFill>
                  <a:srgbClr val="FF0000"/>
                </a:solidFill>
                <a:ea typeface="ＭＳ ゴシック" panose="020B0609070205080204" pitchFamily="49" charset="-128"/>
              </a:rPr>
              <a:t>v2.size() </a:t>
            </a:r>
            <a:r>
              <a:rPr lang="sv-SE" altLang="ja-JP" sz="2400" dirty="0">
                <a:solidFill>
                  <a:srgbClr val="FF0000"/>
                </a:solidFill>
                <a:ea typeface="ＭＳ ゴシック" panose="020B0609070205080204" pitchFamily="49" charset="-128"/>
              </a:rPr>
              <a:t>&lt;&lt; endl;</a:t>
            </a:r>
            <a:endParaRPr lang="en-US" altLang="ja-JP" sz="24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8736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43792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9969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18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985980"/>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v1.pop_back();</a:t>
            </a:r>
            <a:r>
              <a:rPr lang="ja-JP" altLang="en-US" sz="2400" dirty="0">
                <a:solidFill>
                  <a:srgbClr val="FF0000"/>
                </a:solidFill>
                <a:ea typeface="ＭＳ ゴシック" panose="020B0609070205080204" pitchFamily="49" charset="-128"/>
              </a:rPr>
              <a:t>  </a:t>
            </a:r>
            <a:r>
              <a:rPr lang="en-US" altLang="ja-JP" sz="2400" dirty="0">
                <a:solidFill>
                  <a:srgbClr val="00B050"/>
                </a:solidFill>
                <a:latin typeface="+mn-ea"/>
              </a:rPr>
              <a:t>//</a:t>
            </a:r>
            <a:r>
              <a:rPr lang="ja-JP" altLang="en-US" sz="2400" dirty="0">
                <a:solidFill>
                  <a:srgbClr val="00B050"/>
                </a:solidFill>
                <a:latin typeface="+mn-ea"/>
              </a:rPr>
              <a:t>末尾要素の削除</a:t>
            </a:r>
            <a:br>
              <a:rPr lang="en-US" altLang="ja-JP" sz="24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v1.push_back(4);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v2.pop_back();</a:t>
            </a:r>
            <a:r>
              <a:rPr lang="en-US" altLang="ja-JP" sz="2400" dirty="0">
                <a:solidFill>
                  <a:srgbClr val="00B050"/>
                </a:solidFill>
                <a:latin typeface="+mn-ea"/>
              </a:rPr>
              <a:t> </a:t>
            </a:r>
            <a:r>
              <a:rPr lang="ja-JP" altLang="en-US" sz="2400" dirty="0">
                <a:solidFill>
                  <a:srgbClr val="00B050"/>
                </a:solidFill>
                <a:latin typeface="+mn-ea"/>
              </a:rPr>
              <a:t> </a:t>
            </a:r>
            <a:r>
              <a:rPr lang="en-US" altLang="ja-JP" sz="2400" dirty="0">
                <a:solidFill>
                  <a:srgbClr val="00B050"/>
                </a:solidFill>
                <a:latin typeface="+mn-ea"/>
              </a:rPr>
              <a:t>//</a:t>
            </a:r>
            <a:r>
              <a:rPr lang="ja-JP" altLang="en-US" sz="2400"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v2.push_back(“G”);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7037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75966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b="1" dirty="0">
                <a:solidFill>
                  <a:srgbClr val="00B050"/>
                </a:solidFill>
              </a:rPr>
              <a:t>vector</a:t>
            </a:r>
            <a:r>
              <a:rPr lang="ja-JP" altLang="en-US" dirty="0"/>
              <a:t>：</a:t>
            </a:r>
            <a:r>
              <a:rPr lang="ja-JP" altLang="en-US" dirty="0">
                <a:solidFill>
                  <a:srgbClr val="FF0000"/>
                </a:solidFill>
              </a:rPr>
              <a:t>動的</a:t>
            </a:r>
            <a:r>
              <a:rPr lang="ja-JP" altLang="en-US" dirty="0"/>
              <a:t>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solidFill>
                  <a:srgbClr val="00B0F0"/>
                </a:solidFill>
              </a:rPr>
              <a:t>静的</a:t>
            </a:r>
            <a:r>
              <a:rPr lang="ja-JP" altLang="en-US" dirty="0"/>
              <a:t>配列（一旦決めたサイズは変更不可）</a:t>
            </a:r>
            <a:endParaRPr lang="en-US" altLang="ja-JP" dirty="0"/>
          </a:p>
          <a:p>
            <a:pPr lvl="1"/>
            <a:r>
              <a:rPr lang="en-US" altLang="ja-JP" b="1" dirty="0">
                <a:solidFill>
                  <a:srgbClr val="00B050"/>
                </a:solidFill>
              </a:rPr>
              <a:t>list</a:t>
            </a:r>
            <a:r>
              <a:rPr lang="en-US" altLang="ja-JP" dirty="0"/>
              <a:t>  :</a:t>
            </a:r>
            <a:r>
              <a:rPr lang="ja-JP" altLang="en-US" b="1" dirty="0">
                <a:solidFill>
                  <a:srgbClr val="FF9900"/>
                </a:solidFill>
              </a:rPr>
              <a:t>リスト構造</a:t>
            </a:r>
            <a:r>
              <a:rPr lang="ja-JP" altLang="en-US" dirty="0"/>
              <a:t>を実現するクラス</a:t>
            </a:r>
            <a:endParaRPr lang="en-US" altLang="ja-JP" dirty="0"/>
          </a:p>
          <a:p>
            <a:pPr lvl="1"/>
            <a:r>
              <a:rPr lang="en-US" altLang="ja-JP" b="1" dirty="0">
                <a:solidFill>
                  <a:srgbClr val="00B050"/>
                </a:solidFill>
              </a:rPr>
              <a:t>map</a:t>
            </a:r>
            <a:r>
              <a:rPr lang="en-US" altLang="ja-JP" dirty="0">
                <a:solidFill>
                  <a:srgbClr val="00B050"/>
                </a:solidFill>
              </a:rPr>
              <a:t> </a:t>
            </a:r>
            <a:r>
              <a:rPr lang="en-US" altLang="ja-JP" dirty="0"/>
              <a:t>  :</a:t>
            </a:r>
            <a:r>
              <a:rPr lang="ja-JP" altLang="en-US" b="1" dirty="0">
                <a:solidFill>
                  <a:srgbClr val="FF9900"/>
                </a:solidFill>
              </a:rPr>
              <a:t>連想配列</a:t>
            </a:r>
            <a:r>
              <a:rPr lang="ja-JP" altLang="en-US" dirty="0"/>
              <a:t>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t>stack :</a:t>
            </a:r>
            <a:r>
              <a:rPr lang="ja-JP" altLang="en-US" dirty="0"/>
              <a:t>スタック（後入れ先出し）を実現するクラス</a:t>
            </a:r>
            <a:endParaRPr lang="en-US" altLang="ja-JP" dirty="0"/>
          </a:p>
          <a:p>
            <a:pPr lvl="1"/>
            <a:r>
              <a:rPr lang="en-US" altLang="ja-JP" dirty="0"/>
              <a:t>queue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b="1" dirty="0"/>
              <a:t>vector</a:t>
            </a:r>
            <a:r>
              <a:rPr lang="en-US" altLang="ja-JP" dirty="0"/>
              <a:t>&lt;</a:t>
            </a:r>
            <a:r>
              <a:rPr lang="ja-JP" altLang="en-US" dirty="0"/>
              <a:t>型名</a:t>
            </a:r>
            <a:r>
              <a:rPr lang="en-US" altLang="ja-JP" dirty="0"/>
              <a:t>&gt;</a:t>
            </a:r>
            <a:r>
              <a:rPr lang="en-US" altLang="ja-JP" dirty="0">
                <a:solidFill>
                  <a:srgbClr val="FF0000"/>
                </a:solidFill>
              </a:rPr>
              <a:t>::iterator</a:t>
            </a:r>
            <a:r>
              <a:rPr lang="en-US" altLang="ja-JP" dirty="0"/>
              <a:t>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01A30C</a:t>
            </a:r>
            <a:endParaRPr kumimoji="1" lang="ja-JP" altLang="en-US" sz="2000" dirty="0">
              <a:solidFill>
                <a:srgbClr val="00B0F0"/>
              </a:solidFill>
            </a:endParaRPr>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01A310</a:t>
            </a:r>
            <a:endParaRPr kumimoji="1" lang="ja-JP" altLang="en-US" sz="2000" dirty="0">
              <a:solidFill>
                <a:srgbClr val="00B0F0"/>
              </a:solidFill>
            </a:endParaRPr>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01A314</a:t>
            </a:r>
            <a:endParaRPr kumimoji="1" lang="ja-JP" altLang="en-US" sz="2000" dirty="0">
              <a:solidFill>
                <a:srgbClr val="00B0F0"/>
              </a:solidFill>
            </a:endParaRPr>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020128</a:t>
            </a:r>
            <a:endParaRPr kumimoji="1" lang="ja-JP" altLang="en-US" sz="2000" dirty="0">
              <a:solidFill>
                <a:srgbClr val="FF9900"/>
              </a:solidFill>
            </a:endParaRPr>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021004</a:t>
            </a:r>
            <a:endParaRPr kumimoji="1" lang="ja-JP" altLang="en-US" sz="2000" dirty="0">
              <a:solidFill>
                <a:srgbClr val="FF9900"/>
              </a:solidFill>
            </a:endParaRPr>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solidFill>
                  <a:srgbClr val="FF9900"/>
                </a:solidFill>
              </a:rPr>
              <a:t>0</a:t>
            </a:r>
            <a:r>
              <a:rPr kumimoji="1" lang="ja-JP" altLang="en-US" sz="2000" dirty="0">
                <a:solidFill>
                  <a:srgbClr val="FF9900"/>
                </a:solidFill>
              </a:rPr>
              <a:t>ｘ</a:t>
            </a:r>
            <a:r>
              <a:rPr kumimoji="1" lang="en-US" altLang="ja-JP" sz="2000" dirty="0">
                <a:solidFill>
                  <a:srgbClr val="FF9900"/>
                </a:solidFill>
              </a:rPr>
              <a:t>021010</a:t>
            </a:r>
            <a:endParaRPr kumimoji="1" lang="ja-JP" altLang="en-US" sz="2000" dirty="0">
              <a:solidFill>
                <a:srgbClr val="FF9900"/>
              </a:solidFill>
            </a:endParaRPr>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01A304</a:t>
            </a:r>
            <a:endParaRPr kumimoji="1" lang="ja-JP" altLang="en-US" sz="2000" dirty="0">
              <a:solidFill>
                <a:srgbClr val="00B0F0"/>
              </a:solidFill>
            </a:endParaRPr>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01A30C</a:t>
            </a:r>
            <a:endParaRPr kumimoji="1" lang="ja-JP" altLang="en-US" sz="2000" dirty="0">
              <a:solidFill>
                <a:srgbClr val="00B0F0"/>
              </a:solidFill>
            </a:endParaRPr>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01A310</a:t>
            </a:r>
            <a:endParaRPr kumimoji="1" lang="ja-JP" altLang="en-US" sz="2000" dirty="0">
              <a:solidFill>
                <a:srgbClr val="00B0F0"/>
              </a:solidFill>
            </a:endParaRPr>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01A314</a:t>
            </a:r>
            <a:endParaRPr kumimoji="1" lang="ja-JP" altLang="en-US" sz="2000" dirty="0">
              <a:solidFill>
                <a:srgbClr val="00B0F0"/>
              </a:solidFill>
            </a:endParaRPr>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01A300</a:t>
            </a:r>
            <a:endParaRPr kumimoji="1" lang="ja-JP" altLang="en-US" sz="2000" dirty="0">
              <a:solidFill>
                <a:srgbClr val="00B0F0"/>
              </a:solidFill>
            </a:endParaRPr>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solidFill>
                  <a:srgbClr val="00B0F0"/>
                </a:solidFill>
              </a:rPr>
              <a:t>0</a:t>
            </a:r>
            <a:r>
              <a:rPr kumimoji="1" lang="ja-JP" altLang="en-US" sz="2000" dirty="0">
                <a:solidFill>
                  <a:srgbClr val="00B0F0"/>
                </a:solidFill>
              </a:rPr>
              <a:t>ｘ</a:t>
            </a:r>
            <a:r>
              <a:rPr kumimoji="1" lang="en-US" altLang="ja-JP" sz="2000" dirty="0">
                <a:solidFill>
                  <a:srgbClr val="00B0F0"/>
                </a:solidFill>
              </a:rPr>
              <a:t>01A308</a:t>
            </a:r>
            <a:endParaRPr kumimoji="1" lang="ja-JP" altLang="en-US" sz="2000" dirty="0">
              <a:solidFill>
                <a:srgbClr val="00B0F0"/>
              </a:solidFill>
            </a:endParaRPr>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15498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2400" b="1" dirty="0">
                <a:solidFill>
                  <a:srgbClr val="FF0000"/>
                </a:solidFill>
                <a:ea typeface="ＭＳ ゴシック" panose="020B0609070205080204" pitchFamily="49" charset="-128"/>
              </a:rPr>
              <a:t>vector&lt;int&gt;::iterator </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v1.begin();</a:t>
            </a:r>
          </a:p>
          <a:p>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ja-JP" altLang="en-US" sz="2400" dirty="0">
                <a:solidFill>
                  <a:srgbClr val="FF0000"/>
                </a:solidFill>
                <a:ea typeface="ＭＳ ゴシック" panose="020B0609070205080204" pitchFamily="49" charset="-128"/>
              </a:rPr>
              <a:t>イテレータが指す要素の値</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&lt;&lt; </a:t>
            </a:r>
            <a:r>
              <a:rPr lang="nn-NO" altLang="ja-JP" sz="2400" dirty="0">
                <a:solidFill>
                  <a:srgbClr val="FF0000"/>
                </a:solidFill>
                <a:ea typeface="ＭＳ ゴシック" panose="020B0609070205080204" pitchFamily="49" charset="-128"/>
              </a:rPr>
              <a:t>*itr</a:t>
            </a:r>
            <a:r>
              <a:rPr lang="sv-SE" altLang="ja-JP" sz="24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4775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4062651"/>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auto </a:t>
            </a:r>
            <a:r>
              <a:rPr lang="en-US" altLang="ja-JP" sz="2400" dirty="0" err="1">
                <a:ea typeface="ＭＳ ゴシック" panose="020B0609070205080204" pitchFamily="49" charset="-128"/>
              </a:rPr>
              <a:t>itr</a:t>
            </a:r>
            <a:r>
              <a:rPr lang="en-US" altLang="ja-JP" sz="2400" dirty="0">
                <a:ea typeface="ＭＳ ゴシック" panose="020B0609070205080204" pitchFamily="49" charset="-128"/>
              </a:rPr>
              <a:t> = v1.begin();</a:t>
            </a:r>
            <a:endParaRPr lang="en-US" altLang="ja-JP" dirty="0">
              <a:ea typeface="ＭＳ ゴシック" panose="020B0609070205080204" pitchFamily="49" charset="-128"/>
            </a:endParaRP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8" y="1353672"/>
            <a:ext cx="9374606"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400" b="1" dirty="0">
                <a:solidFill>
                  <a:srgbClr val="FFFF00"/>
                </a:solidFill>
                <a:ea typeface="ＭＳ ゴシック" panose="020B0609070205080204" pitchFamily="49" charset="-128"/>
              </a:rPr>
              <a:t>auto</a:t>
            </a:r>
            <a:r>
              <a:rPr lang="ja-JP" altLang="en-US" sz="2400" dirty="0">
                <a:solidFill>
                  <a:schemeClr val="bg1"/>
                </a:solidFill>
                <a:latin typeface="+mn-ea"/>
              </a:rPr>
              <a:t>による</a:t>
            </a:r>
            <a:r>
              <a:rPr lang="ja-JP" altLang="en-US" sz="2400" dirty="0">
                <a:solidFill>
                  <a:srgbClr val="FFFF00"/>
                </a:solidFill>
                <a:latin typeface="+mn-ea"/>
              </a:rPr>
              <a:t>型推論</a:t>
            </a:r>
            <a:r>
              <a:rPr lang="ja-JP" altLang="en-US" sz="2400" dirty="0">
                <a:solidFill>
                  <a:schemeClr val="bg1"/>
                </a:solidFill>
                <a:latin typeface="+mn-ea"/>
              </a:rPr>
              <a:t>を使って、右辺値から型名を自動的に割り当て</a:t>
            </a:r>
            <a:endParaRPr lang="en-US" altLang="ja-JP" sz="2400" dirty="0">
              <a:solidFill>
                <a:schemeClr val="bg1"/>
              </a:solidFill>
              <a:latin typeface="+mn-ea"/>
            </a:endParaRPr>
          </a:p>
          <a:p>
            <a:pPr algn="ctr"/>
            <a:r>
              <a:rPr lang="en-US" altLang="ja-JP" sz="2400" b="1" dirty="0">
                <a:solidFill>
                  <a:schemeClr val="bg1"/>
                </a:solidFill>
                <a:ea typeface="ＭＳ ゴシック" panose="020B0609070205080204" pitchFamily="49" charset="-128"/>
              </a:rPr>
              <a:t>auto</a:t>
            </a:r>
            <a:r>
              <a:rPr lang="en-US" altLang="ja-JP" sz="2400" dirty="0">
                <a:solidFill>
                  <a:schemeClr val="bg1"/>
                </a:solidFill>
                <a:ea typeface="ＭＳ ゴシック" panose="020B0609070205080204" pitchFamily="49" charset="-128"/>
              </a:rPr>
              <a:t>  </a:t>
            </a:r>
            <a:r>
              <a:rPr lang="ja-JP" altLang="en-US" sz="2400" dirty="0">
                <a:solidFill>
                  <a:schemeClr val="bg1"/>
                </a:solidFill>
                <a:ea typeface="ＭＳ ゴシック" panose="020B0609070205080204" pitchFamily="49" charset="-128"/>
              </a:rPr>
              <a:t>→　</a:t>
            </a:r>
            <a:r>
              <a:rPr lang="en-US" altLang="ja-JP" sz="2400" dirty="0">
                <a:solidFill>
                  <a:schemeClr val="bg1"/>
                </a:solidFill>
                <a:ea typeface="ＭＳ ゴシック" panose="020B0609070205080204" pitchFamily="49" charset="-128"/>
              </a:rPr>
              <a:t>std::vector&lt;int&gt;::iterator</a:t>
            </a:r>
            <a:endParaRPr kumimoji="1" lang="ja-JP" altLang="en-US" sz="24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07831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sz="2400" dirty="0">
                <a:solidFill>
                  <a:srgbClr val="FF0000"/>
                </a:solidFill>
                <a:ea typeface="ＭＳ ゴシック" panose="020B0609070205080204" pitchFamily="49" charset="-128"/>
              </a:rPr>
              <a:t>v1.insert(</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番目）へ要素（</a:t>
            </a:r>
            <a:r>
              <a:rPr lang="en-US" altLang="ja-JP" dirty="0">
                <a:solidFill>
                  <a:srgbClr val="00B050"/>
                </a:solidFill>
                <a:latin typeface="+mn-ea"/>
              </a:rPr>
              <a:t>20</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sz="2400" dirty="0" err="1">
                <a:solidFill>
                  <a:srgbClr val="FF0000"/>
                </a:solidFill>
              </a:rPr>
              <a:t>itr</a:t>
            </a:r>
            <a:r>
              <a:rPr lang="en-US" altLang="ja-JP" sz="2400" dirty="0">
                <a:solidFill>
                  <a:srgbClr val="FF0000"/>
                </a:solidFill>
              </a:rPr>
              <a:t> = v1.begin();</a:t>
            </a:r>
            <a:r>
              <a:rPr lang="en-US" altLang="ja-JP" dirty="0">
                <a:solidFill>
                  <a:srgbClr val="FF0000"/>
                </a:solidFill>
              </a:rPr>
              <a:t>		 	</a:t>
            </a:r>
            <a:r>
              <a:rPr lang="en-US" altLang="ja-JP" dirty="0">
                <a:solidFill>
                  <a:srgbClr val="00B050"/>
                </a:solidFill>
                <a:latin typeface="+mn-ea"/>
              </a:rPr>
              <a:t>// </a:t>
            </a:r>
            <a:r>
              <a:rPr lang="ja-JP" altLang="en-US" dirty="0">
                <a:solidFill>
                  <a:srgbClr val="00B050"/>
                </a:solidFill>
                <a:latin typeface="+mn-ea"/>
              </a:rPr>
              <a:t>挿入で配列のイテレータが変更になったので再取得</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v1.erase(</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+4</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404843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42622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95520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2400" dirty="0">
                <a:solidFill>
                  <a:srgbClr val="FF0000"/>
                </a:solidFill>
                <a:ea typeface="ＭＳ ゴシック" panose="020B0609070205080204" pitchFamily="49" charset="-128"/>
              </a:rPr>
              <a:t>for (auto </a:t>
            </a:r>
            <a:r>
              <a:rPr lang="en-US" altLang="ja-JP" sz="2400" dirty="0" err="1">
                <a:solidFill>
                  <a:srgbClr val="FF0000"/>
                </a:solidFill>
                <a:ea typeface="ＭＳ ゴシック" panose="020B0609070205080204" pitchFamily="49" charset="-128"/>
              </a:rPr>
              <a:t>itr</a:t>
            </a:r>
            <a:r>
              <a:rPr lang="en-US" altLang="ja-JP" sz="2400" dirty="0">
                <a:solidFill>
                  <a:srgbClr val="FF0000"/>
                </a:solidFill>
                <a:ea typeface="ＭＳ ゴシック" panose="020B0609070205080204" pitchFamily="49" charset="-128"/>
              </a:rPr>
              <a:t> = v1.begin()</a:t>
            </a:r>
            <a:r>
              <a:rPr lang="nn-NO" altLang="ja-JP" sz="2400" dirty="0">
                <a:solidFill>
                  <a:srgbClr val="FF0000"/>
                </a:solidFill>
                <a:ea typeface="ＭＳ ゴシック" panose="020B0609070205080204" pitchFamily="49" charset="-128"/>
              </a:rPr>
              <a:t>; itr != </a:t>
            </a:r>
            <a:r>
              <a:rPr lang="en-US" altLang="ja-JP" sz="2400" dirty="0">
                <a:solidFill>
                  <a:srgbClr val="FF0000"/>
                </a:solidFill>
                <a:ea typeface="ＭＳ ゴシック" panose="020B0609070205080204" pitchFamily="49" charset="-128"/>
              </a:rPr>
              <a:t>v1.end()</a:t>
            </a:r>
            <a:r>
              <a:rPr lang="nn-NO" altLang="ja-JP" sz="2400" dirty="0">
                <a:solidFill>
                  <a:srgbClr val="FF0000"/>
                </a:solidFill>
                <a:ea typeface="ＭＳ ゴシック" panose="020B0609070205080204" pitchFamily="49" charset="-128"/>
              </a:rPr>
              <a:t>; ++itr) {</a:t>
            </a:r>
          </a:p>
          <a:p>
            <a:r>
              <a:rPr lang="sv-SE" altLang="ja-JP" sz="2400" dirty="0">
                <a:solidFill>
                  <a:srgbClr val="FF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sv-SE" altLang="ja-JP" sz="2800" b="1" dirty="0">
                <a:solidFill>
                  <a:srgbClr val="FF0000"/>
                </a:solidFill>
                <a:ea typeface="ＭＳ ゴシック" panose="020B0609070205080204" pitchFamily="49" charset="-128"/>
              </a:rPr>
              <a:t>*itr </a:t>
            </a:r>
            <a:r>
              <a:rPr lang="sv-SE" altLang="ja-JP" sz="2400" dirty="0">
                <a:solidFill>
                  <a:srgbClr val="FF0000"/>
                </a:solidFill>
                <a:ea typeface="ＭＳ ゴシック" panose="020B0609070205080204" pitchFamily="49" charset="-128"/>
              </a:rPr>
              <a:t>&lt;&lt; endl;</a:t>
            </a:r>
            <a:r>
              <a:rPr lang="sv-SE" altLang="ja-JP" sz="2400" dirty="0">
                <a:solidFill>
                  <a:srgbClr val="000000"/>
                </a:solidFill>
                <a:ea typeface="ＭＳ ゴシック" panose="020B0609070205080204" pitchFamily="49" charset="-128"/>
              </a:rPr>
              <a:t> </a:t>
            </a:r>
            <a:r>
              <a:rPr lang="sv-SE" altLang="ja-JP" sz="2000" dirty="0">
                <a:solidFill>
                  <a:srgbClr val="00B050"/>
                </a:solidFill>
                <a:latin typeface="+mn-ea"/>
              </a:rPr>
              <a:t>//</a:t>
            </a:r>
            <a:r>
              <a:rPr lang="sv-SE" altLang="ja-JP" sz="2000" dirty="0">
                <a:solidFill>
                  <a:srgbClr val="00B050"/>
                </a:solidFill>
              </a:rPr>
              <a:t>itrV1.end()</a:t>
            </a:r>
            <a:r>
              <a:rPr lang="ja-JP" altLang="en-US" sz="2000" dirty="0">
                <a:solidFill>
                  <a:srgbClr val="00B050"/>
                </a:solidFill>
                <a:latin typeface="+mn-ea"/>
              </a:rPr>
              <a:t>は最終要素のひとつ後</a:t>
            </a:r>
            <a:endParaRPr lang="sv-SE" altLang="ja-JP" sz="2400" dirty="0">
              <a:solidFill>
                <a:srgbClr val="00B050"/>
              </a:solidFill>
              <a:latin typeface="+mn-ea"/>
            </a:endParaRPr>
          </a:p>
          <a:p>
            <a:r>
              <a:rPr lang="en-US" altLang="ja-JP" sz="24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t>
            </a:r>
          </a:p>
          <a:p>
            <a:r>
              <a:rPr lang="en-US" altLang="ja-JP" sz="2400"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725025" y="5670706"/>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91189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45833" y="531936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a:t>
            </a:r>
            <a:r>
              <a:rPr lang="en-US" altLang="ja-JP" dirty="0">
                <a:solidFill>
                  <a:srgbClr val="FF0000"/>
                </a:solidFill>
              </a:rPr>
              <a:t>[100]</a:t>
            </a:r>
            <a:r>
              <a:rPr lang="en-US" altLang="ja-JP" dirty="0"/>
              <a:t>;</a:t>
            </a:r>
            <a:br>
              <a:rPr lang="en-US" altLang="ja-JP" dirty="0"/>
            </a:br>
            <a:br>
              <a:rPr lang="en-US" altLang="ja-JP" dirty="0"/>
            </a:br>
            <a:r>
              <a:rPr lang="ja-JP" altLang="en-US" dirty="0"/>
              <a:t>しかしこれでは要素数（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d</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を使うと</a:t>
            </a:r>
            <a:r>
              <a:rPr lang="en-US" altLang="ja-JP" sz="3200" dirty="0">
                <a:solidFill>
                  <a:srgbClr val="00B050"/>
                </a:solidFill>
                <a:ea typeface="ＭＳ ゴシック" panose="020B0609070205080204" pitchFamily="49" charset="-128"/>
              </a:rPr>
              <a:t>d</a:t>
            </a:r>
            <a:r>
              <a:rPr lang="ja-JP" altLang="en-US" sz="3200" dirty="0">
                <a:solidFill>
                  <a:srgbClr val="00B050"/>
                </a:solidFill>
                <a:ea typeface="ＭＳ ゴシック" panose="020B0609070205080204" pitchFamily="49" charset="-128"/>
              </a:rPr>
              <a:t>に</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d</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//v1</a:t>
            </a:r>
            <a:r>
              <a:rPr lang="ja-JP" altLang="en-US" sz="3200" dirty="0">
                <a:solidFill>
                  <a:srgbClr val="00B050"/>
                </a:solidFill>
                <a:ea typeface="ＭＳ ゴシック" panose="020B0609070205080204" pitchFamily="49" charset="-128"/>
              </a:rPr>
              <a:t>の要素が順に格納</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81697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v1.push_back(4);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2400" dirty="0">
                <a:solidFill>
                  <a:srgbClr val="FF0000"/>
                </a:solidFill>
                <a:ea typeface="ＭＳ ゴシック" panose="020B0609070205080204" pitchFamily="49" charset="-128"/>
              </a:rPr>
              <a:t>for (auto d</a:t>
            </a:r>
            <a:r>
              <a:rPr lang="en-US" altLang="ja-JP" sz="2400" dirty="0">
                <a:solidFill>
                  <a:srgbClr val="FF0000"/>
                </a:solidFill>
                <a:ea typeface="ＭＳ ゴシック" panose="020B0609070205080204" pitchFamily="49" charset="-128"/>
              </a:rPr>
              <a:t> :v1</a:t>
            </a:r>
            <a:r>
              <a:rPr lang="nn-NO" altLang="ja-JP" sz="2400" dirty="0">
                <a:solidFill>
                  <a:srgbClr val="FF0000"/>
                </a:solidFill>
                <a:ea typeface="ＭＳ ゴシック" panose="020B0609070205080204" pitchFamily="49" charset="-128"/>
              </a:rPr>
              <a:t>) {  </a:t>
            </a:r>
            <a:r>
              <a:rPr lang="nn-NO" altLang="ja-JP" sz="2400" dirty="0">
                <a:solidFill>
                  <a:srgbClr val="000000"/>
                </a:solidFill>
                <a:ea typeface="ＭＳ ゴシック" panose="020B0609070205080204" pitchFamily="49" charset="-128"/>
              </a:rPr>
              <a:t>		</a:t>
            </a:r>
            <a:r>
              <a:rPr lang="sv-SE" altLang="ja-JP" sz="2400" dirty="0">
                <a:solidFill>
                  <a:srgbClr val="00B050"/>
                </a:solidFill>
                <a:latin typeface="+mn-ea"/>
              </a:rPr>
              <a:t>//</a:t>
            </a:r>
            <a:r>
              <a:rPr lang="ja-JP" altLang="en-US" sz="2400" dirty="0">
                <a:solidFill>
                  <a:srgbClr val="00B050"/>
                </a:solidFill>
                <a:latin typeface="+mn-ea"/>
              </a:rPr>
              <a:t>範囲</a:t>
            </a:r>
            <a:r>
              <a:rPr lang="en-US" altLang="ja-JP" sz="2400" dirty="0">
                <a:solidFill>
                  <a:srgbClr val="00B050"/>
                </a:solidFill>
              </a:rPr>
              <a:t>for</a:t>
            </a:r>
            <a:r>
              <a:rPr lang="ja-JP" altLang="en-US" sz="2400" dirty="0">
                <a:solidFill>
                  <a:srgbClr val="00B050"/>
                </a:solidFill>
                <a:latin typeface="+mn-ea"/>
              </a:rPr>
              <a:t>文にすると</a:t>
            </a:r>
            <a:endParaRPr lang="en-US" altLang="ja-JP" sz="2400" dirty="0">
              <a:solidFill>
                <a:srgbClr val="00B050"/>
              </a:solidFill>
              <a:latin typeface="+mn-ea"/>
            </a:endParaRPr>
          </a:p>
          <a:p>
            <a:r>
              <a:rPr lang="sv-SE" altLang="ja-JP" sz="2400" dirty="0">
                <a:solidFill>
                  <a:srgbClr val="00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 </a:t>
            </a:r>
            <a:r>
              <a:rPr lang="sv-SE" altLang="ja-JP" sz="2400" dirty="0">
                <a:solidFill>
                  <a:srgbClr val="FF0000"/>
                </a:solidFill>
                <a:ea typeface="ＭＳ ゴシック" panose="020B0609070205080204" pitchFamily="49" charset="-128"/>
              </a:rPr>
              <a:t>cout &lt;&lt; </a:t>
            </a:r>
            <a:r>
              <a:rPr lang="sv-SE" altLang="ja-JP" sz="2800" b="1" dirty="0">
                <a:solidFill>
                  <a:srgbClr val="FF0000"/>
                </a:solidFill>
                <a:ea typeface="ＭＳ ゴシック" panose="020B0609070205080204" pitchFamily="49" charset="-128"/>
              </a:rPr>
              <a:t>d </a:t>
            </a:r>
            <a:r>
              <a:rPr lang="sv-SE" altLang="ja-JP" sz="2400" dirty="0">
                <a:solidFill>
                  <a:srgbClr val="FF0000"/>
                </a:solidFill>
                <a:ea typeface="ＭＳ ゴシック" panose="020B0609070205080204" pitchFamily="49" charset="-128"/>
              </a:rPr>
              <a:t>&lt;&lt; endl; 	</a:t>
            </a:r>
            <a:r>
              <a:rPr lang="sv-SE" altLang="ja-JP" sz="2400" dirty="0">
                <a:solidFill>
                  <a:srgbClr val="00B050"/>
                </a:solidFill>
                <a:latin typeface="+mn-ea"/>
              </a:rPr>
              <a:t>//</a:t>
            </a:r>
            <a:r>
              <a:rPr lang="ja-JP" altLang="en-US" sz="2400" dirty="0">
                <a:solidFill>
                  <a:srgbClr val="00B050"/>
                </a:solidFill>
                <a:latin typeface="+mn-ea"/>
              </a:rPr>
              <a:t>すべての要素を順次取り出す形となる</a:t>
            </a:r>
            <a:endParaRPr lang="sv-SE" altLang="ja-JP" sz="2400" dirty="0">
              <a:solidFill>
                <a:srgbClr val="FF0000"/>
              </a:solidFill>
              <a:ea typeface="ＭＳ ゴシック" panose="020B0609070205080204" pitchFamily="49" charset="-128"/>
            </a:endParaRPr>
          </a:p>
          <a:p>
            <a:r>
              <a:rPr lang="en-US" altLang="ja-JP" sz="2400" dirty="0">
                <a:solidFill>
                  <a:srgbClr val="000000"/>
                </a:solidFill>
                <a:ea typeface="ＭＳ ゴシック" panose="020B0609070205080204" pitchFamily="49" charset="-128"/>
              </a:rPr>
              <a:t>	</a:t>
            </a:r>
            <a:r>
              <a:rPr lang="en-US" altLang="ja-JP" sz="2400" dirty="0">
                <a:solidFill>
                  <a:srgbClr val="FF0000"/>
                </a:solidFill>
                <a:ea typeface="ＭＳ ゴシック" panose="020B0609070205080204" pitchFamily="49" charset="-128"/>
              </a:rPr>
              <a:t>}</a:t>
            </a:r>
          </a:p>
          <a:p>
            <a:r>
              <a:rPr lang="en-US" altLang="ja-JP" sz="2400"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69137"/>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5287409"/>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br>
              <a:rPr lang="en-US" altLang="ja-JP" dirty="0"/>
            </a:b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vector</a:t>
            </a:r>
            <a:r>
              <a:rPr lang="ja-JP" altLang="en-US" dirty="0"/>
              <a:t>コンテナの中に、さらに</a:t>
            </a:r>
            <a:r>
              <a:rPr lang="en-US" altLang="ja-JP" dirty="0"/>
              <a:t>vector</a:t>
            </a:r>
            <a:r>
              <a:rPr lang="ja-JP" altLang="en-US" dirty="0"/>
              <a:t>のコンテナを格納しているイメージ</a:t>
            </a:r>
            <a:endParaRPr lang="en-US" altLang="ja-JP" dirty="0"/>
          </a:p>
        </p:txBody>
      </p:sp>
      <p:sp>
        <p:nvSpPr>
          <p:cNvPr id="4" name="正方形/長方形 3">
            <a:extLst>
              <a:ext uri="{FF2B5EF4-FFF2-40B4-BE49-F238E27FC236}">
                <a16:creationId xmlns:a16="http://schemas.microsoft.com/office/drawing/2014/main" id="{20F91565-3A67-6AB5-B820-BFA06C76925E}"/>
              </a:ext>
            </a:extLst>
          </p:cNvPr>
          <p:cNvSpPr/>
          <p:nvPr/>
        </p:nvSpPr>
        <p:spPr>
          <a:xfrm>
            <a:off x="1063276"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[0][0]</a:t>
            </a:r>
            <a:endParaRPr kumimoji="1" lang="ja-JP" altLang="en-US" sz="1600" dirty="0">
              <a:solidFill>
                <a:srgbClr val="0070C0"/>
              </a:solidFill>
            </a:endParaRPr>
          </a:p>
        </p:txBody>
      </p:sp>
      <p:sp>
        <p:nvSpPr>
          <p:cNvPr id="5" name="正方形/長方形 4">
            <a:extLst>
              <a:ext uri="{FF2B5EF4-FFF2-40B4-BE49-F238E27FC236}">
                <a16:creationId xmlns:a16="http://schemas.microsoft.com/office/drawing/2014/main" id="{4E76196D-2297-9F42-474C-171AD584AD93}"/>
              </a:ext>
            </a:extLst>
          </p:cNvPr>
          <p:cNvSpPr/>
          <p:nvPr/>
        </p:nvSpPr>
        <p:spPr>
          <a:xfrm>
            <a:off x="2104137"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6" name="正方形/長方形 5">
            <a:extLst>
              <a:ext uri="{FF2B5EF4-FFF2-40B4-BE49-F238E27FC236}">
                <a16:creationId xmlns:a16="http://schemas.microsoft.com/office/drawing/2014/main" id="{20F39F8A-B3B3-3BF4-A052-4A3448362EA0}"/>
              </a:ext>
            </a:extLst>
          </p:cNvPr>
          <p:cNvSpPr/>
          <p:nvPr/>
        </p:nvSpPr>
        <p:spPr>
          <a:xfrm>
            <a:off x="420531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[1][0]</a:t>
            </a:r>
            <a:endParaRPr kumimoji="1" lang="ja-JP" altLang="en-US" sz="1600" dirty="0">
              <a:solidFill>
                <a:srgbClr val="0070C0"/>
              </a:solidFill>
            </a:endParaRPr>
          </a:p>
        </p:txBody>
      </p:sp>
      <p:sp>
        <p:nvSpPr>
          <p:cNvPr id="7" name="正方形/長方形 6">
            <a:extLst>
              <a:ext uri="{FF2B5EF4-FFF2-40B4-BE49-F238E27FC236}">
                <a16:creationId xmlns:a16="http://schemas.microsoft.com/office/drawing/2014/main" id="{BFFFB625-6DBE-DA25-07E9-388EEEE0AC79}"/>
              </a:ext>
            </a:extLst>
          </p:cNvPr>
          <p:cNvSpPr/>
          <p:nvPr/>
        </p:nvSpPr>
        <p:spPr>
          <a:xfrm>
            <a:off x="524618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[1][1]</a:t>
            </a:r>
            <a:endParaRPr kumimoji="1" lang="ja-JP" altLang="en-US" sz="1600" dirty="0">
              <a:solidFill>
                <a:srgbClr val="0070C0"/>
              </a:solidFill>
            </a:endParaRPr>
          </a:p>
        </p:txBody>
      </p:sp>
      <p:sp>
        <p:nvSpPr>
          <p:cNvPr id="8" name="正方形/長方形 7">
            <a:extLst>
              <a:ext uri="{FF2B5EF4-FFF2-40B4-BE49-F238E27FC236}">
                <a16:creationId xmlns:a16="http://schemas.microsoft.com/office/drawing/2014/main" id="{D3210415-133B-B114-4077-4136AD657B97}"/>
              </a:ext>
            </a:extLst>
          </p:cNvPr>
          <p:cNvSpPr/>
          <p:nvPr/>
        </p:nvSpPr>
        <p:spPr>
          <a:xfrm>
            <a:off x="6296769"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[1][2]</a:t>
            </a:r>
            <a:endParaRPr kumimoji="1" lang="ja-JP" altLang="en-US" sz="1600" dirty="0">
              <a:solidFill>
                <a:srgbClr val="0070C0"/>
              </a:solidFill>
            </a:endParaRPr>
          </a:p>
        </p:txBody>
      </p:sp>
      <p:sp>
        <p:nvSpPr>
          <p:cNvPr id="9" name="正方形/長方形 8">
            <a:extLst>
              <a:ext uri="{FF2B5EF4-FFF2-40B4-BE49-F238E27FC236}">
                <a16:creationId xmlns:a16="http://schemas.microsoft.com/office/drawing/2014/main" id="{3029CFF4-0691-7040-5378-EF6868DEF30A}"/>
              </a:ext>
            </a:extLst>
          </p:cNvPr>
          <p:cNvSpPr/>
          <p:nvPr/>
        </p:nvSpPr>
        <p:spPr>
          <a:xfrm>
            <a:off x="730816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10" name="正方形/長方形 9">
            <a:extLst>
              <a:ext uri="{FF2B5EF4-FFF2-40B4-BE49-F238E27FC236}">
                <a16:creationId xmlns:a16="http://schemas.microsoft.com/office/drawing/2014/main" id="{E3D06EDB-A412-8603-F5CD-56C981D69D12}"/>
              </a:ext>
            </a:extLst>
          </p:cNvPr>
          <p:cNvSpPr/>
          <p:nvPr/>
        </p:nvSpPr>
        <p:spPr>
          <a:xfrm>
            <a:off x="1488224"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[3][0]</a:t>
            </a:r>
            <a:endParaRPr kumimoji="1" lang="ja-JP" altLang="en-US" sz="1600" dirty="0">
              <a:solidFill>
                <a:srgbClr val="92D050"/>
              </a:solidFill>
            </a:endParaRPr>
          </a:p>
        </p:txBody>
      </p:sp>
      <p:sp>
        <p:nvSpPr>
          <p:cNvPr id="11" name="正方形/長方形 10">
            <a:extLst>
              <a:ext uri="{FF2B5EF4-FFF2-40B4-BE49-F238E27FC236}">
                <a16:creationId xmlns:a16="http://schemas.microsoft.com/office/drawing/2014/main" id="{28DCB8A7-7BB5-6D02-3963-FF7FDB3642B9}"/>
              </a:ext>
            </a:extLst>
          </p:cNvPr>
          <p:cNvSpPr/>
          <p:nvPr/>
        </p:nvSpPr>
        <p:spPr>
          <a:xfrm>
            <a:off x="2081613"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[3][1]</a:t>
            </a:r>
            <a:endParaRPr kumimoji="1" lang="ja-JP" altLang="en-US" sz="1600" dirty="0">
              <a:solidFill>
                <a:srgbClr val="92D050"/>
              </a:solidFill>
            </a:endParaRPr>
          </a:p>
        </p:txBody>
      </p:sp>
      <p:sp>
        <p:nvSpPr>
          <p:cNvPr id="12" name="正方形/長方形 11">
            <a:extLst>
              <a:ext uri="{FF2B5EF4-FFF2-40B4-BE49-F238E27FC236}">
                <a16:creationId xmlns:a16="http://schemas.microsoft.com/office/drawing/2014/main" id="{A3734C8C-9CCE-33B7-7170-A4126E39D2BE}"/>
              </a:ext>
            </a:extLst>
          </p:cNvPr>
          <p:cNvSpPr/>
          <p:nvPr/>
        </p:nvSpPr>
        <p:spPr>
          <a:xfrm>
            <a:off x="2674998"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[3][2]</a:t>
            </a:r>
            <a:endParaRPr kumimoji="1" lang="ja-JP" altLang="en-US" sz="1600" dirty="0">
              <a:solidFill>
                <a:srgbClr val="92D050"/>
              </a:solidFill>
            </a:endParaRPr>
          </a:p>
        </p:txBody>
      </p:sp>
      <p:sp>
        <p:nvSpPr>
          <p:cNvPr id="13" name="正方形/長方形 12">
            <a:extLst>
              <a:ext uri="{FF2B5EF4-FFF2-40B4-BE49-F238E27FC236}">
                <a16:creationId xmlns:a16="http://schemas.microsoft.com/office/drawing/2014/main" id="{A5A00C29-80D6-E7B3-3963-5973CB61E611}"/>
              </a:ext>
            </a:extLst>
          </p:cNvPr>
          <p:cNvSpPr/>
          <p:nvPr/>
        </p:nvSpPr>
        <p:spPr>
          <a:xfrm>
            <a:off x="3268387" y="2526835"/>
            <a:ext cx="590780" cy="535022"/>
          </a:xfrm>
          <a:prstGeom prst="rect">
            <a:avLst/>
          </a:prstGeom>
          <a:solidFill>
            <a:srgbClr val="92D05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92D050"/>
                </a:solidFill>
              </a:rPr>
              <a:t>[3][3]</a:t>
            </a:r>
            <a:endParaRPr kumimoji="1" lang="ja-JP" altLang="en-US" sz="1600" dirty="0">
              <a:solidFill>
                <a:srgbClr val="92D050"/>
              </a:solidFill>
            </a:endParaRPr>
          </a:p>
        </p:txBody>
      </p:sp>
      <p:sp>
        <p:nvSpPr>
          <p:cNvPr id="14" name="テキスト ボックス 13">
            <a:extLst>
              <a:ext uri="{FF2B5EF4-FFF2-40B4-BE49-F238E27FC236}">
                <a16:creationId xmlns:a16="http://schemas.microsoft.com/office/drawing/2014/main" id="{32939DEB-7F23-45A1-51D7-9ED1F1E8B424}"/>
              </a:ext>
            </a:extLst>
          </p:cNvPr>
          <p:cNvSpPr txBox="1"/>
          <p:nvPr/>
        </p:nvSpPr>
        <p:spPr>
          <a:xfrm>
            <a:off x="-1621706" y="2794346"/>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7" name="テキスト ボックス 16">
            <a:extLst>
              <a:ext uri="{FF2B5EF4-FFF2-40B4-BE49-F238E27FC236}">
                <a16:creationId xmlns:a16="http://schemas.microsoft.com/office/drawing/2014/main" id="{38C81B02-4D80-7508-474A-9CFA25859A34}"/>
              </a:ext>
            </a:extLst>
          </p:cNvPr>
          <p:cNvSpPr txBox="1"/>
          <p:nvPr/>
        </p:nvSpPr>
        <p:spPr>
          <a:xfrm>
            <a:off x="5543197" y="2781825"/>
            <a:ext cx="1507144" cy="523220"/>
          </a:xfrm>
          <a:prstGeom prst="rect">
            <a:avLst/>
          </a:prstGeom>
          <a:noFill/>
        </p:spPr>
        <p:txBody>
          <a:bodyPr wrap="none" rtlCol="0">
            <a:spAutoFit/>
          </a:bodyPr>
          <a:lstStyle/>
          <a:p>
            <a:r>
              <a:rPr kumimoji="1" lang="ja-JP" altLang="en-US" sz="2800" dirty="0"/>
              <a:t>ｖ</a:t>
            </a:r>
            <a:r>
              <a:rPr kumimoji="1" lang="en-US" altLang="ja-JP" sz="2800" dirty="0" err="1"/>
              <a:t>ector</a:t>
            </a:r>
            <a:endParaRPr kumimoji="1" lang="ja-JP" altLang="en-US" sz="2800" dirty="0"/>
          </a:p>
        </p:txBody>
      </p:sp>
      <p:sp>
        <p:nvSpPr>
          <p:cNvPr id="18" name="正方形/長方形 17">
            <a:extLst>
              <a:ext uri="{FF2B5EF4-FFF2-40B4-BE49-F238E27FC236}">
                <a16:creationId xmlns:a16="http://schemas.microsoft.com/office/drawing/2014/main" id="{01433DBB-3C9E-511E-7F02-08C7FE43EF13}"/>
              </a:ext>
            </a:extLst>
          </p:cNvPr>
          <p:cNvSpPr/>
          <p:nvPr/>
        </p:nvSpPr>
        <p:spPr>
          <a:xfrm>
            <a:off x="315472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[0][1]</a:t>
            </a:r>
            <a:endParaRPr kumimoji="1" lang="ja-JP" altLang="en-US" sz="1600" dirty="0">
              <a:solidFill>
                <a:srgbClr val="0070C0"/>
              </a:solidFill>
            </a:endParaRPr>
          </a:p>
        </p:txBody>
      </p:sp>
      <p:sp>
        <p:nvSpPr>
          <p:cNvPr id="19" name="正方形/長方形 18">
            <a:extLst>
              <a:ext uri="{FF2B5EF4-FFF2-40B4-BE49-F238E27FC236}">
                <a16:creationId xmlns:a16="http://schemas.microsoft.com/office/drawing/2014/main" id="{D732AF81-B045-2129-9EA5-5F3CA4D396A2}"/>
              </a:ext>
            </a:extLst>
          </p:cNvPr>
          <p:cNvSpPr/>
          <p:nvPr/>
        </p:nvSpPr>
        <p:spPr>
          <a:xfrm>
            <a:off x="8349020"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sp>
        <p:nvSpPr>
          <p:cNvPr id="20" name="正方形/長方形 19">
            <a:extLst>
              <a:ext uri="{FF2B5EF4-FFF2-40B4-BE49-F238E27FC236}">
                <a16:creationId xmlns:a16="http://schemas.microsoft.com/office/drawing/2014/main" id="{AB3E8616-3CCE-AF43-740B-C3E8B388928D}"/>
              </a:ext>
            </a:extLst>
          </p:cNvPr>
          <p:cNvSpPr/>
          <p:nvPr/>
        </p:nvSpPr>
        <p:spPr>
          <a:xfrm>
            <a:off x="9399608" y="3552955"/>
            <a:ext cx="1021403" cy="535022"/>
          </a:xfrm>
          <a:prstGeom prst="rect">
            <a:avLst/>
          </a:prstGeom>
          <a:solidFill>
            <a:srgbClr val="0070C0"/>
          </a:solid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rgbClr val="0070C0"/>
                </a:solidFill>
              </a:rPr>
              <a:t>[2][0]</a:t>
            </a:r>
            <a:endParaRPr kumimoji="1" lang="ja-JP" altLang="en-US" sz="1600" dirty="0">
              <a:solidFill>
                <a:srgbClr val="0070C0"/>
              </a:solidFill>
            </a:endParaRPr>
          </a:p>
        </p:txBody>
      </p:sp>
      <p:cxnSp>
        <p:nvCxnSpPr>
          <p:cNvPr id="22" name="直線矢印コネクタ 21">
            <a:extLst>
              <a:ext uri="{FF2B5EF4-FFF2-40B4-BE49-F238E27FC236}">
                <a16:creationId xmlns:a16="http://schemas.microsoft.com/office/drawing/2014/main" id="{B10D3ECF-57B5-49E8-757C-C082182AD7EB}"/>
              </a:ext>
            </a:extLst>
          </p:cNvPr>
          <p:cNvCxnSpPr/>
          <p:nvPr/>
        </p:nvCxnSpPr>
        <p:spPr>
          <a:xfrm flipH="1">
            <a:off x="1063276" y="3061857"/>
            <a:ext cx="424947"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BA80BB43-96C1-9BA2-3086-60028FBF21AE}"/>
              </a:ext>
            </a:extLst>
          </p:cNvPr>
          <p:cNvCxnSpPr>
            <a:cxnSpLocks/>
          </p:cNvCxnSpPr>
          <p:nvPr/>
        </p:nvCxnSpPr>
        <p:spPr>
          <a:xfrm flipH="1">
            <a:off x="2104141" y="3061857"/>
            <a:ext cx="1755026" cy="4707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AC6416F8-38B6-9585-96F2-122D957E9757}"/>
              </a:ext>
            </a:extLst>
          </p:cNvPr>
          <p:cNvGrpSpPr/>
          <p:nvPr/>
        </p:nvGrpSpPr>
        <p:grpSpPr>
          <a:xfrm>
            <a:off x="2190502" y="3617199"/>
            <a:ext cx="879542" cy="391545"/>
            <a:chOff x="6906637" y="4877244"/>
            <a:chExt cx="2370942" cy="535023"/>
          </a:xfrm>
          <a:solidFill>
            <a:srgbClr val="92D050"/>
          </a:solidFill>
        </p:grpSpPr>
        <p:sp>
          <p:nvSpPr>
            <p:cNvPr id="26" name="正方形/長方形 25">
              <a:extLst>
                <a:ext uri="{FF2B5EF4-FFF2-40B4-BE49-F238E27FC236}">
                  <a16:creationId xmlns:a16="http://schemas.microsoft.com/office/drawing/2014/main" id="{AC3AF07A-D33F-78AD-2EA3-EE33492F699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7" name="正方形/長方形 26">
              <a:extLst>
                <a:ext uri="{FF2B5EF4-FFF2-40B4-BE49-F238E27FC236}">
                  <a16:creationId xmlns:a16="http://schemas.microsoft.com/office/drawing/2014/main" id="{7934561B-1971-74AB-4B60-FAD57CE29E32}"/>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8" name="正方形/長方形 27">
              <a:extLst>
                <a:ext uri="{FF2B5EF4-FFF2-40B4-BE49-F238E27FC236}">
                  <a16:creationId xmlns:a16="http://schemas.microsoft.com/office/drawing/2014/main" id="{BFA4EACC-47D5-E22F-6C77-B696A9FFC0A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29" name="正方形/長方形 28">
              <a:extLst>
                <a:ext uri="{FF2B5EF4-FFF2-40B4-BE49-F238E27FC236}">
                  <a16:creationId xmlns:a16="http://schemas.microsoft.com/office/drawing/2014/main" id="{E1B991F7-E269-00A6-FBBE-B1B45D7487F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1" name="グループ化 30">
            <a:extLst>
              <a:ext uri="{FF2B5EF4-FFF2-40B4-BE49-F238E27FC236}">
                <a16:creationId xmlns:a16="http://schemas.microsoft.com/office/drawing/2014/main" id="{990C471A-ACE7-7E4B-AC3B-E26BD85B4186}"/>
              </a:ext>
            </a:extLst>
          </p:cNvPr>
          <p:cNvGrpSpPr/>
          <p:nvPr/>
        </p:nvGrpSpPr>
        <p:grpSpPr>
          <a:xfrm>
            <a:off x="3231362" y="3617199"/>
            <a:ext cx="879542" cy="391545"/>
            <a:chOff x="6906637" y="4877244"/>
            <a:chExt cx="2370942" cy="535023"/>
          </a:xfrm>
          <a:solidFill>
            <a:srgbClr val="92D050"/>
          </a:solidFill>
        </p:grpSpPr>
        <p:sp>
          <p:nvSpPr>
            <p:cNvPr id="32" name="正方形/長方形 31">
              <a:extLst>
                <a:ext uri="{FF2B5EF4-FFF2-40B4-BE49-F238E27FC236}">
                  <a16:creationId xmlns:a16="http://schemas.microsoft.com/office/drawing/2014/main" id="{7FCC005C-1456-6842-7B70-B3193E187221}"/>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3" name="正方形/長方形 32">
              <a:extLst>
                <a:ext uri="{FF2B5EF4-FFF2-40B4-BE49-F238E27FC236}">
                  <a16:creationId xmlns:a16="http://schemas.microsoft.com/office/drawing/2014/main" id="{3243BA2D-7B10-1C7A-A442-3B62F9832793}"/>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4" name="正方形/長方形 33">
              <a:extLst>
                <a:ext uri="{FF2B5EF4-FFF2-40B4-BE49-F238E27FC236}">
                  <a16:creationId xmlns:a16="http://schemas.microsoft.com/office/drawing/2014/main" id="{DAA3F585-99A8-6130-13B4-964330EAAE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5" name="正方形/長方形 34">
              <a:extLst>
                <a:ext uri="{FF2B5EF4-FFF2-40B4-BE49-F238E27FC236}">
                  <a16:creationId xmlns:a16="http://schemas.microsoft.com/office/drawing/2014/main" id="{BACF480D-AFFE-4D5D-D390-FD185F90C3F5}"/>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36" name="グループ化 35">
            <a:extLst>
              <a:ext uri="{FF2B5EF4-FFF2-40B4-BE49-F238E27FC236}">
                <a16:creationId xmlns:a16="http://schemas.microsoft.com/office/drawing/2014/main" id="{8FE95434-9AFB-8CAB-2D2F-B10CFB905125}"/>
              </a:ext>
            </a:extLst>
          </p:cNvPr>
          <p:cNvGrpSpPr/>
          <p:nvPr/>
        </p:nvGrpSpPr>
        <p:grpSpPr>
          <a:xfrm>
            <a:off x="4286498" y="3624693"/>
            <a:ext cx="879542" cy="391545"/>
            <a:chOff x="6906637" y="4877244"/>
            <a:chExt cx="2370942" cy="535023"/>
          </a:xfrm>
          <a:solidFill>
            <a:srgbClr val="92D050"/>
          </a:solidFill>
        </p:grpSpPr>
        <p:sp>
          <p:nvSpPr>
            <p:cNvPr id="37" name="正方形/長方形 36">
              <a:extLst>
                <a:ext uri="{FF2B5EF4-FFF2-40B4-BE49-F238E27FC236}">
                  <a16:creationId xmlns:a16="http://schemas.microsoft.com/office/drawing/2014/main" id="{A4BB473A-96C2-345E-887B-A6D581A40D9E}"/>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8" name="正方形/長方形 37">
              <a:extLst>
                <a:ext uri="{FF2B5EF4-FFF2-40B4-BE49-F238E27FC236}">
                  <a16:creationId xmlns:a16="http://schemas.microsoft.com/office/drawing/2014/main" id="{97343210-D575-5566-1A9C-2FE0DB4DE75E}"/>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39" name="正方形/長方形 38">
              <a:extLst>
                <a:ext uri="{FF2B5EF4-FFF2-40B4-BE49-F238E27FC236}">
                  <a16:creationId xmlns:a16="http://schemas.microsoft.com/office/drawing/2014/main" id="{5A74CE29-733A-B861-25C7-AEB114FA44B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0" name="正方形/長方形 39">
              <a:extLst>
                <a:ext uri="{FF2B5EF4-FFF2-40B4-BE49-F238E27FC236}">
                  <a16:creationId xmlns:a16="http://schemas.microsoft.com/office/drawing/2014/main" id="{F848DDBB-5773-94E9-BEED-50F5F1A63359}"/>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1" name="グループ化 40">
            <a:extLst>
              <a:ext uri="{FF2B5EF4-FFF2-40B4-BE49-F238E27FC236}">
                <a16:creationId xmlns:a16="http://schemas.microsoft.com/office/drawing/2014/main" id="{BBAE6318-D35D-F878-DCB5-284A73B3947F}"/>
              </a:ext>
            </a:extLst>
          </p:cNvPr>
          <p:cNvGrpSpPr/>
          <p:nvPr/>
        </p:nvGrpSpPr>
        <p:grpSpPr>
          <a:xfrm>
            <a:off x="5327095" y="3637129"/>
            <a:ext cx="879542" cy="391545"/>
            <a:chOff x="6906637" y="4877244"/>
            <a:chExt cx="2370942" cy="535023"/>
          </a:xfrm>
          <a:solidFill>
            <a:srgbClr val="92D050"/>
          </a:solidFill>
        </p:grpSpPr>
        <p:sp>
          <p:nvSpPr>
            <p:cNvPr id="42" name="正方形/長方形 41">
              <a:extLst>
                <a:ext uri="{FF2B5EF4-FFF2-40B4-BE49-F238E27FC236}">
                  <a16:creationId xmlns:a16="http://schemas.microsoft.com/office/drawing/2014/main" id="{4361AAE6-814D-3198-7067-5C117FAB5C1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3" name="正方形/長方形 42">
              <a:extLst>
                <a:ext uri="{FF2B5EF4-FFF2-40B4-BE49-F238E27FC236}">
                  <a16:creationId xmlns:a16="http://schemas.microsoft.com/office/drawing/2014/main" id="{67CA833C-25BA-876C-7729-E3E73E879147}"/>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4" name="正方形/長方形 43">
              <a:extLst>
                <a:ext uri="{FF2B5EF4-FFF2-40B4-BE49-F238E27FC236}">
                  <a16:creationId xmlns:a16="http://schemas.microsoft.com/office/drawing/2014/main" id="{2A74FACC-A5D1-4B37-F492-1996A6CCA567}"/>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5" name="正方形/長方形 44">
              <a:extLst>
                <a:ext uri="{FF2B5EF4-FFF2-40B4-BE49-F238E27FC236}">
                  <a16:creationId xmlns:a16="http://schemas.microsoft.com/office/drawing/2014/main" id="{614B2EC5-60E0-2072-EA70-BF8C21B3FF44}"/>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46" name="グループ化 45">
            <a:extLst>
              <a:ext uri="{FF2B5EF4-FFF2-40B4-BE49-F238E27FC236}">
                <a16:creationId xmlns:a16="http://schemas.microsoft.com/office/drawing/2014/main" id="{3B0BF36E-C945-C8AD-BBF4-2E00A08717D9}"/>
              </a:ext>
            </a:extLst>
          </p:cNvPr>
          <p:cNvGrpSpPr/>
          <p:nvPr/>
        </p:nvGrpSpPr>
        <p:grpSpPr>
          <a:xfrm>
            <a:off x="6367697" y="3637129"/>
            <a:ext cx="879542" cy="391545"/>
            <a:chOff x="6906637" y="4877244"/>
            <a:chExt cx="2370942" cy="535023"/>
          </a:xfrm>
          <a:solidFill>
            <a:srgbClr val="92D050"/>
          </a:solidFill>
        </p:grpSpPr>
        <p:sp>
          <p:nvSpPr>
            <p:cNvPr id="47" name="正方形/長方形 46">
              <a:extLst>
                <a:ext uri="{FF2B5EF4-FFF2-40B4-BE49-F238E27FC236}">
                  <a16:creationId xmlns:a16="http://schemas.microsoft.com/office/drawing/2014/main" id="{67E7B71E-72D7-E1E7-5257-CFC6F88AD8DC}"/>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8" name="正方形/長方形 47">
              <a:extLst>
                <a:ext uri="{FF2B5EF4-FFF2-40B4-BE49-F238E27FC236}">
                  <a16:creationId xmlns:a16="http://schemas.microsoft.com/office/drawing/2014/main" id="{8E57DC55-6D4D-187D-B268-06D35DFB4038}"/>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49" name="正方形/長方形 48">
              <a:extLst>
                <a:ext uri="{FF2B5EF4-FFF2-40B4-BE49-F238E27FC236}">
                  <a16:creationId xmlns:a16="http://schemas.microsoft.com/office/drawing/2014/main" id="{FD48F702-007D-F903-162D-242A19247432}"/>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0" name="正方形/長方形 49">
              <a:extLst>
                <a:ext uri="{FF2B5EF4-FFF2-40B4-BE49-F238E27FC236}">
                  <a16:creationId xmlns:a16="http://schemas.microsoft.com/office/drawing/2014/main" id="{C1E5A7A9-4862-ACFE-582F-D9428CB9232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56" name="グループ化 55">
            <a:extLst>
              <a:ext uri="{FF2B5EF4-FFF2-40B4-BE49-F238E27FC236}">
                <a16:creationId xmlns:a16="http://schemas.microsoft.com/office/drawing/2014/main" id="{C381A531-13DA-B200-5CA8-5487B69F9BEF}"/>
              </a:ext>
            </a:extLst>
          </p:cNvPr>
          <p:cNvGrpSpPr/>
          <p:nvPr/>
        </p:nvGrpSpPr>
        <p:grpSpPr>
          <a:xfrm>
            <a:off x="7386120" y="3624693"/>
            <a:ext cx="879542" cy="391545"/>
            <a:chOff x="6906637" y="4877244"/>
            <a:chExt cx="2370942" cy="535023"/>
          </a:xfrm>
          <a:solidFill>
            <a:srgbClr val="92D050"/>
          </a:solidFill>
        </p:grpSpPr>
        <p:sp>
          <p:nvSpPr>
            <p:cNvPr id="57" name="正方形/長方形 56">
              <a:extLst>
                <a:ext uri="{FF2B5EF4-FFF2-40B4-BE49-F238E27FC236}">
                  <a16:creationId xmlns:a16="http://schemas.microsoft.com/office/drawing/2014/main" id="{F96B1CD0-D65A-BF1A-318A-EDF787DCC662}"/>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8" name="正方形/長方形 57">
              <a:extLst>
                <a:ext uri="{FF2B5EF4-FFF2-40B4-BE49-F238E27FC236}">
                  <a16:creationId xmlns:a16="http://schemas.microsoft.com/office/drawing/2014/main" id="{158014DB-3EA2-3004-6A87-24A4EFD3A235}"/>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59" name="正方形/長方形 58">
              <a:extLst>
                <a:ext uri="{FF2B5EF4-FFF2-40B4-BE49-F238E27FC236}">
                  <a16:creationId xmlns:a16="http://schemas.microsoft.com/office/drawing/2014/main" id="{6907BB94-8820-65ED-4348-BD233A96E7AC}"/>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0" name="正方形/長方形 59">
              <a:extLst>
                <a:ext uri="{FF2B5EF4-FFF2-40B4-BE49-F238E27FC236}">
                  <a16:creationId xmlns:a16="http://schemas.microsoft.com/office/drawing/2014/main" id="{CE0175D8-3C7A-82F2-37B3-6AF4AD61E0E8}"/>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1" name="グループ化 60">
            <a:extLst>
              <a:ext uri="{FF2B5EF4-FFF2-40B4-BE49-F238E27FC236}">
                <a16:creationId xmlns:a16="http://schemas.microsoft.com/office/drawing/2014/main" id="{E1F27AF9-254F-8497-4F1C-F7B0C0726305}"/>
              </a:ext>
            </a:extLst>
          </p:cNvPr>
          <p:cNvGrpSpPr/>
          <p:nvPr/>
        </p:nvGrpSpPr>
        <p:grpSpPr>
          <a:xfrm>
            <a:off x="8419950" y="3633502"/>
            <a:ext cx="879542" cy="391545"/>
            <a:chOff x="6906637" y="4877244"/>
            <a:chExt cx="2370942" cy="535023"/>
          </a:xfrm>
          <a:solidFill>
            <a:srgbClr val="92D050"/>
          </a:solidFill>
        </p:grpSpPr>
        <p:sp>
          <p:nvSpPr>
            <p:cNvPr id="62" name="正方形/長方形 61">
              <a:extLst>
                <a:ext uri="{FF2B5EF4-FFF2-40B4-BE49-F238E27FC236}">
                  <a16:creationId xmlns:a16="http://schemas.microsoft.com/office/drawing/2014/main" id="{2AF1315B-1BD2-1DA4-59C2-C3D3149407EB}"/>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3" name="正方形/長方形 62">
              <a:extLst>
                <a:ext uri="{FF2B5EF4-FFF2-40B4-BE49-F238E27FC236}">
                  <a16:creationId xmlns:a16="http://schemas.microsoft.com/office/drawing/2014/main" id="{8C7D19BE-FA79-3D3D-C2D8-F7F41C6D2E7D}"/>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4" name="正方形/長方形 63">
              <a:extLst>
                <a:ext uri="{FF2B5EF4-FFF2-40B4-BE49-F238E27FC236}">
                  <a16:creationId xmlns:a16="http://schemas.microsoft.com/office/drawing/2014/main" id="{1DA98A09-37D9-09F4-0A82-ABC9D789D788}"/>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5" name="正方形/長方形 64">
              <a:extLst>
                <a:ext uri="{FF2B5EF4-FFF2-40B4-BE49-F238E27FC236}">
                  <a16:creationId xmlns:a16="http://schemas.microsoft.com/office/drawing/2014/main" id="{8F3D3EAD-922A-F6FA-D26F-8BF22996B61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grpSp>
        <p:nvGrpSpPr>
          <p:cNvPr id="66" name="グループ化 65">
            <a:extLst>
              <a:ext uri="{FF2B5EF4-FFF2-40B4-BE49-F238E27FC236}">
                <a16:creationId xmlns:a16="http://schemas.microsoft.com/office/drawing/2014/main" id="{977B217D-119C-9DB5-428F-E0E8F428A4E6}"/>
              </a:ext>
            </a:extLst>
          </p:cNvPr>
          <p:cNvGrpSpPr/>
          <p:nvPr/>
        </p:nvGrpSpPr>
        <p:grpSpPr>
          <a:xfrm>
            <a:off x="9470055" y="3633501"/>
            <a:ext cx="879542" cy="391545"/>
            <a:chOff x="6906637" y="4877244"/>
            <a:chExt cx="2370942" cy="535023"/>
          </a:xfrm>
          <a:solidFill>
            <a:srgbClr val="92D050"/>
          </a:solidFill>
        </p:grpSpPr>
        <p:sp>
          <p:nvSpPr>
            <p:cNvPr id="67" name="正方形/長方形 66">
              <a:extLst>
                <a:ext uri="{FF2B5EF4-FFF2-40B4-BE49-F238E27FC236}">
                  <a16:creationId xmlns:a16="http://schemas.microsoft.com/office/drawing/2014/main" id="{B537E3D8-F18C-2FCD-2611-50199CC8EB57}"/>
                </a:ext>
              </a:extLst>
            </p:cNvPr>
            <p:cNvSpPr/>
            <p:nvPr/>
          </p:nvSpPr>
          <p:spPr>
            <a:xfrm>
              <a:off x="6906637" y="4877245"/>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8" name="正方形/長方形 67">
              <a:extLst>
                <a:ext uri="{FF2B5EF4-FFF2-40B4-BE49-F238E27FC236}">
                  <a16:creationId xmlns:a16="http://schemas.microsoft.com/office/drawing/2014/main" id="{8249C928-7EBA-871F-2196-97463170108F}"/>
                </a:ext>
              </a:extLst>
            </p:cNvPr>
            <p:cNvSpPr/>
            <p:nvPr/>
          </p:nvSpPr>
          <p:spPr>
            <a:xfrm>
              <a:off x="7500025"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69" name="正方形/長方形 68">
              <a:extLst>
                <a:ext uri="{FF2B5EF4-FFF2-40B4-BE49-F238E27FC236}">
                  <a16:creationId xmlns:a16="http://schemas.microsoft.com/office/drawing/2014/main" id="{4F0AFD23-48F8-FA4A-4453-B85180728E0A}"/>
                </a:ext>
              </a:extLst>
            </p:cNvPr>
            <p:cNvSpPr/>
            <p:nvPr/>
          </p:nvSpPr>
          <p:spPr>
            <a:xfrm>
              <a:off x="8093410"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sp>
          <p:nvSpPr>
            <p:cNvPr id="70" name="正方形/長方形 69">
              <a:extLst>
                <a:ext uri="{FF2B5EF4-FFF2-40B4-BE49-F238E27FC236}">
                  <a16:creationId xmlns:a16="http://schemas.microsoft.com/office/drawing/2014/main" id="{D9D63836-AC74-FA16-D080-485772700F60}"/>
                </a:ext>
              </a:extLst>
            </p:cNvPr>
            <p:cNvSpPr/>
            <p:nvPr/>
          </p:nvSpPr>
          <p:spPr>
            <a:xfrm>
              <a:off x="8686799" y="4877244"/>
              <a:ext cx="590780" cy="535022"/>
            </a:xfrm>
            <a:prstGeom prst="rect">
              <a:avLst/>
            </a:prstGeom>
            <a:grp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rgbClr val="92D050"/>
                </a:solidFill>
              </a:endParaRPr>
            </a:p>
          </p:txBody>
        </p:sp>
      </p:grpSp>
    </p:spTree>
    <p:extLst>
      <p:ext uri="{BB962C8B-B14F-4D97-AF65-F5344CB8AC3E}">
        <p14:creationId xmlns:p14="http://schemas.microsoft.com/office/powerpoint/2010/main" val="16407066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二次元配列を定義する記述方法</a:t>
            </a:r>
            <a:br>
              <a:rPr lang="en-US" altLang="ja-JP" dirty="0"/>
            </a:b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
        <p:nvSpPr>
          <p:cNvPr id="4" name="テキスト ボックス 3">
            <a:extLst>
              <a:ext uri="{FF2B5EF4-FFF2-40B4-BE49-F238E27FC236}">
                <a16:creationId xmlns:a16="http://schemas.microsoft.com/office/drawing/2014/main" id="{95E6DB39-1741-820A-31C3-F8C41EF089A7}"/>
              </a:ext>
            </a:extLst>
          </p:cNvPr>
          <p:cNvSpPr txBox="1"/>
          <p:nvPr/>
        </p:nvSpPr>
        <p:spPr>
          <a:xfrm>
            <a:off x="7247106" y="4708188"/>
            <a:ext cx="646331" cy="369332"/>
          </a:xfrm>
          <a:prstGeom prst="rect">
            <a:avLst/>
          </a:prstGeom>
          <a:noFill/>
        </p:spPr>
        <p:txBody>
          <a:bodyPr wrap="none" rtlCol="0">
            <a:spAutoFit/>
          </a:bodyPr>
          <a:lstStyle/>
          <a:p>
            <a:r>
              <a:rPr kumimoji="1" lang="ja-JP" altLang="en-US" dirty="0">
                <a:solidFill>
                  <a:srgbClr val="00B0F0"/>
                </a:solidFill>
              </a:rPr>
              <a:t>行数</a:t>
            </a:r>
          </a:p>
        </p:txBody>
      </p:sp>
      <p:sp>
        <p:nvSpPr>
          <p:cNvPr id="5" name="テキスト ボックス 4">
            <a:extLst>
              <a:ext uri="{FF2B5EF4-FFF2-40B4-BE49-F238E27FC236}">
                <a16:creationId xmlns:a16="http://schemas.microsoft.com/office/drawing/2014/main" id="{D114FA14-E9D5-0B58-91D2-E48A7FC9A3FC}"/>
              </a:ext>
            </a:extLst>
          </p:cNvPr>
          <p:cNvSpPr txBox="1"/>
          <p:nvPr/>
        </p:nvSpPr>
        <p:spPr>
          <a:xfrm>
            <a:off x="10784731" y="4708188"/>
            <a:ext cx="646331" cy="369332"/>
          </a:xfrm>
          <a:prstGeom prst="rect">
            <a:avLst/>
          </a:prstGeom>
          <a:noFill/>
        </p:spPr>
        <p:txBody>
          <a:bodyPr wrap="none" rtlCol="0">
            <a:spAutoFit/>
          </a:bodyPr>
          <a:lstStyle/>
          <a:p>
            <a:r>
              <a:rPr kumimoji="1" lang="ja-JP" altLang="en-US" dirty="0">
                <a:solidFill>
                  <a:srgbClr val="FF0000"/>
                </a:solidFill>
              </a:rPr>
              <a:t>列数</a:t>
            </a:r>
          </a:p>
        </p:txBody>
      </p:sp>
    </p:spTree>
    <p:extLst>
      <p:ext uri="{BB962C8B-B14F-4D97-AF65-F5344CB8AC3E}">
        <p14:creationId xmlns:p14="http://schemas.microsoft.com/office/powerpoint/2010/main" val="511115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lnSpcReduction="10000"/>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br>
              <a:rPr lang="en-US" altLang="ja-JP" dirty="0"/>
            </a:br>
            <a:r>
              <a:rPr lang="ja-JP" altLang="en-US" dirty="0"/>
              <a:t>と宣言したあと、</a:t>
            </a:r>
            <a:br>
              <a:rPr lang="en-US" altLang="ja-JP" dirty="0"/>
            </a:br>
            <a:br>
              <a:rPr lang="en-US" altLang="ja-JP" dirty="0"/>
            </a:br>
            <a:r>
              <a:rPr lang="en-US" altLang="ja-JP" dirty="0" err="1"/>
              <a:t>cout</a:t>
            </a:r>
            <a:r>
              <a:rPr lang="en-US" altLang="ja-JP" dirty="0"/>
              <a:t> &lt;&lt; v3[</a:t>
            </a:r>
            <a:r>
              <a:rPr lang="en-US" altLang="ja-JP" dirty="0">
                <a:solidFill>
                  <a:srgbClr val="0070C0"/>
                </a:solidFill>
              </a:rPr>
              <a:t>1</a:t>
            </a:r>
            <a:r>
              <a:rPr lang="en-US" altLang="ja-JP" dirty="0"/>
              <a:t>][</a:t>
            </a:r>
            <a:r>
              <a:rPr lang="en-US" altLang="ja-JP" dirty="0">
                <a:solidFill>
                  <a:srgbClr val="FF0000"/>
                </a:solidFill>
              </a:rPr>
              <a:t>0</a:t>
            </a:r>
            <a:r>
              <a:rPr lang="en-US" altLang="ja-JP" dirty="0"/>
              <a:t>] &lt;&lt; </a:t>
            </a:r>
            <a:r>
              <a:rPr lang="en-US" altLang="ja-JP" dirty="0" err="1"/>
              <a:t>endl</a:t>
            </a:r>
            <a:r>
              <a:rPr lang="en-US" altLang="ja-JP" dirty="0"/>
              <a:t>;</a:t>
            </a:r>
            <a:br>
              <a:rPr lang="en-US" altLang="ja-JP" dirty="0"/>
            </a:br>
            <a:br>
              <a:rPr lang="en-US" altLang="ja-JP" dirty="0"/>
            </a:br>
            <a:r>
              <a:rPr lang="ja-JP" altLang="en-US" dirty="0"/>
              <a:t>を実行すると、</a:t>
            </a:r>
            <a:r>
              <a:rPr lang="en-US" altLang="ja-JP" dirty="0"/>
              <a:t>1</a:t>
            </a:r>
            <a:r>
              <a:rPr lang="ja-JP" altLang="en-US" dirty="0"/>
              <a:t>行</a:t>
            </a:r>
            <a:r>
              <a:rPr lang="en-US" altLang="ja-JP" dirty="0"/>
              <a:t>0</a:t>
            </a:r>
            <a:r>
              <a:rPr lang="ja-JP" altLang="en-US" dirty="0"/>
              <a:t>列目の「</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solidFill>
                  <a:srgbClr val="0070C0"/>
                </a:solidFill>
              </a:rPr>
              <a:t>vector&lt;</a:t>
            </a:r>
            <a:r>
              <a:rPr kumimoji="1" lang="en-US" altLang="ja-JP" sz="3200" dirty="0">
                <a:solidFill>
                  <a:srgbClr val="FF0000"/>
                </a:solidFill>
              </a:rPr>
              <a:t>vector&lt;</a:t>
            </a:r>
            <a:r>
              <a:rPr kumimoji="1" lang="en-US" altLang="ja-JP" sz="3200" dirty="0">
                <a:solidFill>
                  <a:srgbClr val="00B0F0"/>
                </a:solidFill>
              </a:rPr>
              <a:t>int</a:t>
            </a:r>
            <a:r>
              <a:rPr kumimoji="1" lang="en-US" altLang="ja-JP" sz="3200" dirty="0">
                <a:solidFill>
                  <a:srgbClr val="FF0000"/>
                </a:solidFill>
              </a:rPr>
              <a:t>&gt;</a:t>
            </a:r>
            <a:r>
              <a:rPr kumimoji="1" lang="en-US" altLang="ja-JP" sz="3200" dirty="0">
                <a:solidFill>
                  <a:srgbClr val="0070C0"/>
                </a:solidFill>
              </a:rPr>
              <a:t>&gt;</a:t>
            </a:r>
            <a:r>
              <a:rPr kumimoji="1" lang="en-US" altLang="ja-JP" sz="3200" dirty="0"/>
              <a: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a:t>
            </a:r>
            <a:r>
              <a:rPr lang="en-US" altLang="ja-JP" dirty="0">
                <a:solidFill>
                  <a:srgbClr val="FF0000"/>
                </a:solidFill>
              </a:rPr>
              <a:t>10000</a:t>
            </a:r>
            <a:r>
              <a:rPr lang="en-US" altLang="ja-JP" dirty="0"/>
              <a:t>];</a:t>
            </a:r>
            <a:br>
              <a:rPr lang="en-US" altLang="ja-JP" dirty="0"/>
            </a:br>
            <a:br>
              <a:rPr lang="en-US" altLang="ja-JP" dirty="0"/>
            </a:br>
            <a:r>
              <a:rPr lang="ja-JP" altLang="en-US" dirty="0"/>
              <a:t>要素数</a:t>
            </a:r>
            <a:r>
              <a:rPr lang="en-US" altLang="ja-JP" dirty="0"/>
              <a:t>100</a:t>
            </a:r>
            <a:r>
              <a:rPr lang="ja-JP" altLang="en-US" dirty="0"/>
              <a:t>から</a:t>
            </a:r>
            <a:r>
              <a:rPr lang="en-US" altLang="ja-JP" dirty="0"/>
              <a:t>10000</a:t>
            </a:r>
            <a:r>
              <a:rPr lang="ja-JP" altLang="en-US" dirty="0"/>
              <a:t>に増やすと、最初に</a:t>
            </a:r>
            <a:r>
              <a:rPr lang="en-US" altLang="ja-JP" dirty="0"/>
              <a:t>10000</a:t>
            </a:r>
            <a:r>
              <a:rPr lang="ja-JP" altLang="en-US" dirty="0"/>
              <a:t>体分のメモリを確保しようとするため、敵が数体しか登場しないときは</a:t>
            </a:r>
            <a:r>
              <a:rPr lang="ja-JP" altLang="en-US" b="1" dirty="0">
                <a:solidFill>
                  <a:srgbClr val="00B050"/>
                </a:solidFill>
              </a:rPr>
              <a:t>メモリの無駄遣い</a:t>
            </a:r>
            <a:r>
              <a:rPr lang="ja-JP" altLang="en-US" dirty="0"/>
              <a:t>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br>
              <a:rPr lang="en-US" altLang="ja-JP" dirty="0"/>
            </a:br>
            <a:r>
              <a:rPr lang="ja-JP" altLang="en-US" dirty="0"/>
              <a:t>また要素が不要になれば削除することもできる！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配列の要素数を最初に定めずに、必要になったときにその都度追加や削除ができる！</a:t>
            </a:r>
            <a:br>
              <a:rPr lang="en-US" altLang="ja-JP" dirty="0"/>
            </a:br>
            <a:endParaRPr lang="en-US" altLang="ja-JP" dirty="0"/>
          </a:p>
          <a:p>
            <a:pPr lvl="1"/>
            <a:r>
              <a:rPr lang="ja-JP" altLang="en-US" dirty="0"/>
              <a:t>クラスのメンバ関数によって、要素数をカウントしたり、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0515600" cy="5219315"/>
          </a:xfrm>
        </p:spPr>
        <p:txBody>
          <a:bodyPr>
            <a:normAutofit fontScale="92500" lnSpcReduction="10000"/>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a:p>
            <a:pPr lvl="1"/>
            <a:r>
              <a:rPr lang="en-US" altLang="ja-JP" dirty="0"/>
              <a:t>front()		:</a:t>
            </a:r>
            <a:r>
              <a:rPr lang="ja-JP" altLang="en-US" dirty="0"/>
              <a:t>配列の先頭の値を取得</a:t>
            </a:r>
            <a:endParaRPr lang="en-US" altLang="ja-JP" dirty="0"/>
          </a:p>
          <a:p>
            <a:pPr lvl="1"/>
            <a:r>
              <a:rPr lang="en-US" altLang="ja-JP" dirty="0"/>
              <a:t>back()		:</a:t>
            </a:r>
            <a:r>
              <a:rPr lang="ja-JP" altLang="en-US" dirty="0"/>
              <a:t>配列の末尾の値を取得</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	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	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6048</TotalTime>
  <Words>4441</Words>
  <Application>Microsoft Office PowerPoint</Application>
  <PresentationFormat>ワイド画面</PresentationFormat>
  <Paragraphs>443</Paragraphs>
  <Slides>37</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37</vt:i4>
      </vt:variant>
    </vt:vector>
  </HeadingPairs>
  <TitlesOfParts>
    <vt:vector size="42"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227</cp:revision>
  <dcterms:created xsi:type="dcterms:W3CDTF">2024-07-09T01:55:23Z</dcterms:created>
  <dcterms:modified xsi:type="dcterms:W3CDTF">2025-09-09T23:49:58Z</dcterms:modified>
</cp:coreProperties>
</file>