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381" r:id="rId3"/>
    <p:sldId id="382" r:id="rId4"/>
    <p:sldId id="389" r:id="rId5"/>
    <p:sldId id="390" r:id="rId6"/>
    <p:sldId id="391" r:id="rId7"/>
    <p:sldId id="392" r:id="rId8"/>
    <p:sldId id="393" r:id="rId9"/>
    <p:sldId id="383" r:id="rId10"/>
    <p:sldId id="384" r:id="rId11"/>
    <p:sldId id="385" r:id="rId12"/>
    <p:sldId id="386" r:id="rId13"/>
    <p:sldId id="387" r:id="rId14"/>
    <p:sldId id="388" r:id="rId15"/>
    <p:sldId id="395" r:id="rId16"/>
    <p:sldId id="396" r:id="rId17"/>
    <p:sldId id="3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PracVector</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PracVector</a:t>
            </a:r>
            <a:br>
              <a:rPr lang="en-US" altLang="ja-JP" dirty="0">
                <a:solidFill>
                  <a:srgbClr val="0070C0"/>
                </a:solidFill>
              </a:rPr>
            </a:br>
            <a:r>
              <a:rPr lang="en-US" altLang="ja-JP" dirty="0">
                <a:solidFill>
                  <a:srgbClr val="0070C0"/>
                </a:solidFill>
              </a:rPr>
              <a:t>cd </a:t>
            </a:r>
            <a:r>
              <a:rPr lang="en-US" altLang="ja-JP" dirty="0" err="1">
                <a:solidFill>
                  <a:srgbClr val="0070C0"/>
                </a:solidFill>
              </a:rPr>
              <a:t>PracVector</a:t>
            </a:r>
            <a:br>
              <a:rPr lang="en-US" altLang="ja-JP" dirty="0">
                <a:solidFill>
                  <a:srgbClr val="0070C0"/>
                </a:solidFill>
              </a:rPr>
            </a:br>
            <a:endParaRPr lang="en-US" altLang="ja-JP" dirty="0">
              <a:solidFill>
                <a:srgbClr val="0070C0"/>
              </a:solidFill>
            </a:endParaRPr>
          </a:p>
          <a:p>
            <a:r>
              <a:rPr kumimoji="1" lang="en-US" altLang="ja-JP" b="1" dirty="0" err="1"/>
              <a:t>PracVector</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br>
              <a:rPr lang="en-US" altLang="ja-JP" dirty="0">
                <a:solidFill>
                  <a:srgbClr val="0070C0"/>
                </a:solidFill>
              </a:rPr>
            </a:br>
            <a:endParaRPr lang="en-US" altLang="ja-JP" dirty="0">
              <a:solidFill>
                <a:srgbClr val="0070C0"/>
              </a:solidFill>
            </a:endParaRPr>
          </a:p>
          <a:p>
            <a:r>
              <a:rPr lang="en-US" altLang="ja-JP" dirty="0"/>
              <a:t>main.cpp </a:t>
            </a:r>
            <a:r>
              <a:rPr lang="ja-JP" altLang="en-US" dirty="0"/>
              <a:t>を</a:t>
            </a:r>
            <a:r>
              <a:rPr lang="en-US" altLang="ja-JP" dirty="0" err="1"/>
              <a:t>VisualStudio</a:t>
            </a:r>
            <a:r>
              <a:rPr lang="ja-JP" altLang="en-US" dirty="0"/>
              <a:t>で開く</a:t>
            </a:r>
            <a:br>
              <a:rPr lang="en-US" altLang="ja-JP" dirty="0"/>
            </a:br>
            <a:endParaRPr kumimoji="1" lang="ja-JP" altLang="en-US" dirty="0">
              <a:solidFill>
                <a:srgbClr val="0070C0"/>
              </a:solidFill>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int&amp;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Tree>
    <p:extLst>
      <p:ext uri="{BB962C8B-B14F-4D97-AF65-F5344CB8AC3E}">
        <p14:creationId xmlns:p14="http://schemas.microsoft.com/office/powerpoint/2010/main" val="41050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
        <p:nvSpPr>
          <p:cNvPr id="6" name="矢印: 下 5">
            <a:extLst>
              <a:ext uri="{FF2B5EF4-FFF2-40B4-BE49-F238E27FC236}">
                <a16:creationId xmlns:a16="http://schemas.microsoft.com/office/drawing/2014/main" id="{F39AC00B-D7DE-42A7-BE36-7F325FA0E9CC}"/>
              </a:ext>
            </a:extLst>
          </p:cNvPr>
          <p:cNvSpPr/>
          <p:nvPr/>
        </p:nvSpPr>
        <p:spPr>
          <a:xfrm>
            <a:off x="4894729" y="1208145"/>
            <a:ext cx="331695" cy="7978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5148283" y="792646"/>
            <a:ext cx="4049507" cy="830997"/>
          </a:xfrm>
          <a:prstGeom prst="rect">
            <a:avLst/>
          </a:prstGeom>
          <a:noFill/>
        </p:spPr>
        <p:txBody>
          <a:bodyPr wrap="none" rtlCol="0">
            <a:spAutoFit/>
          </a:bodyPr>
          <a:lstStyle/>
          <a:p>
            <a:r>
              <a:rPr kumimoji="1" lang="ja-JP" altLang="en-US" sz="2400" dirty="0">
                <a:solidFill>
                  <a:srgbClr val="00B050"/>
                </a:solidFill>
              </a:rPr>
              <a:t>引数リストの変数名の前に</a:t>
            </a:r>
            <a:endParaRPr kumimoji="1" lang="en-US" altLang="ja-JP" sz="2400" dirty="0">
              <a:solidFill>
                <a:srgbClr val="00B050"/>
              </a:solidFill>
            </a:endParaRPr>
          </a:p>
          <a:p>
            <a:r>
              <a:rPr kumimoji="1" lang="ja-JP" altLang="en-US" sz="2400" dirty="0">
                <a:solidFill>
                  <a:srgbClr val="00B050"/>
                </a:solidFill>
              </a:rPr>
              <a:t>＆を付けると参照渡しとなる</a:t>
            </a:r>
          </a:p>
        </p:txBody>
      </p:sp>
    </p:spTree>
    <p:extLst>
      <p:ext uri="{BB962C8B-B14F-4D97-AF65-F5344CB8AC3E}">
        <p14:creationId xmlns:p14="http://schemas.microsoft.com/office/powerpoint/2010/main" val="408158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75419" y="370769"/>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9843249" cy="3785652"/>
          </a:xfrm>
          <a:prstGeom prst="rect">
            <a:avLst/>
          </a:prstGeom>
          <a:noFill/>
          <a:ln>
            <a:solidFill>
              <a:schemeClr val="tx1"/>
            </a:solidFill>
          </a:ln>
        </p:spPr>
        <p:txBody>
          <a:bodyPr wrap="square" rtlCol="0">
            <a:spAutoFit/>
          </a:bodyPr>
          <a:lstStyle/>
          <a:p>
            <a:r>
              <a:rPr kumimoji="1" lang="en-US" altLang="ja-JP" sz="4000" dirty="0"/>
              <a:t>void </a:t>
            </a:r>
            <a:r>
              <a:rPr kumimoji="1" lang="en-US" altLang="ja-JP" sz="4000" dirty="0" err="1"/>
              <a:t>kansu</a:t>
            </a:r>
            <a:r>
              <a:rPr kumimoji="1" lang="en-US" altLang="ja-JP" sz="4000" dirty="0"/>
              <a:t>(int a, int</a:t>
            </a:r>
            <a:r>
              <a:rPr kumimoji="1" lang="en-US" altLang="ja-JP" sz="4000" dirty="0">
                <a:solidFill>
                  <a:srgbClr val="FF0000"/>
                </a:solidFill>
              </a:rPr>
              <a:t>&amp;</a:t>
            </a:r>
            <a:r>
              <a:rPr kumimoji="1" lang="en-US" altLang="ja-JP" sz="4000" dirty="0"/>
              <a:t> b){</a:t>
            </a:r>
          </a:p>
          <a:p>
            <a:r>
              <a:rPr kumimoji="1" lang="en-US" altLang="ja-JP" sz="4000" dirty="0"/>
              <a:t>	</a:t>
            </a:r>
            <a:r>
              <a:rPr kumimoji="1" lang="en-US" altLang="ja-JP" sz="4000" dirty="0" err="1"/>
              <a:t>cout</a:t>
            </a:r>
            <a:r>
              <a:rPr kumimoji="1" lang="en-US" altLang="ja-JP" sz="4000" dirty="0"/>
              <a:t>	&lt;&lt; “a:” &lt;&lt; a &lt;&lt; </a:t>
            </a:r>
            <a:r>
              <a:rPr kumimoji="1" lang="en-US" altLang="ja-JP" sz="4000" dirty="0" err="1"/>
              <a:t>endl</a:t>
            </a:r>
            <a:endParaRPr kumimoji="1" lang="en-US" altLang="ja-JP" sz="4000" dirty="0"/>
          </a:p>
          <a:p>
            <a:r>
              <a:rPr kumimoji="1" lang="en-US" altLang="ja-JP" sz="4000" dirty="0"/>
              <a:t>		</a:t>
            </a:r>
            <a:r>
              <a:rPr kumimoji="1" lang="ja-JP" altLang="en-US" sz="4000" dirty="0"/>
              <a:t>　</a:t>
            </a:r>
            <a:r>
              <a:rPr kumimoji="1" lang="en-US" altLang="ja-JP" sz="4000" dirty="0"/>
              <a:t>	&lt;&lt; “b:” &lt;&lt; b &lt;&lt; </a:t>
            </a:r>
            <a:r>
              <a:rPr kumimoji="1" lang="en-US" altLang="ja-JP" sz="4000" dirty="0" err="1"/>
              <a:t>endl</a:t>
            </a:r>
            <a:r>
              <a:rPr kumimoji="1" lang="en-US" altLang="ja-JP" sz="4000" dirty="0"/>
              <a:t>;</a:t>
            </a:r>
          </a:p>
          <a:p>
            <a:r>
              <a:rPr kumimoji="1" lang="en-US" altLang="ja-JP" sz="4000" dirty="0"/>
              <a:t>	a = 0;</a:t>
            </a:r>
          </a:p>
          <a:p>
            <a:r>
              <a:rPr kumimoji="1" lang="en-US" altLang="ja-JP" sz="4000" dirty="0"/>
              <a:t>	b = 1;</a:t>
            </a:r>
          </a:p>
          <a:p>
            <a:r>
              <a:rPr kumimoji="1" lang="en-US" altLang="ja-JP" sz="4000" dirty="0"/>
              <a:t>}</a:t>
            </a:r>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2957460" y="3072349"/>
            <a:ext cx="8823249" cy="156966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3200" dirty="0">
                <a:solidFill>
                  <a:srgbClr val="FF0000"/>
                </a:solidFill>
              </a:rPr>
              <a:t>＆</a:t>
            </a:r>
            <a:r>
              <a:rPr kumimoji="1" lang="ja-JP" altLang="en-US" sz="3200" dirty="0"/>
              <a:t>を付けることで、引数となる</a:t>
            </a:r>
            <a:r>
              <a:rPr kumimoji="1" lang="ja-JP" altLang="en-US" sz="3200" dirty="0">
                <a:solidFill>
                  <a:srgbClr val="00B0F0"/>
                </a:solidFill>
              </a:rPr>
              <a:t>変数のアドレス</a:t>
            </a:r>
            <a:r>
              <a:rPr kumimoji="1" lang="ja-JP" altLang="en-US" sz="3200" dirty="0"/>
              <a:t>を</a:t>
            </a:r>
            <a:endParaRPr kumimoji="1" lang="en-US" altLang="ja-JP" sz="3200" dirty="0"/>
          </a:p>
          <a:p>
            <a:r>
              <a:rPr kumimoji="1" lang="ja-JP" altLang="en-US" sz="3200" dirty="0"/>
              <a:t>関数側で受け取り、その</a:t>
            </a:r>
            <a:r>
              <a:rPr kumimoji="1" lang="ja-JP" altLang="en-US" sz="3200" dirty="0">
                <a:solidFill>
                  <a:srgbClr val="00B050"/>
                </a:solidFill>
              </a:rPr>
              <a:t>アドレスに別の変数名を</a:t>
            </a:r>
            <a:endParaRPr kumimoji="1" lang="en-US" altLang="ja-JP" sz="3200" dirty="0">
              <a:solidFill>
                <a:srgbClr val="00B050"/>
              </a:solidFill>
            </a:endParaRPr>
          </a:p>
          <a:p>
            <a:r>
              <a:rPr kumimoji="1" lang="ja-JP" altLang="en-US" sz="3200" dirty="0">
                <a:solidFill>
                  <a:srgbClr val="00B050"/>
                </a:solidFill>
              </a:rPr>
              <a:t>割り当て</a:t>
            </a:r>
            <a:r>
              <a:rPr kumimoji="1" lang="ja-JP" altLang="en-US" sz="3200" dirty="0"/>
              <a:t>て、関数の中で使えるようになる仕組み</a:t>
            </a:r>
          </a:p>
        </p:txBody>
      </p:sp>
    </p:spTree>
    <p:extLst>
      <p:ext uri="{BB962C8B-B14F-4D97-AF65-F5344CB8AC3E}">
        <p14:creationId xmlns:p14="http://schemas.microsoft.com/office/powerpoint/2010/main" val="12456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38200" y="365126"/>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6" name="正方形/長方形 5">
            <a:extLst>
              <a:ext uri="{FF2B5EF4-FFF2-40B4-BE49-F238E27FC236}">
                <a16:creationId xmlns:a16="http://schemas.microsoft.com/office/drawing/2014/main" id="{5E4E9312-A20F-4B97-884C-325504C6B8C3}"/>
              </a:ext>
            </a:extLst>
          </p:cNvPr>
          <p:cNvSpPr/>
          <p:nvPr/>
        </p:nvSpPr>
        <p:spPr>
          <a:xfrm>
            <a:off x="10163142" y="1573752"/>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a(main)</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AF792DF1-2F40-4EC5-878E-BC754774605D}"/>
              </a:ext>
            </a:extLst>
          </p:cNvPr>
          <p:cNvSpPr txBox="1"/>
          <p:nvPr/>
        </p:nvSpPr>
        <p:spPr>
          <a:xfrm>
            <a:off x="8859550" y="1183002"/>
            <a:ext cx="1104790" cy="400110"/>
          </a:xfrm>
          <a:prstGeom prst="rect">
            <a:avLst/>
          </a:prstGeom>
          <a:noFill/>
        </p:spPr>
        <p:txBody>
          <a:bodyPr wrap="none" rtlCol="0">
            <a:spAutoFit/>
          </a:bodyPr>
          <a:lstStyle/>
          <a:p>
            <a:r>
              <a:rPr kumimoji="1" lang="ja-JP" altLang="en-US" sz="2000" b="1" dirty="0"/>
              <a:t>アドレス</a:t>
            </a:r>
          </a:p>
        </p:txBody>
      </p:sp>
      <p:sp>
        <p:nvSpPr>
          <p:cNvPr id="9" name="正方形/長方形 8">
            <a:extLst>
              <a:ext uri="{FF2B5EF4-FFF2-40B4-BE49-F238E27FC236}">
                <a16:creationId xmlns:a16="http://schemas.microsoft.com/office/drawing/2014/main" id="{962C1C8D-9E10-4039-82AE-BADDA481C2C3}"/>
              </a:ext>
            </a:extLst>
          </p:cNvPr>
          <p:cNvSpPr/>
          <p:nvPr/>
        </p:nvSpPr>
        <p:spPr>
          <a:xfrm>
            <a:off x="10163141" y="2107680"/>
            <a:ext cx="1620957" cy="794546"/>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b(main)</a:t>
            </a:r>
          </a:p>
          <a:p>
            <a:pPr algn="ctr"/>
            <a:r>
              <a:rPr kumimoji="1" lang="en-US" altLang="ja-JP" dirty="0">
                <a:solidFill>
                  <a:schemeClr val="tx1"/>
                </a:solidFill>
              </a:rPr>
              <a:t>b(</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978CA3E-404E-4455-AD1E-820ADE1996E1}"/>
              </a:ext>
            </a:extLst>
          </p:cNvPr>
          <p:cNvSpPr/>
          <p:nvPr/>
        </p:nvSpPr>
        <p:spPr>
          <a:xfrm>
            <a:off x="10163139" y="2912061"/>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284BB8FF-BBBD-486E-99D6-A6A2AA52E981}"/>
              </a:ext>
            </a:extLst>
          </p:cNvPr>
          <p:cNvSpPr/>
          <p:nvPr/>
        </p:nvSpPr>
        <p:spPr>
          <a:xfrm>
            <a:off x="10163139" y="3445116"/>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6CC749F-7319-4215-9C7F-25C3CCAE89E8}"/>
              </a:ext>
            </a:extLst>
          </p:cNvPr>
          <p:cNvSpPr txBox="1"/>
          <p:nvPr/>
        </p:nvSpPr>
        <p:spPr>
          <a:xfrm>
            <a:off x="8744142" y="16506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15" name="テキスト ボックス 14">
            <a:extLst>
              <a:ext uri="{FF2B5EF4-FFF2-40B4-BE49-F238E27FC236}">
                <a16:creationId xmlns:a16="http://schemas.microsoft.com/office/drawing/2014/main" id="{AA30E6D1-5143-42BD-8340-E9C32CDCCBEC}"/>
              </a:ext>
            </a:extLst>
          </p:cNvPr>
          <p:cNvSpPr txBox="1"/>
          <p:nvPr/>
        </p:nvSpPr>
        <p:spPr>
          <a:xfrm>
            <a:off x="8744142" y="233873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16" name="テキスト ボックス 15">
            <a:extLst>
              <a:ext uri="{FF2B5EF4-FFF2-40B4-BE49-F238E27FC236}">
                <a16:creationId xmlns:a16="http://schemas.microsoft.com/office/drawing/2014/main" id="{C7C5A56E-17BA-49F8-8FED-C57944FCF37C}"/>
              </a:ext>
            </a:extLst>
          </p:cNvPr>
          <p:cNvSpPr txBox="1"/>
          <p:nvPr/>
        </p:nvSpPr>
        <p:spPr>
          <a:xfrm>
            <a:off x="8744142" y="2989004"/>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17" name="テキスト ボックス 16">
            <a:extLst>
              <a:ext uri="{FF2B5EF4-FFF2-40B4-BE49-F238E27FC236}">
                <a16:creationId xmlns:a16="http://schemas.microsoft.com/office/drawing/2014/main" id="{2CA579FD-D0F6-497D-87AD-9248C48BE78B}"/>
              </a:ext>
            </a:extLst>
          </p:cNvPr>
          <p:cNvSpPr txBox="1"/>
          <p:nvPr/>
        </p:nvSpPr>
        <p:spPr>
          <a:xfrm>
            <a:off x="8749585" y="351186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20" name="テキスト ボックス 19">
            <a:extLst>
              <a:ext uri="{FF2B5EF4-FFF2-40B4-BE49-F238E27FC236}">
                <a16:creationId xmlns:a16="http://schemas.microsoft.com/office/drawing/2014/main" id="{E74884D7-730D-4F72-B693-C192E8713D03}"/>
              </a:ext>
            </a:extLst>
          </p:cNvPr>
          <p:cNvSpPr txBox="1"/>
          <p:nvPr/>
        </p:nvSpPr>
        <p:spPr>
          <a:xfrm>
            <a:off x="10518023" y="1175983"/>
            <a:ext cx="954107" cy="400110"/>
          </a:xfrm>
          <a:prstGeom prst="rect">
            <a:avLst/>
          </a:prstGeom>
          <a:noFill/>
        </p:spPr>
        <p:txBody>
          <a:bodyPr wrap="none" rtlCol="0">
            <a:spAutoFit/>
          </a:bodyPr>
          <a:lstStyle/>
          <a:p>
            <a:r>
              <a:rPr kumimoji="1" lang="ja-JP" altLang="en-US" sz="2000" b="1" dirty="0"/>
              <a:t>変数名</a:t>
            </a:r>
          </a:p>
        </p:txBody>
      </p:sp>
      <p:sp>
        <p:nvSpPr>
          <p:cNvPr id="21" name="テキスト ボックス 20">
            <a:extLst>
              <a:ext uri="{FF2B5EF4-FFF2-40B4-BE49-F238E27FC236}">
                <a16:creationId xmlns:a16="http://schemas.microsoft.com/office/drawing/2014/main" id="{9436BEB6-B827-46F8-85EA-AAD8B802E74E}"/>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A9CC7D0D-1B58-4DA0-9E97-9495A6B9897D}"/>
              </a:ext>
            </a:extLst>
          </p:cNvPr>
          <p:cNvSpPr txBox="1"/>
          <p:nvPr/>
        </p:nvSpPr>
        <p:spPr>
          <a:xfrm>
            <a:off x="5477207" y="3462846"/>
            <a:ext cx="2677336" cy="830997"/>
          </a:xfrm>
          <a:prstGeom prst="rect">
            <a:avLst/>
          </a:prstGeom>
          <a:noFill/>
        </p:spPr>
        <p:txBody>
          <a:bodyPr wrap="none" rtlCol="0">
            <a:spAutoFit/>
          </a:bodyPr>
          <a:lstStyle/>
          <a:p>
            <a:r>
              <a:rPr kumimoji="1" lang="en-US" altLang="ja-JP" sz="2400" dirty="0">
                <a:solidFill>
                  <a:srgbClr val="FF0000"/>
                </a:solidFill>
              </a:rPr>
              <a:t>main</a:t>
            </a:r>
            <a:r>
              <a:rPr kumimoji="1" lang="ja-JP" altLang="en-US" sz="2400" dirty="0">
                <a:solidFill>
                  <a:srgbClr val="FF0000"/>
                </a:solidFill>
              </a:rPr>
              <a:t>関数の変数</a:t>
            </a:r>
            <a:r>
              <a:rPr kumimoji="1" lang="en-US" altLang="ja-JP" sz="2400" dirty="0">
                <a:solidFill>
                  <a:srgbClr val="FF0000"/>
                </a:solidFill>
              </a:rPr>
              <a:t>b</a:t>
            </a:r>
          </a:p>
          <a:p>
            <a:r>
              <a:rPr kumimoji="1" lang="ja-JP" altLang="en-US" sz="2400" dirty="0">
                <a:solidFill>
                  <a:srgbClr val="FF0000"/>
                </a:solidFill>
              </a:rPr>
              <a:t>のアドレス情報</a:t>
            </a:r>
          </a:p>
        </p:txBody>
      </p:sp>
      <p:sp>
        <p:nvSpPr>
          <p:cNvPr id="22" name="楕円 21">
            <a:extLst>
              <a:ext uri="{FF2B5EF4-FFF2-40B4-BE49-F238E27FC236}">
                <a16:creationId xmlns:a16="http://schemas.microsoft.com/office/drawing/2014/main" id="{D5E30A53-136E-48CF-B51D-287E39A8F482}"/>
              </a:ext>
            </a:extLst>
          </p:cNvPr>
          <p:cNvSpPr/>
          <p:nvPr/>
        </p:nvSpPr>
        <p:spPr>
          <a:xfrm>
            <a:off x="3029527" y="4877738"/>
            <a:ext cx="471055" cy="446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578C251F-DF0D-45E6-BC4F-BD70472B131C}"/>
              </a:ext>
            </a:extLst>
          </p:cNvPr>
          <p:cNvCxnSpPr>
            <a:stCxn id="22" idx="6"/>
          </p:cNvCxnSpPr>
          <p:nvPr/>
        </p:nvCxnSpPr>
        <p:spPr>
          <a:xfrm flipV="1">
            <a:off x="3500582" y="2346036"/>
            <a:ext cx="1958109" cy="275484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0F12CB4-6368-CE05-DD3A-942C68E1461B}"/>
              </a:ext>
            </a:extLst>
          </p:cNvPr>
          <p:cNvSpPr txBox="1"/>
          <p:nvPr/>
        </p:nvSpPr>
        <p:spPr>
          <a:xfrm>
            <a:off x="8647370" y="4252685"/>
            <a:ext cx="3363421" cy="1569660"/>
          </a:xfrm>
          <a:prstGeom prst="rect">
            <a:avLst/>
          </a:prstGeom>
          <a:noFill/>
        </p:spPr>
        <p:txBody>
          <a:bodyPr wrap="none" rtlCol="0">
            <a:spAutoFit/>
          </a:bodyPr>
          <a:lstStyle/>
          <a:p>
            <a:r>
              <a:rPr kumimoji="1" lang="en-US" altLang="ja-JP" sz="2400" dirty="0">
                <a:solidFill>
                  <a:srgbClr val="0070C0"/>
                </a:solidFill>
              </a:rPr>
              <a:t>main</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と</a:t>
            </a:r>
            <a:endParaRPr kumimoji="1" lang="en-US" altLang="ja-JP" sz="2400" dirty="0">
              <a:solidFill>
                <a:srgbClr val="0070C0"/>
              </a:solidFill>
            </a:endParaRPr>
          </a:p>
          <a:p>
            <a:r>
              <a:rPr kumimoji="1" lang="en-US" altLang="ja-JP" sz="2400" dirty="0" err="1">
                <a:solidFill>
                  <a:srgbClr val="0070C0"/>
                </a:solidFill>
              </a:rPr>
              <a:t>kansu</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は</a:t>
            </a:r>
            <a:endParaRPr kumimoji="1" lang="en-US" altLang="ja-JP" sz="2400" dirty="0">
              <a:solidFill>
                <a:srgbClr val="0070C0"/>
              </a:solidFill>
            </a:endParaRPr>
          </a:p>
          <a:p>
            <a:r>
              <a:rPr kumimoji="1" lang="ja-JP" altLang="en-US" sz="2400" dirty="0">
                <a:solidFill>
                  <a:srgbClr val="0070C0"/>
                </a:solidFill>
              </a:rPr>
              <a:t>同じアドレスになるので</a:t>
            </a:r>
            <a:endParaRPr kumimoji="1" lang="en-US" altLang="ja-JP" sz="2400" dirty="0">
              <a:solidFill>
                <a:srgbClr val="0070C0"/>
              </a:solidFill>
            </a:endParaRPr>
          </a:p>
          <a:p>
            <a:r>
              <a:rPr kumimoji="1" lang="ja-JP" altLang="en-US" sz="2400" dirty="0">
                <a:solidFill>
                  <a:srgbClr val="0070C0"/>
                </a:solidFill>
              </a:rPr>
              <a:t>変更すると両方に反映</a:t>
            </a:r>
          </a:p>
        </p:txBody>
      </p:sp>
    </p:spTree>
    <p:extLst>
      <p:ext uri="{BB962C8B-B14F-4D97-AF65-F5344CB8AC3E}">
        <p14:creationId xmlns:p14="http://schemas.microsoft.com/office/powerpoint/2010/main" val="247339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pPr lvl="1"/>
            <a:r>
              <a:rPr lang="ja-JP" altLang="en-US" dirty="0"/>
              <a:t>関数の参照渡しを行う理由</a:t>
            </a:r>
            <a:br>
              <a:rPr lang="en-US" altLang="ja-JP" dirty="0"/>
            </a:br>
            <a:br>
              <a:rPr lang="en-US" altLang="ja-JP" dirty="0"/>
            </a:br>
            <a:r>
              <a:rPr lang="ja-JP" altLang="en-US" dirty="0"/>
              <a:t>値のコピー渡しを行う際に、巨大な構造体データを引数に使用すると</a:t>
            </a:r>
            <a:r>
              <a:rPr lang="ja-JP" altLang="en-US" dirty="0">
                <a:solidFill>
                  <a:srgbClr val="FF0000"/>
                </a:solidFill>
              </a:rPr>
              <a:t>データのコピーに時間がかかる</a:t>
            </a:r>
            <a:r>
              <a:rPr lang="en-US" altLang="ja-JP" dirty="0"/>
              <a:t>…</a:t>
            </a:r>
            <a:br>
              <a:rPr lang="en-US" altLang="ja-JP" dirty="0"/>
            </a:br>
            <a:br>
              <a:rPr lang="en-US" altLang="ja-JP" dirty="0"/>
            </a:br>
            <a:r>
              <a:rPr lang="ja-JP" altLang="en-US" dirty="0"/>
              <a:t>そのため、参照渡しでデータの実体がある</a:t>
            </a:r>
            <a:r>
              <a:rPr lang="ja-JP" altLang="en-US" dirty="0">
                <a:solidFill>
                  <a:srgbClr val="0070C0"/>
                </a:solidFill>
              </a:rPr>
              <a:t>アドレスを指定することでコピーにかかる時間を省略</a:t>
            </a:r>
            <a:r>
              <a:rPr lang="ja-JP" altLang="en-US" dirty="0"/>
              <a:t>可能</a:t>
            </a:r>
            <a:br>
              <a:rPr lang="en-US" altLang="ja-JP" dirty="0"/>
            </a:br>
            <a:br>
              <a:rPr lang="en-US" altLang="ja-JP" dirty="0"/>
            </a:br>
            <a:r>
              <a:rPr lang="ja-JP" altLang="en-US" dirty="0"/>
              <a:t>参照渡しの際に、</a:t>
            </a:r>
            <a:r>
              <a:rPr lang="en-US" altLang="ja-JP" dirty="0">
                <a:solidFill>
                  <a:srgbClr val="FF0000"/>
                </a:solidFill>
              </a:rPr>
              <a:t>const</a:t>
            </a:r>
            <a:r>
              <a:rPr lang="ja-JP" altLang="en-US" dirty="0"/>
              <a:t>を付けると関数側で変更が</a:t>
            </a:r>
            <a:br>
              <a:rPr lang="en-US" altLang="ja-JP" dirty="0"/>
            </a:br>
            <a:r>
              <a:rPr lang="ja-JP" altLang="en-US" dirty="0"/>
              <a:t>禁止されるため、値渡しと同様に使用が可能</a:t>
            </a:r>
            <a:endParaRPr lang="en-US" altLang="ja-JP" dirty="0"/>
          </a:p>
        </p:txBody>
      </p:sp>
    </p:spTree>
    <p:extLst>
      <p:ext uri="{BB962C8B-B14F-4D97-AF65-F5344CB8AC3E}">
        <p14:creationId xmlns:p14="http://schemas.microsoft.com/office/powerpoint/2010/main" val="27441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compare(int&amp; max, int&amp;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Tree>
    <p:extLst>
      <p:ext uri="{BB962C8B-B14F-4D97-AF65-F5344CB8AC3E}">
        <p14:creationId xmlns:p14="http://schemas.microsoft.com/office/powerpoint/2010/main" val="70394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1556426" y="3946186"/>
            <a:ext cx="10038944" cy="2230878"/>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void compare(int&amp; max, int&amp; min, int data ){</a:t>
            </a:r>
          </a:p>
          <a:p>
            <a:pPr marL="0" inden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max = max &lt; data ? data : max;</a:t>
            </a:r>
          </a:p>
          <a:p>
            <a:pPr marL="0" indent="0">
              <a:buFont typeface="Arial" panose="020B0604020202020204" pitchFamily="34" charse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min = min &gt; data ? data : min;</a:t>
            </a:r>
          </a:p>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 </a:t>
            </a:r>
            <a:r>
              <a:rPr lang="en-US" altLang="ja-JP" sz="2800" dirty="0">
                <a:solidFill>
                  <a:srgbClr val="00B050"/>
                </a:solidFill>
                <a:latin typeface="+mn-ea"/>
              </a:rPr>
              <a:t>//</a:t>
            </a:r>
            <a:r>
              <a:rPr lang="ja-JP" altLang="en-US" sz="2800" dirty="0">
                <a:solidFill>
                  <a:srgbClr val="00B050"/>
                </a:solidFill>
                <a:latin typeface="+mn-ea"/>
              </a:rPr>
              <a:t>条件演算子を使った書き方</a:t>
            </a:r>
            <a:endParaRPr lang="en-US" altLang="ja-JP" sz="2000" dirty="0">
              <a:solidFill>
                <a:srgbClr val="00B050"/>
              </a:solidFill>
              <a:latin typeface="+mn-ea"/>
            </a:endParaRPr>
          </a:p>
        </p:txBody>
      </p:sp>
    </p:spTree>
    <p:extLst>
      <p:ext uri="{BB962C8B-B14F-4D97-AF65-F5344CB8AC3E}">
        <p14:creationId xmlns:p14="http://schemas.microsoft.com/office/powerpoint/2010/main" val="330328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r>
              <a:rPr kumimoji="1" lang="ja-JP" altLang="en-US" dirty="0"/>
              <a:t>（おまけ）</a:t>
            </a:r>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470169" y="4549301"/>
            <a:ext cx="11468911" cy="1627763"/>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solidFill>
                  <a:srgbClr val="000000"/>
                </a:solidFill>
                <a:ea typeface="ＭＳ ゴシック" panose="020B0609070205080204" pitchFamily="49" charset="-128"/>
              </a:rPr>
              <a:t>max = *</a:t>
            </a:r>
            <a:r>
              <a:rPr lang="en-US" altLang="ja-JP" sz="2800" dirty="0" err="1">
                <a:solidFill>
                  <a:srgbClr val="FF0000"/>
                </a:solidFill>
                <a:ea typeface="ＭＳ ゴシック" panose="020B0609070205080204" pitchFamily="49" charset="-128"/>
              </a:rPr>
              <a:t>max_element</a:t>
            </a:r>
            <a:r>
              <a:rPr lang="en-US" altLang="ja-JP" sz="2800" dirty="0">
                <a:solidFill>
                  <a:srgbClr val="000000"/>
                </a:solidFill>
                <a:ea typeface="ＭＳ ゴシック" panose="020B0609070205080204" pitchFamily="49" charset="-128"/>
              </a:rPr>
              <a:t>(</a:t>
            </a:r>
            <a:r>
              <a:rPr lang="en-US" altLang="ja-JP" sz="2800" dirty="0" err="1">
                <a:solidFill>
                  <a:srgbClr val="000000"/>
                </a:solidFill>
                <a:ea typeface="ＭＳ ゴシック" panose="020B0609070205080204" pitchFamily="49" charset="-128"/>
              </a:rPr>
              <a:t>vec.begin</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vec.end</a:t>
            </a:r>
            <a:r>
              <a:rPr lang="en-US" altLang="ja-JP" sz="2800" dirty="0">
                <a:solidFill>
                  <a:srgbClr val="000000"/>
                </a:solidFill>
                <a:ea typeface="ＭＳ ゴシック" panose="020B0609070205080204" pitchFamily="49" charset="-128"/>
              </a:rPr>
              <a:t>());</a:t>
            </a:r>
          </a:p>
          <a:p>
            <a:pPr marL="0" indent="0">
              <a:buNone/>
            </a:pPr>
            <a:r>
              <a:rPr lang="en-US" altLang="ja-JP" sz="2800" dirty="0">
                <a:solidFill>
                  <a:srgbClr val="000000"/>
                </a:solidFill>
                <a:ea typeface="ＭＳ ゴシック" panose="020B0609070205080204" pitchFamily="49" charset="-128"/>
              </a:rPr>
              <a:t>min = *</a:t>
            </a:r>
            <a:r>
              <a:rPr lang="en-US" altLang="ja-JP" sz="2800" dirty="0" err="1">
                <a:solidFill>
                  <a:srgbClr val="0070C0"/>
                </a:solidFill>
                <a:ea typeface="ＭＳ ゴシック" panose="020B0609070205080204" pitchFamily="49" charset="-128"/>
              </a:rPr>
              <a:t>min_element</a:t>
            </a:r>
            <a:r>
              <a:rPr lang="en-US" altLang="ja-JP" sz="2800" dirty="0">
                <a:solidFill>
                  <a:srgbClr val="000000"/>
                </a:solidFill>
                <a:ea typeface="ＭＳ ゴシック" panose="020B0609070205080204" pitchFamily="49" charset="-128"/>
              </a:rPr>
              <a:t>(</a:t>
            </a:r>
            <a:r>
              <a:rPr lang="en-US" altLang="ja-JP" sz="2800" dirty="0" err="1">
                <a:solidFill>
                  <a:srgbClr val="000000"/>
                </a:solidFill>
                <a:ea typeface="ＭＳ ゴシック" panose="020B0609070205080204" pitchFamily="49" charset="-128"/>
              </a:rPr>
              <a:t>vec.begin</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vec.end</a:t>
            </a:r>
            <a:r>
              <a:rPr lang="en-US" altLang="ja-JP" sz="2800" dirty="0">
                <a:solidFill>
                  <a:srgbClr val="000000"/>
                </a:solidFill>
                <a:ea typeface="ＭＳ ゴシック" panose="020B0609070205080204" pitchFamily="49" charset="-128"/>
              </a:rPr>
              <a:t>());</a:t>
            </a:r>
          </a:p>
          <a:p>
            <a:pPr marL="0" indent="0">
              <a:buNone/>
            </a:pPr>
            <a:r>
              <a:rPr lang="en-US" altLang="ja-JP" sz="2800" dirty="0" err="1">
                <a:solidFill>
                  <a:srgbClr val="000000"/>
                </a:solidFill>
                <a:ea typeface="ＭＳ ゴシック" panose="020B0609070205080204" pitchFamily="49" charset="-128"/>
              </a:rPr>
              <a:t>cout</a:t>
            </a:r>
            <a:r>
              <a:rPr lang="en-US" altLang="ja-JP" sz="2800" dirty="0">
                <a:solidFill>
                  <a:srgbClr val="000000"/>
                </a:solidFill>
                <a:ea typeface="ＭＳ ゴシック" panose="020B0609070205080204" pitchFamily="49" charset="-128"/>
              </a:rPr>
              <a:t> &lt;&lt; </a:t>
            </a:r>
            <a:r>
              <a:rPr lang="en-US" altLang="ja-JP" sz="2800" dirty="0">
                <a:solidFill>
                  <a:srgbClr val="A31515"/>
                </a:solidFill>
                <a:ea typeface="ＭＳ ゴシック" panose="020B0609070205080204" pitchFamily="49" charset="-128"/>
              </a:rPr>
              <a:t>"</a:t>
            </a:r>
            <a:r>
              <a:rPr lang="ja-JP" altLang="en-US" sz="2800" dirty="0">
                <a:solidFill>
                  <a:srgbClr val="A31515"/>
                </a:solidFill>
                <a:latin typeface="+mn-ea"/>
              </a:rPr>
              <a:t>最大値</a:t>
            </a:r>
            <a:r>
              <a:rPr lang="en-US" altLang="ja-JP" sz="2800" dirty="0">
                <a:solidFill>
                  <a:srgbClr val="A31515"/>
                </a:solidFill>
                <a:latin typeface="+mn-ea"/>
              </a:rPr>
              <a:t>:</a:t>
            </a:r>
            <a:r>
              <a:rPr lang="en-US" altLang="ja-JP" sz="2800" dirty="0">
                <a:solidFill>
                  <a:srgbClr val="A31515"/>
                </a:solidFill>
                <a:ea typeface="ＭＳ ゴシック" panose="020B0609070205080204" pitchFamily="49" charset="-128"/>
              </a:rPr>
              <a:t>"</a:t>
            </a:r>
            <a:r>
              <a:rPr lang="ja-JP" altLang="en-US" sz="2800" dirty="0">
                <a:solidFill>
                  <a:srgbClr val="000000"/>
                </a:solidFill>
                <a:ea typeface="ＭＳ ゴシック" panose="020B0609070205080204" pitchFamily="49" charset="-128"/>
              </a:rPr>
              <a:t> </a:t>
            </a:r>
            <a:r>
              <a:rPr lang="en-US" altLang="ja-JP" sz="2800" dirty="0">
                <a:solidFill>
                  <a:srgbClr val="008080"/>
                </a:solidFill>
                <a:ea typeface="ＭＳ ゴシック" panose="020B0609070205080204" pitchFamily="49" charset="-128"/>
              </a:rPr>
              <a:t>&lt;&lt;</a:t>
            </a:r>
            <a:r>
              <a:rPr lang="ja-JP" altLang="en-US" sz="2800" dirty="0">
                <a:solidFill>
                  <a:srgbClr val="000000"/>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max </a:t>
            </a:r>
            <a:r>
              <a:rPr lang="en-US" altLang="ja-JP" sz="2800" dirty="0">
                <a:solidFill>
                  <a:srgbClr val="008080"/>
                </a:solidFill>
                <a:ea typeface="ＭＳ ゴシック" panose="020B0609070205080204" pitchFamily="49" charset="-128"/>
              </a:rPr>
              <a:t>&lt;&lt;</a:t>
            </a:r>
            <a:r>
              <a:rPr lang="en-US" altLang="ja-JP" sz="2800" dirty="0">
                <a:solidFill>
                  <a:srgbClr val="000000"/>
                </a:solidFill>
                <a:ea typeface="ＭＳ ゴシック" panose="020B0609070205080204" pitchFamily="49" charset="-128"/>
              </a:rPr>
              <a:t> </a:t>
            </a:r>
            <a:r>
              <a:rPr lang="en-US" altLang="ja-JP" sz="2800" dirty="0">
                <a:solidFill>
                  <a:srgbClr val="A31515"/>
                </a:solidFill>
                <a:ea typeface="ＭＳ ゴシック" panose="020B0609070205080204" pitchFamily="49" charset="-128"/>
              </a:rPr>
              <a:t>" </a:t>
            </a:r>
            <a:r>
              <a:rPr lang="ja-JP" altLang="en-US" sz="2800" dirty="0">
                <a:solidFill>
                  <a:srgbClr val="A31515"/>
                </a:solidFill>
                <a:latin typeface="+mn-ea"/>
              </a:rPr>
              <a:t>最小値</a:t>
            </a:r>
            <a:r>
              <a:rPr lang="en-US" altLang="ja-JP" sz="2800" dirty="0">
                <a:solidFill>
                  <a:srgbClr val="A31515"/>
                </a:solidFill>
                <a:latin typeface="+mn-ea"/>
              </a:rPr>
              <a:t>:</a:t>
            </a:r>
            <a:r>
              <a:rPr lang="en-US" altLang="ja-JP" sz="2800" dirty="0">
                <a:solidFill>
                  <a:srgbClr val="A31515"/>
                </a:solidFill>
                <a:ea typeface="ＭＳ ゴシック" panose="020B0609070205080204" pitchFamily="49" charset="-128"/>
              </a:rPr>
              <a:t>"</a:t>
            </a:r>
            <a:r>
              <a:rPr lang="ja-JP" altLang="en-US" sz="2800" dirty="0">
                <a:solidFill>
                  <a:srgbClr val="000000"/>
                </a:solidFill>
                <a:ea typeface="ＭＳ ゴシック" panose="020B0609070205080204" pitchFamily="49" charset="-128"/>
              </a:rPr>
              <a:t> </a:t>
            </a:r>
            <a:r>
              <a:rPr lang="en-US" altLang="ja-JP" sz="2800" dirty="0">
                <a:solidFill>
                  <a:srgbClr val="008080"/>
                </a:solidFill>
                <a:ea typeface="ＭＳ ゴシック" panose="020B0609070205080204" pitchFamily="49" charset="-128"/>
              </a:rPr>
              <a:t>&lt;&lt;</a:t>
            </a:r>
            <a:r>
              <a:rPr lang="ja-JP" altLang="en-US" sz="2800" dirty="0">
                <a:solidFill>
                  <a:srgbClr val="000000"/>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min </a:t>
            </a:r>
            <a:r>
              <a:rPr lang="en-US" altLang="ja-JP" sz="2800" dirty="0">
                <a:solidFill>
                  <a:srgbClr val="008080"/>
                </a:solidFill>
                <a:ea typeface="ＭＳ ゴシック" panose="020B0609070205080204" pitchFamily="49" charset="-128"/>
              </a:rPr>
              <a:t>&lt;&lt;</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endl</a:t>
            </a:r>
            <a:r>
              <a:rPr lang="en-US" altLang="ja-JP" sz="2800" dirty="0">
                <a:solidFill>
                  <a:srgbClr val="000000"/>
                </a:solidFill>
                <a:ea typeface="ＭＳ ゴシック" panose="020B0609070205080204" pitchFamily="49" charset="-128"/>
              </a:rPr>
              <a:t>;</a:t>
            </a:r>
          </a:p>
          <a:p>
            <a:pPr marL="0" indent="0">
              <a:buNone/>
            </a:pPr>
            <a:endParaRPr lang="en-US" altLang="ja-JP" sz="2000" dirty="0">
              <a:solidFill>
                <a:srgbClr val="00B050"/>
              </a:solidFill>
              <a:latin typeface="+mn-ea"/>
            </a:endParaRPr>
          </a:p>
        </p:txBody>
      </p:sp>
      <p:sp>
        <p:nvSpPr>
          <p:cNvPr id="6" name="コンテンツ プレースホルダー 5">
            <a:extLst>
              <a:ext uri="{FF2B5EF4-FFF2-40B4-BE49-F238E27FC236}">
                <a16:creationId xmlns:a16="http://schemas.microsoft.com/office/drawing/2014/main" id="{C764F9E6-101D-EE26-D2D0-2CDBB54C848B}"/>
              </a:ext>
            </a:extLst>
          </p:cNvPr>
          <p:cNvSpPr>
            <a:spLocks noGrp="1"/>
          </p:cNvSpPr>
          <p:nvPr>
            <p:ph idx="1"/>
          </p:nvPr>
        </p:nvSpPr>
        <p:spPr/>
        <p:txBody>
          <a:bodyPr/>
          <a:lstStyle/>
          <a:p>
            <a:r>
              <a:rPr lang="ja-JP" altLang="en-US" dirty="0"/>
              <a:t>ｓｔｄ：：</a:t>
            </a:r>
            <a:r>
              <a:rPr lang="en-US" altLang="ja-JP" dirty="0" err="1">
                <a:solidFill>
                  <a:srgbClr val="FF0000"/>
                </a:solidFill>
              </a:rPr>
              <a:t>max_element</a:t>
            </a:r>
            <a:r>
              <a:rPr lang="en-US" altLang="ja-JP" dirty="0"/>
              <a:t>(</a:t>
            </a:r>
            <a:r>
              <a:rPr lang="ja-JP" altLang="en-US" dirty="0"/>
              <a:t>イテレータ</a:t>
            </a:r>
            <a:r>
              <a:rPr lang="en-US" altLang="ja-JP" dirty="0"/>
              <a:t>1,</a:t>
            </a:r>
            <a:r>
              <a:rPr lang="ja-JP" altLang="en-US" dirty="0"/>
              <a:t>イテレータ</a:t>
            </a:r>
            <a:r>
              <a:rPr lang="en-US" altLang="ja-JP" dirty="0"/>
              <a:t>2)</a:t>
            </a:r>
            <a:br>
              <a:rPr lang="en-US" altLang="ja-JP" dirty="0"/>
            </a:br>
            <a:r>
              <a:rPr lang="ja-JP" altLang="en-US" dirty="0"/>
              <a:t>ｓｔｄ：：</a:t>
            </a:r>
            <a:r>
              <a:rPr lang="en-US" altLang="ja-JP" dirty="0" err="1">
                <a:solidFill>
                  <a:srgbClr val="0070C0"/>
                </a:solidFill>
              </a:rPr>
              <a:t>min_element</a:t>
            </a:r>
            <a:r>
              <a:rPr lang="en-US" altLang="ja-JP" dirty="0"/>
              <a:t>(</a:t>
            </a:r>
            <a:r>
              <a:rPr lang="ja-JP" altLang="en-US" dirty="0"/>
              <a:t>イテレータ</a:t>
            </a:r>
            <a:r>
              <a:rPr lang="en-US" altLang="ja-JP" dirty="0"/>
              <a:t>1,</a:t>
            </a:r>
            <a:r>
              <a:rPr lang="ja-JP" altLang="en-US" dirty="0"/>
              <a:t>イテレータ</a:t>
            </a:r>
            <a:r>
              <a:rPr lang="en-US" altLang="ja-JP" dirty="0"/>
              <a:t>2)</a:t>
            </a:r>
            <a:br>
              <a:rPr lang="en-US" altLang="ja-JP" dirty="0"/>
            </a:br>
            <a:br>
              <a:rPr lang="en-US" altLang="ja-JP" dirty="0"/>
            </a:br>
            <a:r>
              <a:rPr lang="ja-JP" altLang="en-US" dirty="0"/>
              <a:t>イテレータ</a:t>
            </a:r>
            <a:r>
              <a:rPr lang="en-US" altLang="ja-JP" dirty="0"/>
              <a:t>1</a:t>
            </a:r>
            <a:r>
              <a:rPr lang="ja-JP" altLang="en-US" dirty="0"/>
              <a:t>～イテレータ</a:t>
            </a:r>
            <a:r>
              <a:rPr lang="en-US" altLang="ja-JP" dirty="0"/>
              <a:t>2</a:t>
            </a:r>
            <a:r>
              <a:rPr lang="ja-JP" altLang="en-US" dirty="0"/>
              <a:t>までの範囲で最大値・</a:t>
            </a:r>
            <a:br>
              <a:rPr lang="en-US" altLang="ja-JP" dirty="0"/>
            </a:br>
            <a:r>
              <a:rPr lang="ja-JP" altLang="en-US" dirty="0"/>
              <a:t>最小値のイテレータを返す標準関数が存在する</a:t>
            </a:r>
            <a:br>
              <a:rPr lang="en-US" altLang="ja-JP" dirty="0"/>
            </a:br>
            <a:r>
              <a:rPr lang="ja-JP" altLang="en-US" dirty="0"/>
              <a:t>これを使用するとループ処理が不要になる</a:t>
            </a:r>
          </a:p>
        </p:txBody>
      </p:sp>
    </p:spTree>
    <p:extLst>
      <p:ext uri="{BB962C8B-B14F-4D97-AF65-F5344CB8AC3E}">
        <p14:creationId xmlns:p14="http://schemas.microsoft.com/office/powerpoint/2010/main" val="332930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en-US" altLang="ja-JP" dirty="0"/>
              <a:t>int</a:t>
            </a:r>
            <a:r>
              <a:rPr lang="ja-JP" altLang="en-US" dirty="0"/>
              <a:t>値を格納できる</a:t>
            </a:r>
            <a:r>
              <a:rPr lang="en-US" altLang="ja-JP" dirty="0"/>
              <a:t>vector</a:t>
            </a:r>
            <a:r>
              <a:rPr lang="ja-JP" altLang="en-US" dirty="0"/>
              <a:t>コンテナクラスの</a:t>
            </a:r>
            <a:br>
              <a:rPr lang="en-US" altLang="ja-JP" dirty="0"/>
            </a:br>
            <a:r>
              <a:rPr lang="ja-JP" altLang="en-US" dirty="0"/>
              <a:t>インスタンスを </a:t>
            </a:r>
            <a:r>
              <a:rPr lang="en-US" altLang="ja-JP" dirty="0" err="1"/>
              <a:t>vec</a:t>
            </a:r>
            <a:r>
              <a:rPr lang="en-US" altLang="ja-JP" dirty="0"/>
              <a:t> </a:t>
            </a:r>
            <a:r>
              <a:rPr lang="ja-JP" altLang="en-US" dirty="0"/>
              <a:t>として宣言し、初期値として</a:t>
            </a:r>
            <a:br>
              <a:rPr lang="en-US" altLang="ja-JP" sz="2000" dirty="0"/>
            </a:br>
            <a:br>
              <a:rPr lang="en-US" altLang="ja-JP" sz="2000" dirty="0"/>
            </a:br>
            <a:r>
              <a:rPr lang="en-US" altLang="ja-JP" dirty="0">
                <a:solidFill>
                  <a:srgbClr val="FF0000"/>
                </a:solidFill>
              </a:rPr>
              <a:t>20, 11, 9, 33, 40, 25</a:t>
            </a:r>
            <a:br>
              <a:rPr lang="en-US" altLang="ja-JP" sz="2400" dirty="0"/>
            </a:br>
            <a:br>
              <a:rPr lang="en-US" altLang="ja-JP" sz="2400" dirty="0"/>
            </a:br>
            <a:r>
              <a:rPr lang="ja-JP" altLang="en-US" dirty="0"/>
              <a:t>を与える</a:t>
            </a:r>
            <a:br>
              <a:rPr lang="en-US" altLang="ja-JP" dirty="0"/>
            </a:br>
            <a:r>
              <a:rPr lang="ja-JP" altLang="en-US" dirty="0"/>
              <a:t>これらの数値の中から最大値と最小値をみつけて画面上に表示したい</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同じプログラム</a:t>
            </a:r>
            <a:r>
              <a:rPr lang="en-US" altLang="ja-JP" dirty="0"/>
              <a:t>(main.cpp</a:t>
            </a:r>
            <a:r>
              <a:rPr lang="ja-JP" altLang="en-US" dirty="0"/>
              <a:t>）内で以下の</a:t>
            </a:r>
            <a:r>
              <a:rPr lang="ja-JP" altLang="en-US" b="1" dirty="0">
                <a:solidFill>
                  <a:srgbClr val="0070C0"/>
                </a:solidFill>
              </a:rPr>
              <a:t>３通りのループ処理</a:t>
            </a:r>
            <a:r>
              <a:rPr lang="ja-JP" altLang="en-US" dirty="0"/>
              <a:t>で最大値と最小値を取得しなさい</a:t>
            </a:r>
            <a:endParaRPr lang="en-US" altLang="ja-JP" dirty="0"/>
          </a:p>
          <a:p>
            <a:pPr marL="971550" lvl="1" indent="-514350">
              <a:buFont typeface="+mj-ea"/>
              <a:buAutoNum type="circleNumDbPlain"/>
            </a:pPr>
            <a:r>
              <a:rPr lang="ja-JP" altLang="en-US" dirty="0"/>
              <a:t>配列の</a:t>
            </a:r>
            <a:r>
              <a:rPr lang="ja-JP" altLang="en-US" dirty="0">
                <a:solidFill>
                  <a:srgbClr val="FF0000"/>
                </a:solidFill>
              </a:rPr>
              <a:t>添え字番号</a:t>
            </a:r>
            <a:r>
              <a:rPr lang="ja-JP" altLang="en-US" dirty="0"/>
              <a:t>を変更しながら最大値と最小値を探す</a:t>
            </a:r>
            <a:endParaRPr lang="en-US" altLang="ja-JP" dirty="0"/>
          </a:p>
          <a:p>
            <a:pPr marL="971550" lvl="1" indent="-514350">
              <a:buFont typeface="+mj-ea"/>
              <a:buAutoNum type="circleNumDbPlain"/>
            </a:pPr>
            <a:r>
              <a:rPr lang="ja-JP" altLang="en-US" dirty="0">
                <a:solidFill>
                  <a:srgbClr val="FF0000"/>
                </a:solidFill>
              </a:rPr>
              <a:t>イテレータ</a:t>
            </a:r>
            <a:r>
              <a:rPr lang="ja-JP" altLang="en-US" dirty="0"/>
              <a:t>を使って、イテレータを進めながら最大値と最小値を探す</a:t>
            </a:r>
            <a:endParaRPr lang="en-US" altLang="ja-JP" dirty="0"/>
          </a:p>
          <a:p>
            <a:pPr marL="971550" lvl="1" indent="-514350">
              <a:buFont typeface="+mj-ea"/>
              <a:buAutoNum type="circleNumDbPlain"/>
            </a:pPr>
            <a:r>
              <a:rPr lang="ja-JP" altLang="en-US" dirty="0">
                <a:solidFill>
                  <a:srgbClr val="FF0000"/>
                </a:solidFill>
              </a:rPr>
              <a:t>範囲</a:t>
            </a:r>
            <a:r>
              <a:rPr lang="en-US" altLang="ja-JP" dirty="0">
                <a:solidFill>
                  <a:srgbClr val="FF0000"/>
                </a:solidFill>
              </a:rPr>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13590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162976"/>
            <a:ext cx="10515600" cy="5329898"/>
          </a:xfrm>
          <a:solidFill>
            <a:schemeClr val="bg1"/>
          </a:solidFill>
          <a:ln>
            <a:solidFill>
              <a:schemeClr val="tx1"/>
            </a:solidFill>
          </a:ln>
        </p:spPr>
        <p:txBody>
          <a:bodyPr>
            <a:noAutofit/>
          </a:body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&lt;vector&gt;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 {</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&gt; </a:t>
            </a:r>
            <a:r>
              <a:rPr lang="en-US" altLang="ja-JP" sz="2400" dirty="0" err="1">
                <a:solidFill>
                  <a:srgbClr val="000000"/>
                </a:solidFill>
                <a:ea typeface="ＭＳ ゴシック" panose="020B0609070205080204" pitchFamily="49" charset="-128"/>
              </a:rPr>
              <a:t>vec</a:t>
            </a:r>
            <a:r>
              <a:rPr lang="en-US" altLang="ja-JP" sz="2400" dirty="0">
                <a:solidFill>
                  <a:srgbClr val="000000"/>
                </a:solidFill>
                <a:ea typeface="ＭＳ ゴシック" panose="020B0609070205080204" pitchFamily="49" charset="-128"/>
              </a:rPr>
              <a:t>{ 20,11,9,33,40,25 }; </a:t>
            </a:r>
            <a:br>
              <a:rPr lang="en-US" altLang="ja-JP" sz="2400" dirty="0">
                <a:solidFill>
                  <a:srgbClr val="00B050"/>
                </a:solidFill>
                <a:latin typeface="+mn-ea"/>
              </a:rPr>
            </a:br>
            <a:r>
              <a:rPr lang="en-US" altLang="ja-JP" sz="2400" dirty="0">
                <a:solidFill>
                  <a:srgbClr val="00B050"/>
                </a:solidFill>
                <a:latin typeface="+mn-ea"/>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max, min;</a:t>
            </a:r>
          </a:p>
          <a:p>
            <a:pPr marL="0" indent="0">
              <a:buNone/>
            </a:pPr>
            <a:r>
              <a:rPr lang="en-US" altLang="ja-JP" sz="2400" dirty="0">
                <a:solidFill>
                  <a:srgbClr val="008000"/>
                </a:solidFill>
                <a:ea typeface="ＭＳ ゴシック" panose="020B0609070205080204" pitchFamily="49" charset="-128"/>
              </a:rPr>
              <a:t>    </a:t>
            </a:r>
            <a:r>
              <a:rPr lang="en-US" altLang="ja-JP" sz="2400" dirty="0">
                <a:solidFill>
                  <a:srgbClr val="00B050"/>
                </a:solidFill>
                <a:latin typeface="+mn-ea"/>
              </a:rPr>
              <a:t>//***  </a:t>
            </a:r>
            <a:r>
              <a:rPr lang="ja-JP" altLang="en-US" sz="2400" dirty="0">
                <a:solidFill>
                  <a:srgbClr val="00B050"/>
                </a:solidFill>
                <a:latin typeface="+mn-ea"/>
              </a:rPr>
              <a:t>添え字を使ったループ </a:t>
            </a:r>
            <a:r>
              <a:rPr lang="en-US" altLang="ja-JP" sz="2400" dirty="0">
                <a:solidFill>
                  <a:srgbClr val="00B050"/>
                </a:solidFill>
                <a:latin typeface="+mn-ea"/>
              </a:rPr>
              <a:t>***</a:t>
            </a:r>
            <a:br>
              <a:rPr lang="en-US" altLang="ja-JP" sz="2400" dirty="0">
                <a:solidFill>
                  <a:srgbClr val="00B050"/>
                </a:solidFill>
                <a:latin typeface="+mn-ea"/>
              </a:rPr>
            </a:br>
            <a:r>
              <a:rPr lang="ja-JP" altLang="en-US" sz="2400" dirty="0">
                <a:solidFill>
                  <a:srgbClr val="00B050"/>
                </a:solidFill>
                <a:latin typeface="+mn-ea"/>
              </a:rPr>
              <a:t>       </a:t>
            </a:r>
            <a:r>
              <a:rPr lang="en-US" altLang="ja-JP" sz="2400" dirty="0">
                <a:solidFill>
                  <a:srgbClr val="000000"/>
                </a:solidFill>
                <a:ea typeface="ＭＳ ゴシック" panose="020B0609070205080204" pitchFamily="49" charset="-128"/>
              </a:rPr>
              <a:t>max = min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0</a:t>
            </a:r>
            <a:r>
              <a:rPr lang="en-US" altLang="ja-JP" sz="2400" dirty="0">
                <a:solidFill>
                  <a:srgbClr val="008080"/>
                </a:solidFill>
                <a:latin typeface="+mn-ea"/>
              </a:rPr>
              <a:t>]</a:t>
            </a:r>
            <a:r>
              <a:rPr lang="en-US" altLang="ja-JP" sz="2400" dirty="0">
                <a:solidFill>
                  <a:srgbClr val="000000"/>
                </a:solidFill>
                <a:latin typeface="+mn-ea"/>
              </a:rPr>
              <a:t>;  </a:t>
            </a:r>
            <a:r>
              <a:rPr lang="en-US" altLang="ja-JP" sz="2400" dirty="0">
                <a:solidFill>
                  <a:srgbClr val="00B050"/>
                </a:solidFill>
                <a:latin typeface="+mn-ea"/>
              </a:rPr>
              <a:t>//</a:t>
            </a:r>
            <a:r>
              <a:rPr lang="ja-JP" altLang="en-US" sz="2400" dirty="0">
                <a:solidFill>
                  <a:srgbClr val="00B050"/>
                </a:solidFill>
                <a:latin typeface="+mn-ea"/>
              </a:rPr>
              <a:t>仮の最大値最小値</a:t>
            </a:r>
          </a:p>
          <a:p>
            <a:pPr marL="0" indent="0">
              <a:buNone/>
            </a:pPr>
            <a:r>
              <a:rPr lang="nn-NO" altLang="ja-JP" sz="2400" dirty="0">
                <a:solidFill>
                  <a:srgbClr val="0000FF"/>
                </a:solidFill>
                <a:ea typeface="ＭＳ ゴシック" panose="020B0609070205080204" pitchFamily="49" charset="-128"/>
              </a:rPr>
              <a:t>    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int</a:t>
            </a:r>
            <a:r>
              <a:rPr lang="nn-NO" altLang="ja-JP" sz="2400" dirty="0">
                <a:solidFill>
                  <a:srgbClr val="000000"/>
                </a:solidFill>
                <a:ea typeface="ＭＳ ゴシック" panose="020B0609070205080204" pitchFamily="49" charset="-128"/>
              </a:rPr>
              <a:t> i = 1; i &lt; vec.size(); i++)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min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236735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624191" y="1809344"/>
            <a:ext cx="11370013" cy="4416358"/>
          </a:xfrm>
          <a:solidFill>
            <a:schemeClr val="bg1"/>
          </a:solidFill>
          <a:ln>
            <a:solidFill>
              <a:schemeClr val="tx1"/>
            </a:solidFill>
          </a:ln>
        </p:spPr>
        <p:txBody>
          <a:bodyPr>
            <a:noAutofit/>
          </a:bodyPr>
          <a:lstStyle/>
          <a:p>
            <a:pPr marL="0" indent="0">
              <a:buNone/>
            </a:pPr>
            <a:r>
              <a:rPr lang="en-US" altLang="ja-JP" sz="2400" dirty="0">
                <a:solidFill>
                  <a:srgbClr val="00B050"/>
                </a:solidFill>
                <a:latin typeface="+mn-ea"/>
              </a:rPr>
              <a:t>    //***  </a:t>
            </a:r>
            <a:r>
              <a:rPr lang="ja-JP" altLang="en-US" sz="2400" dirty="0">
                <a:solidFill>
                  <a:srgbClr val="00B050"/>
                </a:solidFill>
                <a:latin typeface="+mn-ea"/>
              </a:rPr>
              <a:t>イテレータを使ったループ </a:t>
            </a:r>
            <a:r>
              <a:rPr lang="en-US" altLang="ja-JP" sz="2400" dirty="0">
                <a:solidFill>
                  <a:srgbClr val="00B050"/>
                </a:solidFill>
                <a:latin typeface="+mn-ea"/>
              </a:rPr>
              <a:t>***</a:t>
            </a:r>
            <a:endParaRPr lang="ja-JP" altLang="en-US" sz="2400" dirty="0">
              <a:solidFill>
                <a:srgbClr val="00B050"/>
              </a:solidFill>
              <a:latin typeface="+mn-ea"/>
            </a:endParaRPr>
          </a:p>
          <a:p>
            <a:pPr marL="0" indent="0">
              <a:buNone/>
            </a:pPr>
            <a:r>
              <a:rPr lang="en-US" altLang="ja-JP" sz="2400" dirty="0">
                <a:solidFill>
                  <a:srgbClr val="000000"/>
                </a:solidFill>
                <a:ea typeface="ＭＳ ゴシック" panose="020B0609070205080204" pitchFamily="49" charset="-128"/>
              </a:rPr>
              <a:t>  max = min = vec</a:t>
            </a:r>
            <a:r>
              <a:rPr lang="en-US" altLang="ja-JP" sz="2400" dirty="0">
                <a:solidFill>
                  <a:srgbClr val="FF0000"/>
                </a:solidFill>
                <a:ea typeface="ＭＳ ゴシック" panose="020B0609070205080204" pitchFamily="49" charset="-128"/>
              </a:rPr>
              <a:t>.at(0</a:t>
            </a:r>
            <a:r>
              <a:rPr lang="en-US" altLang="ja-JP" sz="2400" dirty="0">
                <a:solidFill>
                  <a:srgbClr val="FF0000"/>
                </a:solidFill>
              </a:rPr>
              <a:t>)</a:t>
            </a:r>
            <a:r>
              <a:rPr lang="en-US" altLang="ja-JP" sz="2400" dirty="0">
                <a:solidFill>
                  <a:srgbClr val="000000"/>
                </a:solidFill>
                <a:latin typeface="+mn-ea"/>
              </a:rPr>
              <a:t>;  </a:t>
            </a:r>
            <a:r>
              <a:rPr lang="en-US" altLang="ja-JP" sz="2400" dirty="0">
                <a:solidFill>
                  <a:srgbClr val="00B050"/>
                </a:solidFill>
                <a:latin typeface="+mn-ea"/>
              </a:rPr>
              <a:t>//</a:t>
            </a:r>
            <a:r>
              <a:rPr lang="ja-JP" altLang="en-US" sz="2400" dirty="0">
                <a:solidFill>
                  <a:srgbClr val="00B050"/>
                </a:solidFill>
                <a:latin typeface="+mn-ea"/>
              </a:rPr>
              <a:t>仮の最大値最小値</a:t>
            </a:r>
          </a:p>
          <a:p>
            <a:pPr marL="0" indent="0">
              <a:buNone/>
            </a:pPr>
            <a:r>
              <a:rPr lang="nn-NO" altLang="ja-JP" sz="2400" dirty="0">
                <a:solidFill>
                  <a:srgbClr val="0000FF"/>
                </a:solidFill>
                <a:ea typeface="ＭＳ ゴシック" panose="020B0609070205080204" pitchFamily="49" charset="-128"/>
              </a:rPr>
              <a:t>  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auto</a:t>
            </a:r>
            <a:r>
              <a:rPr lang="nn-NO" altLang="ja-JP" sz="2400" dirty="0">
                <a:solidFill>
                  <a:srgbClr val="000000"/>
                </a:solidFill>
                <a:ea typeface="ＭＳ ゴシック" panose="020B0609070205080204" pitchFamily="49" charset="-128"/>
              </a:rPr>
              <a:t> itr = vec.begin()+1; itr != vec.end(); ++itr) {</a:t>
            </a:r>
            <a:br>
              <a:rPr lang="nn-NO" altLang="ja-JP" sz="2400" dirty="0">
                <a:solidFill>
                  <a:srgbClr val="000000"/>
                </a:solidFill>
                <a:ea typeface="ＭＳ ゴシック" panose="020B0609070205080204" pitchFamily="49" charset="-128"/>
              </a:rPr>
            </a:br>
            <a:r>
              <a:rPr lang="nn-NO"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min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41815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74724"/>
          </a:xfrm>
          <a:solidFill>
            <a:schemeClr val="bg1"/>
          </a:solidFill>
          <a:ln>
            <a:solidFill>
              <a:schemeClr val="tx1"/>
            </a:solidFill>
          </a:ln>
        </p:spPr>
        <p:txBody>
          <a:bodyPr>
            <a:noAutofit/>
          </a:bodyPr>
          <a:lstStyle/>
          <a:p>
            <a:pPr marL="0" indent="0">
              <a:buNone/>
            </a:pPr>
            <a:r>
              <a:rPr lang="en-US" altLang="ja-JP" sz="2400" dirty="0">
                <a:solidFill>
                  <a:srgbClr val="008000"/>
                </a:solidFill>
                <a:ea typeface="ＭＳ ゴシック" panose="020B0609070205080204" pitchFamily="49" charset="-128"/>
              </a:rPr>
              <a:t>    </a:t>
            </a:r>
            <a:r>
              <a:rPr lang="en-US" altLang="ja-JP" sz="2400" dirty="0">
                <a:solidFill>
                  <a:srgbClr val="00B050"/>
                </a:solidFill>
                <a:latin typeface="+mn-ea"/>
              </a:rPr>
              <a:t>//***  </a:t>
            </a:r>
            <a:r>
              <a:rPr lang="ja-JP" altLang="en-US" sz="2400" dirty="0">
                <a:solidFill>
                  <a:srgbClr val="00B050"/>
                </a:solidFill>
                <a:latin typeface="+mn-ea"/>
              </a:rPr>
              <a:t>範囲</a:t>
            </a:r>
            <a:r>
              <a:rPr lang="en-US" altLang="ja-JP" sz="2400" dirty="0">
                <a:solidFill>
                  <a:srgbClr val="00B050"/>
                </a:solidFill>
                <a:latin typeface="+mn-ea"/>
              </a:rPr>
              <a:t>for</a:t>
            </a:r>
            <a:r>
              <a:rPr lang="ja-JP" altLang="en-US" sz="2400" dirty="0">
                <a:solidFill>
                  <a:srgbClr val="00B050"/>
                </a:solidFill>
                <a:latin typeface="+mn-ea"/>
              </a:rPr>
              <a:t>を使ったループ </a:t>
            </a:r>
            <a:r>
              <a:rPr lang="en-US" altLang="ja-JP" sz="2400" dirty="0">
                <a:solidFill>
                  <a:srgbClr val="00B050"/>
                </a:solidFill>
                <a:latin typeface="+mn-ea"/>
              </a:rPr>
              <a:t>***</a:t>
            </a:r>
            <a:endParaRPr lang="ja-JP" altLang="en-US" sz="2400" dirty="0">
              <a:solidFill>
                <a:srgbClr val="00B050"/>
              </a:solidFill>
              <a:latin typeface="+mn-ea"/>
            </a:endParaRPr>
          </a:p>
          <a:p>
            <a:pPr marL="0" indent="0">
              <a:buNone/>
            </a:pPr>
            <a:r>
              <a:rPr lang="en-US" altLang="ja-JP" sz="2400" dirty="0">
                <a:solidFill>
                  <a:srgbClr val="000000"/>
                </a:solidFill>
                <a:ea typeface="ＭＳ ゴシック" panose="020B0609070205080204" pitchFamily="49" charset="-128"/>
              </a:rPr>
              <a:t>    max = min = </a:t>
            </a:r>
            <a:r>
              <a:rPr lang="en-US" altLang="ja-JP" sz="2400" dirty="0" err="1">
                <a:solidFill>
                  <a:srgbClr val="000000"/>
                </a:solidFill>
                <a:ea typeface="ＭＳ ゴシック" panose="020B0609070205080204" pitchFamily="49" charset="-128"/>
              </a:rPr>
              <a:t>vec</a:t>
            </a:r>
            <a:r>
              <a:rPr lang="en-US" altLang="ja-JP" sz="2400" dirty="0" err="1">
                <a:solidFill>
                  <a:srgbClr val="FF0000"/>
                </a:solidFill>
                <a:ea typeface="ＭＳ ゴシック" panose="020B0609070205080204" pitchFamily="49" charset="-128"/>
              </a:rPr>
              <a:t>.front</a:t>
            </a:r>
            <a:r>
              <a:rPr lang="en-US" altLang="ja-JP" sz="2400" dirty="0">
                <a:solidFill>
                  <a:srgbClr val="FF0000"/>
                </a:solidFill>
                <a:ea typeface="ＭＳ ゴシック" panose="020B0609070205080204" pitchFamily="49" charset="-128"/>
              </a:rPr>
              <a:t>()</a:t>
            </a:r>
            <a:r>
              <a:rPr lang="en-US" altLang="ja-JP" sz="2400" dirty="0">
                <a:solidFill>
                  <a:srgbClr val="000000"/>
                </a:solidFill>
                <a:latin typeface="+mn-ea"/>
              </a:rPr>
              <a:t>;  </a:t>
            </a:r>
            <a:r>
              <a:rPr lang="en-US" altLang="ja-JP" sz="2400" dirty="0">
                <a:solidFill>
                  <a:srgbClr val="00B050"/>
                </a:solidFill>
                <a:latin typeface="+mn-ea"/>
              </a:rPr>
              <a:t>//</a:t>
            </a:r>
            <a:r>
              <a:rPr lang="ja-JP" altLang="en-US" sz="2400" dirty="0">
                <a:solidFill>
                  <a:srgbClr val="00B050"/>
                </a:solidFill>
                <a:latin typeface="+mn-ea"/>
              </a:rPr>
              <a:t>仮の最大値最小値</a:t>
            </a:r>
          </a:p>
          <a:p>
            <a:pPr marL="0" indent="0">
              <a:buNone/>
            </a:pPr>
            <a:r>
              <a:rPr lang="nn-NO" altLang="ja-JP" sz="2400" dirty="0">
                <a:solidFill>
                  <a:srgbClr val="0000FF"/>
                </a:solidFill>
                <a:ea typeface="ＭＳ ゴシック" panose="020B0609070205080204" pitchFamily="49" charset="-128"/>
              </a:rPr>
              <a:t>    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auto</a:t>
            </a:r>
            <a:r>
              <a:rPr lang="nn-NO" altLang="ja-JP" sz="2400" dirty="0">
                <a:solidFill>
                  <a:srgbClr val="000000"/>
                </a:solidFill>
                <a:ea typeface="ＭＳ ゴシック" panose="020B0609070205080204" pitchFamily="49" charset="-128"/>
              </a:rPr>
              <a:t> itr : vec)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 </a:t>
            </a:r>
          </a:p>
          <a:p>
            <a:pPr marL="0" indent="0">
              <a:buNone/>
            </a:pPr>
            <a:r>
              <a:rPr lang="en-US" altLang="ja-JP" sz="2400" dirty="0">
                <a:solidFill>
                  <a:srgbClr val="000000"/>
                </a:solidFill>
                <a:ea typeface="ＭＳ ゴシック" panose="020B0609070205080204" pitchFamily="49" charset="-128"/>
              </a:rPr>
              <a:t>            min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141166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74724"/>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max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p>
          <a:p>
            <a:pPr marL="0" indent="0">
              <a:buNone/>
            </a:pPr>
            <a:r>
              <a:rPr lang="en-US" altLang="ja-JP" sz="2000" dirty="0">
                <a:solidFill>
                  <a:srgbClr val="000000"/>
                </a:solidFill>
                <a:ea typeface="ＭＳ ゴシック" panose="020B0609070205080204" pitchFamily="49" charset="-128"/>
              </a:rPr>
              <a:t>            min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5" name="正方形/長方形 4">
            <a:extLst>
              <a:ext uri="{FF2B5EF4-FFF2-40B4-BE49-F238E27FC236}">
                <a16:creationId xmlns:a16="http://schemas.microsoft.com/office/drawing/2014/main" id="{48738391-6CCC-7C34-DEE3-5DEFC74EABB3}"/>
              </a:ext>
            </a:extLst>
          </p:cNvPr>
          <p:cNvSpPr/>
          <p:nvPr/>
        </p:nvSpPr>
        <p:spPr>
          <a:xfrm>
            <a:off x="1789889" y="2947481"/>
            <a:ext cx="3112851" cy="23638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4AC682A-A618-0501-29C6-934C561985C9}"/>
              </a:ext>
            </a:extLst>
          </p:cNvPr>
          <p:cNvSpPr txBox="1"/>
          <p:nvPr/>
        </p:nvSpPr>
        <p:spPr>
          <a:xfrm>
            <a:off x="5669603" y="2947481"/>
            <a:ext cx="5145961" cy="1815882"/>
          </a:xfrm>
          <a:prstGeom prst="rect">
            <a:avLst/>
          </a:prstGeom>
          <a:noFill/>
        </p:spPr>
        <p:txBody>
          <a:bodyPr wrap="none" rtlCol="0">
            <a:spAutoFit/>
          </a:bodyPr>
          <a:lstStyle/>
          <a:p>
            <a:r>
              <a:rPr kumimoji="1" lang="ja-JP" altLang="en-US" sz="2800" dirty="0"/>
              <a:t>どのループ処理をするときでも</a:t>
            </a:r>
            <a:endParaRPr kumimoji="1" lang="en-US" altLang="ja-JP" sz="2800" dirty="0"/>
          </a:p>
          <a:p>
            <a:r>
              <a:rPr kumimoji="1" lang="ja-JP" altLang="en-US" sz="2800" dirty="0"/>
              <a:t>比較する対象が異なるだけで</a:t>
            </a:r>
            <a:endParaRPr kumimoji="1" lang="en-US" altLang="ja-JP" sz="2800" dirty="0"/>
          </a:p>
          <a:p>
            <a:r>
              <a:rPr kumimoji="1" lang="ja-JP" altLang="en-US" sz="2800" dirty="0"/>
              <a:t>似た処理を記述する必要がある</a:t>
            </a:r>
            <a:br>
              <a:rPr kumimoji="1" lang="en-US" altLang="ja-JP" sz="2800" dirty="0"/>
            </a:br>
            <a:r>
              <a:rPr kumimoji="1" lang="ja-JP" altLang="en-US" sz="2800" dirty="0"/>
              <a:t>ため、ここを関数化する</a:t>
            </a:r>
          </a:p>
        </p:txBody>
      </p:sp>
      <p:sp>
        <p:nvSpPr>
          <p:cNvPr id="8" name="吹き出し: 四角形 7">
            <a:extLst>
              <a:ext uri="{FF2B5EF4-FFF2-40B4-BE49-F238E27FC236}">
                <a16:creationId xmlns:a16="http://schemas.microsoft.com/office/drawing/2014/main" id="{D57847B9-0DF8-D864-D630-E3A3D16145FA}"/>
              </a:ext>
            </a:extLst>
          </p:cNvPr>
          <p:cNvSpPr/>
          <p:nvPr/>
        </p:nvSpPr>
        <p:spPr>
          <a:xfrm>
            <a:off x="4902740" y="5077795"/>
            <a:ext cx="1338254" cy="843038"/>
          </a:xfrm>
          <a:prstGeom prst="wedgeRectCallout">
            <a:avLst>
              <a:gd name="adj1" fmla="val -116783"/>
              <a:gd name="adj2" fmla="val -759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t>vec</a:t>
            </a:r>
            <a:r>
              <a:rPr kumimoji="1" lang="en-US" altLang="ja-JP" sz="2000" dirty="0"/>
              <a:t>[</a:t>
            </a:r>
            <a:r>
              <a:rPr kumimoji="1" lang="en-US" altLang="ja-JP" sz="2000" dirty="0" err="1"/>
              <a:t>i</a:t>
            </a:r>
            <a:r>
              <a:rPr kumimoji="1" lang="en-US" altLang="ja-JP" sz="2000" dirty="0"/>
              <a:t>]</a:t>
            </a:r>
          </a:p>
          <a:p>
            <a:pPr algn="ctr"/>
            <a:r>
              <a:rPr kumimoji="1" lang="en-US" altLang="ja-JP" sz="2000" dirty="0"/>
              <a:t>*</a:t>
            </a:r>
            <a:r>
              <a:rPr kumimoji="1" lang="en-US" altLang="ja-JP" sz="2000" dirty="0" err="1"/>
              <a:t>itr</a:t>
            </a:r>
            <a:endParaRPr kumimoji="1" lang="ja-JP" altLang="en-US" sz="2000" dirty="0"/>
          </a:p>
        </p:txBody>
      </p:sp>
    </p:spTree>
    <p:extLst>
      <p:ext uri="{BB962C8B-B14F-4D97-AF65-F5344CB8AC3E}">
        <p14:creationId xmlns:p14="http://schemas.microsoft.com/office/powerpoint/2010/main" val="341648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t>
            </a:r>
            <a:r>
              <a:rPr lang="en-US" altLang="ja-JP" sz="2400" b="1" dirty="0">
                <a:solidFill>
                  <a:srgbClr val="FF0000"/>
                </a:solidFill>
                <a:ea typeface="ＭＳ ゴシック" panose="020B0609070205080204" pitchFamily="49" charset="-128"/>
              </a:rPr>
              <a:t>&amp;</a:t>
            </a:r>
            <a:r>
              <a:rPr lang="en-US" altLang="ja-JP" sz="2400" dirty="0">
                <a:solidFill>
                  <a:srgbClr val="FF0000"/>
                </a:solidFill>
                <a:ea typeface="ＭＳ ゴシック" panose="020B0609070205080204" pitchFamily="49" charset="-128"/>
              </a:rPr>
              <a:t> max, int</a:t>
            </a:r>
            <a:r>
              <a:rPr lang="en-US" altLang="ja-JP" sz="2400" b="1" dirty="0">
                <a:solidFill>
                  <a:srgbClr val="FF0000"/>
                </a:solidFill>
                <a:ea typeface="ＭＳ ゴシック" panose="020B0609070205080204" pitchFamily="49" charset="-128"/>
              </a:rPr>
              <a:t>&amp;</a:t>
            </a:r>
            <a:r>
              <a:rPr lang="en-US" altLang="ja-JP" sz="2400" dirty="0">
                <a:solidFill>
                  <a:srgbClr val="FF0000"/>
                </a:solidFill>
                <a:ea typeface="ＭＳ ゴシック" panose="020B0609070205080204" pitchFamily="49" charset="-128"/>
              </a:rPr>
              <a:t>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
        <p:nvSpPr>
          <p:cNvPr id="5" name="テキスト ボックス 4">
            <a:extLst>
              <a:ext uri="{FF2B5EF4-FFF2-40B4-BE49-F238E27FC236}">
                <a16:creationId xmlns:a16="http://schemas.microsoft.com/office/drawing/2014/main" id="{3BF826CE-751E-AFD4-C573-11566CD1C2F6}"/>
              </a:ext>
            </a:extLst>
          </p:cNvPr>
          <p:cNvSpPr txBox="1"/>
          <p:nvPr/>
        </p:nvSpPr>
        <p:spPr>
          <a:xfrm>
            <a:off x="8531158" y="4203731"/>
            <a:ext cx="3398687" cy="1077218"/>
          </a:xfrm>
          <a:prstGeom prst="rect">
            <a:avLst/>
          </a:prstGeom>
          <a:noFill/>
        </p:spPr>
        <p:txBody>
          <a:bodyPr wrap="none" rtlCol="0">
            <a:spAutoFit/>
          </a:bodyPr>
          <a:lstStyle/>
          <a:p>
            <a:r>
              <a:rPr lang="ja-JP" altLang="en-US" sz="3200" dirty="0">
                <a:solidFill>
                  <a:srgbClr val="0070C0"/>
                </a:solidFill>
              </a:rPr>
              <a:t>引数の参照渡しを</a:t>
            </a:r>
            <a:br>
              <a:rPr lang="en-US" altLang="ja-JP" sz="3200" dirty="0">
                <a:solidFill>
                  <a:srgbClr val="0070C0"/>
                </a:solidFill>
              </a:rPr>
            </a:br>
            <a:r>
              <a:rPr lang="ja-JP" altLang="en-US" sz="3200" dirty="0">
                <a:solidFill>
                  <a:srgbClr val="0070C0"/>
                </a:solidFill>
              </a:rPr>
              <a:t>用いた関数</a:t>
            </a:r>
            <a:endParaRPr kumimoji="1" lang="ja-JP" altLang="en-US" sz="3200" dirty="0">
              <a:solidFill>
                <a:srgbClr val="0070C0"/>
              </a:solidFill>
            </a:endParaRPr>
          </a:p>
        </p:txBody>
      </p:sp>
    </p:spTree>
    <p:extLst>
      <p:ext uri="{BB962C8B-B14F-4D97-AF65-F5344CB8AC3E}">
        <p14:creationId xmlns:p14="http://schemas.microsoft.com/office/powerpoint/2010/main" val="221407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ja-JP" altLang="en-US" dirty="0"/>
              <a:t>関数への引数の</a:t>
            </a:r>
            <a:r>
              <a:rPr lang="ja-JP" altLang="en-US" dirty="0">
                <a:solidFill>
                  <a:srgbClr val="0070C0"/>
                </a:solidFill>
              </a:rPr>
              <a:t>参照渡し</a:t>
            </a:r>
            <a:br>
              <a:rPr lang="en-US" altLang="ja-JP" dirty="0"/>
            </a:br>
            <a:br>
              <a:rPr lang="en-US" altLang="ja-JP" dirty="0"/>
            </a:br>
            <a:r>
              <a:rPr lang="en-US" altLang="ja-JP" dirty="0"/>
              <a:t>C</a:t>
            </a:r>
            <a:r>
              <a:rPr lang="ja-JP" altLang="en-US" dirty="0"/>
              <a:t>言語では、</a:t>
            </a:r>
            <a:br>
              <a:rPr lang="en-US" altLang="ja-JP" sz="2200" dirty="0"/>
            </a:br>
            <a:br>
              <a:rPr lang="en-US" altLang="ja-JP" sz="2200" dirty="0"/>
            </a:br>
            <a:r>
              <a:rPr lang="ja-JP" altLang="en-US" dirty="0"/>
              <a:t>・値渡し（コピー）</a:t>
            </a:r>
            <a:br>
              <a:rPr lang="en-US" altLang="ja-JP" dirty="0"/>
            </a:br>
            <a:r>
              <a:rPr lang="ja-JP" altLang="en-US" dirty="0"/>
              <a:t>・ポインタ渡し（アドレス）</a:t>
            </a:r>
            <a:br>
              <a:rPr lang="en-US" altLang="ja-JP" sz="1700" dirty="0"/>
            </a:br>
            <a:br>
              <a:rPr lang="en-US" altLang="ja-JP" sz="1700" dirty="0"/>
            </a:br>
            <a:r>
              <a:rPr lang="ja-JP" altLang="en-US" dirty="0"/>
              <a:t>の２種類の方法で関数に引数を渡していたが、</a:t>
            </a:r>
            <a:br>
              <a:rPr lang="en-US" altLang="ja-JP" dirty="0"/>
            </a:br>
            <a:r>
              <a:rPr lang="en-US" altLang="ja-JP" dirty="0"/>
              <a:t>C++</a:t>
            </a:r>
            <a:r>
              <a:rPr lang="ja-JP" altLang="en-US" dirty="0"/>
              <a:t>ではあらたに</a:t>
            </a:r>
            <a:br>
              <a:rPr lang="en-US" altLang="ja-JP" sz="1900" dirty="0"/>
            </a:br>
            <a:br>
              <a:rPr lang="en-US" altLang="ja-JP" sz="1900" dirty="0"/>
            </a:br>
            <a:r>
              <a:rPr lang="ja-JP" altLang="en-US" dirty="0"/>
              <a:t>・</a:t>
            </a:r>
            <a:r>
              <a:rPr lang="ja-JP" altLang="en-US" b="1" dirty="0">
                <a:solidFill>
                  <a:srgbClr val="00B0F0"/>
                </a:solidFill>
              </a:rPr>
              <a:t>参照渡し</a:t>
            </a:r>
            <a:br>
              <a:rPr lang="en-US" altLang="ja-JP" sz="1700" dirty="0"/>
            </a:br>
            <a:br>
              <a:rPr lang="en-US" altLang="ja-JP" sz="1700" dirty="0"/>
            </a:br>
            <a:r>
              <a:rPr lang="ja-JP" altLang="en-US" dirty="0"/>
              <a:t>という方法が追加された</a:t>
            </a:r>
            <a:endParaRPr lang="en-US" altLang="ja-JP" dirty="0"/>
          </a:p>
        </p:txBody>
      </p:sp>
    </p:spTree>
    <p:extLst>
      <p:ext uri="{BB962C8B-B14F-4D97-AF65-F5344CB8AC3E}">
        <p14:creationId xmlns:p14="http://schemas.microsoft.com/office/powerpoint/2010/main" val="6701446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5161</TotalTime>
  <Words>1764</Words>
  <Application>Microsoft Office PowerPoint</Application>
  <PresentationFormat>ワイド画面</PresentationFormat>
  <Paragraphs>184</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ＭＳ ゴシック</vt:lpstr>
      <vt:lpstr>0xProto</vt:lpstr>
      <vt:lpstr>Arial</vt:lpstr>
      <vt:lpstr>Office Theme</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201</cp:revision>
  <dcterms:created xsi:type="dcterms:W3CDTF">2024-07-09T01:55:23Z</dcterms:created>
  <dcterms:modified xsi:type="dcterms:W3CDTF">2024-10-10T07:15:53Z</dcterms:modified>
</cp:coreProperties>
</file>