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63" r:id="rId2"/>
    <p:sldId id="396" r:id="rId3"/>
    <p:sldId id="405" r:id="rId4"/>
    <p:sldId id="402" r:id="rId5"/>
    <p:sldId id="403" r:id="rId6"/>
    <p:sldId id="404" r:id="rId7"/>
    <p:sldId id="406" r:id="rId8"/>
    <p:sldId id="397" r:id="rId9"/>
    <p:sldId id="375" r:id="rId10"/>
    <p:sldId id="398" r:id="rId11"/>
    <p:sldId id="399" r:id="rId12"/>
    <p:sldId id="407" r:id="rId13"/>
    <p:sldId id="431" r:id="rId14"/>
    <p:sldId id="400" r:id="rId15"/>
    <p:sldId id="408" r:id="rId16"/>
    <p:sldId id="409" r:id="rId17"/>
    <p:sldId id="401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8" r:id="rId31"/>
    <p:sldId id="422" r:id="rId32"/>
    <p:sldId id="423" r:id="rId33"/>
    <p:sldId id="424" r:id="rId34"/>
    <p:sldId id="425" r:id="rId35"/>
    <p:sldId id="426" r:id="rId36"/>
    <p:sldId id="427" r:id="rId37"/>
    <p:sldId id="429" r:id="rId38"/>
    <p:sldId id="430" r:id="rId39"/>
    <p:sldId id="373" r:id="rId40"/>
    <p:sldId id="349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Comma Separated Values</a:t>
            </a:r>
            <a:r>
              <a:rPr lang="ja-JP" altLang="en-US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の略</a:t>
            </a:r>
            <a:endParaRPr lang="en-US" altLang="ja-JP" b="0" i="0" dirty="0">
              <a:solidFill>
                <a:srgbClr val="474747"/>
              </a:solidFill>
              <a:effectLst/>
              <a:latin typeface="Arial" panose="020B0604020202020204" pitchFamily="34" charset="0"/>
            </a:endParaRPr>
          </a:p>
          <a:p>
            <a:r>
              <a:rPr lang="ja-JP" altLang="en-US" dirty="0"/>
              <a:t>データを「</a:t>
            </a:r>
            <a:r>
              <a:rPr lang="en-US" altLang="ja-JP" dirty="0"/>
              <a:t>,</a:t>
            </a:r>
            <a:r>
              <a:rPr lang="ja-JP" altLang="en-US" dirty="0"/>
              <a:t>（コンマ）」で項目ごとに区切って、管理するデータファイル形式</a:t>
            </a:r>
            <a:endParaRPr lang="en-US" altLang="ja-JP" dirty="0"/>
          </a:p>
          <a:p>
            <a:r>
              <a:rPr lang="ja-JP" altLang="en-US" dirty="0"/>
              <a:t>ひとつの行で、あるひとまとまりのデータを取り扱い、それらのデータを複数行で管理する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>
                <a:solidFill>
                  <a:srgbClr val="FF0000"/>
                </a:solidFill>
              </a:rPr>
              <a:t>Name, HP, SP, </a:t>
            </a:r>
            <a:r>
              <a:rPr lang="en-US" altLang="ja-JP" dirty="0" err="1">
                <a:solidFill>
                  <a:srgbClr val="FF0000"/>
                </a:solidFill>
              </a:rPr>
              <a:t>Atk</a:t>
            </a:r>
            <a:r>
              <a:rPr lang="en-US" altLang="ja-JP" dirty="0">
                <a:solidFill>
                  <a:srgbClr val="FF0000"/>
                </a:solidFill>
              </a:rPr>
              <a:t>, Def, Gold, Exp,…</a:t>
            </a:r>
            <a:br>
              <a:rPr lang="en-US" altLang="ja-JP" dirty="0"/>
            </a:br>
            <a:r>
              <a:rPr lang="en-US" altLang="ja-JP" dirty="0"/>
              <a:t>AAA ,100, 50,  80,  50, 1000,   0,</a:t>
            </a:r>
            <a:br>
              <a:rPr lang="en-US" altLang="ja-JP" dirty="0"/>
            </a:br>
            <a:r>
              <a:rPr lang="en-US" altLang="ja-JP" dirty="0"/>
              <a:t>BBB ,200, 10, 100, 110, 2500, 800,</a:t>
            </a:r>
            <a:br>
              <a:rPr lang="en-US" altLang="ja-JP" dirty="0"/>
            </a:br>
            <a:r>
              <a:rPr lang="en-US" altLang="ja-JP" dirty="0"/>
              <a:t>CCC , 80, 90,  10, 300, 9000,9999,</a:t>
            </a:r>
          </a:p>
        </p:txBody>
      </p:sp>
    </p:spTree>
    <p:extLst>
      <p:ext uri="{BB962C8B-B14F-4D97-AF65-F5344CB8AC3E}">
        <p14:creationId xmlns:p14="http://schemas.microsoft.com/office/powerpoint/2010/main" val="106759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ファイルを開く方法　その②</a:t>
            </a:r>
            <a:br>
              <a:rPr lang="en-US" altLang="ja-JP" dirty="0"/>
            </a:br>
            <a:r>
              <a:rPr lang="ja-JP" altLang="en-US" dirty="0"/>
              <a:t>インスタンス生成後に</a:t>
            </a:r>
            <a:r>
              <a:rPr lang="en-US" altLang="ja-JP" dirty="0"/>
              <a:t>open</a:t>
            </a:r>
            <a:r>
              <a:rPr lang="ja-JP" altLang="en-US" dirty="0"/>
              <a:t>関数でファイルを開く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#include &lt;</a:t>
            </a:r>
            <a:r>
              <a:rPr lang="en-US" altLang="ja-JP" dirty="0" err="1"/>
              <a:t>fstream</a:t>
            </a:r>
            <a:r>
              <a:rPr lang="en-US" altLang="ja-JP" dirty="0"/>
              <a:t>&gt;</a:t>
            </a: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>
                <a:solidFill>
                  <a:srgbClr val="00B0F0"/>
                </a:solidFill>
              </a:rPr>
              <a:t>;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/>
              <a:t>.open(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ja-JP" altLang="en-US" dirty="0"/>
              <a:t>）</a:t>
            </a:r>
            <a:r>
              <a:rPr lang="en-US" altLang="ja-JP" dirty="0"/>
              <a:t>: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;</a:t>
            </a:r>
            <a:br>
              <a:rPr lang="en-US" altLang="ja-JP" dirty="0"/>
            </a:br>
            <a:r>
              <a:rPr lang="ja-JP" altLang="en-US" dirty="0"/>
              <a:t>　　</a:t>
            </a:r>
            <a:r>
              <a:rPr lang="en-US" altLang="ja-JP" dirty="0" err="1">
                <a:solidFill>
                  <a:srgbClr val="00B0F0"/>
                </a:solidFill>
              </a:rPr>
              <a:t>ifs</a:t>
            </a:r>
            <a:r>
              <a:rPr lang="en-US" altLang="ja-JP" dirty="0" err="1"/>
              <a:t>.open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“C:\test.csv”</a:t>
            </a:r>
            <a:r>
              <a:rPr lang="en-US" altLang="ja-JP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6762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9F294-E7AA-DA8F-BD6B-6045D3B64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622F25-2691-E721-304F-1358F249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6DCCF7-78C7-005F-5ACD-39A02E17C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238771"/>
          </a:xfrm>
        </p:spPr>
        <p:txBody>
          <a:bodyPr>
            <a:normAutofit/>
          </a:bodyPr>
          <a:lstStyle/>
          <a:p>
            <a:r>
              <a:rPr lang="ja-JP" altLang="en-US" dirty="0"/>
              <a:t>エラーチェック</a:t>
            </a:r>
            <a:br>
              <a:rPr lang="en-US" altLang="ja-JP" dirty="0"/>
            </a:br>
            <a:r>
              <a:rPr lang="ja-JP" altLang="en-US" dirty="0"/>
              <a:t>ファイルを開く際に、ファイルが存在しない、ファイルを開く権限がないといったことが生じた際は、</a:t>
            </a:r>
            <a:br>
              <a:rPr lang="en-US" altLang="ja-JP" dirty="0"/>
            </a:br>
            <a:r>
              <a:rPr lang="ja-JP" altLang="en-US" dirty="0"/>
              <a:t>以降の処理を停止する必要がある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if(</a:t>
            </a:r>
            <a:r>
              <a:rPr lang="en-US" altLang="ja-JP" dirty="0" err="1">
                <a:solidFill>
                  <a:srgbClr val="00B0F0"/>
                </a:solidFill>
              </a:rPr>
              <a:t>ifs</a:t>
            </a:r>
            <a:r>
              <a:rPr lang="en-US" altLang="ja-JP" dirty="0" err="1"/>
              <a:t>.</a:t>
            </a:r>
            <a:r>
              <a:rPr lang="en-US" altLang="ja-JP" dirty="0" err="1">
                <a:solidFill>
                  <a:srgbClr val="FF0000"/>
                </a:solidFill>
              </a:rPr>
              <a:t>fail</a:t>
            </a:r>
            <a:r>
              <a:rPr lang="en-US" altLang="ja-JP" dirty="0"/>
              <a:t>()){ 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sz="3200" dirty="0">
                <a:solidFill>
                  <a:srgbClr val="00B050"/>
                </a:solidFill>
              </a:rPr>
              <a:t>//</a:t>
            </a:r>
            <a:r>
              <a:rPr lang="ja-JP" altLang="en-US" sz="3200" dirty="0">
                <a:solidFill>
                  <a:srgbClr val="00B050"/>
                </a:solidFill>
              </a:rPr>
              <a:t>エラーが生じたときの処理を記述</a:t>
            </a:r>
            <a:br>
              <a:rPr lang="en-US" altLang="ja-JP" dirty="0"/>
            </a:br>
            <a:r>
              <a:rPr lang="en-US" altLang="ja-JP" dirty="0"/>
              <a:t>} else {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sz="3200" dirty="0">
                <a:solidFill>
                  <a:srgbClr val="00B050"/>
                </a:solidFill>
              </a:rPr>
              <a:t>//</a:t>
            </a:r>
            <a:r>
              <a:rPr lang="ja-JP" altLang="en-US" sz="3200" dirty="0">
                <a:solidFill>
                  <a:srgbClr val="00B050"/>
                </a:solidFill>
              </a:rPr>
              <a:t>ファイルオープンに成功したときの処理</a:t>
            </a:r>
            <a:br>
              <a:rPr lang="en-US" altLang="ja-JP" dirty="0"/>
            </a:br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66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5B5FB-497E-4F4D-F637-99A9460D1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CEBF56-4E36-2E54-4D4E-9F454286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D55E05-C083-F312-D29B-BC6525C5C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86EC66B-D9CB-D405-6E44-2AEE2F23F905}"/>
              </a:ext>
            </a:extLst>
          </p:cNvPr>
          <p:cNvSpPr txBox="1"/>
          <p:nvPr/>
        </p:nvSpPr>
        <p:spPr>
          <a:xfrm>
            <a:off x="838200" y="1162976"/>
            <a:ext cx="1113492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&lt;fstream&gt;</a:t>
            </a:r>
            <a:endParaRPr lang="en-US" altLang="ja-JP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“enemy_list.txt”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間違ったファイル名の場合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エラーの場合、戻り値を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-1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にして即時終了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2886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DFBAD-4AC6-6462-2B33-5574999ED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4D26BB-2FA7-C5AB-F2A6-F3FC9F1E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3A881D-20D7-9BC5-FA53-72FD452FE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プログラム終了コードの確認方法</a:t>
            </a:r>
            <a:br>
              <a:rPr lang="en-US" altLang="ja-JP" dirty="0"/>
            </a:b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コマンドプロンプトから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4000" dirty="0">
                <a:solidFill>
                  <a:srgbClr val="00B0F0"/>
                </a:solidFill>
              </a:rPr>
              <a:t>echo %ERRORLEVEL%</a:t>
            </a:r>
            <a:br>
              <a:rPr lang="en-US" altLang="ja-JP" sz="4000" dirty="0">
                <a:solidFill>
                  <a:srgbClr val="00B0F0"/>
                </a:solidFill>
              </a:rPr>
            </a:br>
            <a:br>
              <a:rPr lang="en-US" altLang="ja-JP" dirty="0"/>
            </a:br>
            <a:r>
              <a:rPr lang="ja-JP" altLang="en-US" dirty="0"/>
              <a:t>と入力すれば、直前に実行したプログラムの終了コードを</a:t>
            </a:r>
            <a:r>
              <a:rPr lang="ja-JP" altLang="en-US"/>
              <a:t>取得可能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2136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87855-841F-9E96-9796-3E627D3FF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8927B4-3CDE-988D-7777-5CD6231E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AB9E42-5FAD-F264-1756-A658C3B1F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238771"/>
          </a:xfrm>
        </p:spPr>
        <p:txBody>
          <a:bodyPr>
            <a:normAutofit/>
          </a:bodyPr>
          <a:lstStyle/>
          <a:p>
            <a:r>
              <a:rPr lang="ja-JP" altLang="en-US" dirty="0"/>
              <a:t>ファイルからの読み出し処理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F0"/>
                </a:solidFill>
              </a:rPr>
              <a:t>ストリーム</a:t>
            </a:r>
            <a:r>
              <a:rPr lang="en-US" altLang="ja-JP" dirty="0"/>
              <a:t>, </a:t>
            </a:r>
            <a:r>
              <a:rPr lang="ja-JP" altLang="en-US" dirty="0">
                <a:solidFill>
                  <a:srgbClr val="FF00FF"/>
                </a:solidFill>
              </a:rPr>
              <a:t>文字列変数</a:t>
            </a:r>
            <a:r>
              <a:rPr lang="en-US" altLang="ja-JP" dirty="0"/>
              <a:t>)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ストリームから、改行までの一文を読み込んで、</a:t>
            </a:r>
            <a:br>
              <a:rPr lang="en-US" altLang="ja-JP" dirty="0"/>
            </a:br>
            <a:r>
              <a:rPr lang="ja-JP" altLang="en-US" dirty="0"/>
              <a:t>文字列変数に格納する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 </a:t>
            </a:r>
            <a:r>
              <a:rPr lang="en-US" altLang="ja-JP" dirty="0"/>
              <a:t>string text;</a:t>
            </a:r>
            <a:br>
              <a:rPr lang="en-US" altLang="ja-JP" dirty="0"/>
            </a:br>
            <a:r>
              <a:rPr lang="en-US" altLang="ja-JP" dirty="0"/>
              <a:t>	 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FF"/>
                </a:solidFill>
              </a:rPr>
              <a:t>text</a:t>
            </a:r>
            <a:r>
              <a:rPr lang="en-US" altLang="ja-JP" dirty="0"/>
              <a:t>);</a:t>
            </a:r>
            <a:br>
              <a:rPr lang="en-US" altLang="ja-JP" dirty="0"/>
            </a:br>
            <a:r>
              <a:rPr lang="ja-JP" altLang="en-US" dirty="0"/>
              <a:t>　　　</a:t>
            </a:r>
            <a:r>
              <a:rPr lang="en-US" altLang="ja-JP" dirty="0">
                <a:solidFill>
                  <a:srgbClr val="00B050"/>
                </a:solidFill>
              </a:rPr>
              <a:t>//</a:t>
            </a:r>
            <a:r>
              <a:rPr lang="ja-JP" altLang="en-US" dirty="0">
                <a:solidFill>
                  <a:srgbClr val="00B050"/>
                </a:solidFill>
              </a:rPr>
              <a:t>読み込んだ内容が</a:t>
            </a:r>
            <a:r>
              <a:rPr lang="en-US" altLang="ja-JP" dirty="0">
                <a:solidFill>
                  <a:srgbClr val="00B050"/>
                </a:solidFill>
              </a:rPr>
              <a:t>text</a:t>
            </a:r>
            <a:r>
              <a:rPr lang="ja-JP" altLang="en-US" dirty="0">
                <a:solidFill>
                  <a:srgbClr val="00B050"/>
                </a:solidFill>
              </a:rPr>
              <a:t>内に格納</a:t>
            </a:r>
            <a:endParaRPr lang="en-US" altLang="ja-JP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582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CCB11-1230-78D8-9910-C47DE0EB1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B8CC84-1B03-1247-380D-E0458140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A82E1C-CB4B-E632-86BE-C995BC64C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8771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AA12CCE-215D-8A5C-3522-87B5DFA3FFFB}"/>
              </a:ext>
            </a:extLst>
          </p:cNvPr>
          <p:cNvSpPr txBox="1"/>
          <p:nvPr/>
        </p:nvSpPr>
        <p:spPr>
          <a:xfrm>
            <a:off x="838200" y="1162976"/>
            <a:ext cx="1113492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"enemy_list.csv"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一行だけファイルから読み込む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ファイルを閉じる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CC18E488-2520-7FA9-62F3-EA8C7A898364}"/>
              </a:ext>
            </a:extLst>
          </p:cNvPr>
          <p:cNvSpPr/>
          <p:nvPr/>
        </p:nvSpPr>
        <p:spPr>
          <a:xfrm>
            <a:off x="625002" y="429372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241F858C-5B96-AE1C-75F0-AA58EE561DEA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C199233-DCAE-F0E0-8E29-F6C09BCFC906}"/>
              </a:ext>
            </a:extLst>
          </p:cNvPr>
          <p:cNvSpPr/>
          <p:nvPr/>
        </p:nvSpPr>
        <p:spPr>
          <a:xfrm>
            <a:off x="625002" y="51444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D0EC9E7E-B202-3614-8F94-A2F191AC663B}"/>
              </a:ext>
            </a:extLst>
          </p:cNvPr>
          <p:cNvSpPr/>
          <p:nvPr/>
        </p:nvSpPr>
        <p:spPr>
          <a:xfrm>
            <a:off x="625002" y="55697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54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A3C69-1123-340C-1E0C-6B4C07A00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5D4205-0153-BC7F-7516-392AF4A7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85AB1A-F685-58BF-8229-77D8817D5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8495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FF0F2BB-0B74-262F-519C-C28A3636CA5D}"/>
              </a:ext>
            </a:extLst>
          </p:cNvPr>
          <p:cNvSpPr txBox="1"/>
          <p:nvPr/>
        </p:nvSpPr>
        <p:spPr>
          <a:xfrm>
            <a:off x="838200" y="1162976"/>
            <a:ext cx="1113492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"enemy_list.csv"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while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一行ずつ読み込む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F488BB92-47E0-2E5B-C307-0168EB6D4695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06883832-8650-8A49-FD48-58314AA4CB9A}"/>
              </a:ext>
            </a:extLst>
          </p:cNvPr>
          <p:cNvSpPr/>
          <p:nvPr/>
        </p:nvSpPr>
        <p:spPr>
          <a:xfrm>
            <a:off x="625002" y="55697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753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C474D-4599-2D43-E0AB-CB02F6626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67F835-BF52-72E6-DE19-EAE54A20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4FA09C-2FD7-3787-D172-5864EC737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6038"/>
            <a:ext cx="11087911" cy="5238771"/>
          </a:xfrm>
        </p:spPr>
        <p:txBody>
          <a:bodyPr>
            <a:normAutofit/>
          </a:bodyPr>
          <a:lstStyle/>
          <a:p>
            <a:r>
              <a:rPr lang="ja-JP" altLang="en-US" dirty="0"/>
              <a:t>ファイルからの読み出し処理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F0"/>
                </a:solidFill>
              </a:rPr>
              <a:t>ストリーム</a:t>
            </a:r>
            <a:r>
              <a:rPr lang="en-US" altLang="ja-JP" dirty="0"/>
              <a:t>, </a:t>
            </a:r>
            <a:r>
              <a:rPr lang="ja-JP" altLang="en-US" dirty="0">
                <a:solidFill>
                  <a:srgbClr val="FF00FF"/>
                </a:solidFill>
              </a:rPr>
              <a:t>変数</a:t>
            </a:r>
            <a:r>
              <a:rPr lang="en-US" altLang="ja-JP" dirty="0">
                <a:solidFill>
                  <a:srgbClr val="FF00FF"/>
                </a:solidFill>
              </a:rPr>
              <a:t>, </a:t>
            </a:r>
            <a:r>
              <a:rPr lang="ja-JP" altLang="en-US" dirty="0">
                <a:solidFill>
                  <a:srgbClr val="00B050"/>
                </a:solidFill>
              </a:rPr>
              <a:t>区切り文字</a:t>
            </a:r>
            <a:r>
              <a:rPr lang="en-US" altLang="ja-JP" dirty="0"/>
              <a:t>)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ストリームから、</a:t>
            </a:r>
            <a:r>
              <a:rPr lang="ja-JP" altLang="en-US" dirty="0">
                <a:solidFill>
                  <a:srgbClr val="00B050"/>
                </a:solidFill>
              </a:rPr>
              <a:t>区切り文字</a:t>
            </a:r>
            <a:r>
              <a:rPr lang="ja-JP" altLang="en-US" dirty="0"/>
              <a:t>（もしくは</a:t>
            </a:r>
            <a:r>
              <a:rPr lang="ja-JP" altLang="en-US" dirty="0">
                <a:solidFill>
                  <a:srgbClr val="FF0000"/>
                </a:solidFill>
              </a:rPr>
              <a:t>改行</a:t>
            </a:r>
            <a:r>
              <a:rPr lang="ja-JP" altLang="en-US" dirty="0"/>
              <a:t>）で分割</a:t>
            </a:r>
            <a:br>
              <a:rPr lang="en-US" altLang="ja-JP" dirty="0"/>
            </a:br>
            <a:r>
              <a:rPr lang="ja-JP" altLang="en-US" dirty="0"/>
              <a:t>しながら読み込んで、文字列変数に格納する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 </a:t>
            </a:r>
            <a:r>
              <a:rPr lang="en-US" altLang="ja-JP" dirty="0"/>
              <a:t>string text;</a:t>
            </a:r>
            <a:br>
              <a:rPr lang="en-US" altLang="ja-JP" dirty="0"/>
            </a:br>
            <a:r>
              <a:rPr lang="en-US" altLang="ja-JP" dirty="0"/>
              <a:t>	 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FF"/>
                </a:solidFill>
              </a:rPr>
              <a:t>text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B050"/>
                </a:solidFill>
              </a:rPr>
              <a:t>‘,’</a:t>
            </a:r>
            <a:r>
              <a:rPr lang="en-US" altLang="ja-JP" dirty="0"/>
              <a:t>);</a:t>
            </a:r>
            <a:br>
              <a:rPr lang="en-US" altLang="ja-JP" dirty="0"/>
            </a:br>
            <a:r>
              <a:rPr lang="ja-JP" altLang="en-US" dirty="0"/>
              <a:t>　　</a:t>
            </a:r>
            <a:endParaRPr lang="en-US" altLang="ja-JP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986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52308-B0EA-7321-8A38-31EBF1668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9F953-D6B0-B886-2A95-BACC50AA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DDAEB4-D27F-D41A-4472-DD0C7993C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8497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EB420CC-A6B9-296B-8E1A-6570C58B3C34}"/>
              </a:ext>
            </a:extLst>
          </p:cNvPr>
          <p:cNvSpPr txBox="1"/>
          <p:nvPr/>
        </p:nvSpPr>
        <p:spPr>
          <a:xfrm>
            <a:off x="838200" y="1162976"/>
            <a:ext cx="1113492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"enemy_list.csv"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while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text,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‘,’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コンマで分割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して文字列を読み込む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1375C73B-3226-3B1C-0CE3-257A794A10CB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899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95F1E-C350-A758-0442-3F1EAB276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496779-0B39-B7D5-EDA3-C07F11FC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AD4834-7233-9EEF-627B-13AD4BB4A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ja-JP" altLang="en-US" dirty="0"/>
              <a:t>実行結果を見ると、</a:t>
            </a:r>
            <a:r>
              <a:rPr lang="en-US" altLang="ja-JP" dirty="0"/>
              <a:t>CSV</a:t>
            </a:r>
            <a:r>
              <a:rPr lang="ja-JP" altLang="en-US" dirty="0"/>
              <a:t>ファイルの</a:t>
            </a:r>
            <a:br>
              <a:rPr lang="en-US" altLang="ja-JP" dirty="0"/>
            </a:br>
            <a:r>
              <a:rPr lang="ja-JP" altLang="en-US" dirty="0"/>
              <a:t>先頭からコンマを区切りとして文字列</a:t>
            </a:r>
            <a:br>
              <a:rPr lang="en-US" altLang="ja-JP" dirty="0"/>
            </a:br>
            <a:r>
              <a:rPr lang="ja-JP" altLang="en-US" dirty="0"/>
              <a:t>を読み込むことができている！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しかし、プログラムからは</a:t>
            </a:r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br>
              <a:rPr lang="en-US" altLang="ja-JP" dirty="0"/>
            </a:br>
            <a:r>
              <a:rPr lang="ja-JP" altLang="en-US" dirty="0"/>
              <a:t>がどちらになっているかはわからない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A01E030-D9DE-C8B6-05BF-AEDB4FF9831F}"/>
              </a:ext>
            </a:extLst>
          </p:cNvPr>
          <p:cNvSpPr txBox="1"/>
          <p:nvPr/>
        </p:nvSpPr>
        <p:spPr>
          <a:xfrm>
            <a:off x="9075852" y="719178"/>
            <a:ext cx="2683213" cy="5693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solidFill>
                  <a:schemeClr val="accent4"/>
                </a:solidFill>
                <a:ea typeface="ＭＳ ゴシック" panose="020B0609070205080204" pitchFamily="49" charset="-128"/>
              </a:rPr>
              <a:t>実行結果</a:t>
            </a:r>
            <a:endParaRPr lang="en-US" altLang="ja-JP" sz="2800" dirty="0">
              <a:solidFill>
                <a:schemeClr val="accent4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Slime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10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5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8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Wolf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20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30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1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Spider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30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15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5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1C77263-2DE2-1A25-9D84-89429F21D698}"/>
              </a:ext>
            </a:extLst>
          </p:cNvPr>
          <p:cNvSpPr txBox="1"/>
          <p:nvPr/>
        </p:nvSpPr>
        <p:spPr>
          <a:xfrm>
            <a:off x="933652" y="4473759"/>
            <a:ext cx="285526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Slime,10,5,8</a:t>
            </a:r>
          </a:p>
          <a:p>
            <a:r>
              <a:rPr kumimoji="1" lang="en-US" altLang="ja-JP" sz="2400" dirty="0"/>
              <a:t>Wolf,20,30,1</a:t>
            </a:r>
          </a:p>
          <a:p>
            <a:r>
              <a:rPr kumimoji="1" lang="en-US" altLang="ja-JP" sz="2400" dirty="0"/>
              <a:t>Spider,30,15,5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E86FB2F-6604-FB88-983A-2312EE3F70D4}"/>
              </a:ext>
            </a:extLst>
          </p:cNvPr>
          <p:cNvSpPr txBox="1"/>
          <p:nvPr/>
        </p:nvSpPr>
        <p:spPr>
          <a:xfrm>
            <a:off x="933652" y="6125516"/>
            <a:ext cx="781496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Slime,10,5,8,Wolf,20,30,1,Spider,30,15,5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F4F123E-EB4D-CB24-5573-6F525F04F3E0}"/>
              </a:ext>
            </a:extLst>
          </p:cNvPr>
          <p:cNvSpPr txBox="1"/>
          <p:nvPr/>
        </p:nvSpPr>
        <p:spPr>
          <a:xfrm>
            <a:off x="1955259" y="5594603"/>
            <a:ext cx="694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or</a:t>
            </a:r>
            <a:endParaRPr kumimoji="1"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5094024-23B7-0658-A2A7-0E3F779623E4}"/>
              </a:ext>
            </a:extLst>
          </p:cNvPr>
          <p:cNvSpPr txBox="1"/>
          <p:nvPr/>
        </p:nvSpPr>
        <p:spPr>
          <a:xfrm>
            <a:off x="3959594" y="4782253"/>
            <a:ext cx="4945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while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text,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‘,’))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8709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ゲームやアプリのデータを</a:t>
            </a:r>
            <a:r>
              <a:rPr lang="ja-JP" altLang="en-US" dirty="0">
                <a:solidFill>
                  <a:srgbClr val="00B0F0"/>
                </a:solidFill>
              </a:rPr>
              <a:t>簡易的に管理</a:t>
            </a:r>
            <a:r>
              <a:rPr lang="ja-JP" altLang="en-US" dirty="0"/>
              <a:t>することに利用されている</a:t>
            </a:r>
            <a:r>
              <a:rPr lang="ja-JP" altLang="en-US" sz="3200" dirty="0"/>
              <a:t>（本格的な管理はデータベースが使用されている）</a:t>
            </a:r>
            <a:endParaRPr lang="en-US" altLang="ja-JP" dirty="0"/>
          </a:p>
          <a:p>
            <a:r>
              <a:rPr lang="en-US" altLang="ja-JP" dirty="0"/>
              <a:t>CSV</a:t>
            </a:r>
            <a:r>
              <a:rPr lang="ja-JP" altLang="en-US" dirty="0"/>
              <a:t>ファイルは</a:t>
            </a:r>
            <a:r>
              <a:rPr lang="ja-JP" altLang="en-US" dirty="0">
                <a:solidFill>
                  <a:srgbClr val="00B050"/>
                </a:solidFill>
              </a:rPr>
              <a:t>表計算アプリ</a:t>
            </a:r>
            <a:r>
              <a:rPr lang="ja-JP" altLang="en-US" dirty="0"/>
              <a:t>（</a:t>
            </a:r>
            <a:r>
              <a:rPr lang="en-US" altLang="ja-JP" dirty="0"/>
              <a:t>Excel</a:t>
            </a:r>
            <a:r>
              <a:rPr lang="ja-JP" altLang="en-US" dirty="0"/>
              <a:t>）やメモ張等で読み書き可能なテキストファイル</a:t>
            </a: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で</a:t>
            </a:r>
            <a:r>
              <a:rPr lang="en-US" altLang="ja-JP" dirty="0"/>
              <a:t>CSV</a:t>
            </a:r>
            <a:r>
              <a:rPr lang="ja-JP" altLang="en-US" dirty="0"/>
              <a:t>ファイルを扱う専用の関数はないため、ファイルの内容をコンマを基準に分解して読み込む機能を</a:t>
            </a:r>
            <a:r>
              <a:rPr lang="ja-JP" altLang="en-US" dirty="0">
                <a:solidFill>
                  <a:srgbClr val="FF0000"/>
                </a:solidFill>
              </a:rPr>
              <a:t>自前で実装する必要がある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8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AC1EE-88DB-C9B6-B7C9-B15256827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29FD80-0DD6-F9BA-67C0-5659D03B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BDB732-F7A9-AA49-501A-9745A90B1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ファイルに項目を追加する際は、各</a:t>
            </a:r>
            <a:r>
              <a:rPr lang="en-US" altLang="ja-JP" dirty="0"/>
              <a:t>Enemy</a:t>
            </a:r>
            <a:r>
              <a:rPr lang="ja-JP" altLang="en-US" dirty="0"/>
              <a:t>が</a:t>
            </a:r>
            <a:br>
              <a:rPr lang="en-US" altLang="ja-JP" dirty="0"/>
            </a:br>
            <a:r>
              <a:rPr lang="ja-JP" altLang="en-US" dirty="0"/>
              <a:t>一行ずつわかれていたほうが見やすくて、</a:t>
            </a:r>
            <a:br>
              <a:rPr lang="en-US" altLang="ja-JP" dirty="0"/>
            </a:br>
            <a:r>
              <a:rPr lang="ja-JP" altLang="en-US" dirty="0"/>
              <a:t>管理もしやすい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B148D0-6F27-29EC-EA07-5AFDB11479EA}"/>
              </a:ext>
            </a:extLst>
          </p:cNvPr>
          <p:cNvSpPr txBox="1"/>
          <p:nvPr/>
        </p:nvSpPr>
        <p:spPr>
          <a:xfrm>
            <a:off x="1167116" y="2974832"/>
            <a:ext cx="477246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Slime,10,5,8</a:t>
            </a:r>
            <a:r>
              <a:rPr kumimoji="1" lang="en-US" altLang="ja-JP" sz="3200" dirty="0">
                <a:solidFill>
                  <a:srgbClr val="FF0000"/>
                </a:solidFill>
              </a:rPr>
              <a:t>,5,5</a:t>
            </a:r>
          </a:p>
          <a:p>
            <a:r>
              <a:rPr kumimoji="1" lang="en-US" altLang="ja-JP" sz="3200" dirty="0"/>
              <a:t>Wolf,20,30,1</a:t>
            </a:r>
            <a:r>
              <a:rPr kumimoji="1" lang="en-US" altLang="ja-JP" sz="3200" dirty="0">
                <a:solidFill>
                  <a:srgbClr val="FF0000"/>
                </a:solidFill>
              </a:rPr>
              <a:t>,5,2</a:t>
            </a:r>
          </a:p>
          <a:p>
            <a:r>
              <a:rPr kumimoji="1" lang="en-US" altLang="ja-JP" sz="3200" dirty="0"/>
              <a:t>Spider,30,15,5</a:t>
            </a:r>
            <a:r>
              <a:rPr kumimoji="1" lang="en-US" altLang="ja-JP" sz="3200" dirty="0">
                <a:solidFill>
                  <a:srgbClr val="FF0000"/>
                </a:solidFill>
              </a:rPr>
              <a:t>,2,3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A5859C2-95DF-C203-0418-4443219E47D5}"/>
              </a:ext>
            </a:extLst>
          </p:cNvPr>
          <p:cNvSpPr txBox="1"/>
          <p:nvPr/>
        </p:nvSpPr>
        <p:spPr>
          <a:xfrm>
            <a:off x="686927" y="5332977"/>
            <a:ext cx="11505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Slime,10,5,8</a:t>
            </a:r>
            <a:r>
              <a:rPr kumimoji="1" lang="en-US" altLang="ja-JP" sz="3200" dirty="0">
                <a:solidFill>
                  <a:srgbClr val="FF0000"/>
                </a:solidFill>
              </a:rPr>
              <a:t>,5,5,</a:t>
            </a:r>
            <a:r>
              <a:rPr kumimoji="1" lang="en-US" altLang="ja-JP" sz="3200" dirty="0"/>
              <a:t>Wolf,20,30,1</a:t>
            </a:r>
            <a:r>
              <a:rPr kumimoji="1" lang="en-US" altLang="ja-JP" sz="3200" dirty="0">
                <a:solidFill>
                  <a:srgbClr val="FF0000"/>
                </a:solidFill>
              </a:rPr>
              <a:t>,5,2,</a:t>
            </a:r>
            <a:r>
              <a:rPr kumimoji="1" lang="en-US" altLang="ja-JP" sz="3200" dirty="0"/>
              <a:t>Spider,3…</a:t>
            </a:r>
            <a:endParaRPr kumimoji="1"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D86365F-EC68-EF29-B8A8-5094B40FA99D}"/>
              </a:ext>
            </a:extLst>
          </p:cNvPr>
          <p:cNvSpPr txBox="1"/>
          <p:nvPr/>
        </p:nvSpPr>
        <p:spPr>
          <a:xfrm>
            <a:off x="6153858" y="2793464"/>
            <a:ext cx="378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赤字</a:t>
            </a:r>
            <a:r>
              <a:rPr kumimoji="1" lang="ja-JP" altLang="en-US" sz="2400" dirty="0"/>
              <a:t>が新規追加パラメータ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88C4A91-2BEE-8D96-6F6B-B6E07744DAC7}"/>
              </a:ext>
            </a:extLst>
          </p:cNvPr>
          <p:cNvSpPr txBox="1"/>
          <p:nvPr/>
        </p:nvSpPr>
        <p:spPr>
          <a:xfrm>
            <a:off x="1167116" y="6022175"/>
            <a:ext cx="10280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70C0"/>
                </a:solidFill>
              </a:rPr>
              <a:t>データが横一線に並んでいると途中途中でデータを挿入する手間が必要・・・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3B666AE-E393-8353-B904-F94DF16717C1}"/>
              </a:ext>
            </a:extLst>
          </p:cNvPr>
          <p:cNvSpPr txBox="1"/>
          <p:nvPr/>
        </p:nvSpPr>
        <p:spPr>
          <a:xfrm>
            <a:off x="6153858" y="3344163"/>
            <a:ext cx="52934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F0"/>
                </a:solidFill>
              </a:rPr>
              <a:t>データが各行にわかれていると</a:t>
            </a:r>
            <a:endParaRPr kumimoji="1" lang="en-US" altLang="ja-JP" sz="2400" dirty="0">
              <a:solidFill>
                <a:srgbClr val="00B0F0"/>
              </a:solidFill>
            </a:endParaRPr>
          </a:p>
          <a:p>
            <a:r>
              <a:rPr kumimoji="1" lang="ja-JP" altLang="en-US" sz="2400" dirty="0">
                <a:solidFill>
                  <a:srgbClr val="00B0F0"/>
                </a:solidFill>
              </a:rPr>
              <a:t>データの末尾に追加するだけでよい！</a:t>
            </a:r>
          </a:p>
        </p:txBody>
      </p:sp>
    </p:spTree>
    <p:extLst>
      <p:ext uri="{BB962C8B-B14F-4D97-AF65-F5344CB8AC3E}">
        <p14:creationId xmlns:p14="http://schemas.microsoft.com/office/powerpoint/2010/main" val="1408439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BBD5A-8C7E-29C7-5311-4F04E09A5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38D2E7-95BA-D850-C105-1CDA1899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69C023-799B-DC43-9F54-40827DED6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ファイルの読み込み方法を改良する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ja-JP" dirty="0"/>
              <a:t>CSV</a:t>
            </a:r>
            <a:r>
              <a:rPr lang="ja-JP" altLang="en-US" dirty="0"/>
              <a:t>（ファイルストリーム）から</a:t>
            </a:r>
            <a:r>
              <a:rPr lang="ja-JP" altLang="en-US" b="1" dirty="0">
                <a:solidFill>
                  <a:srgbClr val="FF0000"/>
                </a:solidFill>
              </a:rPr>
              <a:t>一行丸ごと読み込む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読み込んだ一行を</a:t>
            </a:r>
            <a:r>
              <a:rPr lang="ja-JP" altLang="en-US" b="1" dirty="0">
                <a:solidFill>
                  <a:srgbClr val="00B0F0"/>
                </a:solidFill>
              </a:rPr>
              <a:t>文字列ストリーム</a:t>
            </a:r>
            <a:r>
              <a:rPr lang="ja-JP" altLang="en-US" dirty="0">
                <a:solidFill>
                  <a:srgbClr val="00B0F0"/>
                </a:solidFill>
              </a:rPr>
              <a:t>に変換</a:t>
            </a:r>
            <a:r>
              <a:rPr lang="ja-JP" altLang="en-US" dirty="0"/>
              <a:t>して</a:t>
            </a:r>
            <a:br>
              <a:rPr lang="en-US" altLang="ja-JP" dirty="0"/>
            </a:br>
            <a:r>
              <a:rPr lang="en-US" altLang="ja-JP" dirty="0" err="1"/>
              <a:t>getline</a:t>
            </a:r>
            <a:r>
              <a:rPr lang="ja-JP" altLang="en-US" dirty="0"/>
              <a:t>を使いコンマで区切って項目に分割する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分割してできた文字列を二次元配列の各要素へ</a:t>
            </a:r>
            <a:br>
              <a:rPr lang="en-US" altLang="ja-JP" dirty="0"/>
            </a:br>
            <a:r>
              <a:rPr lang="ja-JP" altLang="en-US" dirty="0"/>
              <a:t>順次格納していく。</a:t>
            </a:r>
            <a:r>
              <a:rPr lang="ja-JP" altLang="en-US" dirty="0">
                <a:solidFill>
                  <a:srgbClr val="00B050"/>
                </a:solidFill>
              </a:rPr>
              <a:t>一行分終われば①へもどる</a:t>
            </a:r>
            <a:endParaRPr lang="en-US" altLang="ja-JP" dirty="0">
              <a:solidFill>
                <a:srgbClr val="00B05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4901F1C-B00A-2E05-19A6-9C1EAB441685}"/>
              </a:ext>
            </a:extLst>
          </p:cNvPr>
          <p:cNvSpPr txBox="1"/>
          <p:nvPr/>
        </p:nvSpPr>
        <p:spPr>
          <a:xfrm>
            <a:off x="2032878" y="2782669"/>
            <a:ext cx="36279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Slime,10,5,8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72094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9D9B0-76F7-EACC-C088-0576E4FB9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8406B3-98AD-0BFF-C1D5-7A4B509B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15B081-19BA-B73C-4B0D-80884D83D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461560"/>
          </a:xfrm>
        </p:spPr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ファイルの読み込み方法を改良する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ja-JP" dirty="0"/>
              <a:t>CSV</a:t>
            </a:r>
            <a:r>
              <a:rPr lang="ja-JP" altLang="en-US" dirty="0"/>
              <a:t>（ファイルストリーム）から</a:t>
            </a:r>
            <a:r>
              <a:rPr lang="ja-JP" altLang="en-US" b="1" dirty="0">
                <a:solidFill>
                  <a:srgbClr val="FF0000"/>
                </a:solidFill>
              </a:rPr>
              <a:t>一行丸ごと読み込む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読み込んだ一行を</a:t>
            </a:r>
            <a:r>
              <a:rPr lang="ja-JP" altLang="en-US" b="1" dirty="0">
                <a:solidFill>
                  <a:srgbClr val="00B0F0"/>
                </a:solidFill>
              </a:rPr>
              <a:t>文字列ストリーム</a:t>
            </a:r>
            <a:r>
              <a:rPr lang="ja-JP" altLang="en-US" dirty="0">
                <a:solidFill>
                  <a:srgbClr val="00B0F0"/>
                </a:solidFill>
              </a:rPr>
              <a:t>に変換</a:t>
            </a:r>
            <a:r>
              <a:rPr lang="ja-JP" altLang="en-US" dirty="0"/>
              <a:t>して</a:t>
            </a:r>
            <a:br>
              <a:rPr lang="en-US" altLang="ja-JP" dirty="0"/>
            </a:br>
            <a:r>
              <a:rPr lang="en-US" altLang="ja-JP" dirty="0" err="1"/>
              <a:t>getline</a:t>
            </a:r>
            <a:r>
              <a:rPr lang="ja-JP" altLang="en-US" dirty="0"/>
              <a:t>を使いコンマで区切って項目に分割する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分割してできた文字列を二次元配列の各要素へ</a:t>
            </a:r>
            <a:br>
              <a:rPr lang="en-US" altLang="ja-JP" dirty="0"/>
            </a:br>
            <a:r>
              <a:rPr lang="ja-JP" altLang="en-US" dirty="0"/>
              <a:t>順次格納していく。</a:t>
            </a:r>
            <a:r>
              <a:rPr lang="ja-JP" altLang="en-US" dirty="0">
                <a:solidFill>
                  <a:srgbClr val="00B050"/>
                </a:solidFill>
              </a:rPr>
              <a:t>一行分終われば①へもどる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E6863D8-E73C-A20D-2C2B-0A292DA72924}"/>
              </a:ext>
            </a:extLst>
          </p:cNvPr>
          <p:cNvSpPr txBox="1"/>
          <p:nvPr/>
        </p:nvSpPr>
        <p:spPr>
          <a:xfrm>
            <a:off x="1818869" y="4183453"/>
            <a:ext cx="36279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Slime,10,5,8</a:t>
            </a:r>
            <a:endParaRPr kumimoji="1" lang="ja-JP" altLang="en-US" sz="36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2BDCFF0C-07E1-25D3-E130-74A49FE50059}"/>
              </a:ext>
            </a:extLst>
          </p:cNvPr>
          <p:cNvSpPr/>
          <p:nvPr/>
        </p:nvSpPr>
        <p:spPr>
          <a:xfrm>
            <a:off x="5603132" y="4319081"/>
            <a:ext cx="671208" cy="3793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D05AFEC-0263-CA42-FF44-667671A3C8AC}"/>
              </a:ext>
            </a:extLst>
          </p:cNvPr>
          <p:cNvSpPr txBox="1"/>
          <p:nvPr/>
        </p:nvSpPr>
        <p:spPr>
          <a:xfrm>
            <a:off x="6274340" y="4085061"/>
            <a:ext cx="52822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err="1">
                <a:solidFill>
                  <a:srgbClr val="00B0F0"/>
                </a:solidFill>
              </a:rPr>
              <a:t>istringstream</a:t>
            </a:r>
            <a:br>
              <a:rPr kumimoji="1" lang="en-US" altLang="ja-JP" sz="3200" b="1" dirty="0">
                <a:solidFill>
                  <a:srgbClr val="00B0F0"/>
                </a:solidFill>
              </a:rPr>
            </a:br>
            <a:r>
              <a:rPr kumimoji="1" lang="en-US" altLang="ja-JP" sz="3200" dirty="0">
                <a:solidFill>
                  <a:srgbClr val="00B0F0"/>
                </a:solidFill>
              </a:rPr>
              <a:t>(#include &lt;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sstream</a:t>
            </a:r>
            <a:r>
              <a:rPr kumimoji="1" lang="en-US" altLang="ja-JP" sz="3200" dirty="0">
                <a:solidFill>
                  <a:srgbClr val="00B0F0"/>
                </a:solidFill>
              </a:rPr>
              <a:t>&gt;)</a:t>
            </a:r>
            <a:endParaRPr kumimoji="1" lang="ja-JP" alt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471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7B19F-4EF4-3D80-0744-20D60EEC4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CBD9B1-49E4-0569-5D32-F8213313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E38292-8BC4-D612-F90D-6CD7652F2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ファイルの読み込み方法を改良する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ja-JP" dirty="0"/>
              <a:t>CSV</a:t>
            </a:r>
            <a:r>
              <a:rPr lang="ja-JP" altLang="en-US" dirty="0"/>
              <a:t>（ファイルストリーム）から</a:t>
            </a:r>
            <a:r>
              <a:rPr lang="ja-JP" altLang="en-US" b="1" dirty="0">
                <a:solidFill>
                  <a:srgbClr val="FF0000"/>
                </a:solidFill>
              </a:rPr>
              <a:t>一行丸ごと読み込む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読み込んだ一行を</a:t>
            </a:r>
            <a:r>
              <a:rPr lang="ja-JP" altLang="en-US" b="1" dirty="0">
                <a:solidFill>
                  <a:srgbClr val="00B0F0"/>
                </a:solidFill>
              </a:rPr>
              <a:t>文字列ストリーム</a:t>
            </a:r>
            <a:r>
              <a:rPr lang="ja-JP" altLang="en-US" dirty="0">
                <a:solidFill>
                  <a:srgbClr val="00B0F0"/>
                </a:solidFill>
              </a:rPr>
              <a:t>に変換</a:t>
            </a:r>
            <a:r>
              <a:rPr lang="ja-JP" altLang="en-US" dirty="0"/>
              <a:t>して</a:t>
            </a:r>
            <a:br>
              <a:rPr lang="en-US" altLang="ja-JP" dirty="0"/>
            </a:br>
            <a:r>
              <a:rPr lang="en-US" altLang="ja-JP" dirty="0" err="1"/>
              <a:t>getline</a:t>
            </a:r>
            <a:r>
              <a:rPr lang="ja-JP" altLang="en-US" dirty="0"/>
              <a:t>を使いコンマで区切って項目に分割する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分割してできた文字列を二次元配列の各要素へ</a:t>
            </a:r>
            <a:br>
              <a:rPr lang="en-US" altLang="ja-JP" dirty="0"/>
            </a:br>
            <a:r>
              <a:rPr lang="ja-JP" altLang="en-US" dirty="0"/>
              <a:t>順次格納していく。</a:t>
            </a:r>
            <a:r>
              <a:rPr lang="ja-JP" altLang="en-US" dirty="0">
                <a:solidFill>
                  <a:srgbClr val="00B050"/>
                </a:solidFill>
              </a:rPr>
              <a:t>一行分終われば①へもどる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DB04CD5-9310-F338-CAF0-0782B3431B90}"/>
              </a:ext>
            </a:extLst>
          </p:cNvPr>
          <p:cNvSpPr txBox="1"/>
          <p:nvPr/>
        </p:nvSpPr>
        <p:spPr>
          <a:xfrm>
            <a:off x="1682682" y="5535258"/>
            <a:ext cx="16193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Slime</a:t>
            </a:r>
            <a:endParaRPr kumimoji="1" lang="ja-JP" altLang="en-US" sz="3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D3AADA-E558-7909-821F-7DCA3E752C81}"/>
              </a:ext>
            </a:extLst>
          </p:cNvPr>
          <p:cNvSpPr txBox="1"/>
          <p:nvPr/>
        </p:nvSpPr>
        <p:spPr>
          <a:xfrm>
            <a:off x="3496640" y="5547273"/>
            <a:ext cx="7585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10</a:t>
            </a:r>
            <a:endParaRPr kumimoji="1" lang="ja-JP" altLang="en-US" sz="3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7BA6594-AC83-B8A6-4917-0B09CEDF5290}"/>
              </a:ext>
            </a:extLst>
          </p:cNvPr>
          <p:cNvSpPr txBox="1"/>
          <p:nvPr/>
        </p:nvSpPr>
        <p:spPr>
          <a:xfrm>
            <a:off x="5115993" y="5535257"/>
            <a:ext cx="4716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8</a:t>
            </a:r>
            <a:endParaRPr kumimoji="1" lang="ja-JP" altLang="en-US" sz="3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B3B937-7766-97E6-C276-29184190E1B4}"/>
              </a:ext>
            </a:extLst>
          </p:cNvPr>
          <p:cNvSpPr txBox="1"/>
          <p:nvPr/>
        </p:nvSpPr>
        <p:spPr>
          <a:xfrm>
            <a:off x="4449785" y="5547273"/>
            <a:ext cx="4716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5</a:t>
            </a:r>
            <a:endParaRPr kumimoji="1" lang="ja-JP" altLang="en-US" sz="3600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76F1B27F-0488-B7BE-C452-4CB923DBD1EE}"/>
              </a:ext>
            </a:extLst>
          </p:cNvPr>
          <p:cNvSpPr/>
          <p:nvPr/>
        </p:nvSpPr>
        <p:spPr>
          <a:xfrm>
            <a:off x="5775650" y="5695024"/>
            <a:ext cx="369651" cy="2821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70DD7B-FF03-D81D-402C-150BF8C9B7DB}"/>
              </a:ext>
            </a:extLst>
          </p:cNvPr>
          <p:cNvSpPr txBox="1"/>
          <p:nvPr/>
        </p:nvSpPr>
        <p:spPr>
          <a:xfrm>
            <a:off x="6291698" y="5512909"/>
            <a:ext cx="2829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vector</a:t>
            </a:r>
            <a:r>
              <a:rPr kumimoji="1" lang="ja-JP" altLang="en-US" sz="3600" dirty="0"/>
              <a:t>配列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7156E32-E1E9-ED75-1038-73DE3F933AED}"/>
              </a:ext>
            </a:extLst>
          </p:cNvPr>
          <p:cNvSpPr txBox="1"/>
          <p:nvPr/>
        </p:nvSpPr>
        <p:spPr>
          <a:xfrm>
            <a:off x="6326462" y="6063961"/>
            <a:ext cx="5027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F0"/>
                </a:solidFill>
              </a:rPr>
              <a:t>(#include &lt;vector&gt;)</a:t>
            </a:r>
            <a:endParaRPr kumimoji="1" lang="ja-JP" alt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680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BB47E-44D1-F124-84BD-6AFE7C4E8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4494E-9801-2A2E-61D0-5C25BA89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A04569-0EB0-4084-90C8-4337A2CBD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8223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08AEA52-7FC5-2141-6E2B-58F388A60C51}"/>
              </a:ext>
            </a:extLst>
          </p:cNvPr>
          <p:cNvSpPr txBox="1"/>
          <p:nvPr/>
        </p:nvSpPr>
        <p:spPr>
          <a:xfrm>
            <a:off x="838200" y="1162976"/>
            <a:ext cx="11194915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"enemy_list.csv"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の内容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 Slime,10,5,8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文字列をストリームに変換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ストリームを分割して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へ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text &lt;&lt;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//Slime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53434EC1-BD8A-565D-FA6B-733291AC594F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C9689288-6A8F-8752-46DE-4467E036D5ED}"/>
              </a:ext>
            </a:extLst>
          </p:cNvPr>
          <p:cNvSpPr/>
          <p:nvPr/>
        </p:nvSpPr>
        <p:spPr>
          <a:xfrm>
            <a:off x="625002" y="51444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2A5507DD-FF8C-D46A-4E2D-C2C69A17E5DD}"/>
              </a:ext>
            </a:extLst>
          </p:cNvPr>
          <p:cNvSpPr/>
          <p:nvPr/>
        </p:nvSpPr>
        <p:spPr>
          <a:xfrm>
            <a:off x="625002" y="55697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38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3CEA3-5BFC-E532-25AA-9CCF2C7CB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E766BE-0966-8163-3D41-ACD14E47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31BBAB-6F8B-2AEC-028A-AC31B1642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5880FE6-1A0E-7B7A-02FD-41E28C3B5BC4}"/>
              </a:ext>
            </a:extLst>
          </p:cNvPr>
          <p:cNvSpPr txBox="1"/>
          <p:nvPr/>
        </p:nvSpPr>
        <p:spPr>
          <a:xfrm>
            <a:off x="838200" y="1162976"/>
            <a:ext cx="11194915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"enemy_list.csv"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の内容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 Slime,10,5,8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文字列をストリームに変換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while(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ストリーム末尾まで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text &lt;&lt;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繰り返し処理する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1E901EC-62E8-6ACC-B16C-B22E8EB94EA0}"/>
              </a:ext>
            </a:extLst>
          </p:cNvPr>
          <p:cNvSpPr/>
          <p:nvPr/>
        </p:nvSpPr>
        <p:spPr>
          <a:xfrm>
            <a:off x="625002" y="513735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848BD704-10DF-69C4-3207-2624694A681F}"/>
              </a:ext>
            </a:extLst>
          </p:cNvPr>
          <p:cNvSpPr/>
          <p:nvPr/>
        </p:nvSpPr>
        <p:spPr>
          <a:xfrm>
            <a:off x="625002" y="556269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83F9F9F8-A80E-0370-7BA3-C008CE2128D6}"/>
              </a:ext>
            </a:extLst>
          </p:cNvPr>
          <p:cNvSpPr/>
          <p:nvPr/>
        </p:nvSpPr>
        <p:spPr>
          <a:xfrm>
            <a:off x="625002" y="598804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74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26A18-B67B-60B0-5B72-D82794570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1416E-347F-1233-1201-EA8BDFDA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64074-48C1-05CD-22CF-D77A0B2C4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5F730C6-221B-A1C0-2478-62739E876969}"/>
              </a:ext>
            </a:extLst>
          </p:cNvPr>
          <p:cNvSpPr txBox="1"/>
          <p:nvPr/>
        </p:nvSpPr>
        <p:spPr>
          <a:xfrm>
            <a:off x="838200" y="1162976"/>
            <a:ext cx="11194915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vector&lt;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の内容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 Slime,10,5,8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文字列をストリームに変換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while(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ストリーム末尾まで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chemeClr val="bg1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 &lt;&lt; text &lt;&lt; </a:t>
            </a:r>
            <a:r>
              <a:rPr lang="en-US" altLang="ja-JP" sz="2800" dirty="0" err="1">
                <a:solidFill>
                  <a:schemeClr val="bg1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繰り返し処理する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.push_back</a:t>
            </a:r>
            <a:r>
              <a:rPr lang="en-US" altLang="ja-JP" sz="2800" dirty="0">
                <a:ea typeface="ＭＳ ゴシック" panose="020B0609070205080204" pitchFamily="49" charset="-128"/>
              </a:rPr>
              <a:t>(text);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配列に各項目を格納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}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for (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 auto</a:t>
            </a:r>
            <a:r>
              <a:rPr lang="en-US" altLang="ja-JP" sz="2800" dirty="0">
                <a:ea typeface="ＭＳ ゴシック" panose="020B0609070205080204" pitchFamily="49" charset="-128"/>
              </a:rPr>
              <a:t>&amp; d: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ea typeface="ＭＳ ゴシック" panose="020B0609070205080204" pitchFamily="49" charset="-128"/>
              </a:rPr>
              <a:t>) {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ea typeface="ＭＳ ゴシック" panose="020B0609070205080204" pitchFamily="49" charset="-128"/>
              </a:rPr>
              <a:t> &lt;&lt; d &lt;&lt; 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ea typeface="ＭＳ ゴシック" panose="020B0609070205080204" pitchFamily="49" charset="-128"/>
              </a:rPr>
              <a:t>;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}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9DC8558-824F-DB72-EAA1-5342921499EA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2261E4D5-BC7C-B1F6-C0E2-2A29B390EB1B}"/>
              </a:ext>
            </a:extLst>
          </p:cNvPr>
          <p:cNvSpPr/>
          <p:nvPr/>
        </p:nvSpPr>
        <p:spPr>
          <a:xfrm>
            <a:off x="625002" y="51444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E92DB337-F9EB-3B2A-5094-FC5F72BA516E}"/>
              </a:ext>
            </a:extLst>
          </p:cNvPr>
          <p:cNvSpPr/>
          <p:nvPr/>
        </p:nvSpPr>
        <p:spPr>
          <a:xfrm>
            <a:off x="625002" y="55697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07D2F22F-3627-4C1E-A8E9-892E038BA609}"/>
              </a:ext>
            </a:extLst>
          </p:cNvPr>
          <p:cNvSpPr/>
          <p:nvPr/>
        </p:nvSpPr>
        <p:spPr>
          <a:xfrm>
            <a:off x="625002" y="130621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3217FCFA-E2C7-6F79-2F2F-93A4E60BE81D}"/>
              </a:ext>
            </a:extLst>
          </p:cNvPr>
          <p:cNvSpPr/>
          <p:nvPr/>
        </p:nvSpPr>
        <p:spPr>
          <a:xfrm>
            <a:off x="625002" y="384685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007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04DB1-B2E8-7BD4-03AF-8CEBBB9F2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53C2E5-98D4-8259-CCCB-8A457BD6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97FB56-A2C6-B64F-D5F3-5E81234DD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F5B9F86-CB9C-BB6E-1538-C978DBC88A24}"/>
              </a:ext>
            </a:extLst>
          </p:cNvPr>
          <p:cNvSpPr txBox="1"/>
          <p:nvPr/>
        </p:nvSpPr>
        <p:spPr>
          <a:xfrm>
            <a:off x="838200" y="1162976"/>
            <a:ext cx="11194915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vector&lt;vector&lt;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&gt;&gt;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二次元配列化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の内容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 Slime,10,5,8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文字列をストリームに変換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.resize</a:t>
            </a:r>
            <a:r>
              <a:rPr lang="en-US" altLang="ja-JP" sz="2800" dirty="0">
                <a:ea typeface="ＭＳ ゴシック" panose="020B0609070205080204" pitchFamily="49" charset="-128"/>
              </a:rPr>
              <a:t>(1);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データを格納できる行を増やす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while(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ストリーム末尾まで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chemeClr val="bg1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 &lt;&lt; text &lt;&lt; </a:t>
            </a:r>
            <a:r>
              <a:rPr lang="en-US" altLang="ja-JP" sz="2800" dirty="0" err="1">
                <a:solidFill>
                  <a:schemeClr val="bg1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繰り返し処理する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[0]</a:t>
            </a:r>
            <a:r>
              <a:rPr lang="en-US" altLang="ja-JP" sz="2800" dirty="0">
                <a:ea typeface="ＭＳ ゴシック" panose="020B0609070205080204" pitchFamily="49" charset="-128"/>
              </a:rPr>
              <a:t>.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push_back</a:t>
            </a:r>
            <a:r>
              <a:rPr lang="en-US" altLang="ja-JP" sz="2800" dirty="0">
                <a:ea typeface="ＭＳ ゴシック" panose="020B0609070205080204" pitchFamily="49" charset="-128"/>
              </a:rPr>
              <a:t>(text);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配列に各項目を格納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}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for (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 auto</a:t>
            </a:r>
            <a:r>
              <a:rPr lang="en-US" altLang="ja-JP" sz="2800" dirty="0">
                <a:ea typeface="ＭＳ ゴシック" panose="020B0609070205080204" pitchFamily="49" charset="-128"/>
              </a:rPr>
              <a:t>&amp; d: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[0]</a:t>
            </a:r>
            <a:r>
              <a:rPr lang="en-US" altLang="ja-JP" sz="2800" dirty="0">
                <a:ea typeface="ＭＳ ゴシック" panose="020B0609070205080204" pitchFamily="49" charset="-128"/>
              </a:rPr>
              <a:t>) {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ea typeface="ＭＳ ゴシック" panose="020B0609070205080204" pitchFamily="49" charset="-128"/>
              </a:rPr>
              <a:t> &lt;&lt; d &lt;&lt; 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ea typeface="ＭＳ ゴシック" panose="020B0609070205080204" pitchFamily="49" charset="-128"/>
              </a:rPr>
              <a:t>;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7A450CAA-58C6-8BE3-9ABC-783AB9598CDF}"/>
              </a:ext>
            </a:extLst>
          </p:cNvPr>
          <p:cNvSpPr/>
          <p:nvPr/>
        </p:nvSpPr>
        <p:spPr>
          <a:xfrm>
            <a:off x="636351" y="131705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C18C27BA-7E54-7DBA-BFFA-B01704C85067}"/>
              </a:ext>
            </a:extLst>
          </p:cNvPr>
          <p:cNvSpPr/>
          <p:nvPr/>
        </p:nvSpPr>
        <p:spPr>
          <a:xfrm>
            <a:off x="636351" y="299389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6CB6EA19-7849-A8F3-7045-C93CA3BD80C6}"/>
              </a:ext>
            </a:extLst>
          </p:cNvPr>
          <p:cNvSpPr/>
          <p:nvPr/>
        </p:nvSpPr>
        <p:spPr>
          <a:xfrm>
            <a:off x="636351" y="424154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2C78F6D8-6A36-34DC-D707-0B9A47672DB3}"/>
              </a:ext>
            </a:extLst>
          </p:cNvPr>
          <p:cNvSpPr/>
          <p:nvPr/>
        </p:nvSpPr>
        <p:spPr>
          <a:xfrm>
            <a:off x="636351" y="515327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250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30C54-0E57-7D53-7F3A-FB0086A65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7410F-8FA8-E125-A566-2DD1D503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370CB1-3B36-7878-B381-35DCA53BF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991C76-CA92-4A5C-89CE-D871C06C4227}"/>
              </a:ext>
            </a:extLst>
          </p:cNvPr>
          <p:cNvSpPr txBox="1"/>
          <p:nvPr/>
        </p:nvSpPr>
        <p:spPr>
          <a:xfrm>
            <a:off x="838201" y="1162976"/>
            <a:ext cx="10980906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vector&lt;vector&lt;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&gt;&gt;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二次元配列化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j = 0; 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行番号を管理する変数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while(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ファイル末尾まで読出し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.resize</a:t>
            </a:r>
            <a:r>
              <a:rPr lang="en-US" altLang="ja-JP" sz="2600" dirty="0">
                <a:ea typeface="ＭＳ ゴシック" panose="020B0609070205080204" pitchFamily="49" charset="-128"/>
              </a:rPr>
              <a:t>(j+1);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データを格納できる行を増やす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ea typeface="ＭＳ ゴシック" panose="020B0609070205080204" pitchFamily="49" charset="-128"/>
              </a:rPr>
              <a:t>while(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[j]</a:t>
            </a:r>
            <a:r>
              <a:rPr lang="en-US" altLang="ja-JP" sz="2600" dirty="0">
                <a:ea typeface="ＭＳ ゴシック" panose="020B0609070205080204" pitchFamily="49" charset="-128"/>
              </a:rPr>
              <a:t>.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push_back</a:t>
            </a:r>
            <a:r>
              <a:rPr lang="en-US" altLang="ja-JP" sz="2600" dirty="0">
                <a:ea typeface="ＭＳ ゴシック" panose="020B0609070205080204" pitchFamily="49" charset="-128"/>
              </a:rPr>
              <a:t>(text); 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配列に各項目を格納</a:t>
            </a:r>
            <a:b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ea typeface="ＭＳ ゴシック" panose="020B0609070205080204" pitchFamily="49" charset="-128"/>
              </a:rPr>
              <a:t>}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for (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 auto</a:t>
            </a:r>
            <a:r>
              <a:rPr lang="en-US" altLang="ja-JP" sz="2600" dirty="0">
                <a:ea typeface="ＭＳ ゴシック" panose="020B0609070205080204" pitchFamily="49" charset="-128"/>
              </a:rPr>
              <a:t>&amp; d: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[j]</a:t>
            </a:r>
            <a:r>
              <a:rPr lang="en-US" altLang="ja-JP" sz="2600" dirty="0">
                <a:ea typeface="ＭＳ ゴシック" panose="020B0609070205080204" pitchFamily="49" charset="-128"/>
              </a:rPr>
              <a:t>) {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各行の内容を表示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600" dirty="0">
                <a:ea typeface="ＭＳ ゴシック" panose="020B0609070205080204" pitchFamily="49" charset="-128"/>
              </a:rPr>
              <a:t> &lt;&lt; d &lt;&lt;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ea typeface="ＭＳ ゴシック" panose="020B0609070205080204" pitchFamily="49" charset="-128"/>
              </a:rPr>
              <a:t>;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}</a:t>
            </a:r>
          </a:p>
          <a:p>
            <a:r>
              <a:rPr lang="en-US" altLang="ja-JP" sz="2600" dirty="0">
                <a:ea typeface="ＭＳ ゴシック" panose="020B0609070205080204" pitchFamily="49" charset="-128"/>
              </a:rPr>
              <a:t>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j++</a:t>
            </a:r>
            <a:r>
              <a:rPr lang="en-US" altLang="ja-JP" sz="2600" dirty="0">
                <a:ea typeface="ＭＳ ゴシック" panose="020B0609070205080204" pitchFamily="49" charset="-128"/>
              </a:rPr>
              <a:t>;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37B8D08F-4DAF-AF50-5968-2FE74D7C6481}"/>
              </a:ext>
            </a:extLst>
          </p:cNvPr>
          <p:cNvSpPr/>
          <p:nvPr/>
        </p:nvSpPr>
        <p:spPr>
          <a:xfrm>
            <a:off x="625002" y="205635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1DC4E663-B1F6-E0C5-4CAC-80944D59AFCE}"/>
              </a:ext>
            </a:extLst>
          </p:cNvPr>
          <p:cNvSpPr/>
          <p:nvPr/>
        </p:nvSpPr>
        <p:spPr>
          <a:xfrm>
            <a:off x="625002" y="325991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5CE9CD5-3AD2-BA0A-9372-8EA5CC8EAA85}"/>
              </a:ext>
            </a:extLst>
          </p:cNvPr>
          <p:cNvSpPr/>
          <p:nvPr/>
        </p:nvSpPr>
        <p:spPr>
          <a:xfrm>
            <a:off x="625002" y="481367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9A9E9204-87E5-88DF-D241-FED87376C479}"/>
              </a:ext>
            </a:extLst>
          </p:cNvPr>
          <p:cNvSpPr/>
          <p:nvPr/>
        </p:nvSpPr>
        <p:spPr>
          <a:xfrm>
            <a:off x="625002" y="411060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190DE6E1-7059-3054-FC5E-1F3576AED36D}"/>
              </a:ext>
            </a:extLst>
          </p:cNvPr>
          <p:cNvSpPr/>
          <p:nvPr/>
        </p:nvSpPr>
        <p:spPr>
          <a:xfrm>
            <a:off x="625002" y="60688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993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20CB6-C7FA-0B9E-EA34-B517199B2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42F4EC-ED71-014C-4CA8-5BDD70F5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93A89F-4ABE-04F7-4611-24ABA84BB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ja-JP" altLang="en-US" dirty="0"/>
              <a:t>複数行にわたる</a:t>
            </a:r>
            <a:r>
              <a:rPr lang="en-US" altLang="ja-JP" dirty="0"/>
              <a:t>CSV</a:t>
            </a:r>
            <a:r>
              <a:rPr lang="ja-JP" altLang="en-US" dirty="0"/>
              <a:t>ファイルを読み込んで配列に</a:t>
            </a:r>
            <a:br>
              <a:rPr lang="en-US" altLang="ja-JP" dirty="0"/>
            </a:br>
            <a:r>
              <a:rPr lang="ja-JP" altLang="en-US" dirty="0"/>
              <a:t>格納することができた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・・・が、すべての要素が文字列（数字も文字列）として格納されている</a:t>
            </a:r>
            <a:br>
              <a:rPr lang="en-US" altLang="ja-JP" dirty="0"/>
            </a:br>
            <a:r>
              <a:rPr lang="en-US" altLang="ja-JP" dirty="0"/>
              <a:t>vector&lt;vector&lt;</a:t>
            </a:r>
            <a:r>
              <a:rPr lang="en-US" altLang="ja-JP" dirty="0">
                <a:solidFill>
                  <a:srgbClr val="FF0000"/>
                </a:solidFill>
              </a:rPr>
              <a:t>string</a:t>
            </a:r>
            <a:r>
              <a:rPr lang="en-US" altLang="ja-JP" dirty="0"/>
              <a:t>&gt;&gt; </a:t>
            </a:r>
            <a:r>
              <a:rPr lang="en-US" altLang="ja-JP" dirty="0" err="1"/>
              <a:t>vEne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43841F8-9E78-D155-D8EC-DA29C3A39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49" y="4462238"/>
            <a:ext cx="7869140" cy="21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8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B5559-B4BB-BA56-0D14-3A37FA865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F0C2F-560B-2BA8-5DEB-03114639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09AF97-F77C-4B8F-B1F0-C6881FA7D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CSV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CSV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CSV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main.cpp</a:t>
            </a:r>
            <a:r>
              <a:rPr lang="ja-JP" altLang="en-US" dirty="0"/>
              <a:t>を作成する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  <a:p>
            <a:endParaRPr lang="en-US" altLang="ja-JP" dirty="0">
              <a:solidFill>
                <a:srgbClr val="00B0F0"/>
              </a:solidFill>
            </a:endParaRPr>
          </a:p>
          <a:p>
            <a:endParaRPr lang="en-US" altLang="ja-JP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20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BEC91-4F4C-EEB1-FC8B-CD79CD8CF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783E00-7D53-C06E-7F77-28A266B6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849AA0-30B0-1652-9538-94BA4547E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ja-JP" altLang="en-US" dirty="0"/>
              <a:t>複数行にわたる</a:t>
            </a:r>
            <a:r>
              <a:rPr lang="en-US" altLang="ja-JP" dirty="0"/>
              <a:t>CSV</a:t>
            </a:r>
            <a:r>
              <a:rPr lang="ja-JP" altLang="en-US" dirty="0"/>
              <a:t>ファイルを読み込んで配列に</a:t>
            </a:r>
            <a:br>
              <a:rPr lang="en-US" altLang="ja-JP" dirty="0"/>
            </a:br>
            <a:r>
              <a:rPr lang="ja-JP" altLang="en-US" dirty="0"/>
              <a:t>格納することができた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・・・が、すべての要素が文字列（数字も文字列）として格納されている</a:t>
            </a:r>
            <a:br>
              <a:rPr lang="en-US" altLang="ja-JP" dirty="0"/>
            </a:br>
            <a:r>
              <a:rPr lang="en-US" altLang="ja-JP" dirty="0"/>
              <a:t>vector&lt;vector&lt;</a:t>
            </a:r>
            <a:r>
              <a:rPr lang="en-US" altLang="ja-JP" dirty="0">
                <a:solidFill>
                  <a:srgbClr val="FF0000"/>
                </a:solidFill>
              </a:rPr>
              <a:t>string</a:t>
            </a:r>
            <a:r>
              <a:rPr lang="en-US" altLang="ja-JP" dirty="0"/>
              <a:t>&gt;&gt; </a:t>
            </a:r>
            <a:r>
              <a:rPr lang="en-US" altLang="ja-JP" dirty="0" err="1"/>
              <a:t>vEne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96AA867-0336-A4E6-E1EB-6D0F02A00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49" y="4462238"/>
            <a:ext cx="7869140" cy="2172025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150ADBA-E8FE-D303-80F9-3A150FBC8E0B}"/>
              </a:ext>
            </a:extLst>
          </p:cNvPr>
          <p:cNvSpPr/>
          <p:nvPr/>
        </p:nvSpPr>
        <p:spPr>
          <a:xfrm>
            <a:off x="5154706" y="4984376"/>
            <a:ext cx="4715435" cy="1640542"/>
          </a:xfrm>
          <a:prstGeom prst="rect">
            <a:avLst/>
          </a:prstGeom>
          <a:solidFill>
            <a:srgbClr val="FF0000">
              <a:alpha val="1686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B8F227-FAEC-2498-DB3E-9AE8F51DE83E}"/>
              </a:ext>
            </a:extLst>
          </p:cNvPr>
          <p:cNvSpPr txBox="1"/>
          <p:nvPr/>
        </p:nvSpPr>
        <p:spPr>
          <a:xfrm>
            <a:off x="9654126" y="4069976"/>
            <a:ext cx="2537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整数として扱える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ja-JP" altLang="en-US" sz="2400" dirty="0">
                <a:solidFill>
                  <a:srgbClr val="FF0000"/>
                </a:solidFill>
              </a:rPr>
              <a:t>ようにする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97881DE-BDB3-ECDE-7FDB-C1478202BA9B}"/>
              </a:ext>
            </a:extLst>
          </p:cNvPr>
          <p:cNvCxnSpPr>
            <a:cxnSpLocks/>
          </p:cNvCxnSpPr>
          <p:nvPr/>
        </p:nvCxnSpPr>
        <p:spPr>
          <a:xfrm flipH="1">
            <a:off x="9538447" y="4840941"/>
            <a:ext cx="76200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498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78A26-18ED-F366-66EE-0A3C48D95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CBA43-AFBF-5CCA-4760-5551A93A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4827C8-D75F-0245-B4C7-A7A693042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ja-JP" altLang="en-US" dirty="0"/>
              <a:t>そこで文字列は</a:t>
            </a:r>
            <a:r>
              <a:rPr lang="en-US" altLang="ja-JP" dirty="0">
                <a:solidFill>
                  <a:srgbClr val="00B050"/>
                </a:solidFill>
              </a:rPr>
              <a:t>string</a:t>
            </a:r>
            <a:r>
              <a:rPr lang="ja-JP" altLang="en-US" dirty="0"/>
              <a:t>、数値は</a:t>
            </a:r>
            <a:r>
              <a:rPr lang="en-US" altLang="ja-JP" dirty="0">
                <a:solidFill>
                  <a:srgbClr val="0000FF"/>
                </a:solidFill>
              </a:rPr>
              <a:t>int</a:t>
            </a:r>
            <a:r>
              <a:rPr lang="ja-JP" altLang="en-US" dirty="0"/>
              <a:t>値で格納できるように変更を行う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>
                <a:solidFill>
                  <a:srgbClr val="FF00FF"/>
                </a:solidFill>
              </a:rPr>
              <a:t>Enemy</a:t>
            </a:r>
            <a:r>
              <a:rPr lang="ja-JP" altLang="en-US" dirty="0">
                <a:solidFill>
                  <a:srgbClr val="FF00FF"/>
                </a:solidFill>
              </a:rPr>
              <a:t>クラス</a:t>
            </a:r>
            <a:r>
              <a:rPr lang="ja-JP" altLang="en-US" dirty="0"/>
              <a:t>を定義して、そのメンバ変数に</a:t>
            </a:r>
            <a:br>
              <a:rPr lang="en-US" altLang="ja-JP" dirty="0"/>
            </a:br>
            <a:r>
              <a:rPr lang="en-US" altLang="ja-JP" dirty="0"/>
              <a:t>CSV</a:t>
            </a:r>
            <a:r>
              <a:rPr lang="ja-JP" altLang="en-US" dirty="0"/>
              <a:t>ファイルからデータを格納していく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複数体の</a:t>
            </a:r>
            <a:r>
              <a:rPr lang="en-US" altLang="ja-JP" dirty="0"/>
              <a:t>Enemy</a:t>
            </a:r>
            <a:r>
              <a:rPr lang="ja-JP" altLang="en-US" dirty="0"/>
              <a:t>情報に対応できるように、</a:t>
            </a:r>
            <a:br>
              <a:rPr lang="en-US" altLang="ja-JP" dirty="0"/>
            </a:br>
            <a:r>
              <a:rPr lang="en-US" altLang="ja-JP" dirty="0"/>
              <a:t>Enemy</a:t>
            </a:r>
            <a:r>
              <a:rPr lang="ja-JP" altLang="en-US" dirty="0"/>
              <a:t>クラスは</a:t>
            </a:r>
            <a:r>
              <a:rPr lang="en-US" altLang="ja-JP" dirty="0">
                <a:solidFill>
                  <a:srgbClr val="00B050"/>
                </a:solidFill>
              </a:rPr>
              <a:t>vector</a:t>
            </a:r>
            <a:r>
              <a:rPr lang="ja-JP" altLang="en-US" dirty="0">
                <a:solidFill>
                  <a:srgbClr val="00B050"/>
                </a:solidFill>
              </a:rPr>
              <a:t>で配列化</a:t>
            </a:r>
            <a:r>
              <a:rPr lang="ja-JP" altLang="en-US" dirty="0"/>
              <a:t>する</a:t>
            </a: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37268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26EDE-FE4F-904C-5C39-5CE8E0F50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AD661D-F160-1654-1EA5-6F146F54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94E695-35E0-38A6-B9AC-063742955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8822567-2F23-4436-5162-030BAC982BC4}"/>
              </a:ext>
            </a:extLst>
          </p:cNvPr>
          <p:cNvSpPr txBox="1"/>
          <p:nvPr/>
        </p:nvSpPr>
        <p:spPr>
          <a:xfrm>
            <a:off x="838201" y="1162976"/>
            <a:ext cx="10980906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class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{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private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</a:t>
            </a:r>
          </a:p>
          <a:p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			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メンバ変数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public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コンストラクタのイニシャライザでメンバ変数を初期化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Enemy()	: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{};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Enemy(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808080"/>
                </a:solidFill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: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808080"/>
                </a:solidFill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{};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~Enemy() =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default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デフォルトデストラクタ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{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各メンバのゲッター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{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{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};</a:t>
            </a:r>
            <a:endParaRPr lang="en-US" altLang="ja-JP" sz="3200" dirty="0"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9DDE29-63EE-841D-5888-A31D3D0746F8}"/>
              </a:ext>
            </a:extLst>
          </p:cNvPr>
          <p:cNvSpPr txBox="1"/>
          <p:nvPr/>
        </p:nvSpPr>
        <p:spPr>
          <a:xfrm>
            <a:off x="5643283" y="6403171"/>
            <a:ext cx="6314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main</a:t>
            </a:r>
            <a:r>
              <a:rPr kumimoji="1" lang="ja-JP" altLang="en-US" sz="2800" dirty="0">
                <a:solidFill>
                  <a:srgbClr val="FF0000"/>
                </a:solidFill>
              </a:rPr>
              <a:t>関数の前にクラス定義を追加する</a:t>
            </a:r>
          </a:p>
        </p:txBody>
      </p:sp>
    </p:spTree>
    <p:extLst>
      <p:ext uri="{BB962C8B-B14F-4D97-AF65-F5344CB8AC3E}">
        <p14:creationId xmlns:p14="http://schemas.microsoft.com/office/powerpoint/2010/main" val="213363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A0BC1-924D-31CE-C6AA-D20718EBB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46FA6D-23A4-42AE-8669-17517DCC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8FB283-618C-3E93-3FDB-42514F4C3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8F369E3-9EA9-D884-AC09-8AEDBCDE63A7}"/>
              </a:ext>
            </a:extLst>
          </p:cNvPr>
          <p:cNvSpPr txBox="1"/>
          <p:nvPr/>
        </p:nvSpPr>
        <p:spPr>
          <a:xfrm>
            <a:off x="838201" y="1162976"/>
            <a:ext cx="10980906" cy="5724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vector&lt;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一次元配列にもどす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vector&lt;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Enemy*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//Enemy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クラスを格納する配列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j = 0; 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行番号を管理する変数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while(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ファイル末尾まで読出し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.resize</a:t>
            </a:r>
            <a:r>
              <a:rPr lang="en-US" altLang="ja-JP" sz="2600" dirty="0">
                <a:ea typeface="ＭＳ ゴシック" panose="020B0609070205080204" pitchFamily="49" charset="-128"/>
              </a:rPr>
              <a:t>(j+1);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この行を削除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ea typeface="ＭＳ ゴシック" panose="020B0609070205080204" pitchFamily="49" charset="-128"/>
              </a:rPr>
              <a:t>while(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[j]</a:t>
            </a:r>
            <a:r>
              <a:rPr lang="en-US" altLang="ja-JP" sz="2600" dirty="0">
                <a:ea typeface="ＭＳ ゴシック" panose="020B0609070205080204" pitchFamily="49" charset="-128"/>
              </a:rPr>
              <a:t>.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push_back</a:t>
            </a:r>
            <a:r>
              <a:rPr lang="en-US" altLang="ja-JP" sz="2600" dirty="0">
                <a:ea typeface="ＭＳ ゴシック" panose="020B0609070205080204" pitchFamily="49" charset="-128"/>
              </a:rPr>
              <a:t>(text);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//[j]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を削除</a:t>
            </a:r>
            <a:b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ea typeface="ＭＳ ゴシック" panose="020B0609070205080204" pitchFamily="49" charset="-128"/>
              </a:rPr>
              <a:t>}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.push_back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new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[0],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[1]),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[2]),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[3])));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整数に変換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.clear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一行分格納したので全要素を削除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ea typeface="ＭＳ ゴシック" panose="020B0609070205080204" pitchFamily="49" charset="-128"/>
              </a:rPr>
              <a:t>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j++</a:t>
            </a:r>
            <a:r>
              <a:rPr lang="en-US" altLang="ja-JP" sz="2600" dirty="0">
                <a:ea typeface="ＭＳ ゴシック" panose="020B0609070205080204" pitchFamily="49" charset="-128"/>
              </a:rPr>
              <a:t>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95BC40EA-5602-7C79-3998-5469EFC04FC2}"/>
              </a:ext>
            </a:extLst>
          </p:cNvPr>
          <p:cNvSpPr/>
          <p:nvPr/>
        </p:nvSpPr>
        <p:spPr>
          <a:xfrm>
            <a:off x="625002" y="130732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B9E17D89-23CF-108B-AD80-BB854FE014FE}"/>
              </a:ext>
            </a:extLst>
          </p:cNvPr>
          <p:cNvSpPr/>
          <p:nvPr/>
        </p:nvSpPr>
        <p:spPr>
          <a:xfrm>
            <a:off x="625002" y="169375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AE0996A6-8334-9AF8-4AD9-8CEF14F67C8D}"/>
              </a:ext>
            </a:extLst>
          </p:cNvPr>
          <p:cNvSpPr/>
          <p:nvPr/>
        </p:nvSpPr>
        <p:spPr>
          <a:xfrm>
            <a:off x="625002" y="442456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975C3A1-94F7-1656-A51E-51919AD26247}"/>
              </a:ext>
            </a:extLst>
          </p:cNvPr>
          <p:cNvSpPr/>
          <p:nvPr/>
        </p:nvSpPr>
        <p:spPr>
          <a:xfrm>
            <a:off x="625002" y="367285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172E732E-6193-6694-E048-9753BCB311FB}"/>
              </a:ext>
            </a:extLst>
          </p:cNvPr>
          <p:cNvSpPr/>
          <p:nvPr/>
        </p:nvSpPr>
        <p:spPr>
          <a:xfrm>
            <a:off x="625002" y="60688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BF996CB-2304-CA48-4C19-C24D77CE7D07}"/>
              </a:ext>
            </a:extLst>
          </p:cNvPr>
          <p:cNvCxnSpPr/>
          <p:nvPr/>
        </p:nvCxnSpPr>
        <p:spPr>
          <a:xfrm>
            <a:off x="1536970" y="3754877"/>
            <a:ext cx="37743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770D0F9-3524-2110-E051-22844905ACED}"/>
              </a:ext>
            </a:extLst>
          </p:cNvPr>
          <p:cNvCxnSpPr/>
          <p:nvPr/>
        </p:nvCxnSpPr>
        <p:spPr>
          <a:xfrm>
            <a:off x="1533731" y="3844712"/>
            <a:ext cx="37743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CFD8033-5F56-F79E-B77E-970F18EB80FE}"/>
              </a:ext>
            </a:extLst>
          </p:cNvPr>
          <p:cNvCxnSpPr>
            <a:cxnSpLocks/>
          </p:cNvCxnSpPr>
          <p:nvPr/>
        </p:nvCxnSpPr>
        <p:spPr>
          <a:xfrm>
            <a:off x="2989638" y="4551589"/>
            <a:ext cx="5998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1C4F8B1-7C54-4B5D-21AA-52BECD9356B5}"/>
              </a:ext>
            </a:extLst>
          </p:cNvPr>
          <p:cNvCxnSpPr>
            <a:cxnSpLocks/>
          </p:cNvCxnSpPr>
          <p:nvPr/>
        </p:nvCxnSpPr>
        <p:spPr>
          <a:xfrm>
            <a:off x="2989638" y="4629413"/>
            <a:ext cx="5998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矢印: 右 15">
            <a:extLst>
              <a:ext uri="{FF2B5EF4-FFF2-40B4-BE49-F238E27FC236}">
                <a16:creationId xmlns:a16="http://schemas.microsoft.com/office/drawing/2014/main" id="{FB56FA07-933E-7B2B-C968-C50D2ECA8150}"/>
              </a:ext>
            </a:extLst>
          </p:cNvPr>
          <p:cNvSpPr/>
          <p:nvPr/>
        </p:nvSpPr>
        <p:spPr>
          <a:xfrm>
            <a:off x="621754" y="53068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027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5A0EA-AF55-CDB6-7889-CF81D5B64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69519E-59F4-2C17-7472-BFAFBC68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70FE54-F51F-A2D3-2FAD-17D7F5820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3A5432-D002-2F64-7539-B5F4BE862E72}"/>
              </a:ext>
            </a:extLst>
          </p:cNvPr>
          <p:cNvSpPr txBox="1"/>
          <p:nvPr/>
        </p:nvSpPr>
        <p:spPr>
          <a:xfrm>
            <a:off x="838201" y="1162976"/>
            <a:ext cx="10980906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600" dirty="0">
                <a:solidFill>
                  <a:srgbClr val="FF00FF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.push_back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new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[0],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[1]),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[2]),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[3])));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整数に変換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.clear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一行分格納したので全要素を削除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ea typeface="ＭＳ ゴシック" panose="020B0609070205080204" pitchFamily="49" charset="-128"/>
              </a:rPr>
              <a:t>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j++</a:t>
            </a:r>
            <a:r>
              <a:rPr lang="en-US" altLang="ja-JP" sz="2600" dirty="0">
                <a:ea typeface="ＭＳ ゴシック" panose="020B0609070205080204" pitchFamily="49" charset="-128"/>
              </a:rPr>
              <a:t>;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}</a:t>
            </a:r>
          </a:p>
          <a:p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for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&amp; p :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//p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はインスタンスのアドレス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'\t'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getHp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'\t’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de-DE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p-&gt;getAtk() </a:t>
            </a:r>
            <a:r>
              <a:rPr lang="de-DE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de-DE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'\t'</a:t>
            </a: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de-DE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p-&gt;getDef() </a:t>
            </a:r>
            <a:b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de-DE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endl;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return 0;</a:t>
            </a:r>
          </a:p>
          <a:p>
            <a:r>
              <a:rPr lang="en-US" altLang="ja-JP" sz="2600" dirty="0"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8DA502B-24DE-7469-F5BC-C4463AD24FA1}"/>
              </a:ext>
            </a:extLst>
          </p:cNvPr>
          <p:cNvSpPr/>
          <p:nvPr/>
        </p:nvSpPr>
        <p:spPr>
          <a:xfrm>
            <a:off x="625002" y="367553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2FE5FC21-AA0D-A9C9-D598-3367642FA72F}"/>
              </a:ext>
            </a:extLst>
          </p:cNvPr>
          <p:cNvSpPr/>
          <p:nvPr/>
        </p:nvSpPr>
        <p:spPr>
          <a:xfrm>
            <a:off x="625002" y="327402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8663C426-AE78-26B8-A0E5-D266155C4C21}"/>
              </a:ext>
            </a:extLst>
          </p:cNvPr>
          <p:cNvSpPr/>
          <p:nvPr/>
        </p:nvSpPr>
        <p:spPr>
          <a:xfrm>
            <a:off x="625002" y="450270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6C121BF6-B320-047E-8E8A-2D9EF7621CCD}"/>
              </a:ext>
            </a:extLst>
          </p:cNvPr>
          <p:cNvSpPr/>
          <p:nvPr/>
        </p:nvSpPr>
        <p:spPr>
          <a:xfrm>
            <a:off x="621754" y="407145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B63515F5-D510-2DEE-4468-0E04D4D1B751}"/>
              </a:ext>
            </a:extLst>
          </p:cNvPr>
          <p:cNvSpPr/>
          <p:nvPr/>
        </p:nvSpPr>
        <p:spPr>
          <a:xfrm>
            <a:off x="613653" y="488713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986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E0D91-3B23-0E1C-6F28-B5F2F49AD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8002AC-095C-09C2-0178-143A0121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5AD361-AB63-BC64-6D75-FDE959D82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ファイルへの書き込み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ofstream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en-US" altLang="ja-JP" dirty="0"/>
              <a:t>,</a:t>
            </a:r>
            <a:r>
              <a:rPr lang="ja-JP" altLang="en-US" dirty="0"/>
              <a:t>モード</a:t>
            </a:r>
            <a:r>
              <a:rPr lang="en-US" altLang="ja-JP" dirty="0"/>
              <a:t>);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dirty="0" err="1">
                <a:solidFill>
                  <a:srgbClr val="FF0000"/>
                </a:solidFill>
              </a:rPr>
              <a:t>ofstream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ofs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“aaa.csv”</a:t>
            </a:r>
            <a:r>
              <a:rPr lang="en-US" altLang="ja-JP" dirty="0"/>
              <a:t>,</a:t>
            </a:r>
            <a:r>
              <a:rPr lang="en-US" altLang="ja-JP" dirty="0" err="1"/>
              <a:t>ios</a:t>
            </a:r>
            <a:r>
              <a:rPr lang="en-US" altLang="ja-JP" dirty="0"/>
              <a:t>::out);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　　</a:t>
            </a:r>
            <a:r>
              <a:rPr lang="en-US" altLang="ja-JP" dirty="0"/>
              <a:t>aaa.csv</a:t>
            </a:r>
            <a:r>
              <a:rPr lang="ja-JP" altLang="en-US" dirty="0"/>
              <a:t>という名前ファイルを新規作成する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E1A31-D92D-EC0F-B7DE-9771A65280D7}"/>
              </a:ext>
            </a:extLst>
          </p:cNvPr>
          <p:cNvSpPr/>
          <p:nvPr/>
        </p:nvSpPr>
        <p:spPr>
          <a:xfrm>
            <a:off x="7461116" y="3068343"/>
            <a:ext cx="4562272" cy="797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/>
              <a:t>ios</a:t>
            </a:r>
            <a:r>
              <a:rPr kumimoji="1" lang="en-US" altLang="ja-JP" sz="2800" dirty="0"/>
              <a:t>::app</a:t>
            </a:r>
            <a:r>
              <a:rPr kumimoji="1" lang="ja-JP" altLang="en-US" sz="2800" dirty="0"/>
              <a:t>は上書きモード</a:t>
            </a:r>
          </a:p>
        </p:txBody>
      </p:sp>
    </p:spTree>
    <p:extLst>
      <p:ext uri="{BB962C8B-B14F-4D97-AF65-F5344CB8AC3E}">
        <p14:creationId xmlns:p14="http://schemas.microsoft.com/office/powerpoint/2010/main" val="1205948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E21CE-C18C-8807-2D1D-A995B67E5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B5882B-EFC2-3120-F864-29199B9F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295F3E-DA63-C381-DB4F-7BD36A018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ファイルへの書き込み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ofstream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ja-JP" altLang="en-US" dirty="0"/>
              <a:t>；</a:t>
            </a:r>
            <a:endParaRPr lang="en-US" altLang="ja-JP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　インスタンス名</a:t>
            </a:r>
            <a:r>
              <a:rPr lang="en-US" altLang="ja-JP" dirty="0"/>
              <a:t>.open(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en-US" altLang="ja-JP" dirty="0"/>
              <a:t>,</a:t>
            </a:r>
            <a:r>
              <a:rPr lang="ja-JP" altLang="en-US" dirty="0"/>
              <a:t>モード</a:t>
            </a:r>
            <a:r>
              <a:rPr lang="en-US" altLang="ja-JP" dirty="0"/>
              <a:t>);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dirty="0" err="1">
                <a:solidFill>
                  <a:srgbClr val="FF0000"/>
                </a:solidFill>
              </a:rPr>
              <a:t>ofstream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ofs</a:t>
            </a:r>
            <a:r>
              <a:rPr lang="en-US" altLang="ja-JP" dirty="0"/>
              <a:t>;</a:t>
            </a:r>
            <a:br>
              <a:rPr lang="en-US" altLang="ja-JP" dirty="0"/>
            </a:br>
            <a:r>
              <a:rPr lang="en-US" altLang="ja-JP" dirty="0"/>
              <a:t>   </a:t>
            </a:r>
            <a:r>
              <a:rPr lang="en-US" altLang="ja-JP" dirty="0" err="1">
                <a:solidFill>
                  <a:srgbClr val="00B0F0"/>
                </a:solidFill>
              </a:rPr>
              <a:t>ofs</a:t>
            </a:r>
            <a:r>
              <a:rPr lang="en-US" altLang="ja-JP" dirty="0" err="1"/>
              <a:t>.open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“aaa.csv”</a:t>
            </a:r>
            <a:r>
              <a:rPr lang="en-US" altLang="ja-JP" dirty="0"/>
              <a:t>,</a:t>
            </a:r>
            <a:r>
              <a:rPr lang="en-US" altLang="ja-JP" dirty="0" err="1"/>
              <a:t>ios</a:t>
            </a:r>
            <a:r>
              <a:rPr lang="en-US" altLang="ja-JP" dirty="0"/>
              <a:t>::app);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　　</a:t>
            </a:r>
            <a:r>
              <a:rPr lang="en-US" altLang="ja-JP" dirty="0"/>
              <a:t>aaa.csv</a:t>
            </a:r>
            <a:r>
              <a:rPr lang="ja-JP" altLang="en-US" dirty="0"/>
              <a:t>というファイルの末尾にデータ追加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EB943CA-54BD-1C2D-EAB8-0A638C3E4EAB}"/>
              </a:ext>
            </a:extLst>
          </p:cNvPr>
          <p:cNvSpPr/>
          <p:nvPr/>
        </p:nvSpPr>
        <p:spPr>
          <a:xfrm>
            <a:off x="7467601" y="3560324"/>
            <a:ext cx="4322323" cy="797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/>
              <a:t>ios</a:t>
            </a:r>
            <a:r>
              <a:rPr kumimoji="1" lang="en-US" altLang="ja-JP" sz="2800" dirty="0"/>
              <a:t>::app</a:t>
            </a:r>
            <a:r>
              <a:rPr kumimoji="1" lang="ja-JP" altLang="en-US" sz="2800" dirty="0"/>
              <a:t>は追記モード</a:t>
            </a:r>
          </a:p>
        </p:txBody>
      </p:sp>
    </p:spTree>
    <p:extLst>
      <p:ext uri="{BB962C8B-B14F-4D97-AF65-F5344CB8AC3E}">
        <p14:creationId xmlns:p14="http://schemas.microsoft.com/office/powerpoint/2010/main" val="5213248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34E82-4523-17FB-D07D-8F6B0F889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B416B0-8A4F-C9B4-B52F-75172C20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58535F-BD43-2205-E233-F7F29857C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C5B43DA-AE42-6D98-F74D-5F2CEC4F526F}"/>
              </a:ext>
            </a:extLst>
          </p:cNvPr>
          <p:cNvSpPr txBox="1"/>
          <p:nvPr/>
        </p:nvSpPr>
        <p:spPr>
          <a:xfrm>
            <a:off x="838201" y="1162976"/>
            <a:ext cx="10980906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ofilename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“enemy_list2.csv”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出力ファイル名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ofstream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ofilename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6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ios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::out);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>
                <a:solidFill>
                  <a:srgbClr val="00B050"/>
                </a:solidFill>
                <a:ea typeface="ＭＳ ゴシック" panose="020B0609070205080204" pitchFamily="49" charset="-128"/>
              </a:rPr>
              <a:t>上書モードで開く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if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ofs.fail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return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エラー時は強制終了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for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&amp; p :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</a:p>
          <a:p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ofs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Def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nl-NL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','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p-&gt;getAtk()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‘,’</a:t>
            </a:r>
            <a:b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Hp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','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項目を</a:t>
            </a:r>
            <a:r>
              <a:rPr lang="en-US" altLang="ja-JP" sz="26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Def,Atk,Hp,Name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の順で出力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ofs.close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endParaRPr lang="en-US" altLang="ja-JP" sz="2600" dirty="0">
              <a:ea typeface="ＭＳ ゴシック" panose="020B0609070205080204" pitchFamily="49" charset="-128"/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EC21280B-CB7F-C025-8B9B-04FC81AADAA1}"/>
              </a:ext>
            </a:extLst>
          </p:cNvPr>
          <p:cNvSpPr/>
          <p:nvPr/>
        </p:nvSpPr>
        <p:spPr>
          <a:xfrm>
            <a:off x="625002" y="367553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1788921-1DCB-4647-DC46-C84C2C3CE5E2}"/>
              </a:ext>
            </a:extLst>
          </p:cNvPr>
          <p:cNvSpPr/>
          <p:nvPr/>
        </p:nvSpPr>
        <p:spPr>
          <a:xfrm>
            <a:off x="625002" y="327402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A6A0E0F-8CD1-9EE8-67EB-A353C157838A}"/>
              </a:ext>
            </a:extLst>
          </p:cNvPr>
          <p:cNvSpPr/>
          <p:nvPr/>
        </p:nvSpPr>
        <p:spPr>
          <a:xfrm>
            <a:off x="625002" y="450270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F4E30FCE-2F0B-F072-667D-DD47A2390EE1}"/>
              </a:ext>
            </a:extLst>
          </p:cNvPr>
          <p:cNvSpPr/>
          <p:nvPr/>
        </p:nvSpPr>
        <p:spPr>
          <a:xfrm>
            <a:off x="621754" y="407145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55689CF-780D-729F-0557-9E8B73A7D9D2}"/>
              </a:ext>
            </a:extLst>
          </p:cNvPr>
          <p:cNvSpPr/>
          <p:nvPr/>
        </p:nvSpPr>
        <p:spPr>
          <a:xfrm>
            <a:off x="613653" y="48781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81FBEF72-4872-AF13-C8C9-FF8F67217DF8}"/>
              </a:ext>
            </a:extLst>
          </p:cNvPr>
          <p:cNvSpPr/>
          <p:nvPr/>
        </p:nvSpPr>
        <p:spPr>
          <a:xfrm>
            <a:off x="642932" y="165847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9275740-5425-5000-1924-780FD3EB4449}"/>
              </a:ext>
            </a:extLst>
          </p:cNvPr>
          <p:cNvSpPr/>
          <p:nvPr/>
        </p:nvSpPr>
        <p:spPr>
          <a:xfrm>
            <a:off x="642932" y="248564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DC6A86A-5008-5BE4-6AEF-91CD7DF4218A}"/>
              </a:ext>
            </a:extLst>
          </p:cNvPr>
          <p:cNvSpPr/>
          <p:nvPr/>
        </p:nvSpPr>
        <p:spPr>
          <a:xfrm>
            <a:off x="639684" y="2054393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97BEEF5C-D70E-A82C-CFFC-93997F8316C8}"/>
              </a:ext>
            </a:extLst>
          </p:cNvPr>
          <p:cNvSpPr/>
          <p:nvPr/>
        </p:nvSpPr>
        <p:spPr>
          <a:xfrm>
            <a:off x="631583" y="286110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CAB0F1D3-9CBA-9F34-1104-299422850F37}"/>
              </a:ext>
            </a:extLst>
          </p:cNvPr>
          <p:cNvSpPr/>
          <p:nvPr/>
        </p:nvSpPr>
        <p:spPr>
          <a:xfrm>
            <a:off x="616038" y="523781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AB17919-C0BC-C348-7206-E79F81C61EA6}"/>
              </a:ext>
            </a:extLst>
          </p:cNvPr>
          <p:cNvSpPr/>
          <p:nvPr/>
        </p:nvSpPr>
        <p:spPr>
          <a:xfrm>
            <a:off x="604689" y="561327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118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36597-05A3-277F-5CB8-237F9A2E0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545E5E-4CEF-ADFE-A69A-F4038F3F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554D5E-B65F-D79B-8312-80ACE01C0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3ED0D7-48F1-DEDB-FC96-C5DE33811D61}"/>
              </a:ext>
            </a:extLst>
          </p:cNvPr>
          <p:cNvSpPr txBox="1"/>
          <p:nvPr/>
        </p:nvSpPr>
        <p:spPr>
          <a:xfrm>
            <a:off x="838201" y="1162976"/>
            <a:ext cx="10980906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for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&amp; p :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</a:p>
          <a:p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ofs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Def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nl-NL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','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p-&gt;getAtk()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‘,’</a:t>
            </a:r>
            <a:b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Hp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','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項目を</a:t>
            </a:r>
            <a:r>
              <a:rPr lang="en-US" altLang="ja-JP" sz="26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Def,Atk,Hp,Name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の順で出力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ofs.close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ファイルを閉じる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ofs.open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ofilename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6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ios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::app);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追記モードで開く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“10,10,15,Rat”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ファイル末尾に追加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ofs.close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ファイルを閉じる</a:t>
            </a:r>
            <a:endParaRPr lang="en-US" altLang="ja-JP" sz="2600" dirty="0">
              <a:ea typeface="ＭＳ ゴシック" panose="020B0609070205080204" pitchFamily="49" charset="-128"/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2D4D4B5-CDA7-DBD1-E72F-4C71E701BE6F}"/>
              </a:ext>
            </a:extLst>
          </p:cNvPr>
          <p:cNvSpPr/>
          <p:nvPr/>
        </p:nvSpPr>
        <p:spPr>
          <a:xfrm>
            <a:off x="625002" y="367553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CE13B94F-419E-1CEF-493C-11489152E8C9}"/>
              </a:ext>
            </a:extLst>
          </p:cNvPr>
          <p:cNvSpPr/>
          <p:nvPr/>
        </p:nvSpPr>
        <p:spPr>
          <a:xfrm>
            <a:off x="625002" y="327402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83640450-D1DD-DD5E-A48D-86D94318B267}"/>
              </a:ext>
            </a:extLst>
          </p:cNvPr>
          <p:cNvSpPr/>
          <p:nvPr/>
        </p:nvSpPr>
        <p:spPr>
          <a:xfrm>
            <a:off x="621754" y="407145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2F0FB1D-3F8B-0C39-5F1B-FB1A156DA5EB}"/>
              </a:ext>
            </a:extLst>
          </p:cNvPr>
          <p:cNvSpPr txBox="1"/>
          <p:nvPr/>
        </p:nvSpPr>
        <p:spPr>
          <a:xfrm>
            <a:off x="1918447" y="4625789"/>
            <a:ext cx="9030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書き込みモードを切り替える場合は、一旦閉じる（</a:t>
            </a:r>
            <a:r>
              <a:rPr kumimoji="1" lang="en-US" altLang="ja-JP" sz="2400" dirty="0">
                <a:solidFill>
                  <a:srgbClr val="FF0000"/>
                </a:solidFill>
              </a:rPr>
              <a:t>close</a:t>
            </a:r>
            <a:r>
              <a:rPr kumimoji="1" lang="ja-JP" altLang="en-US" sz="2400" dirty="0">
                <a:solidFill>
                  <a:srgbClr val="FF0000"/>
                </a:solidFill>
              </a:rPr>
              <a:t>）してから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再度開く（</a:t>
            </a:r>
            <a:r>
              <a:rPr kumimoji="1" lang="en-US" altLang="ja-JP" sz="2400" dirty="0">
                <a:solidFill>
                  <a:srgbClr val="FF0000"/>
                </a:solidFill>
              </a:rPr>
              <a:t>open</a:t>
            </a:r>
            <a:r>
              <a:rPr kumimoji="1" lang="ja-JP" altLang="en-US" sz="2400" dirty="0">
                <a:solidFill>
                  <a:srgbClr val="FF0000"/>
                </a:solidFill>
              </a:rPr>
              <a:t>）する必要がある</a:t>
            </a:r>
          </a:p>
        </p:txBody>
      </p:sp>
    </p:spTree>
    <p:extLst>
      <p:ext uri="{BB962C8B-B14F-4D97-AF65-F5344CB8AC3E}">
        <p14:creationId xmlns:p14="http://schemas.microsoft.com/office/powerpoint/2010/main" val="3938199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 err="1"/>
              <a:t>CSVLoader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CSVLoader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</a:t>
            </a:r>
            <a:r>
              <a:rPr lang="en-US" altLang="ja-JP" dirty="0" err="1">
                <a:solidFill>
                  <a:srgbClr val="00B0F0"/>
                </a:solidFill>
              </a:rPr>
              <a:t>CSVLoader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csvloader.h</a:t>
            </a:r>
            <a:r>
              <a:rPr lang="en-US" altLang="ja-JP" dirty="0"/>
              <a:t>, csvloder.cpp, main.cpp</a:t>
            </a:r>
            <a:r>
              <a:rPr lang="ja-JP" altLang="en-US" dirty="0"/>
              <a:t>を作成する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csvloader.h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csvloader.cpp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  <a:p>
            <a:endParaRPr lang="en-US" altLang="ja-JP" dirty="0">
              <a:solidFill>
                <a:srgbClr val="00B0F0"/>
              </a:solidFill>
            </a:endParaRPr>
          </a:p>
          <a:p>
            <a:endParaRPr lang="en-US" altLang="ja-JP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07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2C1B6-D933-5A37-BFFA-4E1D0A0A4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CB767-1CFC-4C2C-97EA-608CDE25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595453-F6A2-482C-A45C-186CB84E0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r>
              <a:rPr lang="ja-JP" altLang="en-US" dirty="0"/>
              <a:t>以下の</a:t>
            </a:r>
            <a:r>
              <a:rPr lang="en-US" altLang="ja-JP" dirty="0"/>
              <a:t>2</a:t>
            </a:r>
            <a:r>
              <a:rPr lang="ja-JP" altLang="en-US" dirty="0"/>
              <a:t>通りの方法がある</a:t>
            </a:r>
            <a:br>
              <a:rPr lang="en-US" altLang="ja-JP" dirty="0"/>
            </a:br>
            <a:endParaRPr lang="en-US" altLang="ja-JP" dirty="0"/>
          </a:p>
          <a:p>
            <a:pPr marL="1200150" lvl="1" indent="-742950">
              <a:buFont typeface="+mj-ea"/>
              <a:buAutoNum type="circleNumDbPlain"/>
            </a:pPr>
            <a:r>
              <a:rPr lang="ja-JP" altLang="en-US" sz="3600" dirty="0"/>
              <a:t>メモ帳などのテキストエディタで作成</a:t>
            </a:r>
            <a:br>
              <a:rPr lang="en-US" altLang="ja-JP" sz="3600" dirty="0"/>
            </a:br>
            <a:endParaRPr lang="en-US" altLang="ja-JP" sz="3600" dirty="0"/>
          </a:p>
          <a:p>
            <a:pPr marL="1200150" lvl="1" indent="-742950">
              <a:buFont typeface="+mj-ea"/>
              <a:buAutoNum type="circleNumDbPlain"/>
            </a:pPr>
            <a:r>
              <a:rPr lang="en-US" altLang="ja-JP" sz="3600" dirty="0">
                <a:solidFill>
                  <a:srgbClr val="00B0F0"/>
                </a:solidFill>
              </a:rPr>
              <a:t>Excel</a:t>
            </a:r>
            <a:r>
              <a:rPr lang="ja-JP" altLang="en-US" sz="3600" dirty="0">
                <a:solidFill>
                  <a:srgbClr val="00B0F0"/>
                </a:solidFill>
              </a:rPr>
              <a:t>を使って表形式で入力したものを</a:t>
            </a:r>
            <a:r>
              <a:rPr lang="en-US" altLang="ja-JP" sz="3600" dirty="0">
                <a:solidFill>
                  <a:srgbClr val="00B0F0"/>
                </a:solidFill>
              </a:rPr>
              <a:t>CSV</a:t>
            </a:r>
            <a:r>
              <a:rPr lang="ja-JP" altLang="en-US" sz="3600" dirty="0">
                <a:solidFill>
                  <a:srgbClr val="00B0F0"/>
                </a:solidFill>
              </a:rPr>
              <a:t>形式で保存する</a:t>
            </a:r>
            <a:endParaRPr lang="en-US" altLang="ja-JP" sz="36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br>
              <a:rPr lang="en-US" altLang="ja-JP" sz="4000" dirty="0"/>
            </a:br>
            <a:r>
              <a:rPr lang="ja-JP" altLang="en-US" sz="3600" dirty="0"/>
              <a:t>今回は②の方法で行う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40820809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まとめ</a:t>
            </a:r>
            <a:endParaRPr lang="en-US" altLang="ja-JP" dirty="0"/>
          </a:p>
          <a:p>
            <a:pPr lvl="1"/>
            <a:r>
              <a:rPr lang="ja-JP" altLang="en-US" dirty="0"/>
              <a:t>データを簡易的に管理することのできるファイル形式</a:t>
            </a:r>
            <a:endParaRPr lang="en-US" altLang="ja-JP" dirty="0"/>
          </a:p>
          <a:p>
            <a:pPr lvl="1"/>
            <a:r>
              <a:rPr lang="en-US" altLang="ja-JP" dirty="0"/>
              <a:t>Excel</a:t>
            </a:r>
            <a:r>
              <a:rPr lang="ja-JP" altLang="en-US" dirty="0"/>
              <a:t>やメモ帳等を使って簡単に編集可能</a:t>
            </a:r>
            <a:endParaRPr lang="en-US" altLang="ja-JP" dirty="0"/>
          </a:p>
          <a:p>
            <a:pPr lvl="1"/>
            <a:r>
              <a:rPr lang="ja-JP" altLang="en-US" dirty="0"/>
              <a:t>一般的に「</a:t>
            </a:r>
            <a:r>
              <a:rPr lang="ja-JP" altLang="en-US" dirty="0">
                <a:solidFill>
                  <a:srgbClr val="FF0000"/>
                </a:solidFill>
              </a:rPr>
              <a:t>，（コンマ）</a:t>
            </a:r>
            <a:r>
              <a:rPr lang="ja-JP" altLang="en-US" dirty="0"/>
              <a:t>」で各項目を区切る</a:t>
            </a:r>
            <a:endParaRPr lang="en-US" altLang="ja-JP" dirty="0"/>
          </a:p>
          <a:p>
            <a:pPr lvl="1"/>
            <a:r>
              <a:rPr lang="en-US" altLang="ja-JP" dirty="0"/>
              <a:t>C++</a:t>
            </a:r>
            <a:r>
              <a:rPr lang="ja-JP" altLang="en-US" dirty="0"/>
              <a:t>では</a:t>
            </a:r>
            <a:r>
              <a:rPr lang="en-US" altLang="ja-JP" dirty="0"/>
              <a:t>CSV</a:t>
            </a:r>
            <a:r>
              <a:rPr lang="ja-JP" altLang="en-US" dirty="0"/>
              <a:t>を読み込む関数がないため、自分で処理を実装する必要がある</a:t>
            </a:r>
            <a:endParaRPr lang="en-US" altLang="ja-JP" dirty="0"/>
          </a:p>
          <a:p>
            <a:pPr lvl="1"/>
            <a:r>
              <a:rPr lang="en-US" altLang="ja-JP" dirty="0"/>
              <a:t>CSV</a:t>
            </a:r>
            <a:r>
              <a:rPr lang="ja-JP" altLang="en-US" dirty="0"/>
              <a:t>は文字列として記録されているため、実際に値を利用するためには型変換する必要がある</a:t>
            </a:r>
            <a:endParaRPr lang="en-US" altLang="ja-JP" dirty="0"/>
          </a:p>
          <a:p>
            <a:pPr lvl="1"/>
            <a:r>
              <a:rPr lang="en-US" altLang="ja-JP" dirty="0"/>
              <a:t>CSV</a:t>
            </a:r>
            <a:r>
              <a:rPr lang="ja-JP" altLang="en-US" dirty="0"/>
              <a:t>を出力するのはファイルストリームに対して、</a:t>
            </a:r>
            <a:br>
              <a:rPr lang="en-US" altLang="ja-JP" dirty="0"/>
            </a:br>
            <a:r>
              <a:rPr lang="ja-JP" altLang="en-US" b="1" dirty="0">
                <a:solidFill>
                  <a:srgbClr val="00B0F0"/>
                </a:solidFill>
              </a:rPr>
              <a:t>出力したいデータ</a:t>
            </a:r>
            <a:r>
              <a:rPr lang="ja-JP" altLang="en-US" dirty="0"/>
              <a:t>＋</a:t>
            </a:r>
            <a:r>
              <a:rPr lang="en-US" altLang="ja-JP" dirty="0"/>
              <a:t>’</a:t>
            </a:r>
            <a:r>
              <a:rPr lang="en-US" altLang="ja-JP" b="1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</a:t>
            </a:r>
            <a:r>
              <a:rPr lang="ja-JP" altLang="en-US" dirty="0"/>
              <a:t>をつけてあげるだけでよい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672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9CF4C-BF96-45F3-D7B0-5EECC8F1C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834D57-17F2-4735-593A-2A8137FA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235FD-8E64-572A-EF62-865303ED5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ja-JP" dirty="0"/>
              <a:t>Excel</a:t>
            </a:r>
            <a:r>
              <a:rPr lang="ja-JP" altLang="en-US" dirty="0"/>
              <a:t>を起動する</a:t>
            </a: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セルにデータを入力</a:t>
            </a:r>
            <a:br>
              <a:rPr lang="en-US" altLang="ja-JP" dirty="0"/>
            </a:b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4710AAB-89CF-DAE6-8F87-925811FC2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11" y="3462188"/>
            <a:ext cx="7526858" cy="30638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709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4977E-BC46-F3CA-DA65-ADDBA34D0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889192-2523-B9A5-EB6A-C8C66158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6B42CD-E152-4E4B-33BD-B2B1F4AE1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3"/>
            </a:pPr>
            <a:r>
              <a:rPr lang="en-US" altLang="ja-JP" dirty="0"/>
              <a:t>[</a:t>
            </a:r>
            <a:r>
              <a:rPr lang="ja-JP" altLang="en-US" dirty="0"/>
              <a:t>ファイル</a:t>
            </a:r>
            <a:r>
              <a:rPr lang="en-US" altLang="ja-JP" dirty="0"/>
              <a:t>]</a:t>
            </a:r>
            <a:r>
              <a:rPr lang="ja-JP" altLang="en-US" dirty="0"/>
              <a:t>＞</a:t>
            </a:r>
            <a:r>
              <a:rPr lang="en-US" altLang="ja-JP" dirty="0"/>
              <a:t>[</a:t>
            </a:r>
            <a:r>
              <a:rPr lang="ja-JP" altLang="en-US" dirty="0"/>
              <a:t>名前をつけて保存</a:t>
            </a:r>
            <a:r>
              <a:rPr lang="en-US" altLang="ja-JP" dirty="0"/>
              <a:t>]</a:t>
            </a:r>
            <a:r>
              <a:rPr lang="ja-JP" altLang="en-US" dirty="0"/>
              <a:t>＞</a:t>
            </a:r>
            <a:r>
              <a:rPr lang="en-US" altLang="ja-JP" dirty="0"/>
              <a:t>[</a:t>
            </a:r>
            <a:r>
              <a:rPr lang="ja-JP" altLang="en-US" dirty="0"/>
              <a:t>参照</a:t>
            </a:r>
            <a:r>
              <a:rPr lang="en-US" altLang="ja-JP" dirty="0"/>
              <a:t>]</a:t>
            </a:r>
            <a:br>
              <a:rPr lang="en-US" altLang="ja-JP" dirty="0"/>
            </a:br>
            <a:r>
              <a:rPr lang="ja-JP" altLang="en-US" dirty="0"/>
              <a:t>から、</a:t>
            </a:r>
            <a:r>
              <a:rPr lang="en-US" altLang="ja-JP" dirty="0"/>
              <a:t>C++</a:t>
            </a:r>
            <a:r>
              <a:rPr lang="ja-JP" altLang="en-US" dirty="0"/>
              <a:t>作業フォルダ内の「</a:t>
            </a:r>
            <a:r>
              <a:rPr lang="en-US" altLang="ja-JP" dirty="0">
                <a:solidFill>
                  <a:srgbClr val="00B050"/>
                </a:solidFill>
              </a:rPr>
              <a:t>CSV</a:t>
            </a:r>
            <a:r>
              <a:rPr lang="ja-JP" altLang="en-US" dirty="0"/>
              <a:t>」フォルダ</a:t>
            </a:r>
            <a:br>
              <a:rPr lang="en-US" altLang="ja-JP" dirty="0"/>
            </a:br>
            <a:r>
              <a:rPr lang="ja-JP" altLang="en-US" dirty="0"/>
              <a:t>を選択する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3"/>
            </a:pPr>
            <a:r>
              <a:rPr lang="ja-JP" altLang="en-US" dirty="0"/>
              <a:t>ファイル名を「</a:t>
            </a:r>
            <a:r>
              <a:rPr lang="en-US" altLang="ja-JP" dirty="0" err="1">
                <a:solidFill>
                  <a:srgbClr val="00B050"/>
                </a:solidFill>
              </a:rPr>
              <a:t>enemy_list</a:t>
            </a:r>
            <a:r>
              <a:rPr lang="ja-JP" altLang="en-US" dirty="0"/>
              <a:t>」と入力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3"/>
            </a:pPr>
            <a:r>
              <a:rPr lang="ja-JP" altLang="en-US" dirty="0"/>
              <a:t>ファイルの種類を「</a:t>
            </a:r>
            <a:r>
              <a:rPr lang="en-US" altLang="ja-JP" dirty="0">
                <a:solidFill>
                  <a:srgbClr val="00B050"/>
                </a:solidFill>
              </a:rPr>
              <a:t>CSV</a:t>
            </a:r>
            <a:r>
              <a:rPr lang="ja-JP" altLang="en-US" dirty="0">
                <a:solidFill>
                  <a:srgbClr val="00B050"/>
                </a:solidFill>
              </a:rPr>
              <a:t>（コンマ区切り）</a:t>
            </a:r>
            <a:r>
              <a:rPr lang="ja-JP" altLang="en-US" dirty="0"/>
              <a:t>」にする</a:t>
            </a:r>
            <a:br>
              <a:rPr lang="en-US" altLang="ja-JP" dirty="0"/>
            </a:br>
            <a:r>
              <a:rPr lang="en-US" altLang="ja-JP" dirty="0">
                <a:solidFill>
                  <a:srgbClr val="FF0000"/>
                </a:solidFill>
              </a:rPr>
              <a:t>※CSV UTF-8</a:t>
            </a:r>
            <a:r>
              <a:rPr lang="ja-JP" altLang="en-US" dirty="0">
                <a:solidFill>
                  <a:srgbClr val="FF0000"/>
                </a:solidFill>
              </a:rPr>
              <a:t>ではない</a:t>
            </a:r>
            <a:endParaRPr lang="en-US" altLang="ja-JP" dirty="0">
              <a:solidFill>
                <a:srgbClr val="FF0000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118C50D-DEE7-A93E-9E9D-94F6D4C0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295" y="2474427"/>
            <a:ext cx="1905266" cy="356284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A4DB01F-09F8-FAC8-504A-63382917D894}"/>
              </a:ext>
            </a:extLst>
          </p:cNvPr>
          <p:cNvCxnSpPr/>
          <p:nvPr/>
        </p:nvCxnSpPr>
        <p:spPr>
          <a:xfrm>
            <a:off x="10182295" y="3618688"/>
            <a:ext cx="1828800" cy="0"/>
          </a:xfrm>
          <a:prstGeom prst="line">
            <a:avLst/>
          </a:prstGeom>
          <a:ln w="1905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490B84F-EE89-E524-063A-2A9D2BE67653}"/>
              </a:ext>
            </a:extLst>
          </p:cNvPr>
          <p:cNvCxnSpPr/>
          <p:nvPr/>
        </p:nvCxnSpPr>
        <p:spPr>
          <a:xfrm>
            <a:off x="10156355" y="3664083"/>
            <a:ext cx="1828800" cy="0"/>
          </a:xfrm>
          <a:prstGeom prst="line">
            <a:avLst/>
          </a:prstGeom>
          <a:ln w="1905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矢印: 右 9">
            <a:extLst>
              <a:ext uri="{FF2B5EF4-FFF2-40B4-BE49-F238E27FC236}">
                <a16:creationId xmlns:a16="http://schemas.microsoft.com/office/drawing/2014/main" id="{D6B094FD-2B07-3E25-4595-60D7C20CDC51}"/>
              </a:ext>
            </a:extLst>
          </p:cNvPr>
          <p:cNvSpPr/>
          <p:nvPr/>
        </p:nvSpPr>
        <p:spPr>
          <a:xfrm>
            <a:off x="9448534" y="5554795"/>
            <a:ext cx="671887" cy="3643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7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DFBAD-4AC6-6462-2B33-5574999ED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4D26BB-2FA7-C5AB-F2A6-F3FC9F1E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3A881D-20D7-9BC5-FA53-72FD452FE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6"/>
            </a:pPr>
            <a:r>
              <a:rPr lang="ja-JP" altLang="en-US" dirty="0"/>
              <a:t>コマンドプロンプトから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4000" dirty="0">
                <a:solidFill>
                  <a:srgbClr val="00B0F0"/>
                </a:solidFill>
              </a:rPr>
              <a:t>type enemy_list.csv</a:t>
            </a:r>
            <a:br>
              <a:rPr lang="en-US" altLang="ja-JP" sz="4000" dirty="0">
                <a:solidFill>
                  <a:srgbClr val="00B0F0"/>
                </a:solidFill>
              </a:rPr>
            </a:br>
            <a:br>
              <a:rPr lang="en-US" altLang="ja-JP" dirty="0"/>
            </a:br>
            <a:r>
              <a:rPr lang="ja-JP" altLang="en-US" dirty="0"/>
              <a:t>と入力して、</a:t>
            </a:r>
            <a:r>
              <a:rPr lang="en-US" altLang="ja-JP" dirty="0"/>
              <a:t>CSV</a:t>
            </a:r>
            <a:r>
              <a:rPr lang="ja-JP" altLang="en-US" dirty="0"/>
              <a:t>ファイルの内容を表示してコンマ</a:t>
            </a:r>
            <a:br>
              <a:rPr lang="en-US" altLang="ja-JP" dirty="0"/>
            </a:br>
            <a:r>
              <a:rPr lang="ja-JP" altLang="en-US" dirty="0"/>
              <a:t>区切りのファイルになっていれば</a:t>
            </a:r>
            <a:r>
              <a:rPr lang="en-US" altLang="ja-JP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400818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ファイルの読み込み方法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428750" lvl="2" indent="-514350">
              <a:buFont typeface="+mj-ea"/>
              <a:buAutoNum type="circleNumDbPlain"/>
            </a:pPr>
            <a:r>
              <a:rPr lang="en-US" altLang="ja-JP" sz="3200" dirty="0"/>
              <a:t>CSV</a:t>
            </a:r>
            <a:r>
              <a:rPr lang="ja-JP" altLang="en-US" sz="3200" dirty="0"/>
              <a:t>ファイルをオープンする</a:t>
            </a:r>
            <a:br>
              <a:rPr lang="en-US" altLang="ja-JP" sz="3200" dirty="0"/>
            </a:br>
            <a:endParaRPr lang="en-US" altLang="ja-JP" sz="3200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ファイル末尾に到達するまで一行ずつ読み込む</a:t>
            </a:r>
            <a:br>
              <a:rPr lang="en-US" altLang="ja-JP" sz="3200" dirty="0"/>
            </a:br>
            <a:endParaRPr lang="en-US" altLang="ja-JP" sz="3200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読み込んだ一行をコンマを基準に項目分けする</a:t>
            </a:r>
            <a:br>
              <a:rPr lang="en-US" altLang="ja-JP" sz="3200" dirty="0"/>
            </a:br>
            <a:endParaRPr lang="en-US" altLang="ja-JP" sz="3200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各項目を配列に格納する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35316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ファイルを開く方法　その①</a:t>
            </a:r>
            <a:br>
              <a:rPr lang="en-US" altLang="ja-JP" dirty="0"/>
            </a:br>
            <a:r>
              <a:rPr lang="ja-JP" altLang="en-US" dirty="0"/>
              <a:t>インスタンス生成と同時にファイルを開く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#include &lt;</a:t>
            </a:r>
            <a:r>
              <a:rPr lang="en-US" altLang="ja-JP" dirty="0" err="1"/>
              <a:t>fstream</a:t>
            </a:r>
            <a:r>
              <a:rPr lang="en-US" altLang="ja-JP" dirty="0"/>
              <a:t>&gt;</a:t>
            </a: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en-US" altLang="ja-JP" dirty="0"/>
              <a:t>);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“C:\test.csv”</a:t>
            </a:r>
            <a:r>
              <a:rPr lang="en-US" altLang="ja-JP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94794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6576</TotalTime>
  <Words>3489</Words>
  <Application>Microsoft Office PowerPoint</Application>
  <PresentationFormat>ワイド画面</PresentationFormat>
  <Paragraphs>318</Paragraphs>
  <Slides>40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4" baseType="lpstr">
      <vt:lpstr>ＭＳ ゴシック</vt:lpstr>
      <vt:lpstr>0xProto</vt:lpstr>
      <vt:lpstr>Arial</vt:lpstr>
      <vt:lpstr>Office Theme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277</cp:revision>
  <dcterms:created xsi:type="dcterms:W3CDTF">2024-07-09T01:55:23Z</dcterms:created>
  <dcterms:modified xsi:type="dcterms:W3CDTF">2024-11-08T07:29:21Z</dcterms:modified>
</cp:coreProperties>
</file>