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269" r:id="rId3"/>
    <p:sldId id="345" r:id="rId4"/>
    <p:sldId id="346" r:id="rId5"/>
    <p:sldId id="270" r:id="rId6"/>
    <p:sldId id="347" r:id="rId7"/>
    <p:sldId id="348" r:id="rId8"/>
    <p:sldId id="343" r:id="rId9"/>
    <p:sldId id="356" r:id="rId10"/>
    <p:sldId id="349" r:id="rId11"/>
    <p:sldId id="370" r:id="rId12"/>
    <p:sldId id="376" r:id="rId13"/>
    <p:sldId id="350" r:id="rId14"/>
    <p:sldId id="357" r:id="rId15"/>
    <p:sldId id="358" r:id="rId16"/>
    <p:sldId id="368" r:id="rId17"/>
    <p:sldId id="360" r:id="rId18"/>
    <p:sldId id="365" r:id="rId19"/>
    <p:sldId id="371" r:id="rId20"/>
    <p:sldId id="372" r:id="rId21"/>
    <p:sldId id="359" r:id="rId22"/>
    <p:sldId id="375" r:id="rId23"/>
    <p:sldId id="361" r:id="rId24"/>
    <p:sldId id="377" r:id="rId25"/>
    <p:sldId id="364" r:id="rId26"/>
    <p:sldId id="366" r:id="rId27"/>
    <p:sldId id="367" r:id="rId28"/>
    <p:sldId id="373" r:id="rId29"/>
    <p:sldId id="378" r:id="rId30"/>
    <p:sldId id="382" r:id="rId31"/>
    <p:sldId id="379" r:id="rId32"/>
    <p:sldId id="380" r:id="rId33"/>
    <p:sldId id="381" r:id="rId34"/>
    <p:sldId id="37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2024/10/21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dirty="0"/>
              <a:t>コンテナクラスの一種</a:t>
            </a:r>
            <a:br>
              <a:rPr lang="en-US" altLang="ja-JP" dirty="0"/>
            </a:br>
            <a:endParaRPr lang="en-US" altLang="ja-JP" dirty="0"/>
          </a:p>
          <a:p>
            <a:r>
              <a:rPr lang="ja-JP" altLang="en-US" dirty="0"/>
              <a:t>コンテナとは？</a:t>
            </a:r>
            <a:br>
              <a:rPr lang="en-US" altLang="ja-JP" dirty="0"/>
            </a:br>
            <a:r>
              <a:rPr lang="en-US" altLang="ja-JP" b="1" dirty="0">
                <a:solidFill>
                  <a:srgbClr val="FF0000"/>
                </a:solidFill>
              </a:rPr>
              <a:t>STL</a:t>
            </a:r>
            <a:r>
              <a:rPr lang="ja-JP" altLang="en-US" b="1" dirty="0">
                <a:solidFill>
                  <a:srgbClr val="FF0000"/>
                </a:solidFill>
              </a:rPr>
              <a:t>（</a:t>
            </a:r>
            <a:r>
              <a:rPr lang="en-US" altLang="ja-JP" b="1" dirty="0">
                <a:solidFill>
                  <a:srgbClr val="FF0000"/>
                </a:solidFill>
              </a:rPr>
              <a:t>Standard Template Library</a:t>
            </a:r>
            <a:r>
              <a:rPr lang="ja-JP" altLang="en-US" b="1" dirty="0">
                <a:solidFill>
                  <a:srgbClr val="FF0000"/>
                </a:solidFill>
              </a:rPr>
              <a:t>）</a:t>
            </a:r>
            <a:r>
              <a:rPr lang="ja-JP" altLang="en-US" dirty="0"/>
              <a:t>で定義されている、</a:t>
            </a:r>
            <a:r>
              <a:rPr lang="en-US" altLang="ja-JP" dirty="0"/>
              <a:t>C</a:t>
            </a:r>
            <a:r>
              <a:rPr lang="ja-JP" altLang="en-US" dirty="0"/>
              <a:t>言語の配列のように複数の値を格納できるもの</a:t>
            </a:r>
            <a:br>
              <a:rPr lang="en-US" altLang="ja-JP" dirty="0"/>
            </a:br>
            <a:endParaRPr lang="en-US" altLang="ja-JP" dirty="0"/>
          </a:p>
          <a:p>
            <a:r>
              <a:rPr lang="en-US" altLang="ja-JP" dirty="0"/>
              <a:t>vector, list, map, array, </a:t>
            </a:r>
            <a:r>
              <a:rPr lang="en-US" altLang="ja-JP" dirty="0" err="1"/>
              <a:t>bitset</a:t>
            </a:r>
            <a:r>
              <a:rPr lang="en-US" altLang="ja-JP" dirty="0"/>
              <a:t>, stack, queue </a:t>
            </a:r>
            <a:r>
              <a:rPr lang="ja-JP" altLang="en-US" dirty="0"/>
              <a:t>等さまざまな</a:t>
            </a:r>
            <a:br>
              <a:rPr lang="en-US" altLang="ja-JP" dirty="0"/>
            </a:br>
            <a:r>
              <a:rPr lang="ja-JP" altLang="en-US" dirty="0"/>
              <a:t>コンテナクラスが存在する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a:t>
            </a: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 </a:t>
            </a:r>
            <a:r>
              <a:rPr lang="en-US" altLang="ja-JP" dirty="0">
                <a:solidFill>
                  <a:srgbClr val="00B050"/>
                </a:solidFill>
              </a:rPr>
              <a:t>{ </a:t>
            </a:r>
            <a:r>
              <a:rPr lang="ja-JP" altLang="en-US" dirty="0">
                <a:solidFill>
                  <a:srgbClr val="00B050"/>
                </a:solidFill>
              </a:rPr>
              <a:t>初期値 </a:t>
            </a:r>
            <a:r>
              <a:rPr lang="en-US" altLang="ja-JP" dirty="0">
                <a:solidFill>
                  <a:srgbClr val="00B050"/>
                </a:solidFill>
              </a:rPr>
              <a:t>}</a:t>
            </a:r>
            <a:br>
              <a:rPr lang="en-US" altLang="ja-JP" dirty="0">
                <a:solidFill>
                  <a:srgbClr val="00B050"/>
                </a:solidFill>
              </a:rPr>
            </a:br>
            <a:br>
              <a:rPr lang="en-US" altLang="ja-JP" dirty="0">
                <a:solidFill>
                  <a:srgbClr val="00B050"/>
                </a:solidFill>
              </a:rPr>
            </a:br>
            <a:r>
              <a:rPr lang="en-US" altLang="ja-JP" dirty="0"/>
              <a:t>※</a:t>
            </a:r>
            <a:r>
              <a:rPr lang="en-US" altLang="ja-JP" dirty="0">
                <a:solidFill>
                  <a:srgbClr val="0070C0"/>
                </a:solidFill>
              </a:rPr>
              <a:t>using namespace std</a:t>
            </a:r>
            <a:r>
              <a:rPr lang="ja-JP" altLang="en-US" dirty="0"/>
              <a:t>を記述している場合</a:t>
            </a:r>
            <a:br>
              <a:rPr lang="en-US" altLang="ja-JP" dirty="0"/>
            </a:br>
            <a:r>
              <a:rPr lang="ja-JP" altLang="en-US" dirty="0"/>
              <a:t>　　「 </a:t>
            </a:r>
            <a:r>
              <a:rPr lang="en-US" altLang="ja-JP" dirty="0"/>
              <a:t>std:: </a:t>
            </a:r>
            <a:r>
              <a:rPr lang="ja-JP" altLang="en-US" dirty="0"/>
              <a:t>」は省略可能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&lt;vector&gt;</a:t>
            </a:r>
            <a:endParaRPr lang="en-US" altLang="ja-JP" dirty="0">
              <a:solidFill>
                <a:srgbClr val="000000"/>
              </a:solidFill>
              <a:ea typeface="ＭＳ ゴシック" panose="020B0609070205080204" pitchFamily="49" charset="-128"/>
            </a:endParaRPr>
          </a:p>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&lt;string&gt;</a:t>
            </a:r>
            <a:br>
              <a:rPr lang="en-US" altLang="ja-JP" dirty="0">
                <a:solidFill>
                  <a:srgbClr val="A31515"/>
                </a:solidFill>
                <a:ea typeface="ＭＳ ゴシック" panose="020B0609070205080204" pitchFamily="49" charset="-128"/>
              </a:rPr>
            </a:br>
            <a:r>
              <a:rPr lang="en-US" altLang="ja-JP" dirty="0">
                <a:solidFill>
                  <a:srgbClr val="FF0000"/>
                </a:solidFill>
                <a:ea typeface="ＭＳ ゴシック" panose="020B0609070205080204" pitchFamily="49" charset="-128"/>
              </a:rPr>
              <a:t>using namespace std;</a:t>
            </a:r>
          </a:p>
          <a:p>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 main(){</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&gt; v1;</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2B91AF"/>
                </a:solidFill>
                <a:ea typeface="ＭＳ ゴシック" panose="020B0609070205080204" pitchFamily="49" charset="-128"/>
              </a:rPr>
              <a:t>string</a:t>
            </a:r>
            <a:r>
              <a:rPr lang="en-US" altLang="ja-JP" dirty="0">
                <a:solidFill>
                  <a:srgbClr val="000000"/>
                </a:solidFill>
                <a:ea typeface="ＭＳ ゴシック" panose="020B0609070205080204" pitchFamily="49" charset="-128"/>
              </a:rPr>
              <a:t>&gt; v2;</a:t>
            </a:r>
          </a:p>
          <a:p>
            <a:r>
              <a:rPr lang="en-US" altLang="ja-JP" dirty="0">
                <a:solidFill>
                  <a:srgbClr val="000000"/>
                </a:solidFill>
                <a:ea typeface="ＭＳ ゴシック" panose="020B0609070205080204" pitchFamily="49" charset="-128"/>
              </a:rPr>
              <a:t>	v1.push_back(1);</a:t>
            </a:r>
          </a:p>
          <a:p>
            <a:r>
              <a:rPr lang="en-US" altLang="ja-JP" dirty="0">
                <a:solidFill>
                  <a:srgbClr val="000000"/>
                </a:solidFill>
                <a:ea typeface="ＭＳ ゴシック" panose="020B0609070205080204" pitchFamily="49" charset="-128"/>
              </a:rPr>
              <a:t>	v1.push_back(2);</a:t>
            </a:r>
          </a:p>
          <a:p>
            <a:r>
              <a:rPr lang="en-US" altLang="ja-JP" dirty="0">
                <a:solidFill>
                  <a:srgbClr val="000000"/>
                </a:solidFill>
                <a:ea typeface="ＭＳ ゴシック" panose="020B0609070205080204" pitchFamily="49" charset="-128"/>
              </a:rPr>
              <a:t>	v1.push_back(3);</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"ABC"</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"DEF"</a:t>
            </a:r>
            <a:r>
              <a:rPr lang="en-US" altLang="ja-JP" dirty="0">
                <a:solidFill>
                  <a:srgbClr val="000000"/>
                </a:solidFill>
                <a:ea typeface="ＭＳ ゴシック" panose="020B0609070205080204" pitchFamily="49" charset="-128"/>
              </a:rPr>
              <a:t>);</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v1.size(); i++) {</a:t>
            </a:r>
          </a:p>
          <a:p>
            <a:r>
              <a:rPr lang="sv-SE"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sv-SE" altLang="ja-JP" dirty="0">
                <a:solidFill>
                  <a:srgbClr val="000000"/>
                </a:solidFill>
                <a:ea typeface="ＭＳ ゴシック" panose="020B0609070205080204" pitchFamily="49" charset="-128"/>
              </a:rPr>
              <a:t>cout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”v1["</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i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v1</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i</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endl;</a:t>
            </a:r>
          </a:p>
          <a:p>
            <a:r>
              <a:rPr lang="en-US" altLang="ja-JP" dirty="0">
                <a:solidFill>
                  <a:srgbClr val="000000"/>
                </a:solidFill>
                <a:ea typeface="ＭＳ ゴシック" panose="020B0609070205080204" pitchFamily="49" charset="-128"/>
              </a:rPr>
              <a:t>	}</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2.size(); i++) {</a:t>
            </a:r>
          </a:p>
          <a:p>
            <a:r>
              <a:rPr lang="en-US"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cout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“v2["</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i</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v2</a:t>
            </a:r>
            <a:r>
              <a:rPr lang="en-US" altLang="ja-JP" dirty="0">
                <a:solidFill>
                  <a:srgbClr val="008080"/>
                </a:solidFill>
                <a:ea typeface="ＭＳ ゴシック" panose="020B0609070205080204" pitchFamily="49" charset="-128"/>
              </a:rPr>
              <a:t>[</a:t>
            </a:r>
            <a:r>
              <a:rPr lang="en-US" altLang="ja-JP" dirty="0" err="1">
                <a:solidFill>
                  <a:srgbClr val="000000"/>
                </a:solidFill>
                <a:ea typeface="ＭＳ ゴシック" panose="020B0609070205080204" pitchFamily="49" charset="-128"/>
              </a:rPr>
              <a:t>i</a:t>
            </a:r>
            <a:r>
              <a:rPr lang="en-US" altLang="ja-JP" dirty="0">
                <a:solidFill>
                  <a:srgbClr val="008080"/>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endl</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p>
          <a:p>
            <a:r>
              <a:rPr lang="en-US" altLang="ja-JP" dirty="0">
                <a:solidFill>
                  <a:srgbClr val="0000FF"/>
                </a:solidFill>
                <a:ea typeface="ＭＳ ゴシック" panose="020B0609070205080204" pitchFamily="49" charset="-128"/>
              </a:rPr>
              <a:t>	return</a:t>
            </a:r>
            <a:r>
              <a:rPr lang="en-US" altLang="ja-JP" dirty="0">
                <a:solidFill>
                  <a:srgbClr val="000000"/>
                </a:solidFill>
                <a:ea typeface="ＭＳ ゴシック" panose="020B0609070205080204" pitchFamily="49" charset="-128"/>
              </a:rPr>
              <a:t> 0;</a:t>
            </a:r>
          </a:p>
          <a:p>
            <a:r>
              <a:rPr lang="en-US" altLang="ja-JP"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41034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7DE8-C322-A4B3-A616-15810CDCEC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C4BFE8-87CF-2036-36EF-453BA6D441BC}"/>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50B1B299-EB2B-E0D9-DED9-431E3BA6E307}"/>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7729C348-F03F-A33B-0009-21F524DC6B90}"/>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#include &lt;vector&gt;</a:t>
            </a:r>
          </a:p>
          <a:p>
            <a:r>
              <a:rPr lang="en-US" altLang="ja-JP" dirty="0">
                <a:ea typeface="ＭＳ ゴシック" panose="020B0609070205080204" pitchFamily="49" charset="-128"/>
              </a:rPr>
              <a:t>#include &lt;string&gt;</a:t>
            </a:r>
            <a:br>
              <a:rPr lang="en-US" altLang="ja-JP" dirty="0">
                <a:ea typeface="ＭＳ ゴシック" panose="020B0609070205080204" pitchFamily="49" charset="-128"/>
              </a:rPr>
            </a:br>
            <a:r>
              <a:rPr lang="en-US" altLang="ja-JP" dirty="0">
                <a:ea typeface="ＭＳ ゴシック" panose="020B0609070205080204" pitchFamily="49" charset="-128"/>
              </a:rPr>
              <a:t>using namespace std;</a:t>
            </a:r>
          </a:p>
          <a:p>
            <a:r>
              <a:rPr lang="en-US" altLang="ja-JP" dirty="0">
                <a:ea typeface="ＭＳ ゴシック" panose="020B0609070205080204" pitchFamily="49" charset="-128"/>
              </a:rPr>
              <a:t>int main(){</a:t>
            </a:r>
          </a:p>
          <a:p>
            <a:r>
              <a:rPr lang="en-US" altLang="ja-JP" dirty="0">
                <a:ea typeface="ＭＳ ゴシック" panose="020B0609070205080204" pitchFamily="49" charset="-128"/>
              </a:rPr>
              <a:t>vector&lt;int&gt; v1 </a:t>
            </a:r>
            <a:r>
              <a:rPr lang="en-US" altLang="ja-JP" dirty="0">
                <a:solidFill>
                  <a:srgbClr val="FF0000"/>
                </a:solidFill>
                <a:ea typeface="ＭＳ ゴシック" panose="020B0609070205080204" pitchFamily="49" charset="-128"/>
              </a:rPr>
              <a:t>{ 10, 9, 8 }</a:t>
            </a:r>
            <a:r>
              <a:rPr lang="en-US" altLang="ja-JP" dirty="0">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初期値を設定</a:t>
            </a:r>
            <a:endParaRPr lang="en-US" altLang="ja-JP" dirty="0">
              <a:solidFill>
                <a:srgbClr val="00B050"/>
              </a:solidFill>
              <a:latin typeface="+mn-ea"/>
            </a:endParaRPr>
          </a:p>
          <a:p>
            <a:r>
              <a:rPr lang="en-US" altLang="ja-JP" dirty="0">
                <a:ea typeface="ＭＳ ゴシック" panose="020B0609070205080204" pitchFamily="49" charset="-128"/>
              </a:rPr>
              <a:t>vector&lt;string&gt; v2;</a:t>
            </a:r>
          </a:p>
          <a:p>
            <a:r>
              <a:rPr lang="en-US" altLang="ja-JP" dirty="0">
                <a:ea typeface="ＭＳ ゴシック" panose="020B0609070205080204" pitchFamily="49" charset="-128"/>
              </a:rPr>
              <a:t>	v1.push_back(1);</a:t>
            </a:r>
          </a:p>
          <a:p>
            <a:r>
              <a:rPr lang="en-US" altLang="ja-JP" dirty="0">
                <a:ea typeface="ＭＳ ゴシック" panose="020B0609070205080204" pitchFamily="49" charset="-128"/>
              </a:rPr>
              <a:t>	v1.push_back(2);</a:t>
            </a:r>
          </a:p>
          <a:p>
            <a:r>
              <a:rPr lang="en-US" altLang="ja-JP" dirty="0">
                <a:ea typeface="ＭＳ ゴシック" panose="020B0609070205080204" pitchFamily="49" charset="-128"/>
              </a:rPr>
              <a:t>	v1.push_back(3);</a:t>
            </a:r>
          </a:p>
          <a:p>
            <a:r>
              <a:rPr lang="en-US" altLang="ja-JP" dirty="0">
                <a:ea typeface="ＭＳ ゴシック" panose="020B0609070205080204" pitchFamily="49" charset="-128"/>
              </a:rPr>
              <a:t>	v2.push_back("ABC");</a:t>
            </a:r>
          </a:p>
          <a:p>
            <a:r>
              <a:rPr lang="en-US" altLang="ja-JP" dirty="0">
                <a:ea typeface="ＭＳ ゴシック" panose="020B0609070205080204" pitchFamily="49" charset="-128"/>
              </a:rPr>
              <a:t>	v2.push_back("DEF");</a:t>
            </a: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dirty="0">
                <a:ea typeface="ＭＳ ゴシック" panose="020B0609070205080204" pitchFamily="49" charset="-128"/>
              </a:rPr>
              <a:t>	return 0;</a:t>
            </a:r>
          </a:p>
          <a:p>
            <a:r>
              <a:rPr lang="en-US" altLang="ja-JP"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E758FA-1E3B-5115-0925-EFAF96104247}"/>
              </a:ext>
            </a:extLst>
          </p:cNvPr>
          <p:cNvSpPr/>
          <p:nvPr/>
        </p:nvSpPr>
        <p:spPr>
          <a:xfrm>
            <a:off x="375372" y="228104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580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a:t>
            </a:r>
            <a:r>
              <a:rPr lang="ja-JP" altLang="en-US" b="1" dirty="0"/>
              <a:t>末尾にデータを追加</a:t>
            </a:r>
            <a:br>
              <a:rPr lang="en-US" altLang="ja-JP" dirty="0"/>
            </a:br>
            <a:endParaRPr lang="en-US" altLang="ja-JP" dirty="0"/>
          </a:p>
          <a:p>
            <a:r>
              <a:rPr lang="en-US" altLang="ja-JP" dirty="0"/>
              <a:t>std::vector&lt;</a:t>
            </a:r>
            <a:r>
              <a:rPr lang="en-US" altLang="ja-JP" dirty="0">
                <a:solidFill>
                  <a:srgbClr val="00B0F0"/>
                </a:solidFill>
              </a:rPr>
              <a:t>int</a:t>
            </a:r>
            <a:r>
              <a:rPr lang="en-US" altLang="ja-JP" dirty="0"/>
              <a:t>&gt; </a:t>
            </a:r>
            <a:r>
              <a:rPr lang="en-US" altLang="ja-JP" dirty="0">
                <a:solidFill>
                  <a:srgbClr val="FF00FF"/>
                </a:solidFill>
              </a:rPr>
              <a:t>v1</a:t>
            </a:r>
            <a:br>
              <a:rPr lang="en-US" altLang="ja-JP" dirty="0"/>
            </a:br>
            <a:br>
              <a:rPr lang="en-US" altLang="ja-JP" dirty="0"/>
            </a:br>
            <a:r>
              <a:rPr lang="en-US" altLang="ja-JP" dirty="0">
                <a:solidFill>
                  <a:srgbClr val="FF00FF"/>
                </a:solidFill>
              </a:rPr>
              <a:t>v1</a:t>
            </a:r>
            <a:r>
              <a:rPr lang="en-US" altLang="ja-JP" dirty="0"/>
              <a:t>.</a:t>
            </a:r>
            <a:r>
              <a:rPr lang="en-US" altLang="ja-JP" dirty="0">
                <a:solidFill>
                  <a:srgbClr val="FF0000"/>
                </a:solidFill>
              </a:rPr>
              <a:t>push_back</a:t>
            </a:r>
            <a:r>
              <a:rPr lang="en-US" altLang="ja-JP" dirty="0"/>
              <a:t>(10)</a:t>
            </a:r>
            <a:r>
              <a:rPr lang="ja-JP" altLang="en-US" dirty="0"/>
              <a:t>　　　　　</a:t>
            </a:r>
            <a:br>
              <a:rPr lang="en-US" altLang="ja-JP" dirty="0"/>
            </a:br>
            <a:r>
              <a:rPr lang="ja-JP" altLang="en-US" dirty="0"/>
              <a:t>　　　　　</a:t>
            </a:r>
            <a:r>
              <a:rPr lang="en-US" altLang="ja-JP" sz="2400" dirty="0"/>
              <a:t>or</a:t>
            </a:r>
            <a:br>
              <a:rPr lang="en-US" altLang="ja-JP" dirty="0">
                <a:solidFill>
                  <a:srgbClr val="00B050"/>
                </a:solidFill>
              </a:rPr>
            </a:br>
            <a:r>
              <a:rPr lang="en-US" altLang="ja-JP" dirty="0">
                <a:solidFill>
                  <a:srgbClr val="FF00FF"/>
                </a:solidFill>
              </a:rPr>
              <a:t>v1</a:t>
            </a:r>
            <a:r>
              <a:rPr lang="en-US" altLang="ja-JP" dirty="0"/>
              <a:t>.</a:t>
            </a:r>
            <a:r>
              <a:rPr lang="en-US" altLang="ja-JP" dirty="0">
                <a:solidFill>
                  <a:srgbClr val="00B050"/>
                </a:solidFill>
              </a:rPr>
              <a:t>emplace_back</a:t>
            </a:r>
            <a:r>
              <a:rPr lang="en-US" altLang="ja-JP" dirty="0"/>
              <a:t>(31)</a:t>
            </a:r>
            <a:br>
              <a:rPr lang="en-US" altLang="ja-JP" dirty="0"/>
            </a:br>
            <a:br>
              <a:rPr lang="en-US" altLang="ja-JP" dirty="0"/>
            </a:br>
            <a:r>
              <a:rPr lang="ja-JP" altLang="en-US" sz="3200" dirty="0"/>
              <a:t>引数に同じ基本型のデータを指定すると要素数が増えていく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247317"/>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v1.emplace_back(4);</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”v1</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v1.size()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ea typeface="ＭＳ ゴシック" panose="020B0609070205080204" pitchFamily="49" charset="-128"/>
              </a:rPr>
              <a:t>	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v2.emplace_back(“G”);</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”v2</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v2.size()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2.size(); i++) {</a:t>
            </a:r>
          </a:p>
          <a:p>
            <a:r>
              <a:rPr lang="en-US" altLang="ja-JP" sz="1800" dirty="0">
                <a:ea typeface="ＭＳ ゴシック" panose="020B0609070205080204" pitchFamily="49" charset="-128"/>
              </a:rPr>
              <a:t>		 </a:t>
            </a:r>
            <a:r>
              <a:rPr lang="en-US" altLang="ja-JP" sz="1800" dirty="0" err="1">
                <a:ea typeface="ＭＳ ゴシック" panose="020B0609070205080204" pitchFamily="49" charset="-128"/>
              </a:rPr>
              <a:t>cout</a:t>
            </a:r>
            <a:r>
              <a:rPr lang="en-US" altLang="ja-JP" sz="1800" dirty="0">
                <a:ea typeface="ＭＳ ゴシック" panose="020B0609070205080204" pitchFamily="49" charset="-128"/>
              </a:rPr>
              <a:t> &lt;&lt; “v2[" &lt;&lt; </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 &lt;&lt; v2[</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a:t>
            </a:r>
            <a:r>
              <a:rPr lang="en-US" altLang="ja-JP" sz="1800" dirty="0" err="1">
                <a:ea typeface="ＭＳ ゴシック" panose="020B0609070205080204" pitchFamily="49" charset="-128"/>
              </a:rPr>
              <a:t>endl</a:t>
            </a:r>
            <a:r>
              <a:rPr lang="en-US" altLang="ja-JP" sz="1800" dirty="0">
                <a:ea typeface="ＭＳ ゴシック" panose="020B0609070205080204" pitchFamily="49" charset="-128"/>
              </a:rPr>
              <a:t>;</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r>
              <a:rPr lang="en-US" altLang="ja-JP" sz="1800" dirty="0">
                <a:ea typeface="ＭＳ ゴシック" panose="020B0609070205080204" pitchFamily="49" charset="-128"/>
              </a:rPr>
              <a:t>return 0;</a:t>
            </a:r>
          </a:p>
          <a:p>
            <a:r>
              <a:rPr lang="en-US" altLang="ja-JP" sz="1800"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9417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2280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38030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5313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v1.pop_back();</a:t>
            </a:r>
            <a:r>
              <a:rPr lang="ja-JP" altLang="en-US" sz="1800"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末尾要素の削除</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std::</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v2.pop_back();</a:t>
            </a:r>
            <a:r>
              <a:rPr lang="en-US" altLang="ja-JP" dirty="0">
                <a:solidFill>
                  <a:srgbClr val="00B050"/>
                </a:solidFill>
                <a:latin typeface="+mn-ea"/>
              </a:rPr>
              <a:t> </a:t>
            </a:r>
            <a:r>
              <a:rPr lang="ja-JP" altLang="en-US">
                <a:solidFill>
                  <a:srgbClr val="00B050"/>
                </a:solidFill>
                <a:latin typeface="+mn-ea"/>
              </a:rPr>
              <a:t> </a:t>
            </a:r>
            <a:r>
              <a:rPr lang="en-US" altLang="ja-JP">
                <a:solidFill>
                  <a:srgbClr val="00B050"/>
                </a:solidFill>
                <a:latin typeface="+mn-ea"/>
              </a:rPr>
              <a:t>//</a:t>
            </a:r>
            <a:r>
              <a:rPr lang="ja-JP" altLang="en-US" dirty="0">
                <a:solidFill>
                  <a:srgbClr val="00B050"/>
                </a:solidFill>
                <a:latin typeface="+mn-ea"/>
              </a:rPr>
              <a:t>末尾要素の削除</a:t>
            </a:r>
            <a:endParaRPr lang="en-US" altLang="ja-JP" sz="1800" dirty="0">
              <a:solidFill>
                <a:srgbClr val="FF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ea typeface="ＭＳ ゴシック" panose="020B0609070205080204" pitchFamily="49" charset="-128"/>
              </a:rPr>
              <a:t>v2.emplace_back(“G”);</a:t>
            </a: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”v2</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v2.size()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sz="1800" dirty="0">
                <a:ea typeface="ＭＳ ゴシック" panose="020B0609070205080204" pitchFamily="49" charset="-128"/>
              </a:rPr>
              <a:t>	return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00289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635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クラス（挿入と削除）</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の末尾だけでなく、指定した場所に要素を</a:t>
            </a:r>
            <a:br>
              <a:rPr lang="en-US" altLang="ja-JP" dirty="0"/>
            </a:br>
            <a:r>
              <a:rPr lang="ja-JP" altLang="en-US" dirty="0"/>
              <a:t>追加するメンバ関数</a:t>
            </a:r>
            <a:br>
              <a:rPr lang="en-US" altLang="ja-JP" dirty="0"/>
            </a:br>
            <a:br>
              <a:rPr lang="en-US" altLang="ja-JP" dirty="0"/>
            </a:br>
            <a:r>
              <a:rPr lang="ja-JP" altLang="en-US" dirty="0"/>
              <a:t>・</a:t>
            </a:r>
            <a:r>
              <a:rPr lang="en-US" altLang="ja-JP" dirty="0">
                <a:solidFill>
                  <a:srgbClr val="FF0000"/>
                </a:solidFill>
              </a:rPr>
              <a:t>insert</a:t>
            </a:r>
            <a:r>
              <a:rPr lang="en-US" altLang="ja-JP" dirty="0"/>
              <a:t>(</a:t>
            </a:r>
            <a:r>
              <a:rPr lang="ja-JP" altLang="en-US" dirty="0">
                <a:solidFill>
                  <a:srgbClr val="00B050"/>
                </a:solidFill>
              </a:rPr>
              <a:t>場所</a:t>
            </a:r>
            <a:r>
              <a:rPr lang="en-US" altLang="ja-JP" dirty="0"/>
              <a:t>, </a:t>
            </a:r>
            <a:r>
              <a:rPr lang="ja-JP" altLang="en-US" dirty="0"/>
              <a:t>挿入値</a:t>
            </a:r>
            <a:r>
              <a:rPr lang="en-US" altLang="ja-JP" dirty="0"/>
              <a:t>)</a:t>
            </a:r>
            <a:br>
              <a:rPr lang="en-US" altLang="ja-JP" dirty="0"/>
            </a:br>
            <a:r>
              <a:rPr lang="ja-JP" altLang="en-US" dirty="0"/>
              <a:t>・</a:t>
            </a:r>
            <a:r>
              <a:rPr lang="en-US" altLang="ja-JP" dirty="0">
                <a:solidFill>
                  <a:srgbClr val="FF0000"/>
                </a:solidFill>
              </a:rPr>
              <a:t>erase</a:t>
            </a:r>
            <a:r>
              <a:rPr lang="en-US" altLang="ja-JP" dirty="0"/>
              <a:t>(</a:t>
            </a:r>
            <a:r>
              <a:rPr lang="ja-JP" altLang="en-US" dirty="0">
                <a:solidFill>
                  <a:srgbClr val="00B050"/>
                </a:solidFill>
              </a:rPr>
              <a:t>場所</a:t>
            </a:r>
            <a:r>
              <a:rPr lang="en-US" altLang="ja-JP" dirty="0"/>
              <a:t>)</a:t>
            </a:r>
            <a:br>
              <a:rPr lang="en-US" altLang="ja-JP" dirty="0"/>
            </a:br>
            <a:br>
              <a:rPr lang="en-US" altLang="ja-JP" dirty="0"/>
            </a:br>
            <a:r>
              <a:rPr lang="ja-JP" altLang="en-US" dirty="0"/>
              <a:t>が存在するが、挿入する</a:t>
            </a:r>
            <a:r>
              <a:rPr lang="ja-JP" altLang="en-US" dirty="0">
                <a:solidFill>
                  <a:srgbClr val="00B050"/>
                </a:solidFill>
              </a:rPr>
              <a:t>場所</a:t>
            </a:r>
            <a:r>
              <a:rPr lang="ja-JP" altLang="en-US" dirty="0"/>
              <a:t>、削除する</a:t>
            </a:r>
            <a:r>
              <a:rPr lang="ja-JP" altLang="en-US" dirty="0">
                <a:solidFill>
                  <a:srgbClr val="00B050"/>
                </a:solidFill>
              </a:rPr>
              <a:t>場所</a:t>
            </a:r>
            <a:r>
              <a:rPr lang="ja-JP" altLang="en-US" dirty="0"/>
              <a:t>は</a:t>
            </a:r>
            <a:br>
              <a:rPr lang="en-US" altLang="ja-JP" dirty="0"/>
            </a:br>
            <a:r>
              <a:rPr lang="ja-JP" altLang="en-US" dirty="0"/>
              <a:t>どちらも配列の添え字の番号ではない</a:t>
            </a:r>
            <a:r>
              <a:rPr lang="en-US" altLang="ja-JP" dirty="0"/>
              <a:t>…</a:t>
            </a:r>
          </a:p>
        </p:txBody>
      </p:sp>
    </p:spTree>
    <p:extLst>
      <p:ext uri="{BB962C8B-B14F-4D97-AF65-F5344CB8AC3E}">
        <p14:creationId xmlns:p14="http://schemas.microsoft.com/office/powerpoint/2010/main" val="2524719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b="1" dirty="0">
                <a:solidFill>
                  <a:srgbClr val="FF0000"/>
                </a:solidFill>
              </a:rPr>
              <a:t>イテレータ</a:t>
            </a:r>
            <a:r>
              <a:rPr kumimoji="1" lang="ja-JP" altLang="en-US" dirty="0"/>
              <a:t>（</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a:t>
            </a:r>
            <a:r>
              <a:rPr lang="ja-JP" altLang="en-US" b="1" dirty="0">
                <a:solidFill>
                  <a:srgbClr val="0070C0"/>
                </a:solidFill>
              </a:rPr>
              <a:t>ポインタ</a:t>
            </a:r>
            <a:r>
              <a:rPr lang="ja-JP" altLang="en-US" dirty="0">
                <a:solidFill>
                  <a:srgbClr val="0070C0"/>
                </a:solidFill>
              </a:rPr>
              <a:t>のようなもの</a:t>
            </a:r>
            <a:br>
              <a:rPr lang="en-US" altLang="ja-JP" dirty="0"/>
            </a:b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&gt;::iterator </a:t>
            </a:r>
            <a:r>
              <a:rPr lang="en-US" altLang="ja-JP" dirty="0" err="1">
                <a:solidFill>
                  <a:srgbClr val="FF00FF"/>
                </a:solidFill>
              </a:rPr>
              <a:t>itr</a:t>
            </a:r>
            <a:br>
              <a:rPr lang="en-US" altLang="ja-JP" dirty="0">
                <a:solidFill>
                  <a:srgbClr val="FF00FF"/>
                </a:solidFill>
              </a:rPr>
            </a:b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a:t>
            </a:r>
            <a:r>
              <a:rPr lang="ja-JP" altLang="en-US" dirty="0">
                <a:solidFill>
                  <a:srgbClr val="FF0000"/>
                </a:solidFill>
              </a:rPr>
              <a:t>イテレータ</a:t>
            </a:r>
            <a:r>
              <a:rPr lang="ja-JP" altLang="en-US" dirty="0"/>
              <a:t>となる</a:t>
            </a:r>
            <a:endParaRPr lang="en-US" altLang="ja-JP" dirty="0"/>
          </a:p>
        </p:txBody>
      </p:sp>
    </p:spTree>
    <p:extLst>
      <p:ext uri="{BB962C8B-B14F-4D97-AF65-F5344CB8AC3E}">
        <p14:creationId xmlns:p14="http://schemas.microsoft.com/office/powerpoint/2010/main" val="249799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インスタンス</a:t>
            </a:r>
            <a:r>
              <a:rPr lang="en-US" altLang="ja-JP" dirty="0"/>
              <a:t>.</a:t>
            </a:r>
            <a:r>
              <a:rPr lang="en-US" altLang="ja-JP" dirty="0">
                <a:solidFill>
                  <a:srgbClr val="00B050"/>
                </a:solidFill>
              </a:rPr>
              <a:t>begin()</a:t>
            </a:r>
            <a:br>
              <a:rPr lang="en-US" altLang="ja-JP" dirty="0"/>
            </a:br>
            <a:r>
              <a:rPr lang="ja-JP" altLang="en-US" sz="2800" dirty="0"/>
              <a:t>コンテナクラスの先頭要素の場所をイテレータに代入</a:t>
            </a:r>
            <a:endParaRPr lang="en-US" altLang="ja-JP" dirty="0"/>
          </a:p>
          <a:p>
            <a:r>
              <a:rPr lang="ja-JP" altLang="en-US" dirty="0"/>
              <a:t>イテレータ </a:t>
            </a:r>
            <a:r>
              <a:rPr lang="en-US" altLang="ja-JP" dirty="0"/>
              <a:t>= </a:t>
            </a:r>
            <a:r>
              <a:rPr lang="ja-JP" altLang="en-US" dirty="0"/>
              <a:t>インスタンス</a:t>
            </a:r>
            <a:r>
              <a:rPr lang="en-US" altLang="ja-JP" dirty="0"/>
              <a:t>.</a:t>
            </a:r>
            <a:r>
              <a:rPr lang="en-US" altLang="ja-JP" dirty="0">
                <a:solidFill>
                  <a:srgbClr val="00B0F0"/>
                </a:solidFill>
              </a:rPr>
              <a:t>end()</a:t>
            </a:r>
            <a:br>
              <a:rPr lang="en-US" altLang="ja-JP" dirty="0">
                <a:solidFill>
                  <a:srgbClr val="FF0000"/>
                </a:solidFill>
              </a:rPr>
            </a:br>
            <a:r>
              <a:rPr lang="ja-JP" altLang="en-US" sz="2800" dirty="0"/>
              <a:t>コンテナクラスの</a:t>
            </a:r>
            <a:r>
              <a:rPr lang="ja-JP" altLang="en-US" sz="2800" dirty="0">
                <a:solidFill>
                  <a:srgbClr val="FF0000"/>
                </a:solidFill>
              </a:rPr>
              <a:t>最終要素のひとつ先の場所</a:t>
            </a:r>
            <a:r>
              <a:rPr lang="ja-JP" altLang="en-US" sz="2800" dirty="0"/>
              <a:t>をイテレータに代入</a:t>
            </a:r>
            <a:endParaRPr lang="en-US" altLang="ja-JP" dirty="0"/>
          </a:p>
        </p:txBody>
      </p:sp>
      <p:sp>
        <p:nvSpPr>
          <p:cNvPr id="4" name="正方形/長方形 3">
            <a:extLst>
              <a:ext uri="{FF2B5EF4-FFF2-40B4-BE49-F238E27FC236}">
                <a16:creationId xmlns:a16="http://schemas.microsoft.com/office/drawing/2014/main" id="{63DB8FFB-FC46-4FCD-8190-A6A11A120F67}"/>
              </a:ext>
            </a:extLst>
          </p:cNvPr>
          <p:cNvSpPr/>
          <p:nvPr/>
        </p:nvSpPr>
        <p:spPr>
          <a:xfrm>
            <a:off x="2701046"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C5EF085-E497-423E-8381-228B2355275E}"/>
              </a:ext>
            </a:extLst>
          </p:cNvPr>
          <p:cNvSpPr/>
          <p:nvPr/>
        </p:nvSpPr>
        <p:spPr>
          <a:xfrm>
            <a:off x="3907275"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9891B8F-CE8E-4BDE-B6DF-149D19FF8460}"/>
              </a:ext>
            </a:extLst>
          </p:cNvPr>
          <p:cNvSpPr/>
          <p:nvPr/>
        </p:nvSpPr>
        <p:spPr>
          <a:xfrm>
            <a:off x="5113504"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9D37D9C-7132-4271-807F-154535F44F5B}"/>
              </a:ext>
            </a:extLst>
          </p:cNvPr>
          <p:cNvSpPr/>
          <p:nvPr/>
        </p:nvSpPr>
        <p:spPr>
          <a:xfrm>
            <a:off x="6319733"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46A0E77-12DA-418F-A8F1-9BF9C08DB254}"/>
              </a:ext>
            </a:extLst>
          </p:cNvPr>
          <p:cNvSpPr/>
          <p:nvPr/>
        </p:nvSpPr>
        <p:spPr>
          <a:xfrm>
            <a:off x="7525962" y="4058792"/>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BFC37B3-3964-40A5-B575-626343D0AB82}"/>
              </a:ext>
            </a:extLst>
          </p:cNvPr>
          <p:cNvSpPr/>
          <p:nvPr/>
        </p:nvSpPr>
        <p:spPr>
          <a:xfrm>
            <a:off x="8732191" y="4058791"/>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77FAA7A-3F3D-4191-B2D8-6BDF41131901}"/>
              </a:ext>
            </a:extLst>
          </p:cNvPr>
          <p:cNvSpPr/>
          <p:nvPr/>
        </p:nvSpPr>
        <p:spPr>
          <a:xfrm>
            <a:off x="9938420" y="4058790"/>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4FEC293-3F49-4B20-86BB-8FA3824BF66E}"/>
              </a:ext>
            </a:extLst>
          </p:cNvPr>
          <p:cNvSpPr txBox="1"/>
          <p:nvPr/>
        </p:nvSpPr>
        <p:spPr>
          <a:xfrm>
            <a:off x="1129193" y="4176947"/>
            <a:ext cx="1521570" cy="954107"/>
          </a:xfrm>
          <a:prstGeom prst="rect">
            <a:avLst/>
          </a:prstGeom>
          <a:noFill/>
        </p:spPr>
        <p:txBody>
          <a:bodyPr wrap="none" rtlCol="0">
            <a:spAutoFit/>
          </a:bodyPr>
          <a:lstStyle/>
          <a:p>
            <a:r>
              <a:rPr kumimoji="1" lang="en-US" altLang="ja-JP" sz="2800" dirty="0"/>
              <a:t>vector</a:t>
            </a:r>
          </a:p>
          <a:p>
            <a:pPr algn="ctr"/>
            <a:r>
              <a:rPr kumimoji="1" lang="ja-JP" altLang="en-US" sz="2800" dirty="0"/>
              <a:t>配列</a:t>
            </a:r>
          </a:p>
        </p:txBody>
      </p:sp>
      <p:sp>
        <p:nvSpPr>
          <p:cNvPr id="12" name="テキスト ボックス 11">
            <a:extLst>
              <a:ext uri="{FF2B5EF4-FFF2-40B4-BE49-F238E27FC236}">
                <a16:creationId xmlns:a16="http://schemas.microsoft.com/office/drawing/2014/main" id="{D1EE215A-AE2B-4008-8DAB-C4AA5E14788A}"/>
              </a:ext>
            </a:extLst>
          </p:cNvPr>
          <p:cNvSpPr txBox="1"/>
          <p:nvPr/>
        </p:nvSpPr>
        <p:spPr>
          <a:xfrm>
            <a:off x="3099881" y="3640504"/>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41F917D-FC1A-4FA3-B859-2BC55042D5EF}"/>
              </a:ext>
            </a:extLst>
          </p:cNvPr>
          <p:cNvSpPr/>
          <p:nvPr/>
        </p:nvSpPr>
        <p:spPr>
          <a:xfrm flipV="1">
            <a:off x="3099881" y="52991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3BBF0856-5E0C-40A5-B151-7CAB850D8419}"/>
              </a:ext>
            </a:extLst>
          </p:cNvPr>
          <p:cNvSpPr/>
          <p:nvPr/>
        </p:nvSpPr>
        <p:spPr>
          <a:xfrm flipV="1">
            <a:off x="7915067" y="53139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18A6E75-D9FD-4C4A-B5ED-5D94B4DEB085}"/>
              </a:ext>
            </a:extLst>
          </p:cNvPr>
          <p:cNvSpPr txBox="1"/>
          <p:nvPr/>
        </p:nvSpPr>
        <p:spPr>
          <a:xfrm>
            <a:off x="2431966" y="5969654"/>
            <a:ext cx="1744388" cy="523220"/>
          </a:xfrm>
          <a:prstGeom prst="rect">
            <a:avLst/>
          </a:prstGeom>
          <a:noFill/>
        </p:spPr>
        <p:txBody>
          <a:bodyPr wrap="none" rtlCol="0">
            <a:spAutoFit/>
          </a:bodyPr>
          <a:lstStyle/>
          <a:p>
            <a:r>
              <a:rPr kumimoji="1" lang="en-US" altLang="ja-JP" sz="2800" dirty="0">
                <a:solidFill>
                  <a:srgbClr val="00B050"/>
                </a:solidFill>
              </a:rPr>
              <a:t>begin()</a:t>
            </a:r>
            <a:endParaRPr kumimoji="1" lang="ja-JP" altLang="en-US" sz="2800" dirty="0">
              <a:solidFill>
                <a:srgbClr val="00B050"/>
              </a:solidFill>
            </a:endParaRPr>
          </a:p>
        </p:txBody>
      </p:sp>
      <p:sp>
        <p:nvSpPr>
          <p:cNvPr id="16" name="テキスト ボックス 15">
            <a:extLst>
              <a:ext uri="{FF2B5EF4-FFF2-40B4-BE49-F238E27FC236}">
                <a16:creationId xmlns:a16="http://schemas.microsoft.com/office/drawing/2014/main" id="{F23910CA-8BEE-4C6A-A37C-328563D4FC75}"/>
              </a:ext>
            </a:extLst>
          </p:cNvPr>
          <p:cNvSpPr txBox="1"/>
          <p:nvPr/>
        </p:nvSpPr>
        <p:spPr>
          <a:xfrm>
            <a:off x="7477318" y="5921747"/>
            <a:ext cx="1298753" cy="523220"/>
          </a:xfrm>
          <a:prstGeom prst="rect">
            <a:avLst/>
          </a:prstGeom>
          <a:noFill/>
        </p:spPr>
        <p:txBody>
          <a:bodyPr wrap="none" rtlCol="0">
            <a:spAutoFit/>
          </a:bodyPr>
          <a:lstStyle/>
          <a:p>
            <a:r>
              <a:rPr kumimoji="1" lang="en-US" altLang="ja-JP" sz="2800" dirty="0">
                <a:solidFill>
                  <a:srgbClr val="00B0F0"/>
                </a:solidFill>
              </a:rPr>
              <a:t>end()</a:t>
            </a:r>
            <a:endParaRPr kumimoji="1" lang="ja-JP" altLang="en-US" sz="2800" dirty="0">
              <a:solidFill>
                <a:srgbClr val="00B0F0"/>
              </a:solidFill>
            </a:endParaRPr>
          </a:p>
        </p:txBody>
      </p:sp>
      <p:sp>
        <p:nvSpPr>
          <p:cNvPr id="17" name="テキスト ボックス 16">
            <a:extLst>
              <a:ext uri="{FF2B5EF4-FFF2-40B4-BE49-F238E27FC236}">
                <a16:creationId xmlns:a16="http://schemas.microsoft.com/office/drawing/2014/main" id="{39BA9CD0-B6F7-43F0-A8A2-88755DC492D8}"/>
              </a:ext>
            </a:extLst>
          </p:cNvPr>
          <p:cNvSpPr txBox="1"/>
          <p:nvPr/>
        </p:nvSpPr>
        <p:spPr>
          <a:xfrm>
            <a:off x="7725420" y="4477238"/>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E602744F-7AE8-414F-B5CB-D85EAFA090C0}"/>
              </a:ext>
            </a:extLst>
          </p:cNvPr>
          <p:cNvSpPr txBox="1"/>
          <p:nvPr/>
        </p:nvSpPr>
        <p:spPr>
          <a:xfrm>
            <a:off x="8973810" y="4489061"/>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C2C505D4-8EC9-4037-B343-144D02E60981}"/>
              </a:ext>
            </a:extLst>
          </p:cNvPr>
          <p:cNvSpPr txBox="1"/>
          <p:nvPr/>
        </p:nvSpPr>
        <p:spPr>
          <a:xfrm>
            <a:off x="10180039" y="4489061"/>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2088661A-D406-47D9-BAD4-9A1EC054701E}"/>
              </a:ext>
            </a:extLst>
          </p:cNvPr>
          <p:cNvSpPr txBox="1"/>
          <p:nvPr/>
        </p:nvSpPr>
        <p:spPr>
          <a:xfrm>
            <a:off x="2915820" y="4442894"/>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112106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00427" cy="954107"/>
          </a:xfrm>
          <a:prstGeom prst="rect">
            <a:avLst/>
          </a:prstGeom>
          <a:noFill/>
        </p:spPr>
        <p:txBody>
          <a:bodyPr wrap="none" rtlCol="0">
            <a:spAutoFit/>
          </a:bodyPr>
          <a:lstStyle/>
          <a:p>
            <a:r>
              <a:rPr kumimoji="1" lang="ja-JP" altLang="en-US" sz="2800" dirty="0">
                <a:solidFill>
                  <a:srgbClr val="FF0000"/>
                </a:solidFill>
              </a:rPr>
              <a:t>追加・削除ができるため</a:t>
            </a:r>
            <a:br>
              <a:rPr kumimoji="1" lang="en-US" altLang="ja-JP" sz="2800" dirty="0">
                <a:solidFill>
                  <a:srgbClr val="FF0000"/>
                </a:solidFill>
              </a:rPr>
            </a:br>
            <a:r>
              <a:rPr kumimoji="1" lang="ja-JP" altLang="en-US" sz="2800" dirty="0">
                <a:solidFill>
                  <a:srgbClr val="FF0000"/>
                </a:solidFill>
              </a:rPr>
              <a:t>アドレスが不連続</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06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コンテナクラス</a:t>
            </a:r>
            <a:endParaRPr lang="en-US" altLang="ja-JP" dirty="0"/>
          </a:p>
          <a:p>
            <a:pPr lvl="1"/>
            <a:r>
              <a:rPr lang="en-US" altLang="ja-JP" dirty="0">
                <a:solidFill>
                  <a:srgbClr val="00B050"/>
                </a:solidFill>
              </a:rPr>
              <a:t>vector</a:t>
            </a:r>
            <a:r>
              <a:rPr lang="ja-JP" altLang="en-US" dirty="0"/>
              <a:t>：動的配列（自由にサイズを変更可能な配列）</a:t>
            </a:r>
            <a:endParaRPr lang="en-US" altLang="ja-JP" dirty="0"/>
          </a:p>
          <a:p>
            <a:pPr lvl="1"/>
            <a:r>
              <a:rPr lang="en-US" altLang="ja-JP" dirty="0"/>
              <a:t>array</a:t>
            </a:r>
            <a:r>
              <a:rPr lang="ja-JP" altLang="en-US" dirty="0"/>
              <a:t> </a:t>
            </a:r>
            <a:r>
              <a:rPr lang="en-US" altLang="ja-JP" dirty="0"/>
              <a:t>:</a:t>
            </a:r>
            <a:r>
              <a:rPr lang="ja-JP" altLang="en-US" dirty="0"/>
              <a:t>静的配列（一旦決めたサイズは変更不可）</a:t>
            </a:r>
            <a:endParaRPr lang="en-US" altLang="ja-JP" dirty="0"/>
          </a:p>
          <a:p>
            <a:pPr lvl="1"/>
            <a:r>
              <a:rPr lang="en-US" altLang="ja-JP" dirty="0">
                <a:solidFill>
                  <a:srgbClr val="00B050"/>
                </a:solidFill>
              </a:rPr>
              <a:t>list</a:t>
            </a:r>
            <a:r>
              <a:rPr lang="en-US" altLang="ja-JP" dirty="0"/>
              <a:t>  :</a:t>
            </a:r>
            <a:r>
              <a:rPr lang="ja-JP" altLang="en-US" dirty="0"/>
              <a:t>リスト構造を実現するクラス</a:t>
            </a:r>
            <a:endParaRPr lang="en-US" altLang="ja-JP" dirty="0"/>
          </a:p>
          <a:p>
            <a:pPr lvl="1"/>
            <a:r>
              <a:rPr lang="en-US" altLang="ja-JP" dirty="0">
                <a:solidFill>
                  <a:srgbClr val="00B050"/>
                </a:solidFill>
              </a:rPr>
              <a:t>map </a:t>
            </a:r>
            <a:r>
              <a:rPr lang="en-US" altLang="ja-JP" dirty="0"/>
              <a:t>  :</a:t>
            </a:r>
            <a:r>
              <a:rPr lang="ja-JP" altLang="en-US" dirty="0"/>
              <a:t>連想配列という特殊な配列クラス</a:t>
            </a:r>
            <a:endParaRPr lang="en-US" altLang="ja-JP" dirty="0"/>
          </a:p>
          <a:p>
            <a:pPr lvl="1"/>
            <a:r>
              <a:rPr lang="en-US" altLang="ja-JP" dirty="0"/>
              <a:t>bitset:2</a:t>
            </a:r>
            <a:r>
              <a:rPr lang="ja-JP" altLang="en-US" dirty="0"/>
              <a:t>進数値を容易に扱うためのクラス</a:t>
            </a:r>
            <a:endParaRPr lang="en-US" altLang="ja-JP" dirty="0"/>
          </a:p>
          <a:p>
            <a:pPr lvl="1"/>
            <a:r>
              <a:rPr lang="en-US" altLang="ja-JP" dirty="0">
                <a:solidFill>
                  <a:srgbClr val="00B050"/>
                </a:solidFill>
              </a:rPr>
              <a:t>stack</a:t>
            </a:r>
            <a:r>
              <a:rPr lang="en-US" altLang="ja-JP" dirty="0"/>
              <a:t> :</a:t>
            </a:r>
            <a:r>
              <a:rPr lang="ja-JP" altLang="en-US" dirty="0"/>
              <a:t>スタック（後入れ先出し）を実現するクラス</a:t>
            </a:r>
            <a:endParaRPr lang="en-US" altLang="ja-JP" dirty="0"/>
          </a:p>
          <a:p>
            <a:pPr lvl="1"/>
            <a:r>
              <a:rPr lang="en-US" altLang="ja-JP" dirty="0">
                <a:solidFill>
                  <a:srgbClr val="00B050"/>
                </a:solidFill>
              </a:rPr>
              <a:t>queue</a:t>
            </a:r>
            <a:r>
              <a:rPr lang="en-US" altLang="ja-JP" dirty="0"/>
              <a:t> :</a:t>
            </a:r>
            <a:r>
              <a:rPr lang="ja-JP" altLang="en-US" dirty="0"/>
              <a:t>キュー（先入れ先出し）を実現するクラス</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21266" cy="954107"/>
          </a:xfrm>
          <a:prstGeom prst="rect">
            <a:avLst/>
          </a:prstGeom>
          <a:noFill/>
        </p:spPr>
        <p:txBody>
          <a:bodyPr wrap="none" rtlCol="0">
            <a:spAutoFit/>
          </a:bodyPr>
          <a:lstStyle/>
          <a:p>
            <a:r>
              <a:rPr kumimoji="1" lang="ja-JP" altLang="en-US" sz="2800" dirty="0">
                <a:solidFill>
                  <a:srgbClr val="FF0000"/>
                </a:solidFill>
              </a:rPr>
              <a:t>追加・削除ができるので</a:t>
            </a:r>
            <a:br>
              <a:rPr kumimoji="1" lang="en-US" altLang="ja-JP" sz="2800" dirty="0">
                <a:solidFill>
                  <a:srgbClr val="FF0000"/>
                </a:solidFill>
              </a:rPr>
            </a:br>
            <a:r>
              <a:rPr kumimoji="1" lang="ja-JP" altLang="en-US" sz="2800" dirty="0">
                <a:solidFill>
                  <a:srgbClr val="FF0000"/>
                </a:solidFill>
              </a:rPr>
              <a:t>アドレスがバラバラ</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5834CF0-42EE-13AD-1F71-FEE99A2FB991}"/>
              </a:ext>
            </a:extLst>
          </p:cNvPr>
          <p:cNvSpPr/>
          <p:nvPr/>
        </p:nvSpPr>
        <p:spPr>
          <a:xfrm>
            <a:off x="2879388" y="3288196"/>
            <a:ext cx="7432047" cy="2265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配列要素の追加や削除をしても、</a:t>
            </a:r>
            <a:br>
              <a:rPr kumimoji="1" lang="en-US" altLang="ja-JP" sz="2800" dirty="0"/>
            </a:br>
            <a:r>
              <a:rPr kumimoji="1" lang="ja-JP" altLang="en-US" sz="2800" dirty="0"/>
              <a:t>配置されたアドレスの情報を管理して</a:t>
            </a:r>
            <a:endParaRPr kumimoji="1" lang="en-US" altLang="ja-JP" sz="2800" dirty="0"/>
          </a:p>
          <a:p>
            <a:pPr algn="ctr"/>
            <a:r>
              <a:rPr kumimoji="1" lang="ja-JP" altLang="en-US" sz="2800" dirty="0"/>
              <a:t>各要素の順番をきちんと把握できるものが</a:t>
            </a:r>
            <a:endParaRPr kumimoji="1" lang="en-US" altLang="ja-JP" sz="2800" dirty="0"/>
          </a:p>
          <a:p>
            <a:pPr algn="ctr"/>
            <a:r>
              <a:rPr kumimoji="1" lang="ja-JP" altLang="en-US" sz="3600" b="1" dirty="0">
                <a:solidFill>
                  <a:srgbClr val="FFFF00"/>
                </a:solidFill>
              </a:rPr>
              <a:t>イテレータ</a:t>
            </a:r>
            <a:endParaRPr kumimoji="1" lang="ja-JP" altLang="en-US" sz="3600" b="1" dirty="0"/>
          </a:p>
        </p:txBody>
      </p:sp>
    </p:spTree>
    <p:extLst>
      <p:ext uri="{BB962C8B-B14F-4D97-AF65-F5344CB8AC3E}">
        <p14:creationId xmlns:p14="http://schemas.microsoft.com/office/powerpoint/2010/main" val="2468720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vector&lt;int&gt;::iterator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ja-JP" altLang="en-US" sz="1800" dirty="0">
                <a:solidFill>
                  <a:srgbClr val="FF0000"/>
                </a:solidFill>
                <a:ea typeface="ＭＳ ゴシック" panose="020B0609070205080204" pitchFamily="49" charset="-128"/>
              </a:rPr>
              <a:t>イテレータが指す要素の値</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&lt;&lt; </a:t>
            </a:r>
            <a:r>
              <a:rPr lang="nn-NO" altLang="ja-JP" dirty="0">
                <a:solidFill>
                  <a:srgbClr val="FF0000"/>
                </a:solidFill>
                <a:ea typeface="ＭＳ ゴシック" panose="020B0609070205080204" pitchFamily="49" charset="-128"/>
              </a:rPr>
              <a:t>*</a:t>
            </a:r>
            <a:r>
              <a:rPr lang="nn-NO" altLang="ja-JP" sz="1800" dirty="0">
                <a:solidFill>
                  <a:srgbClr val="FF0000"/>
                </a:solidFill>
                <a:ea typeface="ＭＳ ゴシック" panose="020B0609070205080204" pitchFamily="49" charset="-128"/>
              </a:rPr>
              <a:t>itr</a:t>
            </a:r>
            <a:r>
              <a:rPr lang="sv-SE" altLang="ja-JP" sz="1800" dirty="0">
                <a:solidFill>
                  <a:srgbClr val="FF0000"/>
                </a:solidFill>
                <a:ea typeface="ＭＳ ゴシック" panose="020B0609070205080204" pitchFamily="49" charset="-128"/>
              </a:rPr>
              <a:t> &lt;&lt; endl;</a:t>
            </a:r>
          </a:p>
          <a:p>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38666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B8973-DCE8-E71F-EDED-B42A9C9CDA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633A77E-83E4-5087-4C22-5C112E19BC68}"/>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2D1D261D-17DF-B2C4-790D-3CA3EAB48668}"/>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C76871F0-1963-B290-9F6C-71EDCACC6CBE}"/>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33CB0913-5E48-3950-A5E2-A7820094ED5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ABBCF760-5D18-7BDA-C2F1-7AF77EEE7696}"/>
              </a:ext>
            </a:extLst>
          </p:cNvPr>
          <p:cNvSpPr/>
          <p:nvPr/>
        </p:nvSpPr>
        <p:spPr>
          <a:xfrm>
            <a:off x="751889" y="1353672"/>
            <a:ext cx="7818370" cy="1192896"/>
          </a:xfrm>
          <a:prstGeom prst="wedgeRectCallout">
            <a:avLst>
              <a:gd name="adj1" fmla="val -38627"/>
              <a:gd name="adj2" fmla="val 97708"/>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rgbClr val="FFFF00"/>
                </a:solidFill>
                <a:ea typeface="ＭＳ ゴシック" panose="020B0609070205080204" pitchFamily="49" charset="-128"/>
              </a:rPr>
              <a:t>auto</a:t>
            </a:r>
            <a:r>
              <a:rPr lang="ja-JP" altLang="en-US" sz="2000" dirty="0">
                <a:solidFill>
                  <a:schemeClr val="bg1"/>
                </a:solidFill>
                <a:latin typeface="+mn-ea"/>
              </a:rPr>
              <a:t>による</a:t>
            </a:r>
            <a:r>
              <a:rPr lang="ja-JP" altLang="en-US" sz="2000" dirty="0">
                <a:solidFill>
                  <a:srgbClr val="FFFF00"/>
                </a:solidFill>
                <a:latin typeface="+mn-ea"/>
              </a:rPr>
              <a:t>型推論</a:t>
            </a:r>
            <a:r>
              <a:rPr lang="ja-JP" altLang="en-US" sz="2000" dirty="0">
                <a:solidFill>
                  <a:schemeClr val="bg1"/>
                </a:solidFill>
                <a:latin typeface="+mn-ea"/>
              </a:rPr>
              <a:t>を使って、右辺値から型名を自動的に割り当て</a:t>
            </a:r>
            <a:endParaRPr lang="en-US" altLang="ja-JP" sz="2000" dirty="0">
              <a:solidFill>
                <a:schemeClr val="bg1"/>
              </a:solidFill>
              <a:latin typeface="+mn-ea"/>
            </a:endParaRPr>
          </a:p>
          <a:p>
            <a:pPr algn="ctr"/>
            <a:r>
              <a:rPr lang="en-US" altLang="ja-JP" sz="2000" dirty="0">
                <a:solidFill>
                  <a:schemeClr val="bg1"/>
                </a:solidFill>
                <a:ea typeface="ＭＳ ゴシック" panose="020B0609070205080204" pitchFamily="49" charset="-128"/>
              </a:rPr>
              <a:t>auto  </a:t>
            </a:r>
            <a:r>
              <a:rPr lang="ja-JP" altLang="en-US" sz="2000" dirty="0">
                <a:solidFill>
                  <a:schemeClr val="bg1"/>
                </a:solidFill>
                <a:ea typeface="ＭＳ ゴシック" panose="020B0609070205080204" pitchFamily="49" charset="-128"/>
              </a:rPr>
              <a:t>→　</a:t>
            </a:r>
            <a:r>
              <a:rPr lang="en-US" altLang="ja-JP" sz="2000" dirty="0">
                <a:solidFill>
                  <a:schemeClr val="bg1"/>
                </a:solidFill>
                <a:ea typeface="ＭＳ ゴシック" panose="020B0609070205080204" pitchFamily="49" charset="-128"/>
              </a:rPr>
              <a:t>std::vector&lt;int&gt;::iterator</a:t>
            </a:r>
            <a:endParaRPr kumimoji="1" lang="ja-JP" altLang="en-US" sz="2000" dirty="0">
              <a:solidFill>
                <a:schemeClr val="bg1"/>
              </a:solidFill>
            </a:endParaRPr>
          </a:p>
        </p:txBody>
      </p:sp>
    </p:spTree>
    <p:extLst>
      <p:ext uri="{BB962C8B-B14F-4D97-AF65-F5344CB8AC3E}">
        <p14:creationId xmlns:p14="http://schemas.microsoft.com/office/powerpoint/2010/main" val="171191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ja-JP" altLang="en-US" dirty="0"/>
              <a:t>インスタンス</a:t>
            </a:r>
            <a:r>
              <a:rPr lang="en-US" altLang="ja-JP" dirty="0"/>
              <a:t>.</a:t>
            </a:r>
            <a:r>
              <a:rPr lang="en-US" altLang="ja-JP" dirty="0">
                <a:solidFill>
                  <a:srgbClr val="FF0000"/>
                </a:solidFill>
              </a:rPr>
              <a:t>insert</a:t>
            </a:r>
            <a:r>
              <a:rPr lang="en-US" altLang="ja-JP" dirty="0"/>
              <a:t>(</a:t>
            </a:r>
            <a:r>
              <a:rPr lang="ja-JP" altLang="en-US" dirty="0">
                <a:solidFill>
                  <a:srgbClr val="00B050"/>
                </a:solidFill>
              </a:rPr>
              <a:t>イテレータ</a:t>
            </a:r>
            <a:r>
              <a:rPr lang="en-US" altLang="ja-JP" dirty="0"/>
              <a:t>, </a:t>
            </a:r>
            <a:r>
              <a:rPr lang="ja-JP" altLang="en-US" dirty="0"/>
              <a:t>挿入値</a:t>
            </a:r>
            <a:r>
              <a:rPr lang="en-US" altLang="ja-JP" dirty="0"/>
              <a:t>)</a:t>
            </a:r>
            <a:br>
              <a:rPr lang="en-US" altLang="ja-JP" dirty="0"/>
            </a:br>
            <a:r>
              <a:rPr lang="ja-JP" altLang="en-US" dirty="0"/>
              <a:t>　</a:t>
            </a:r>
            <a:r>
              <a:rPr lang="ja-JP" altLang="en-US" sz="3200" dirty="0"/>
              <a:t>イテレータが指し示す場所に値を挿入する</a:t>
            </a:r>
            <a:br>
              <a:rPr lang="en-US" altLang="ja-JP" dirty="0"/>
            </a:br>
            <a:br>
              <a:rPr lang="en-US" altLang="ja-JP" dirty="0"/>
            </a:br>
            <a:r>
              <a:rPr lang="ja-JP" altLang="en-US" dirty="0"/>
              <a:t>インスタンス</a:t>
            </a:r>
            <a:r>
              <a:rPr lang="en-US" altLang="ja-JP" dirty="0"/>
              <a:t>.</a:t>
            </a:r>
            <a:r>
              <a:rPr lang="en-US" altLang="ja-JP" dirty="0">
                <a:solidFill>
                  <a:srgbClr val="FF0000"/>
                </a:solidFill>
              </a:rPr>
              <a:t>erase</a:t>
            </a:r>
            <a:r>
              <a:rPr lang="en-US" altLang="ja-JP" dirty="0"/>
              <a:t>(</a:t>
            </a:r>
            <a:r>
              <a:rPr lang="ja-JP" altLang="en-US" dirty="0">
                <a:solidFill>
                  <a:srgbClr val="00B050"/>
                </a:solidFill>
              </a:rPr>
              <a:t>イテレータ</a:t>
            </a:r>
            <a:r>
              <a:rPr lang="en-US" altLang="ja-JP" dirty="0"/>
              <a:t>)</a:t>
            </a:r>
            <a:br>
              <a:rPr lang="en-US" altLang="ja-JP" dirty="0"/>
            </a:br>
            <a:r>
              <a:rPr lang="ja-JP" altLang="en-US" dirty="0"/>
              <a:t>　</a:t>
            </a:r>
            <a:r>
              <a:rPr lang="ja-JP" altLang="en-US" sz="3200" dirty="0"/>
              <a:t>イテレータの示す場所の要素を削除する</a:t>
            </a:r>
            <a:endParaRPr lang="en-US" altLang="ja-JP" sz="3200" dirty="0"/>
          </a:p>
        </p:txBody>
      </p:sp>
    </p:spTree>
    <p:extLst>
      <p:ext uri="{BB962C8B-B14F-4D97-AF65-F5344CB8AC3E}">
        <p14:creationId xmlns:p14="http://schemas.microsoft.com/office/powerpoint/2010/main" val="3479718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en-US" altLang="ja-JP" dirty="0">
                <a:solidFill>
                  <a:srgbClr val="FF0000"/>
                </a:solidFill>
                <a:ea typeface="ＭＳ ゴシック" panose="020B0609070205080204" pitchFamily="49" charset="-128"/>
              </a:rPr>
              <a:t>v1.insert(</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+ 2, 20);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+1</a:t>
            </a:r>
            <a:r>
              <a:rPr lang="ja-JP" altLang="en-US" dirty="0">
                <a:solidFill>
                  <a:srgbClr val="00B050"/>
                </a:solidFill>
                <a:latin typeface="+mn-ea"/>
              </a:rPr>
              <a:t>番目）へ要素（</a:t>
            </a:r>
            <a:r>
              <a:rPr lang="en-US" altLang="ja-JP">
                <a:solidFill>
                  <a:srgbClr val="00B050"/>
                </a:solidFill>
                <a:latin typeface="+mn-ea"/>
              </a:rPr>
              <a:t>20</a:t>
            </a:r>
            <a:r>
              <a:rPr lang="ja-JP" altLang="en-US">
                <a:solidFill>
                  <a:srgbClr val="00B050"/>
                </a:solidFill>
                <a:latin typeface="+mn-ea"/>
              </a:rPr>
              <a:t>）</a:t>
            </a:r>
            <a:r>
              <a:rPr lang="ja-JP" altLang="en-US" dirty="0">
                <a:solidFill>
                  <a:srgbClr val="00B050"/>
                </a:solidFill>
                <a:latin typeface="+mn-ea"/>
              </a:rPr>
              <a:t>を追加</a:t>
            </a:r>
            <a:br>
              <a:rPr lang="en-US" altLang="ja-JP" dirty="0">
                <a:solidFill>
                  <a:srgbClr val="00B050"/>
                </a:solidFill>
                <a:latin typeface="+mn-ea"/>
              </a:rPr>
            </a:br>
            <a:r>
              <a:rPr lang="en-US" altLang="ja-JP" dirty="0">
                <a:solidFill>
                  <a:srgbClr val="00B050"/>
                </a:solidFill>
                <a:latin typeface="+mn-ea"/>
              </a:rPr>
              <a:t>	</a:t>
            </a:r>
            <a:r>
              <a:rPr lang="en-US" altLang="ja-JP" dirty="0" err="1">
                <a:solidFill>
                  <a:srgbClr val="FF0000"/>
                </a:solidFill>
              </a:rPr>
              <a:t>itr</a:t>
            </a:r>
            <a:r>
              <a:rPr lang="en-US" altLang="ja-JP" dirty="0">
                <a:solidFill>
                  <a:srgbClr val="FF0000"/>
                </a:solidFill>
              </a:rPr>
              <a:t> = v1.begin();		 </a:t>
            </a:r>
            <a:r>
              <a:rPr lang="en-US" altLang="ja-JP" dirty="0">
                <a:solidFill>
                  <a:srgbClr val="00B050"/>
                </a:solidFill>
                <a:latin typeface="+mn-ea"/>
              </a:rPr>
              <a:t>// </a:t>
            </a:r>
            <a:r>
              <a:rPr lang="ja-JP" altLang="en-US" dirty="0">
                <a:solidFill>
                  <a:srgbClr val="00B050"/>
                </a:solidFill>
                <a:latin typeface="+mn-ea"/>
              </a:rPr>
              <a:t>挿入操作で配列のイテレータが変更になったので再取得する</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solidFill>
                  <a:srgbClr val="FF0000"/>
                </a:solidFill>
                <a:ea typeface="ＭＳ ゴシック" panose="020B0609070205080204" pitchFamily="49" charset="-128"/>
              </a:rPr>
              <a:t>v1.erase(</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+ 4);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+2</a:t>
            </a:r>
            <a:r>
              <a:rPr lang="ja-JP" altLang="en-US" dirty="0">
                <a:solidFill>
                  <a:srgbClr val="00B050"/>
                </a:solidFill>
                <a:latin typeface="+mn-ea"/>
              </a:rPr>
              <a:t>番目）の要素を削除</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4" name="矢印: 右 3">
            <a:extLst>
              <a:ext uri="{FF2B5EF4-FFF2-40B4-BE49-F238E27FC236}">
                <a16:creationId xmlns:a16="http://schemas.microsoft.com/office/drawing/2014/main" id="{86B9B186-1BB5-F16E-3670-8A2086A70C18}"/>
              </a:ext>
            </a:extLst>
          </p:cNvPr>
          <p:cNvSpPr/>
          <p:nvPr/>
        </p:nvSpPr>
        <p:spPr>
          <a:xfrm>
            <a:off x="751890" y="367065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949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C97A0C54-DA68-42B5-B495-C5CD72D2FB8D}"/>
              </a:ext>
            </a:extLst>
          </p:cNvPr>
          <p:cNvSpPr/>
          <p:nvPr/>
        </p:nvSpPr>
        <p:spPr>
          <a:xfrm>
            <a:off x="751890" y="422856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6747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555093"/>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a:t>
            </a:r>
            <a:r>
              <a:rPr lang="en-US" altLang="ja-JP" dirty="0" err="1">
                <a:ea typeface="ＭＳ ゴシック" panose="020B0609070205080204" pitchFamily="49" charset="-128"/>
              </a:rPr>
              <a:t>itr.begin</a:t>
            </a:r>
            <a:r>
              <a:rPr lang="en-US" altLang="ja-JP" dirty="0">
                <a:ea typeface="ＭＳ ゴシック" panose="020B0609070205080204" pitchFamily="49" charset="-128"/>
              </a:rPr>
              <a:t>();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a:t>
            </a:r>
            <a:r>
              <a:rPr lang="en-US" altLang="ja-JP" dirty="0" err="1">
                <a:ea typeface="ＭＳ ゴシック" panose="020B0609070205080204" pitchFamily="49" charset="-128"/>
              </a:rPr>
              <a:t>itr</a:t>
            </a:r>
            <a:r>
              <a:rPr lang="en-US" altLang="ja-JP" dirty="0">
                <a:ea typeface="ＭＳ ゴシック" panose="020B0609070205080204" pitchFamily="49" charset="-128"/>
              </a:rPr>
              <a:t> + 1, 20);</a:t>
            </a:r>
          </a:p>
          <a:p>
            <a:r>
              <a:rPr lang="en-US" altLang="ja-JP" dirty="0">
                <a:ea typeface="ＭＳ ゴシック" panose="020B0609070205080204" pitchFamily="49" charset="-128"/>
              </a:rPr>
              <a:t>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 </a:t>
            </a:r>
            <a:br>
              <a:rPr lang="en-US" altLang="ja-JP" dirty="0">
                <a:ea typeface="ＭＳ ゴシック" panose="020B0609070205080204" pitchFamily="49" charset="-128"/>
              </a:rPr>
            </a:br>
            <a:r>
              <a:rPr lang="en-US" altLang="ja-JP" dirty="0">
                <a:ea typeface="ＭＳ ゴシック" panose="020B0609070205080204" pitchFamily="49" charset="-128"/>
              </a:rPr>
              <a:t>	v1.erase(</a:t>
            </a:r>
            <a:r>
              <a:rPr lang="en-US" altLang="ja-JP" dirty="0" err="1">
                <a:ea typeface="ＭＳ ゴシック" panose="020B0609070205080204" pitchFamily="49" charset="-128"/>
              </a:rPr>
              <a:t>itr</a:t>
            </a:r>
            <a:r>
              <a:rPr lang="en-US" altLang="ja-JP" dirty="0">
                <a:ea typeface="ＭＳ ゴシック" panose="020B0609070205080204" pitchFamily="49" charset="-128"/>
              </a:rPr>
              <a:t> + 4);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r>
              <a:rPr lang="nn-NO" altLang="ja-JP" sz="1800" dirty="0">
                <a:solidFill>
                  <a:srgbClr val="FF0000"/>
                </a:solidFill>
                <a:ea typeface="ＭＳ ゴシック" panose="020B0609070205080204" pitchFamily="49" charset="-128"/>
              </a:rPr>
              <a:t>; itr != </a:t>
            </a:r>
            <a:r>
              <a:rPr lang="en-US" altLang="ja-JP" dirty="0">
                <a:solidFill>
                  <a:srgbClr val="FF0000"/>
                </a:solidFill>
                <a:ea typeface="ＭＳ ゴシック" panose="020B0609070205080204" pitchFamily="49" charset="-128"/>
              </a:rPr>
              <a:t>v1.end()</a:t>
            </a:r>
            <a:r>
              <a:rPr lang="nn-NO" altLang="ja-JP" sz="1800" dirty="0">
                <a:solidFill>
                  <a:srgbClr val="FF0000"/>
                </a:solidFill>
                <a:ea typeface="ＭＳ ゴシック" panose="020B0609070205080204" pitchFamily="49" charset="-128"/>
              </a:rPr>
              <a:t>; ++itr) {</a:t>
            </a:r>
          </a:p>
          <a:p>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 </a:t>
            </a:r>
            <a:r>
              <a:rPr lang="sv-SE" altLang="ja-JP" sz="1800" dirty="0">
                <a:solidFill>
                  <a:srgbClr val="FF0000"/>
                </a:solidFill>
                <a:ea typeface="ＭＳ ゴシック" panose="020B0609070205080204" pitchFamily="49" charset="-128"/>
              </a:rPr>
              <a:t>&lt;&lt; endl;</a:t>
            </a:r>
            <a:r>
              <a:rPr lang="sv-SE"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sv-SE" altLang="ja-JP" sz="1800" dirty="0">
                <a:solidFill>
                  <a:srgbClr val="00B050"/>
                </a:solidFill>
              </a:rPr>
              <a:t>itrV1.end()</a:t>
            </a:r>
            <a:r>
              <a:rPr lang="ja-JP" altLang="en-US" sz="1800" dirty="0">
                <a:solidFill>
                  <a:srgbClr val="00B050"/>
                </a:solidFill>
                <a:latin typeface="+mn-ea"/>
              </a:rPr>
              <a:t>は最終要素のひとつ後</a:t>
            </a:r>
            <a:endParaRPr lang="sv-SE" altLang="ja-JP" sz="1800" dirty="0">
              <a:solidFill>
                <a:srgbClr val="00B050"/>
              </a:solidFill>
              <a:latin typeface="+mn-ea"/>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3345646" y="5513568"/>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76779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05179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の先頭要素から</a:t>
            </a:r>
            <a:r>
              <a:rPr lang="en-US" altLang="ja-JP" dirty="0"/>
              <a:t>v1</a:t>
            </a:r>
            <a:r>
              <a:rPr lang="ja-JP" altLang="en-US" dirty="0"/>
              <a:t>の最終要素まで</a:t>
            </a:r>
            <a:br>
              <a:rPr lang="en-US" altLang="ja-JP" dirty="0"/>
            </a:br>
            <a:r>
              <a:rPr lang="ja-JP" altLang="en-US" dirty="0">
                <a:solidFill>
                  <a:srgbClr val="FF0000"/>
                </a:solidFill>
              </a:rPr>
              <a:t>イテレータ</a:t>
            </a:r>
            <a:r>
              <a:rPr lang="en-US" altLang="ja-JP" dirty="0" err="1"/>
              <a:t>itr</a:t>
            </a:r>
            <a:r>
              <a:rPr lang="ja-JP" altLang="en-US" dirty="0"/>
              <a:t>をひとつずつ進めながら、</a:t>
            </a:r>
            <a:br>
              <a:rPr lang="en-US" altLang="ja-JP" dirty="0"/>
            </a:br>
            <a:r>
              <a:rPr lang="ja-JP" altLang="en-US" dirty="0"/>
              <a:t>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ea typeface="ＭＳ ゴシック" panose="020B0609070205080204" pitchFamily="49" charset="-128"/>
              </a:rPr>
              <a:t>itr</a:t>
            </a:r>
            <a:r>
              <a:rPr lang="en-US" altLang="ja-JP" sz="3200" dirty="0">
                <a:ea typeface="ＭＳ ゴシック" panose="020B0609070205080204" pitchFamily="49" charset="-128"/>
              </a:rPr>
              <a:t> = v1.</a:t>
            </a:r>
            <a:r>
              <a:rPr lang="en-US" altLang="ja-JP" sz="3200" dirty="0">
                <a:solidFill>
                  <a:srgbClr val="00B050"/>
                </a:solidFill>
                <a:ea typeface="ＭＳ ゴシック" panose="020B0609070205080204" pitchFamily="49" charset="-128"/>
              </a:rPr>
              <a:t>begin()</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r>
              <a:rPr lang="nn-NO" altLang="ja-JP" sz="3200" dirty="0">
                <a:ea typeface="ＭＳ ゴシック" panose="020B0609070205080204" pitchFamily="49" charset="-128"/>
              </a:rPr>
              <a:t>!=</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v1.</a:t>
            </a:r>
            <a:r>
              <a:rPr lang="en-US" altLang="ja-JP" sz="3200" dirty="0">
                <a:solidFill>
                  <a:srgbClr val="00B050"/>
                </a:solidFill>
                <a:ea typeface="ＭＳ ゴシック" panose="020B0609070205080204" pitchFamily="49" charset="-128"/>
              </a:rPr>
              <a:t>end()</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範囲</a:t>
            </a:r>
            <a:r>
              <a:rPr lang="en-US" altLang="ja-JP" b="1" dirty="0"/>
              <a:t>for</a:t>
            </a:r>
            <a:r>
              <a:rPr lang="ja-JP" altLang="en-US" b="1" dirty="0"/>
              <a:t>文</a:t>
            </a:r>
            <a:br>
              <a:rPr lang="en-US" altLang="ja-JP" b="1" dirty="0"/>
            </a:br>
            <a:r>
              <a:rPr lang="ja-JP" altLang="en-US" dirty="0"/>
              <a:t>イテレータを用いた</a:t>
            </a:r>
            <a:r>
              <a:rPr lang="en-US" altLang="ja-JP" dirty="0"/>
              <a:t>for</a:t>
            </a:r>
            <a:r>
              <a:rPr lang="ja-JP" altLang="en-US" dirty="0"/>
              <a:t>文を、より簡略化したもの</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a:t>
            </a:r>
            <a:r>
              <a:rPr lang="ja-JP" altLang="en-US" dirty="0">
                <a:solidFill>
                  <a:srgbClr val="FF0000"/>
                </a:solidFill>
              </a:rPr>
              <a:t>先頭</a:t>
            </a:r>
            <a:r>
              <a:rPr lang="ja-JP" altLang="en-US" dirty="0"/>
              <a:t>要素から</a:t>
            </a:r>
            <a:r>
              <a:rPr lang="ja-JP" altLang="en-US" dirty="0">
                <a:solidFill>
                  <a:srgbClr val="FF0000"/>
                </a:solidFill>
              </a:rPr>
              <a:t>最終</a:t>
            </a:r>
            <a:r>
              <a:rPr lang="ja-JP" altLang="en-US" dirty="0"/>
              <a:t>要素まで、</a:t>
            </a:r>
            <a:r>
              <a:rPr lang="ja-JP" altLang="en-US" dirty="0">
                <a:solidFill>
                  <a:srgbClr val="00B0F0"/>
                </a:solidFill>
              </a:rPr>
              <a:t>すべての</a:t>
            </a:r>
            <a:r>
              <a:rPr lang="ja-JP" altLang="en-US" dirty="0"/>
              <a:t>要素</a:t>
            </a:r>
            <a:br>
              <a:rPr lang="en-US" altLang="ja-JP" dirty="0"/>
            </a:br>
            <a:r>
              <a:rPr lang="ja-JP" altLang="en-US" dirty="0"/>
              <a:t>ぶんループ</a:t>
            </a:r>
            <a:br>
              <a:rPr lang="en-US" altLang="ja-JP" dirty="0"/>
            </a:br>
            <a:r>
              <a:rPr lang="ja-JP" altLang="en-US" dirty="0">
                <a:solidFill>
                  <a:srgbClr val="00B050"/>
                </a:solidFill>
              </a:rPr>
              <a:t>（</a:t>
            </a:r>
            <a:r>
              <a:rPr lang="en-US" altLang="ja-JP" dirty="0">
                <a:solidFill>
                  <a:srgbClr val="00B050"/>
                </a:solidFill>
              </a:rPr>
              <a:t>※</a:t>
            </a:r>
            <a:r>
              <a:rPr lang="ja-JP" altLang="en-US" b="1" dirty="0">
                <a:solidFill>
                  <a:srgbClr val="00B050"/>
                </a:solidFill>
              </a:rPr>
              <a:t> </a:t>
            </a:r>
            <a:r>
              <a:rPr lang="ja-JP" altLang="en-US" dirty="0">
                <a:solidFill>
                  <a:srgbClr val="00B050"/>
                </a:solidFill>
              </a:rPr>
              <a:t>ただし指定場所からの開始・終了は</a:t>
            </a:r>
            <a:r>
              <a:rPr lang="ja-JP" altLang="en-US" b="1" dirty="0">
                <a:solidFill>
                  <a:srgbClr val="00B050"/>
                </a:solidFill>
              </a:rPr>
              <a:t>不可</a:t>
            </a:r>
            <a:r>
              <a:rPr lang="ja-JP" altLang="en-US" dirty="0">
                <a:solidFill>
                  <a:srgbClr val="00B050"/>
                </a:solidFill>
              </a:rPr>
              <a:t>）</a:t>
            </a:r>
            <a:endParaRPr lang="en-US" altLang="ja-JP" dirty="0">
              <a:solidFill>
                <a:srgbClr val="00B050"/>
              </a:solidFill>
            </a:endParaRPr>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476576" y="2644170"/>
            <a:ext cx="10276153" cy="1569660"/>
          </a:xfrm>
          <a:prstGeom prst="rect">
            <a:avLst/>
          </a:prstGeom>
          <a:noFill/>
          <a:ln>
            <a:solidFill>
              <a:schemeClr val="tx1"/>
            </a:solidFill>
          </a:ln>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solidFill>
                  <a:srgbClr val="00B050"/>
                </a:solidFill>
                <a:ea typeface="ＭＳ ゴシック" panose="020B0609070205080204" pitchFamily="49" charset="-128"/>
              </a:rPr>
              <a:t>itr</a:t>
            </a:r>
            <a:r>
              <a:rPr lang="en-US" altLang="ja-JP" sz="3200" dirty="0">
                <a:ea typeface="ＭＳ ゴシック" panose="020B0609070205080204" pitchFamily="49" charset="-128"/>
              </a:rPr>
              <a:t> : v1</a:t>
            </a:r>
            <a:r>
              <a:rPr lang="nn-NO" altLang="ja-JP" sz="3200" dirty="0">
                <a:solidFill>
                  <a:srgbClr val="000000"/>
                </a:solidFill>
                <a:ea typeface="ＭＳ ゴシック" panose="020B0609070205080204" pitchFamily="49" charset="-128"/>
              </a:rPr>
              <a:t>){   </a:t>
            </a:r>
            <a:r>
              <a:rPr lang="nn-NO"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範囲</a:t>
            </a:r>
            <a:r>
              <a:rPr lang="en-US" altLang="ja-JP" sz="3200" dirty="0">
                <a:solidFill>
                  <a:srgbClr val="00B050"/>
                </a:solidFill>
                <a:ea typeface="ＭＳ ゴシック" panose="020B0609070205080204" pitchFamily="49" charset="-128"/>
              </a:rPr>
              <a:t>for</a:t>
            </a:r>
            <a:r>
              <a:rPr lang="ja-JP" altLang="en-US" sz="3200" dirty="0">
                <a:solidFill>
                  <a:srgbClr val="00B050"/>
                </a:solidFill>
                <a:ea typeface="ＭＳ ゴシック" panose="020B0609070205080204" pitchFamily="49" charset="-128"/>
              </a:rPr>
              <a:t>の場合</a:t>
            </a:r>
            <a:endParaRPr lang="nn-NO" altLang="ja-JP" sz="3200" dirty="0">
              <a:solidFill>
                <a:srgbClr val="00B050"/>
              </a:solidFill>
              <a:ea typeface="ＭＳ ゴシック" panose="020B0609070205080204" pitchFamily="49" charset="-128"/>
            </a:endParaRPr>
          </a:p>
          <a:p>
            <a:r>
              <a:rPr lang="nn-NO" altLang="ja-JP" sz="3200" dirty="0">
                <a:solidFill>
                  <a:srgbClr val="000000"/>
                </a:solidFill>
                <a:ea typeface="ＭＳ ゴシック" panose="020B0609070205080204" pitchFamily="49" charset="-128"/>
              </a:rPr>
              <a:t>  cout &lt;&lt; </a:t>
            </a:r>
            <a:r>
              <a:rPr lang="nn-NO" altLang="ja-JP" sz="3200" dirty="0">
                <a:solidFill>
                  <a:srgbClr val="00B050"/>
                </a:solidFill>
                <a:ea typeface="ＭＳ ゴシック" panose="020B0609070205080204" pitchFamily="49" charset="-128"/>
              </a:rPr>
              <a:t>itr</a:t>
            </a:r>
            <a:r>
              <a:rPr lang="nn-NO" altLang="ja-JP" sz="3200" dirty="0">
                <a:solidFill>
                  <a:srgbClr val="000000"/>
                </a:solidFill>
                <a:ea typeface="ＭＳ ゴシック" panose="020B0609070205080204" pitchFamily="49" charset="-128"/>
              </a:rPr>
              <a:t> &lt;&lt; endl;</a:t>
            </a:r>
            <a:r>
              <a:rPr lang="ja-JP" altLang="en-US" sz="3200" dirty="0">
                <a:solidFill>
                  <a:srgbClr val="000000"/>
                </a:solidFill>
                <a:ea typeface="ＭＳ ゴシック" panose="020B0609070205080204" pitchFamily="49" charset="-128"/>
              </a:rPr>
              <a:t> </a:t>
            </a:r>
            <a:r>
              <a:rPr lang="en-US" altLang="ja-JP" sz="3200" dirty="0">
                <a:solidFill>
                  <a:srgbClr val="00B050"/>
                </a:solidFill>
                <a:ea typeface="ＭＳ ゴシック" panose="020B0609070205080204" pitchFamily="49" charset="-128"/>
              </a:rPr>
              <a:t>//</a:t>
            </a:r>
            <a:r>
              <a:rPr lang="en-US" altLang="ja-JP" sz="3200" dirty="0" err="1">
                <a:solidFill>
                  <a:srgbClr val="00B050"/>
                </a:solidFill>
                <a:ea typeface="ＭＳ ゴシック" panose="020B0609070205080204" pitchFamily="49" charset="-128"/>
              </a:rPr>
              <a:t>itr</a:t>
            </a:r>
            <a:r>
              <a:rPr lang="ja-JP" altLang="en-US" sz="3200" dirty="0">
                <a:solidFill>
                  <a:srgbClr val="00B050"/>
                </a:solidFill>
                <a:ea typeface="ＭＳ ゴシック" panose="020B0609070205080204" pitchFamily="49" charset="-128"/>
              </a:rPr>
              <a:t>に</a:t>
            </a:r>
            <a:r>
              <a:rPr lang="en-US"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は不要</a:t>
            </a:r>
            <a:r>
              <a:rPr lang="nn-NO" altLang="ja-JP" sz="3200" dirty="0">
                <a:solidFill>
                  <a:srgbClr val="00B050"/>
                </a:solidFill>
                <a:ea typeface="ＭＳ ゴシック" panose="020B0609070205080204" pitchFamily="49" charset="-128"/>
              </a:rPr>
              <a:t> </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41686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a:ea typeface="ＭＳ ゴシック" panose="020B0609070205080204" pitchFamily="49" charset="-128"/>
              </a:rPr>
              <a:t>itrV1 = itrV1.begin();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itrV1</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 </a:t>
            </a:r>
            <a:br>
              <a:rPr lang="en-US" altLang="ja-JP" dirty="0">
                <a:ea typeface="ＭＳ ゴシック" panose="020B0609070205080204" pitchFamily="49" charset="-128"/>
              </a:rPr>
            </a:br>
            <a:r>
              <a:rPr lang="en-US" altLang="ja-JP" dirty="0">
                <a:ea typeface="ＭＳ ゴシック" panose="020B0609070205080204" pitchFamily="49" charset="-128"/>
              </a:rPr>
              <a:t>	v1.erase(itrV1 + 2);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B050"/>
                </a:solidFill>
                <a:ea typeface="ＭＳ ゴシック" panose="020B0609070205080204" pitchFamily="49" charset="-128"/>
              </a:rPr>
              <a:t>	// for (auto </a:t>
            </a:r>
            <a:r>
              <a:rPr lang="en-US" altLang="ja-JP" dirty="0">
                <a:solidFill>
                  <a:srgbClr val="00B050"/>
                </a:solidFill>
                <a:ea typeface="ＭＳ ゴシック" panose="020B0609070205080204" pitchFamily="49" charset="-128"/>
              </a:rPr>
              <a:t>itrV1 = v1.begin()</a:t>
            </a:r>
            <a:r>
              <a:rPr lang="nn-NO" altLang="ja-JP" sz="1800" dirty="0">
                <a:solidFill>
                  <a:srgbClr val="00B050"/>
                </a:solidFill>
                <a:ea typeface="ＭＳ ゴシック" panose="020B0609070205080204" pitchFamily="49" charset="-128"/>
              </a:rPr>
              <a:t>; itrV1 != </a:t>
            </a:r>
            <a:r>
              <a:rPr lang="en-US" altLang="ja-JP" dirty="0">
                <a:solidFill>
                  <a:srgbClr val="00B050"/>
                </a:solidFill>
                <a:ea typeface="ＭＳ ゴシック" panose="020B0609070205080204" pitchFamily="49" charset="-128"/>
              </a:rPr>
              <a:t>v1.end()</a:t>
            </a:r>
            <a:r>
              <a:rPr lang="nn-NO" altLang="ja-JP" sz="1800" dirty="0">
                <a:solidFill>
                  <a:srgbClr val="00B050"/>
                </a:solidFill>
                <a:ea typeface="ＭＳ ゴシック" panose="020B0609070205080204" pitchFamily="49" charset="-128"/>
              </a:rPr>
              <a:t>; ++itrV1)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a:t>
            </a:r>
            <a:r>
              <a:rPr lang="sv-SE" altLang="ja-JP" sz="2000" b="1" dirty="0">
                <a:solidFill>
                  <a:srgbClr val="00B050"/>
                </a:solidFill>
                <a:ea typeface="ＭＳ ゴシック" panose="020B0609070205080204" pitchFamily="49" charset="-128"/>
              </a:rPr>
              <a:t>*itrV1 </a:t>
            </a:r>
            <a:r>
              <a:rPr lang="sv-SE" altLang="ja-JP" sz="1800" dirty="0">
                <a:solidFill>
                  <a:srgbClr val="00B050"/>
                </a:solidFill>
                <a:ea typeface="ＭＳ ゴシック" panose="020B0609070205080204" pitchFamily="49" charset="-128"/>
              </a:rPr>
              <a:t>&lt;&lt; endl; </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:v1</a:t>
            </a:r>
            <a:r>
              <a:rPr lang="nn-NO" altLang="ja-JP" sz="1800" dirty="0">
                <a:solidFill>
                  <a:srgbClr val="FF0000"/>
                </a:solidFill>
                <a:ea typeface="ＭＳ ゴシック" panose="020B0609070205080204" pitchFamily="49" charset="-128"/>
              </a:rPr>
              <a:t>) {  </a:t>
            </a:r>
            <a:r>
              <a:rPr lang="nn-NO"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ja-JP" altLang="en-US" sz="1800" dirty="0">
                <a:solidFill>
                  <a:srgbClr val="00B050"/>
                </a:solidFill>
                <a:latin typeface="+mn-ea"/>
              </a:rPr>
              <a:t>範囲</a:t>
            </a:r>
            <a:r>
              <a:rPr lang="en-US" altLang="ja-JP" sz="1800" dirty="0">
                <a:solidFill>
                  <a:srgbClr val="00B050"/>
                </a:solidFill>
              </a:rPr>
              <a:t>for</a:t>
            </a:r>
            <a:r>
              <a:rPr lang="ja-JP" altLang="en-US" sz="1800" dirty="0">
                <a:solidFill>
                  <a:srgbClr val="00B050"/>
                </a:solidFill>
                <a:latin typeface="+mn-ea"/>
              </a:rPr>
              <a:t>文にするとすべての要素を順次取り出す形となる</a:t>
            </a:r>
            <a:endParaRPr lang="en-US" altLang="ja-JP" sz="1800" dirty="0">
              <a:solidFill>
                <a:srgbClr val="00B050"/>
              </a:solidFill>
              <a:latin typeface="+mn-ea"/>
            </a:endParaRPr>
          </a:p>
          <a:p>
            <a:r>
              <a:rPr lang="sv-SE" altLang="ja-JP" sz="1800"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 </a:t>
            </a:r>
            <a:r>
              <a:rPr lang="sv-SE" altLang="ja-JP" sz="1800" dirty="0">
                <a:solidFill>
                  <a:srgbClr val="FF0000"/>
                </a:solidFill>
                <a:ea typeface="ＭＳ ゴシック" panose="020B0609070205080204" pitchFamily="49" charset="-128"/>
              </a:rPr>
              <a:t>&lt;&lt; endl; </a:t>
            </a: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2766184" y="6223220"/>
            <a:ext cx="4473484" cy="447473"/>
          </a:xfrm>
          <a:prstGeom prst="wedgeRectCallout">
            <a:avLst>
              <a:gd name="adj1" fmla="val -36662"/>
              <a:gd name="adj2" fmla="val -100459"/>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範囲</a:t>
            </a:r>
            <a:r>
              <a:rPr kumimoji="1" lang="en-US" altLang="ja-JP" sz="2000" dirty="0">
                <a:solidFill>
                  <a:schemeClr val="bg1"/>
                </a:solidFill>
              </a:rPr>
              <a:t>for</a:t>
            </a:r>
            <a:r>
              <a:rPr kumimoji="1" lang="ja-JP" altLang="en-US" sz="2000" dirty="0">
                <a:solidFill>
                  <a:schemeClr val="bg1"/>
                </a:solidFill>
              </a:rPr>
              <a:t>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535436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562383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90782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2887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5287409"/>
          </a:xfrm>
        </p:spPr>
        <p:txBody>
          <a:bodyPr>
            <a:normAutofit/>
          </a:bodyPr>
          <a:lstStyle/>
          <a:p>
            <a:r>
              <a:rPr lang="en-US" altLang="ja-JP" dirty="0"/>
              <a:t>C</a:t>
            </a:r>
            <a:r>
              <a:rPr lang="ja-JP" altLang="en-US" dirty="0"/>
              <a:t>言語の配列と同様に</a:t>
            </a:r>
            <a:r>
              <a:rPr lang="en-US" altLang="ja-JP" dirty="0"/>
              <a:t>vector</a:t>
            </a:r>
            <a:r>
              <a:rPr lang="ja-JP" altLang="en-US" dirty="0"/>
              <a:t>クラスを使って</a:t>
            </a:r>
            <a:br>
              <a:rPr lang="en-US" altLang="ja-JP" dirty="0"/>
            </a:br>
            <a:r>
              <a:rPr lang="ja-JP" altLang="en-US" dirty="0"/>
              <a:t>二次元配列を定義することが可能</a:t>
            </a:r>
            <a:br>
              <a:rPr lang="en-US" altLang="ja-JP" dirty="0"/>
            </a:br>
            <a:br>
              <a:rPr lang="en-US" altLang="ja-JP" dirty="0"/>
            </a:br>
            <a:br>
              <a:rPr lang="en-US" altLang="ja-JP" dirty="0"/>
            </a:br>
            <a:br>
              <a:rPr lang="en-US" altLang="ja-JP" dirty="0"/>
            </a:br>
            <a:br>
              <a:rPr lang="en-US" altLang="ja-JP" dirty="0"/>
            </a:br>
            <a:br>
              <a:rPr lang="en-US" altLang="ja-JP" dirty="0"/>
            </a:br>
            <a:br>
              <a:rPr lang="en-US" altLang="ja-JP" dirty="0"/>
            </a:br>
            <a:r>
              <a:rPr lang="en-US" altLang="ja-JP" dirty="0"/>
              <a:t>vector</a:t>
            </a:r>
            <a:r>
              <a:rPr lang="ja-JP" altLang="en-US" dirty="0"/>
              <a:t>コンテナの中に、さらに</a:t>
            </a:r>
            <a:r>
              <a:rPr lang="en-US" altLang="ja-JP" dirty="0"/>
              <a:t>vector</a:t>
            </a:r>
            <a:r>
              <a:rPr lang="ja-JP" altLang="en-US" dirty="0"/>
              <a:t>のコンテナを格納しているイメージ</a:t>
            </a:r>
            <a:endParaRPr lang="en-US" altLang="ja-JP" dirty="0"/>
          </a:p>
        </p:txBody>
      </p:sp>
      <p:sp>
        <p:nvSpPr>
          <p:cNvPr id="4" name="正方形/長方形 3">
            <a:extLst>
              <a:ext uri="{FF2B5EF4-FFF2-40B4-BE49-F238E27FC236}">
                <a16:creationId xmlns:a16="http://schemas.microsoft.com/office/drawing/2014/main" id="{20F91565-3A67-6AB5-B820-BFA06C76925E}"/>
              </a:ext>
            </a:extLst>
          </p:cNvPr>
          <p:cNvSpPr/>
          <p:nvPr/>
        </p:nvSpPr>
        <p:spPr>
          <a:xfrm>
            <a:off x="3634090"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[0][0]</a:t>
            </a:r>
            <a:endParaRPr kumimoji="1" lang="ja-JP" altLang="en-US" sz="1600" dirty="0">
              <a:solidFill>
                <a:srgbClr val="0070C0"/>
              </a:solidFill>
            </a:endParaRPr>
          </a:p>
        </p:txBody>
      </p:sp>
      <p:sp>
        <p:nvSpPr>
          <p:cNvPr id="5" name="正方形/長方形 4">
            <a:extLst>
              <a:ext uri="{FF2B5EF4-FFF2-40B4-BE49-F238E27FC236}">
                <a16:creationId xmlns:a16="http://schemas.microsoft.com/office/drawing/2014/main" id="{4E76196D-2297-9F42-474C-171AD584AD93}"/>
              </a:ext>
            </a:extLst>
          </p:cNvPr>
          <p:cNvSpPr/>
          <p:nvPr/>
        </p:nvSpPr>
        <p:spPr>
          <a:xfrm>
            <a:off x="4674951"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[0][1]</a:t>
            </a:r>
            <a:endParaRPr kumimoji="1" lang="ja-JP" altLang="en-US" sz="1600" dirty="0">
              <a:solidFill>
                <a:srgbClr val="0070C0"/>
              </a:solidFill>
            </a:endParaRPr>
          </a:p>
        </p:txBody>
      </p:sp>
      <p:sp>
        <p:nvSpPr>
          <p:cNvPr id="6" name="正方形/長方形 5">
            <a:extLst>
              <a:ext uri="{FF2B5EF4-FFF2-40B4-BE49-F238E27FC236}">
                <a16:creationId xmlns:a16="http://schemas.microsoft.com/office/drawing/2014/main" id="{20F39F8A-B3B3-3BF4-A052-4A3448362EA0}"/>
              </a:ext>
            </a:extLst>
          </p:cNvPr>
          <p:cNvSpPr/>
          <p:nvPr/>
        </p:nvSpPr>
        <p:spPr>
          <a:xfrm>
            <a:off x="3634090" y="4112721"/>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[1][0]</a:t>
            </a:r>
            <a:endParaRPr kumimoji="1" lang="ja-JP" altLang="en-US" sz="1600" dirty="0">
              <a:solidFill>
                <a:srgbClr val="0070C0"/>
              </a:solidFill>
            </a:endParaRPr>
          </a:p>
        </p:txBody>
      </p:sp>
      <p:sp>
        <p:nvSpPr>
          <p:cNvPr id="7" name="正方形/長方形 6">
            <a:extLst>
              <a:ext uri="{FF2B5EF4-FFF2-40B4-BE49-F238E27FC236}">
                <a16:creationId xmlns:a16="http://schemas.microsoft.com/office/drawing/2014/main" id="{BFFFB625-6DBE-DA25-07E9-388EEEE0AC79}"/>
              </a:ext>
            </a:extLst>
          </p:cNvPr>
          <p:cNvSpPr/>
          <p:nvPr/>
        </p:nvSpPr>
        <p:spPr>
          <a:xfrm>
            <a:off x="4674951" y="4112721"/>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[1][1]</a:t>
            </a:r>
            <a:endParaRPr kumimoji="1" lang="ja-JP" altLang="en-US" sz="1600" dirty="0">
              <a:solidFill>
                <a:srgbClr val="0070C0"/>
              </a:solidFill>
            </a:endParaRPr>
          </a:p>
        </p:txBody>
      </p:sp>
      <p:sp>
        <p:nvSpPr>
          <p:cNvPr id="8" name="正方形/長方形 7">
            <a:extLst>
              <a:ext uri="{FF2B5EF4-FFF2-40B4-BE49-F238E27FC236}">
                <a16:creationId xmlns:a16="http://schemas.microsoft.com/office/drawing/2014/main" id="{D3210415-133B-B114-4077-4136AD657B97}"/>
              </a:ext>
            </a:extLst>
          </p:cNvPr>
          <p:cNvSpPr/>
          <p:nvPr/>
        </p:nvSpPr>
        <p:spPr>
          <a:xfrm>
            <a:off x="5725540" y="4112721"/>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[1][2]</a:t>
            </a:r>
            <a:endParaRPr kumimoji="1" lang="ja-JP" altLang="en-US" sz="1600" dirty="0">
              <a:solidFill>
                <a:srgbClr val="0070C0"/>
              </a:solidFill>
            </a:endParaRPr>
          </a:p>
        </p:txBody>
      </p:sp>
      <p:sp>
        <p:nvSpPr>
          <p:cNvPr id="9" name="正方形/長方形 8">
            <a:extLst>
              <a:ext uri="{FF2B5EF4-FFF2-40B4-BE49-F238E27FC236}">
                <a16:creationId xmlns:a16="http://schemas.microsoft.com/office/drawing/2014/main" id="{3029CFF4-0691-7040-5378-EF6868DEF30A}"/>
              </a:ext>
            </a:extLst>
          </p:cNvPr>
          <p:cNvSpPr/>
          <p:nvPr/>
        </p:nvSpPr>
        <p:spPr>
          <a:xfrm>
            <a:off x="3634090" y="4672487"/>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[2][0]</a:t>
            </a:r>
            <a:endParaRPr kumimoji="1" lang="ja-JP" altLang="en-US" sz="1600" dirty="0">
              <a:solidFill>
                <a:srgbClr val="0070C0"/>
              </a:solidFill>
            </a:endParaRPr>
          </a:p>
        </p:txBody>
      </p:sp>
      <p:sp>
        <p:nvSpPr>
          <p:cNvPr id="10" name="正方形/長方形 9">
            <a:extLst>
              <a:ext uri="{FF2B5EF4-FFF2-40B4-BE49-F238E27FC236}">
                <a16:creationId xmlns:a16="http://schemas.microsoft.com/office/drawing/2014/main" id="{E3D06EDB-A412-8603-F5CD-56C981D69D12}"/>
              </a:ext>
            </a:extLst>
          </p:cNvPr>
          <p:cNvSpPr/>
          <p:nvPr/>
        </p:nvSpPr>
        <p:spPr>
          <a:xfrm>
            <a:off x="6150486" y="254715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[3][0]</a:t>
            </a:r>
            <a:endParaRPr kumimoji="1" lang="ja-JP" altLang="en-US" sz="1600" dirty="0">
              <a:solidFill>
                <a:srgbClr val="92D050"/>
              </a:solidFill>
            </a:endParaRPr>
          </a:p>
        </p:txBody>
      </p:sp>
      <p:sp>
        <p:nvSpPr>
          <p:cNvPr id="11" name="正方形/長方形 10">
            <a:extLst>
              <a:ext uri="{FF2B5EF4-FFF2-40B4-BE49-F238E27FC236}">
                <a16:creationId xmlns:a16="http://schemas.microsoft.com/office/drawing/2014/main" id="{28DCB8A7-7BB5-6D02-3963-FF7FDB3642B9}"/>
              </a:ext>
            </a:extLst>
          </p:cNvPr>
          <p:cNvSpPr/>
          <p:nvPr/>
        </p:nvSpPr>
        <p:spPr>
          <a:xfrm>
            <a:off x="6743875" y="254715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[3][1]</a:t>
            </a:r>
            <a:endParaRPr kumimoji="1" lang="ja-JP" altLang="en-US" sz="1600" dirty="0">
              <a:solidFill>
                <a:srgbClr val="92D050"/>
              </a:solidFill>
            </a:endParaRPr>
          </a:p>
        </p:txBody>
      </p:sp>
      <p:sp>
        <p:nvSpPr>
          <p:cNvPr id="12" name="正方形/長方形 11">
            <a:extLst>
              <a:ext uri="{FF2B5EF4-FFF2-40B4-BE49-F238E27FC236}">
                <a16:creationId xmlns:a16="http://schemas.microsoft.com/office/drawing/2014/main" id="{A3734C8C-9CCE-33B7-7170-A4126E39D2BE}"/>
              </a:ext>
            </a:extLst>
          </p:cNvPr>
          <p:cNvSpPr/>
          <p:nvPr/>
        </p:nvSpPr>
        <p:spPr>
          <a:xfrm>
            <a:off x="7337260" y="254715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[3][2]</a:t>
            </a:r>
            <a:endParaRPr kumimoji="1" lang="ja-JP" altLang="en-US" sz="1600" dirty="0">
              <a:solidFill>
                <a:srgbClr val="92D050"/>
              </a:solidFill>
            </a:endParaRPr>
          </a:p>
        </p:txBody>
      </p:sp>
      <p:sp>
        <p:nvSpPr>
          <p:cNvPr id="13" name="正方形/長方形 12">
            <a:extLst>
              <a:ext uri="{FF2B5EF4-FFF2-40B4-BE49-F238E27FC236}">
                <a16:creationId xmlns:a16="http://schemas.microsoft.com/office/drawing/2014/main" id="{A5A00C29-80D6-E7B3-3963-5973CB61E611}"/>
              </a:ext>
            </a:extLst>
          </p:cNvPr>
          <p:cNvSpPr/>
          <p:nvPr/>
        </p:nvSpPr>
        <p:spPr>
          <a:xfrm>
            <a:off x="7930649" y="254715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[3][3]</a:t>
            </a:r>
            <a:endParaRPr kumimoji="1" lang="ja-JP" altLang="en-US" sz="1600" dirty="0">
              <a:solidFill>
                <a:srgbClr val="92D050"/>
              </a:solidFill>
            </a:endParaRPr>
          </a:p>
        </p:txBody>
      </p:sp>
      <p:sp>
        <p:nvSpPr>
          <p:cNvPr id="14" name="テキスト ボックス 13">
            <a:extLst>
              <a:ext uri="{FF2B5EF4-FFF2-40B4-BE49-F238E27FC236}">
                <a16:creationId xmlns:a16="http://schemas.microsoft.com/office/drawing/2014/main" id="{32939DEB-7F23-45A1-51D7-9ED1F1E8B424}"/>
              </a:ext>
            </a:extLst>
          </p:cNvPr>
          <p:cNvSpPr txBox="1"/>
          <p:nvPr/>
        </p:nvSpPr>
        <p:spPr>
          <a:xfrm>
            <a:off x="2126946" y="3522310"/>
            <a:ext cx="1507144" cy="523220"/>
          </a:xfrm>
          <a:prstGeom prst="rect">
            <a:avLst/>
          </a:prstGeom>
          <a:noFill/>
        </p:spPr>
        <p:txBody>
          <a:bodyPr wrap="none" rtlCol="0">
            <a:spAutoFit/>
          </a:bodyPr>
          <a:lstStyle/>
          <a:p>
            <a:r>
              <a:rPr kumimoji="1" lang="ja-JP" altLang="en-US" sz="2800" dirty="0"/>
              <a:t>ｖ</a:t>
            </a:r>
            <a:r>
              <a:rPr kumimoji="1" lang="en-US" altLang="ja-JP" sz="2800" dirty="0" err="1"/>
              <a:t>ector</a:t>
            </a:r>
            <a:endParaRPr kumimoji="1" lang="ja-JP" altLang="en-US" sz="2800" dirty="0"/>
          </a:p>
        </p:txBody>
      </p:sp>
      <p:sp>
        <p:nvSpPr>
          <p:cNvPr id="17" name="テキスト ボックス 16">
            <a:extLst>
              <a:ext uri="{FF2B5EF4-FFF2-40B4-BE49-F238E27FC236}">
                <a16:creationId xmlns:a16="http://schemas.microsoft.com/office/drawing/2014/main" id="{38C81B02-4D80-7508-474A-9CFA25859A34}"/>
              </a:ext>
            </a:extLst>
          </p:cNvPr>
          <p:cNvSpPr txBox="1"/>
          <p:nvPr/>
        </p:nvSpPr>
        <p:spPr>
          <a:xfrm>
            <a:off x="8526002" y="2505358"/>
            <a:ext cx="1507144" cy="523220"/>
          </a:xfrm>
          <a:prstGeom prst="rect">
            <a:avLst/>
          </a:prstGeom>
          <a:noFill/>
        </p:spPr>
        <p:txBody>
          <a:bodyPr wrap="none" rtlCol="0">
            <a:spAutoFit/>
          </a:bodyPr>
          <a:lstStyle/>
          <a:p>
            <a:r>
              <a:rPr kumimoji="1" lang="ja-JP" altLang="en-US" sz="2800" dirty="0"/>
              <a:t>ｖ</a:t>
            </a:r>
            <a:r>
              <a:rPr kumimoji="1" lang="en-US" altLang="ja-JP" sz="2800" dirty="0" err="1"/>
              <a:t>ector</a:t>
            </a:r>
            <a:endParaRPr kumimoji="1" lang="ja-JP" altLang="en-US" sz="2800" dirty="0"/>
          </a:p>
        </p:txBody>
      </p:sp>
      <p:sp>
        <p:nvSpPr>
          <p:cNvPr id="18" name="正方形/長方形 17">
            <a:extLst>
              <a:ext uri="{FF2B5EF4-FFF2-40B4-BE49-F238E27FC236}">
                <a16:creationId xmlns:a16="http://schemas.microsoft.com/office/drawing/2014/main" id="{01433DBB-3C9E-511E-7F02-08C7FE43EF13}"/>
              </a:ext>
            </a:extLst>
          </p:cNvPr>
          <p:cNvSpPr/>
          <p:nvPr/>
        </p:nvSpPr>
        <p:spPr>
          <a:xfrm>
            <a:off x="5725542"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[0][1]</a:t>
            </a:r>
            <a:endParaRPr kumimoji="1" lang="ja-JP" altLang="en-US" sz="1600" dirty="0">
              <a:solidFill>
                <a:srgbClr val="0070C0"/>
              </a:solidFill>
            </a:endParaRPr>
          </a:p>
        </p:txBody>
      </p:sp>
      <p:sp>
        <p:nvSpPr>
          <p:cNvPr id="19" name="正方形/長方形 18">
            <a:extLst>
              <a:ext uri="{FF2B5EF4-FFF2-40B4-BE49-F238E27FC236}">
                <a16:creationId xmlns:a16="http://schemas.microsoft.com/office/drawing/2014/main" id="{D732AF81-B045-2129-9EA5-5F3CA4D396A2}"/>
              </a:ext>
            </a:extLst>
          </p:cNvPr>
          <p:cNvSpPr/>
          <p:nvPr/>
        </p:nvSpPr>
        <p:spPr>
          <a:xfrm>
            <a:off x="4674950" y="4672487"/>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[2][0]</a:t>
            </a:r>
            <a:endParaRPr kumimoji="1" lang="ja-JP" altLang="en-US" sz="1600" dirty="0">
              <a:solidFill>
                <a:srgbClr val="0070C0"/>
              </a:solidFill>
            </a:endParaRPr>
          </a:p>
        </p:txBody>
      </p:sp>
      <p:sp>
        <p:nvSpPr>
          <p:cNvPr id="20" name="正方形/長方形 19">
            <a:extLst>
              <a:ext uri="{FF2B5EF4-FFF2-40B4-BE49-F238E27FC236}">
                <a16:creationId xmlns:a16="http://schemas.microsoft.com/office/drawing/2014/main" id="{AB3E8616-3CCE-AF43-740B-C3E8B388928D}"/>
              </a:ext>
            </a:extLst>
          </p:cNvPr>
          <p:cNvSpPr/>
          <p:nvPr/>
        </p:nvSpPr>
        <p:spPr>
          <a:xfrm>
            <a:off x="5725538" y="4672487"/>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[2][0]</a:t>
            </a:r>
            <a:endParaRPr kumimoji="1" lang="ja-JP" altLang="en-US" sz="1600" dirty="0">
              <a:solidFill>
                <a:srgbClr val="0070C0"/>
              </a:solidFill>
            </a:endParaRPr>
          </a:p>
        </p:txBody>
      </p:sp>
      <p:cxnSp>
        <p:nvCxnSpPr>
          <p:cNvPr id="22" name="直線矢印コネクタ 21">
            <a:extLst>
              <a:ext uri="{FF2B5EF4-FFF2-40B4-BE49-F238E27FC236}">
                <a16:creationId xmlns:a16="http://schemas.microsoft.com/office/drawing/2014/main" id="{B10D3ECF-57B5-49E8-757C-C082182AD7EB}"/>
              </a:ext>
            </a:extLst>
          </p:cNvPr>
          <p:cNvCxnSpPr/>
          <p:nvPr/>
        </p:nvCxnSpPr>
        <p:spPr>
          <a:xfrm flipH="1">
            <a:off x="5725538" y="3082177"/>
            <a:ext cx="424947" cy="4707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BA80BB43-96C1-9BA2-3086-60028FBF21AE}"/>
              </a:ext>
            </a:extLst>
          </p:cNvPr>
          <p:cNvCxnSpPr>
            <a:cxnSpLocks/>
          </p:cNvCxnSpPr>
          <p:nvPr/>
        </p:nvCxnSpPr>
        <p:spPr>
          <a:xfrm flipH="1">
            <a:off x="6766403" y="3082177"/>
            <a:ext cx="1755026" cy="4707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AC6416F8-38B6-9585-96F2-122D957E9757}"/>
              </a:ext>
            </a:extLst>
          </p:cNvPr>
          <p:cNvGrpSpPr/>
          <p:nvPr/>
        </p:nvGrpSpPr>
        <p:grpSpPr>
          <a:xfrm>
            <a:off x="3705020" y="3624693"/>
            <a:ext cx="879542" cy="391545"/>
            <a:chOff x="6906637" y="4877244"/>
            <a:chExt cx="2370942" cy="535023"/>
          </a:xfrm>
          <a:solidFill>
            <a:srgbClr val="92D050"/>
          </a:solidFill>
        </p:grpSpPr>
        <p:sp>
          <p:nvSpPr>
            <p:cNvPr id="26" name="正方形/長方形 25">
              <a:extLst>
                <a:ext uri="{FF2B5EF4-FFF2-40B4-BE49-F238E27FC236}">
                  <a16:creationId xmlns:a16="http://schemas.microsoft.com/office/drawing/2014/main" id="{AC3AF07A-D33F-78AD-2EA3-EE33492F6992}"/>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27" name="正方形/長方形 26">
              <a:extLst>
                <a:ext uri="{FF2B5EF4-FFF2-40B4-BE49-F238E27FC236}">
                  <a16:creationId xmlns:a16="http://schemas.microsoft.com/office/drawing/2014/main" id="{7934561B-1971-74AB-4B60-FAD57CE29E32}"/>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28" name="正方形/長方形 27">
              <a:extLst>
                <a:ext uri="{FF2B5EF4-FFF2-40B4-BE49-F238E27FC236}">
                  <a16:creationId xmlns:a16="http://schemas.microsoft.com/office/drawing/2014/main" id="{BFA4EACC-47D5-E22F-6C77-B696A9FFC0A7}"/>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29" name="正方形/長方形 28">
              <a:extLst>
                <a:ext uri="{FF2B5EF4-FFF2-40B4-BE49-F238E27FC236}">
                  <a16:creationId xmlns:a16="http://schemas.microsoft.com/office/drawing/2014/main" id="{E1B991F7-E269-00A6-FBBE-B1B45D7487F4}"/>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31" name="グループ化 30">
            <a:extLst>
              <a:ext uri="{FF2B5EF4-FFF2-40B4-BE49-F238E27FC236}">
                <a16:creationId xmlns:a16="http://schemas.microsoft.com/office/drawing/2014/main" id="{990C471A-ACE7-7E4B-AC3B-E26BD85B4186}"/>
              </a:ext>
            </a:extLst>
          </p:cNvPr>
          <p:cNvGrpSpPr/>
          <p:nvPr/>
        </p:nvGrpSpPr>
        <p:grpSpPr>
          <a:xfrm>
            <a:off x="4745880" y="3624693"/>
            <a:ext cx="879542" cy="391545"/>
            <a:chOff x="6906637" y="4877244"/>
            <a:chExt cx="2370942" cy="535023"/>
          </a:xfrm>
          <a:solidFill>
            <a:srgbClr val="92D050"/>
          </a:solidFill>
        </p:grpSpPr>
        <p:sp>
          <p:nvSpPr>
            <p:cNvPr id="32" name="正方形/長方形 31">
              <a:extLst>
                <a:ext uri="{FF2B5EF4-FFF2-40B4-BE49-F238E27FC236}">
                  <a16:creationId xmlns:a16="http://schemas.microsoft.com/office/drawing/2014/main" id="{7FCC005C-1456-6842-7B70-B3193E187221}"/>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3" name="正方形/長方形 32">
              <a:extLst>
                <a:ext uri="{FF2B5EF4-FFF2-40B4-BE49-F238E27FC236}">
                  <a16:creationId xmlns:a16="http://schemas.microsoft.com/office/drawing/2014/main" id="{3243BA2D-7B10-1C7A-A442-3B62F9832793}"/>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4" name="正方形/長方形 33">
              <a:extLst>
                <a:ext uri="{FF2B5EF4-FFF2-40B4-BE49-F238E27FC236}">
                  <a16:creationId xmlns:a16="http://schemas.microsoft.com/office/drawing/2014/main" id="{DAA3F585-99A8-6130-13B4-964330EAAE32}"/>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5" name="正方形/長方形 34">
              <a:extLst>
                <a:ext uri="{FF2B5EF4-FFF2-40B4-BE49-F238E27FC236}">
                  <a16:creationId xmlns:a16="http://schemas.microsoft.com/office/drawing/2014/main" id="{BACF480D-AFFE-4D5D-D390-FD185F90C3F5}"/>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36" name="グループ化 35">
            <a:extLst>
              <a:ext uri="{FF2B5EF4-FFF2-40B4-BE49-F238E27FC236}">
                <a16:creationId xmlns:a16="http://schemas.microsoft.com/office/drawing/2014/main" id="{8FE95434-9AFB-8CAB-2D2F-B10CFB905125}"/>
              </a:ext>
            </a:extLst>
          </p:cNvPr>
          <p:cNvGrpSpPr/>
          <p:nvPr/>
        </p:nvGrpSpPr>
        <p:grpSpPr>
          <a:xfrm>
            <a:off x="3715269" y="4184459"/>
            <a:ext cx="879542" cy="391545"/>
            <a:chOff x="6906637" y="4877244"/>
            <a:chExt cx="2370942" cy="535023"/>
          </a:xfrm>
          <a:solidFill>
            <a:srgbClr val="92D050"/>
          </a:solidFill>
        </p:grpSpPr>
        <p:sp>
          <p:nvSpPr>
            <p:cNvPr id="37" name="正方形/長方形 36">
              <a:extLst>
                <a:ext uri="{FF2B5EF4-FFF2-40B4-BE49-F238E27FC236}">
                  <a16:creationId xmlns:a16="http://schemas.microsoft.com/office/drawing/2014/main" id="{A4BB473A-96C2-345E-887B-A6D581A40D9E}"/>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8" name="正方形/長方形 37">
              <a:extLst>
                <a:ext uri="{FF2B5EF4-FFF2-40B4-BE49-F238E27FC236}">
                  <a16:creationId xmlns:a16="http://schemas.microsoft.com/office/drawing/2014/main" id="{97343210-D575-5566-1A9C-2FE0DB4DE75E}"/>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9" name="正方形/長方形 38">
              <a:extLst>
                <a:ext uri="{FF2B5EF4-FFF2-40B4-BE49-F238E27FC236}">
                  <a16:creationId xmlns:a16="http://schemas.microsoft.com/office/drawing/2014/main" id="{5A74CE29-733A-B861-25C7-AEB114FA44BC}"/>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0" name="正方形/長方形 39">
              <a:extLst>
                <a:ext uri="{FF2B5EF4-FFF2-40B4-BE49-F238E27FC236}">
                  <a16:creationId xmlns:a16="http://schemas.microsoft.com/office/drawing/2014/main" id="{F848DDBB-5773-94E9-BEED-50F5F1A63359}"/>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41" name="グループ化 40">
            <a:extLst>
              <a:ext uri="{FF2B5EF4-FFF2-40B4-BE49-F238E27FC236}">
                <a16:creationId xmlns:a16="http://schemas.microsoft.com/office/drawing/2014/main" id="{BBAE6318-D35D-F878-DCB5-284A73B3947F}"/>
              </a:ext>
            </a:extLst>
          </p:cNvPr>
          <p:cNvGrpSpPr/>
          <p:nvPr/>
        </p:nvGrpSpPr>
        <p:grpSpPr>
          <a:xfrm>
            <a:off x="4755866" y="4196895"/>
            <a:ext cx="879542" cy="391545"/>
            <a:chOff x="6906637" y="4877244"/>
            <a:chExt cx="2370942" cy="535023"/>
          </a:xfrm>
          <a:solidFill>
            <a:srgbClr val="92D050"/>
          </a:solidFill>
        </p:grpSpPr>
        <p:sp>
          <p:nvSpPr>
            <p:cNvPr id="42" name="正方形/長方形 41">
              <a:extLst>
                <a:ext uri="{FF2B5EF4-FFF2-40B4-BE49-F238E27FC236}">
                  <a16:creationId xmlns:a16="http://schemas.microsoft.com/office/drawing/2014/main" id="{4361AAE6-814D-3198-7067-5C117FAB5C1B}"/>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3" name="正方形/長方形 42">
              <a:extLst>
                <a:ext uri="{FF2B5EF4-FFF2-40B4-BE49-F238E27FC236}">
                  <a16:creationId xmlns:a16="http://schemas.microsoft.com/office/drawing/2014/main" id="{67CA833C-25BA-876C-7729-E3E73E879147}"/>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4" name="正方形/長方形 43">
              <a:extLst>
                <a:ext uri="{FF2B5EF4-FFF2-40B4-BE49-F238E27FC236}">
                  <a16:creationId xmlns:a16="http://schemas.microsoft.com/office/drawing/2014/main" id="{2A74FACC-A5D1-4B37-F492-1996A6CCA567}"/>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5" name="正方形/長方形 44">
              <a:extLst>
                <a:ext uri="{FF2B5EF4-FFF2-40B4-BE49-F238E27FC236}">
                  <a16:creationId xmlns:a16="http://schemas.microsoft.com/office/drawing/2014/main" id="{614B2EC5-60E0-2072-EA70-BF8C21B3FF44}"/>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46" name="グループ化 45">
            <a:extLst>
              <a:ext uri="{FF2B5EF4-FFF2-40B4-BE49-F238E27FC236}">
                <a16:creationId xmlns:a16="http://schemas.microsoft.com/office/drawing/2014/main" id="{3B0BF36E-C945-C8AD-BBF4-2E00A08717D9}"/>
              </a:ext>
            </a:extLst>
          </p:cNvPr>
          <p:cNvGrpSpPr/>
          <p:nvPr/>
        </p:nvGrpSpPr>
        <p:grpSpPr>
          <a:xfrm>
            <a:off x="5796468" y="4196895"/>
            <a:ext cx="879542" cy="391545"/>
            <a:chOff x="6906637" y="4877244"/>
            <a:chExt cx="2370942" cy="535023"/>
          </a:xfrm>
          <a:solidFill>
            <a:srgbClr val="92D050"/>
          </a:solidFill>
        </p:grpSpPr>
        <p:sp>
          <p:nvSpPr>
            <p:cNvPr id="47" name="正方形/長方形 46">
              <a:extLst>
                <a:ext uri="{FF2B5EF4-FFF2-40B4-BE49-F238E27FC236}">
                  <a16:creationId xmlns:a16="http://schemas.microsoft.com/office/drawing/2014/main" id="{67E7B71E-72D7-E1E7-5257-CFC6F88AD8DC}"/>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8" name="正方形/長方形 47">
              <a:extLst>
                <a:ext uri="{FF2B5EF4-FFF2-40B4-BE49-F238E27FC236}">
                  <a16:creationId xmlns:a16="http://schemas.microsoft.com/office/drawing/2014/main" id="{8E57DC55-6D4D-187D-B268-06D35DFB4038}"/>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9" name="正方形/長方形 48">
              <a:extLst>
                <a:ext uri="{FF2B5EF4-FFF2-40B4-BE49-F238E27FC236}">
                  <a16:creationId xmlns:a16="http://schemas.microsoft.com/office/drawing/2014/main" id="{FD48F702-007D-F903-162D-242A19247432}"/>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50" name="正方形/長方形 49">
              <a:extLst>
                <a:ext uri="{FF2B5EF4-FFF2-40B4-BE49-F238E27FC236}">
                  <a16:creationId xmlns:a16="http://schemas.microsoft.com/office/drawing/2014/main" id="{C1E5A7A9-4862-ACFE-582F-D9428CB92320}"/>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56" name="グループ化 55">
            <a:extLst>
              <a:ext uri="{FF2B5EF4-FFF2-40B4-BE49-F238E27FC236}">
                <a16:creationId xmlns:a16="http://schemas.microsoft.com/office/drawing/2014/main" id="{C381A531-13DA-B200-5CA8-5487B69F9BEF}"/>
              </a:ext>
            </a:extLst>
          </p:cNvPr>
          <p:cNvGrpSpPr/>
          <p:nvPr/>
        </p:nvGrpSpPr>
        <p:grpSpPr>
          <a:xfrm>
            <a:off x="3712050" y="4744225"/>
            <a:ext cx="879542" cy="391545"/>
            <a:chOff x="6906637" y="4877244"/>
            <a:chExt cx="2370942" cy="535023"/>
          </a:xfrm>
          <a:solidFill>
            <a:srgbClr val="92D050"/>
          </a:solidFill>
        </p:grpSpPr>
        <p:sp>
          <p:nvSpPr>
            <p:cNvPr id="57" name="正方形/長方形 56">
              <a:extLst>
                <a:ext uri="{FF2B5EF4-FFF2-40B4-BE49-F238E27FC236}">
                  <a16:creationId xmlns:a16="http://schemas.microsoft.com/office/drawing/2014/main" id="{F96B1CD0-D65A-BF1A-318A-EDF787DCC662}"/>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58" name="正方形/長方形 57">
              <a:extLst>
                <a:ext uri="{FF2B5EF4-FFF2-40B4-BE49-F238E27FC236}">
                  <a16:creationId xmlns:a16="http://schemas.microsoft.com/office/drawing/2014/main" id="{158014DB-3EA2-3004-6A87-24A4EFD3A235}"/>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59" name="正方形/長方形 58">
              <a:extLst>
                <a:ext uri="{FF2B5EF4-FFF2-40B4-BE49-F238E27FC236}">
                  <a16:creationId xmlns:a16="http://schemas.microsoft.com/office/drawing/2014/main" id="{6907BB94-8820-65ED-4348-BD233A96E7AC}"/>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0" name="正方形/長方形 59">
              <a:extLst>
                <a:ext uri="{FF2B5EF4-FFF2-40B4-BE49-F238E27FC236}">
                  <a16:creationId xmlns:a16="http://schemas.microsoft.com/office/drawing/2014/main" id="{CE0175D8-3C7A-82F2-37B3-6AF4AD61E0E8}"/>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61" name="グループ化 60">
            <a:extLst>
              <a:ext uri="{FF2B5EF4-FFF2-40B4-BE49-F238E27FC236}">
                <a16:creationId xmlns:a16="http://schemas.microsoft.com/office/drawing/2014/main" id="{E1F27AF9-254F-8497-4F1C-F7B0C0726305}"/>
              </a:ext>
            </a:extLst>
          </p:cNvPr>
          <p:cNvGrpSpPr/>
          <p:nvPr/>
        </p:nvGrpSpPr>
        <p:grpSpPr>
          <a:xfrm>
            <a:off x="4745880" y="4753034"/>
            <a:ext cx="879542" cy="391545"/>
            <a:chOff x="6906637" y="4877244"/>
            <a:chExt cx="2370942" cy="535023"/>
          </a:xfrm>
          <a:solidFill>
            <a:srgbClr val="92D050"/>
          </a:solidFill>
        </p:grpSpPr>
        <p:sp>
          <p:nvSpPr>
            <p:cNvPr id="62" name="正方形/長方形 61">
              <a:extLst>
                <a:ext uri="{FF2B5EF4-FFF2-40B4-BE49-F238E27FC236}">
                  <a16:creationId xmlns:a16="http://schemas.microsoft.com/office/drawing/2014/main" id="{2AF1315B-1BD2-1DA4-59C2-C3D3149407EB}"/>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3" name="正方形/長方形 62">
              <a:extLst>
                <a:ext uri="{FF2B5EF4-FFF2-40B4-BE49-F238E27FC236}">
                  <a16:creationId xmlns:a16="http://schemas.microsoft.com/office/drawing/2014/main" id="{8C7D19BE-FA79-3D3D-C2D8-F7F41C6D2E7D}"/>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4" name="正方形/長方形 63">
              <a:extLst>
                <a:ext uri="{FF2B5EF4-FFF2-40B4-BE49-F238E27FC236}">
                  <a16:creationId xmlns:a16="http://schemas.microsoft.com/office/drawing/2014/main" id="{1DA98A09-37D9-09F4-0A82-ABC9D789D788}"/>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5" name="正方形/長方形 64">
              <a:extLst>
                <a:ext uri="{FF2B5EF4-FFF2-40B4-BE49-F238E27FC236}">
                  <a16:creationId xmlns:a16="http://schemas.microsoft.com/office/drawing/2014/main" id="{8F3D3EAD-922A-F6FA-D26F-8BF22996B610}"/>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66" name="グループ化 65">
            <a:extLst>
              <a:ext uri="{FF2B5EF4-FFF2-40B4-BE49-F238E27FC236}">
                <a16:creationId xmlns:a16="http://schemas.microsoft.com/office/drawing/2014/main" id="{977B217D-119C-9DB5-428F-E0E8F428A4E6}"/>
              </a:ext>
            </a:extLst>
          </p:cNvPr>
          <p:cNvGrpSpPr/>
          <p:nvPr/>
        </p:nvGrpSpPr>
        <p:grpSpPr>
          <a:xfrm>
            <a:off x="5795985" y="4753033"/>
            <a:ext cx="879542" cy="391545"/>
            <a:chOff x="6906637" y="4877244"/>
            <a:chExt cx="2370942" cy="535023"/>
          </a:xfrm>
          <a:solidFill>
            <a:srgbClr val="92D050"/>
          </a:solidFill>
        </p:grpSpPr>
        <p:sp>
          <p:nvSpPr>
            <p:cNvPr id="67" name="正方形/長方形 66">
              <a:extLst>
                <a:ext uri="{FF2B5EF4-FFF2-40B4-BE49-F238E27FC236}">
                  <a16:creationId xmlns:a16="http://schemas.microsoft.com/office/drawing/2014/main" id="{B537E3D8-F18C-2FCD-2611-50199CC8EB57}"/>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8" name="正方形/長方形 67">
              <a:extLst>
                <a:ext uri="{FF2B5EF4-FFF2-40B4-BE49-F238E27FC236}">
                  <a16:creationId xmlns:a16="http://schemas.microsoft.com/office/drawing/2014/main" id="{8249C928-7EBA-871F-2196-97463170108F}"/>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9" name="正方形/長方形 68">
              <a:extLst>
                <a:ext uri="{FF2B5EF4-FFF2-40B4-BE49-F238E27FC236}">
                  <a16:creationId xmlns:a16="http://schemas.microsoft.com/office/drawing/2014/main" id="{4F0AFD23-48F8-FA4A-4453-B85180728E0A}"/>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70" name="正方形/長方形 69">
              <a:extLst>
                <a:ext uri="{FF2B5EF4-FFF2-40B4-BE49-F238E27FC236}">
                  <a16:creationId xmlns:a16="http://schemas.microsoft.com/office/drawing/2014/main" id="{D9D63836-AC74-FA16-D080-485772700F60}"/>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spTree>
    <p:extLst>
      <p:ext uri="{BB962C8B-B14F-4D97-AF65-F5344CB8AC3E}">
        <p14:creationId xmlns:p14="http://schemas.microsoft.com/office/powerpoint/2010/main" val="164070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D2935A-888C-E418-10BB-23455C19056A}"/>
              </a:ext>
            </a:extLst>
          </p:cNvPr>
          <p:cNvSpPr/>
          <p:nvPr/>
        </p:nvSpPr>
        <p:spPr>
          <a:xfrm>
            <a:off x="1506166" y="4844374"/>
            <a:ext cx="5040549" cy="71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FEF251-8D48-E243-524F-3AC7785E63F0}"/>
              </a:ext>
            </a:extLst>
          </p:cNvPr>
          <p:cNvSpPr/>
          <p:nvPr/>
        </p:nvSpPr>
        <p:spPr>
          <a:xfrm>
            <a:off x="1429966" y="2568102"/>
            <a:ext cx="4406630" cy="14980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dirty="0"/>
            </a:br>
            <a:r>
              <a:rPr lang="en-US" altLang="ja-JP" dirty="0"/>
              <a:t>Enemy enemy1;</a:t>
            </a:r>
            <a:br>
              <a:rPr lang="en-US" altLang="ja-JP" dirty="0"/>
            </a:br>
            <a:r>
              <a:rPr lang="en-US" altLang="ja-JP" dirty="0"/>
              <a:t>Enemy enemy2;</a:t>
            </a:r>
            <a:br>
              <a:rPr lang="en-US" altLang="ja-JP" dirty="0"/>
            </a:br>
            <a:r>
              <a:rPr lang="en-US" altLang="ja-JP" dirty="0"/>
              <a:t>Enemy enemy3;</a:t>
            </a:r>
            <a:br>
              <a:rPr lang="en-US" altLang="ja-JP" dirty="0"/>
            </a:br>
            <a:br>
              <a:rPr lang="en-US" altLang="ja-JP" dirty="0"/>
            </a:br>
            <a:r>
              <a:rPr lang="ja-JP" altLang="en-US" dirty="0"/>
              <a:t>バラバラの変数で管理するより配列化したほうがよい</a:t>
            </a:r>
            <a:br>
              <a:rPr lang="en-US" altLang="ja-JP" dirty="0"/>
            </a:br>
            <a:br>
              <a:rPr lang="en-US" altLang="ja-JP" dirty="0"/>
            </a:br>
            <a:r>
              <a:rPr lang="en-US" altLang="ja-JP" dirty="0"/>
              <a:t>Enemy enemy[100];</a:t>
            </a:r>
            <a:br>
              <a:rPr lang="en-US" altLang="ja-JP" dirty="0"/>
            </a:br>
            <a:br>
              <a:rPr lang="en-US" altLang="ja-JP" dirty="0"/>
            </a:br>
            <a:r>
              <a:rPr lang="ja-JP" altLang="en-US" dirty="0"/>
              <a:t>しかし要素数（</a:t>
            </a:r>
            <a:r>
              <a:rPr lang="en-US" altLang="ja-JP" dirty="0"/>
              <a:t>100</a:t>
            </a:r>
            <a:r>
              <a:rPr lang="ja-JP" altLang="en-US" dirty="0"/>
              <a:t>体）までしか対応できない</a:t>
            </a:r>
            <a:r>
              <a:rPr lang="en-US" altLang="ja-JP" dirty="0"/>
              <a:t>…</a:t>
            </a:r>
          </a:p>
        </p:txBody>
      </p:sp>
    </p:spTree>
    <p:extLst>
      <p:ext uri="{BB962C8B-B14F-4D97-AF65-F5344CB8AC3E}">
        <p14:creationId xmlns:p14="http://schemas.microsoft.com/office/powerpoint/2010/main" val="334589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ja-JP" altLang="en-US" dirty="0"/>
              <a:t>二次元配列を定義する記述方法</a:t>
            </a:r>
            <a:br>
              <a:rPr lang="en-US" altLang="ja-JP" dirty="0"/>
            </a:br>
            <a:endParaRPr lang="en-US" altLang="ja-JP" dirty="0"/>
          </a:p>
          <a:p>
            <a:pPr lvl="1"/>
            <a:r>
              <a:rPr lang="ja-JP" altLang="en-US" dirty="0"/>
              <a:t>行数と列数を定めずに</a:t>
            </a:r>
            <a:r>
              <a:rPr lang="en-US" altLang="ja-JP" dirty="0"/>
              <a:t>int</a:t>
            </a:r>
            <a:r>
              <a:rPr lang="ja-JP" altLang="en-US" dirty="0"/>
              <a:t>型の二次元配列</a:t>
            </a:r>
            <a:r>
              <a:rPr lang="en-US" altLang="ja-JP" dirty="0"/>
              <a:t>v1</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v1</a:t>
            </a:r>
            <a:br>
              <a:rPr lang="en-US" altLang="ja-JP" dirty="0"/>
            </a:br>
            <a:endParaRPr lang="en-US" altLang="ja-JP" dirty="0"/>
          </a:p>
          <a:p>
            <a:pPr lvl="1"/>
            <a:r>
              <a:rPr lang="en-US" altLang="ja-JP" dirty="0"/>
              <a:t>2</a:t>
            </a:r>
            <a:r>
              <a:rPr lang="ja-JP" altLang="en-US" dirty="0"/>
              <a:t>行</a:t>
            </a:r>
            <a:r>
              <a:rPr lang="en-US" altLang="ja-JP" dirty="0"/>
              <a:t>2</a:t>
            </a:r>
            <a:r>
              <a:rPr lang="ja-JP" altLang="en-US" dirty="0"/>
              <a:t>列の</a:t>
            </a:r>
            <a:r>
              <a:rPr lang="en-US" altLang="ja-JP" dirty="0"/>
              <a:t>int</a:t>
            </a:r>
            <a:r>
              <a:rPr lang="ja-JP" altLang="en-US" dirty="0"/>
              <a:t>型の二次元配列</a:t>
            </a:r>
            <a:r>
              <a:rPr lang="en-US" altLang="ja-JP" dirty="0"/>
              <a:t>v2</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v2(2,</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t>(2))</a:t>
            </a:r>
            <a:br>
              <a:rPr lang="en-US" altLang="ja-JP" dirty="0"/>
            </a:br>
            <a:endParaRPr lang="en-US" altLang="ja-JP" dirty="0"/>
          </a:p>
          <a:p>
            <a:pPr lvl="1"/>
            <a:r>
              <a:rPr lang="en-US" altLang="ja-JP" dirty="0"/>
              <a:t>2</a:t>
            </a:r>
            <a:r>
              <a:rPr lang="ja-JP" altLang="en-US" dirty="0"/>
              <a:t>行</a:t>
            </a:r>
            <a:r>
              <a:rPr lang="en-US" altLang="ja-JP" dirty="0"/>
              <a:t>2</a:t>
            </a:r>
            <a:r>
              <a:rPr lang="ja-JP" altLang="en-US" dirty="0"/>
              <a:t>列の</a:t>
            </a:r>
            <a:r>
              <a:rPr lang="en-US" altLang="ja-JP" dirty="0"/>
              <a:t>int</a:t>
            </a:r>
            <a:r>
              <a:rPr lang="ja-JP" altLang="en-US" dirty="0"/>
              <a:t>型の初期値ありの二次元配列</a:t>
            </a:r>
            <a:r>
              <a:rPr lang="en-US" altLang="ja-JP" dirty="0"/>
              <a:t>v3</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v3{ {1,2}, {3,4} }</a:t>
            </a:r>
          </a:p>
        </p:txBody>
      </p:sp>
      <p:sp>
        <p:nvSpPr>
          <p:cNvPr id="4" name="テキスト ボックス 3">
            <a:extLst>
              <a:ext uri="{FF2B5EF4-FFF2-40B4-BE49-F238E27FC236}">
                <a16:creationId xmlns:a16="http://schemas.microsoft.com/office/drawing/2014/main" id="{95E6DB39-1741-820A-31C3-F8C41EF089A7}"/>
              </a:ext>
            </a:extLst>
          </p:cNvPr>
          <p:cNvSpPr txBox="1"/>
          <p:nvPr/>
        </p:nvSpPr>
        <p:spPr>
          <a:xfrm>
            <a:off x="7247106" y="4708188"/>
            <a:ext cx="646331" cy="369332"/>
          </a:xfrm>
          <a:prstGeom prst="rect">
            <a:avLst/>
          </a:prstGeom>
          <a:noFill/>
        </p:spPr>
        <p:txBody>
          <a:bodyPr wrap="none" rtlCol="0">
            <a:spAutoFit/>
          </a:bodyPr>
          <a:lstStyle/>
          <a:p>
            <a:r>
              <a:rPr kumimoji="1" lang="ja-JP" altLang="en-US" dirty="0">
                <a:solidFill>
                  <a:srgbClr val="00B0F0"/>
                </a:solidFill>
              </a:rPr>
              <a:t>行数</a:t>
            </a:r>
          </a:p>
        </p:txBody>
      </p:sp>
      <p:sp>
        <p:nvSpPr>
          <p:cNvPr id="5" name="テキスト ボックス 4">
            <a:extLst>
              <a:ext uri="{FF2B5EF4-FFF2-40B4-BE49-F238E27FC236}">
                <a16:creationId xmlns:a16="http://schemas.microsoft.com/office/drawing/2014/main" id="{D114FA14-E9D5-0B58-91D2-E48A7FC9A3FC}"/>
              </a:ext>
            </a:extLst>
          </p:cNvPr>
          <p:cNvSpPr txBox="1"/>
          <p:nvPr/>
        </p:nvSpPr>
        <p:spPr>
          <a:xfrm>
            <a:off x="10784731" y="4708188"/>
            <a:ext cx="646331" cy="369332"/>
          </a:xfrm>
          <a:prstGeom prst="rect">
            <a:avLst/>
          </a:prstGeom>
          <a:noFill/>
        </p:spPr>
        <p:txBody>
          <a:bodyPr wrap="none" rtlCol="0">
            <a:spAutoFit/>
          </a:bodyPr>
          <a:lstStyle/>
          <a:p>
            <a:r>
              <a:rPr kumimoji="1" lang="ja-JP" altLang="en-US" dirty="0">
                <a:solidFill>
                  <a:srgbClr val="FF0000"/>
                </a:solidFill>
              </a:rPr>
              <a:t>列数</a:t>
            </a:r>
          </a:p>
        </p:txBody>
      </p:sp>
    </p:spTree>
    <p:extLst>
      <p:ext uri="{BB962C8B-B14F-4D97-AF65-F5344CB8AC3E}">
        <p14:creationId xmlns:p14="http://schemas.microsoft.com/office/powerpoint/2010/main" val="511115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lnSpcReduction="10000"/>
          </a:bodyPr>
          <a:lstStyle/>
          <a:p>
            <a:r>
              <a:rPr lang="en-US" altLang="ja-JP" dirty="0"/>
              <a:t>C</a:t>
            </a:r>
            <a:r>
              <a:rPr lang="ja-JP" altLang="en-US" dirty="0"/>
              <a:t>言語の配列と同様に行番号と列番号を添え字で指定することで配列要素にアクセス可能</a:t>
            </a:r>
            <a:br>
              <a:rPr lang="en-US" altLang="ja-JP" dirty="0"/>
            </a:b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v3{{1,2}, {3,4}}</a:t>
            </a:r>
            <a:r>
              <a:rPr lang="ja-JP" altLang="en-US" dirty="0"/>
              <a:t>；</a:t>
            </a:r>
            <a:br>
              <a:rPr lang="en-US" altLang="ja-JP" dirty="0"/>
            </a:br>
            <a:br>
              <a:rPr lang="en-US" altLang="ja-JP" dirty="0"/>
            </a:br>
            <a:r>
              <a:rPr lang="ja-JP" altLang="en-US" dirty="0"/>
              <a:t>と宣言したあと、</a:t>
            </a:r>
            <a:br>
              <a:rPr lang="en-US" altLang="ja-JP" dirty="0"/>
            </a:br>
            <a:br>
              <a:rPr lang="en-US" altLang="ja-JP" dirty="0"/>
            </a:br>
            <a:r>
              <a:rPr lang="en-US" altLang="ja-JP" dirty="0" err="1"/>
              <a:t>cout</a:t>
            </a:r>
            <a:r>
              <a:rPr lang="en-US" altLang="ja-JP" dirty="0"/>
              <a:t> &lt;&lt; v3[</a:t>
            </a:r>
            <a:r>
              <a:rPr lang="en-US" altLang="ja-JP" dirty="0">
                <a:solidFill>
                  <a:srgbClr val="0070C0"/>
                </a:solidFill>
              </a:rPr>
              <a:t>1</a:t>
            </a:r>
            <a:r>
              <a:rPr lang="en-US" altLang="ja-JP" dirty="0"/>
              <a:t>][</a:t>
            </a:r>
            <a:r>
              <a:rPr lang="en-US" altLang="ja-JP" dirty="0">
                <a:solidFill>
                  <a:srgbClr val="FF0000"/>
                </a:solidFill>
              </a:rPr>
              <a:t>0</a:t>
            </a:r>
            <a:r>
              <a:rPr lang="en-US" altLang="ja-JP" dirty="0"/>
              <a:t>] &lt;&lt; </a:t>
            </a:r>
            <a:r>
              <a:rPr lang="en-US" altLang="ja-JP" dirty="0" err="1"/>
              <a:t>endl</a:t>
            </a:r>
            <a:r>
              <a:rPr lang="en-US" altLang="ja-JP" dirty="0"/>
              <a:t>;</a:t>
            </a:r>
            <a:br>
              <a:rPr lang="en-US" altLang="ja-JP" dirty="0"/>
            </a:br>
            <a:br>
              <a:rPr lang="en-US" altLang="ja-JP" dirty="0"/>
            </a:br>
            <a:r>
              <a:rPr lang="ja-JP" altLang="en-US" dirty="0"/>
              <a:t>を実行すると、</a:t>
            </a:r>
            <a:r>
              <a:rPr lang="en-US" altLang="ja-JP" dirty="0"/>
              <a:t>1</a:t>
            </a:r>
            <a:r>
              <a:rPr lang="ja-JP" altLang="en-US" dirty="0"/>
              <a:t>行</a:t>
            </a:r>
            <a:r>
              <a:rPr lang="en-US" altLang="ja-JP" dirty="0"/>
              <a:t>0</a:t>
            </a:r>
            <a:r>
              <a:rPr lang="ja-JP" altLang="en-US" dirty="0"/>
              <a:t>列目の「</a:t>
            </a:r>
            <a:r>
              <a:rPr lang="en-US" altLang="ja-JP" dirty="0"/>
              <a:t>3</a:t>
            </a:r>
            <a:r>
              <a:rPr lang="ja-JP" altLang="en-US" dirty="0"/>
              <a:t>」が表示される</a:t>
            </a:r>
            <a:endParaRPr lang="en-US" altLang="ja-JP" dirty="0"/>
          </a:p>
        </p:txBody>
      </p:sp>
    </p:spTree>
    <p:extLst>
      <p:ext uri="{BB962C8B-B14F-4D97-AF65-F5344CB8AC3E}">
        <p14:creationId xmlns:p14="http://schemas.microsoft.com/office/powerpoint/2010/main" val="3520774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en-US" altLang="ja-JP" dirty="0"/>
              <a:t>vector</a:t>
            </a:r>
            <a:r>
              <a:rPr lang="ja-JP" altLang="en-US" dirty="0"/>
              <a:t>クラスは動的配列のため、行数や列数が</a:t>
            </a:r>
            <a:br>
              <a:rPr lang="en-US" altLang="ja-JP" dirty="0"/>
            </a:br>
            <a:r>
              <a:rPr lang="ja-JP" altLang="en-US" dirty="0"/>
              <a:t>プログラム中に変わることもある</a:t>
            </a:r>
            <a:br>
              <a:rPr lang="en-US" altLang="ja-JP" dirty="0"/>
            </a:br>
            <a:br>
              <a:rPr lang="en-US" altLang="ja-JP" dirty="0"/>
            </a:br>
            <a:r>
              <a:rPr lang="ja-JP" altLang="en-US" dirty="0"/>
              <a:t>そのため、</a:t>
            </a:r>
            <a:r>
              <a:rPr lang="en-US" altLang="ja-JP" dirty="0"/>
              <a:t>1</a:t>
            </a:r>
            <a:r>
              <a:rPr lang="ja-JP" altLang="en-US" dirty="0"/>
              <a:t>行目は列数が</a:t>
            </a:r>
            <a:r>
              <a:rPr lang="en-US" altLang="ja-JP" dirty="0"/>
              <a:t>2</a:t>
            </a:r>
            <a:r>
              <a:rPr lang="ja-JP" altLang="en-US" dirty="0"/>
              <a:t>列、</a:t>
            </a:r>
            <a:r>
              <a:rPr lang="en-US" altLang="ja-JP" dirty="0"/>
              <a:t>2</a:t>
            </a:r>
            <a:r>
              <a:rPr lang="ja-JP" altLang="en-US" dirty="0"/>
              <a:t>行目は</a:t>
            </a:r>
            <a:r>
              <a:rPr lang="en-US" altLang="ja-JP" dirty="0"/>
              <a:t>3</a:t>
            </a:r>
            <a:r>
              <a:rPr lang="ja-JP" altLang="en-US" dirty="0"/>
              <a:t>列</a:t>
            </a:r>
            <a:r>
              <a:rPr lang="en-US" altLang="ja-JP" dirty="0"/>
              <a:t>…</a:t>
            </a:r>
            <a:br>
              <a:rPr lang="en-US" altLang="ja-JP" dirty="0"/>
            </a:br>
            <a:r>
              <a:rPr lang="ja-JP" altLang="en-US" dirty="0"/>
              <a:t>というように不揃いに可能性があるため注意</a:t>
            </a:r>
            <a:endParaRPr lang="en-US" altLang="ja-JP" dirty="0"/>
          </a:p>
        </p:txBody>
      </p:sp>
      <p:sp>
        <p:nvSpPr>
          <p:cNvPr id="4" name="正方形/長方形 3">
            <a:extLst>
              <a:ext uri="{FF2B5EF4-FFF2-40B4-BE49-F238E27FC236}">
                <a16:creationId xmlns:a16="http://schemas.microsoft.com/office/drawing/2014/main" id="{C71C4E8C-39FA-71CD-B493-B8C4403F97D6}"/>
              </a:ext>
            </a:extLst>
          </p:cNvPr>
          <p:cNvSpPr/>
          <p:nvPr/>
        </p:nvSpPr>
        <p:spPr>
          <a:xfrm>
            <a:off x="2320855" y="4323303"/>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[0][0]</a:t>
            </a:r>
            <a:endParaRPr kumimoji="1" lang="ja-JP" altLang="en-US" sz="1600" dirty="0"/>
          </a:p>
        </p:txBody>
      </p:sp>
      <p:sp>
        <p:nvSpPr>
          <p:cNvPr id="6" name="正方形/長方形 5">
            <a:extLst>
              <a:ext uri="{FF2B5EF4-FFF2-40B4-BE49-F238E27FC236}">
                <a16:creationId xmlns:a16="http://schemas.microsoft.com/office/drawing/2014/main" id="{BE48519C-5AB3-FFE6-C3C4-A3F78AC4F304}"/>
              </a:ext>
            </a:extLst>
          </p:cNvPr>
          <p:cNvSpPr/>
          <p:nvPr/>
        </p:nvSpPr>
        <p:spPr>
          <a:xfrm>
            <a:off x="3361716" y="4323303"/>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[0][1]</a:t>
            </a:r>
            <a:endParaRPr kumimoji="1" lang="ja-JP" altLang="en-US" sz="1600" dirty="0"/>
          </a:p>
        </p:txBody>
      </p:sp>
      <p:sp>
        <p:nvSpPr>
          <p:cNvPr id="7" name="正方形/長方形 6">
            <a:extLst>
              <a:ext uri="{FF2B5EF4-FFF2-40B4-BE49-F238E27FC236}">
                <a16:creationId xmlns:a16="http://schemas.microsoft.com/office/drawing/2014/main" id="{D137A73A-09F4-EDB7-92A4-87BFB55CBBF6}"/>
              </a:ext>
            </a:extLst>
          </p:cNvPr>
          <p:cNvSpPr/>
          <p:nvPr/>
        </p:nvSpPr>
        <p:spPr>
          <a:xfrm>
            <a:off x="2320855"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[1][0]</a:t>
            </a:r>
            <a:endParaRPr kumimoji="1" lang="ja-JP" altLang="en-US" sz="1600" dirty="0"/>
          </a:p>
        </p:txBody>
      </p:sp>
      <p:sp>
        <p:nvSpPr>
          <p:cNvPr id="8" name="正方形/長方形 7">
            <a:extLst>
              <a:ext uri="{FF2B5EF4-FFF2-40B4-BE49-F238E27FC236}">
                <a16:creationId xmlns:a16="http://schemas.microsoft.com/office/drawing/2014/main" id="{E05C3B13-CBE5-33DC-CB18-6C21E4E6F139}"/>
              </a:ext>
            </a:extLst>
          </p:cNvPr>
          <p:cNvSpPr/>
          <p:nvPr/>
        </p:nvSpPr>
        <p:spPr>
          <a:xfrm>
            <a:off x="3361716"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[1][1]</a:t>
            </a:r>
            <a:endParaRPr kumimoji="1" lang="ja-JP" altLang="en-US" sz="1600" dirty="0"/>
          </a:p>
        </p:txBody>
      </p:sp>
      <p:sp>
        <p:nvSpPr>
          <p:cNvPr id="9" name="正方形/長方形 8">
            <a:extLst>
              <a:ext uri="{FF2B5EF4-FFF2-40B4-BE49-F238E27FC236}">
                <a16:creationId xmlns:a16="http://schemas.microsoft.com/office/drawing/2014/main" id="{6F51213B-BE6B-3CA4-2039-BB5430DD26B2}"/>
              </a:ext>
            </a:extLst>
          </p:cNvPr>
          <p:cNvSpPr/>
          <p:nvPr/>
        </p:nvSpPr>
        <p:spPr>
          <a:xfrm>
            <a:off x="4402577"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[1][2]</a:t>
            </a:r>
            <a:endParaRPr kumimoji="1" lang="ja-JP" altLang="en-US" sz="1600" dirty="0"/>
          </a:p>
        </p:txBody>
      </p:sp>
      <p:sp>
        <p:nvSpPr>
          <p:cNvPr id="10" name="正方形/長方形 9">
            <a:extLst>
              <a:ext uri="{FF2B5EF4-FFF2-40B4-BE49-F238E27FC236}">
                <a16:creationId xmlns:a16="http://schemas.microsoft.com/office/drawing/2014/main" id="{C3A282D2-8813-18DF-972A-F63ACBA6EF19}"/>
              </a:ext>
            </a:extLst>
          </p:cNvPr>
          <p:cNvSpPr/>
          <p:nvPr/>
        </p:nvSpPr>
        <p:spPr>
          <a:xfrm>
            <a:off x="2320855" y="5442835"/>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[2][0]</a:t>
            </a:r>
            <a:endParaRPr kumimoji="1" lang="ja-JP" altLang="en-US" sz="1600" dirty="0"/>
          </a:p>
        </p:txBody>
      </p:sp>
      <p:sp>
        <p:nvSpPr>
          <p:cNvPr id="13" name="正方形/長方形 12">
            <a:extLst>
              <a:ext uri="{FF2B5EF4-FFF2-40B4-BE49-F238E27FC236}">
                <a16:creationId xmlns:a16="http://schemas.microsoft.com/office/drawing/2014/main" id="{191E61CD-D66F-5763-8485-244664ABC1A9}"/>
              </a:ext>
            </a:extLst>
          </p:cNvPr>
          <p:cNvSpPr/>
          <p:nvPr/>
        </p:nvSpPr>
        <p:spPr>
          <a:xfrm>
            <a:off x="2320855"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[3][0]</a:t>
            </a:r>
            <a:endParaRPr kumimoji="1" lang="ja-JP" altLang="en-US" sz="1600" dirty="0"/>
          </a:p>
        </p:txBody>
      </p:sp>
      <p:sp>
        <p:nvSpPr>
          <p:cNvPr id="14" name="正方形/長方形 13">
            <a:extLst>
              <a:ext uri="{FF2B5EF4-FFF2-40B4-BE49-F238E27FC236}">
                <a16:creationId xmlns:a16="http://schemas.microsoft.com/office/drawing/2014/main" id="{9867C8A0-B62C-EE7A-74C8-60F90E0E9DC1}"/>
              </a:ext>
            </a:extLst>
          </p:cNvPr>
          <p:cNvSpPr/>
          <p:nvPr/>
        </p:nvSpPr>
        <p:spPr>
          <a:xfrm>
            <a:off x="3361716"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[3][1]</a:t>
            </a:r>
            <a:endParaRPr kumimoji="1" lang="ja-JP" altLang="en-US" sz="1600" dirty="0"/>
          </a:p>
        </p:txBody>
      </p:sp>
      <p:sp>
        <p:nvSpPr>
          <p:cNvPr id="15" name="正方形/長方形 14">
            <a:extLst>
              <a:ext uri="{FF2B5EF4-FFF2-40B4-BE49-F238E27FC236}">
                <a16:creationId xmlns:a16="http://schemas.microsoft.com/office/drawing/2014/main" id="{D76F251D-0DC7-1627-D5C3-3A1B7FBAD7B5}"/>
              </a:ext>
            </a:extLst>
          </p:cNvPr>
          <p:cNvSpPr/>
          <p:nvPr/>
        </p:nvSpPr>
        <p:spPr>
          <a:xfrm>
            <a:off x="4402577"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[3][2]</a:t>
            </a:r>
            <a:endParaRPr kumimoji="1" lang="ja-JP" altLang="en-US" sz="1600" dirty="0"/>
          </a:p>
        </p:txBody>
      </p:sp>
      <p:sp>
        <p:nvSpPr>
          <p:cNvPr id="16" name="正方形/長方形 15">
            <a:extLst>
              <a:ext uri="{FF2B5EF4-FFF2-40B4-BE49-F238E27FC236}">
                <a16:creationId xmlns:a16="http://schemas.microsoft.com/office/drawing/2014/main" id="{5D7FB9A5-1A74-3D97-6EB2-34EE1D247CC9}"/>
              </a:ext>
            </a:extLst>
          </p:cNvPr>
          <p:cNvSpPr/>
          <p:nvPr/>
        </p:nvSpPr>
        <p:spPr>
          <a:xfrm>
            <a:off x="5433710"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[3][3]</a:t>
            </a:r>
            <a:endParaRPr kumimoji="1" lang="ja-JP" altLang="en-US" sz="1600" dirty="0"/>
          </a:p>
        </p:txBody>
      </p:sp>
      <p:sp>
        <p:nvSpPr>
          <p:cNvPr id="17" name="テキスト ボックス 16">
            <a:extLst>
              <a:ext uri="{FF2B5EF4-FFF2-40B4-BE49-F238E27FC236}">
                <a16:creationId xmlns:a16="http://schemas.microsoft.com/office/drawing/2014/main" id="{D24484D8-B162-F679-9F41-1BB1D2FD8558}"/>
              </a:ext>
            </a:extLst>
          </p:cNvPr>
          <p:cNvSpPr txBox="1"/>
          <p:nvPr/>
        </p:nvSpPr>
        <p:spPr>
          <a:xfrm>
            <a:off x="1255079" y="4298559"/>
            <a:ext cx="1061509" cy="523220"/>
          </a:xfrm>
          <a:prstGeom prst="rect">
            <a:avLst/>
          </a:prstGeom>
          <a:noFill/>
        </p:spPr>
        <p:txBody>
          <a:bodyPr wrap="none" rtlCol="0">
            <a:spAutoFit/>
          </a:bodyPr>
          <a:lstStyle/>
          <a:p>
            <a:r>
              <a:rPr kumimoji="1" lang="ja-JP" altLang="en-US" sz="2800" dirty="0"/>
              <a:t>ｖ</a:t>
            </a:r>
            <a:r>
              <a:rPr kumimoji="1" lang="en-US" altLang="ja-JP" sz="2800" dirty="0"/>
              <a:t>[0]</a:t>
            </a:r>
            <a:endParaRPr kumimoji="1" lang="ja-JP" altLang="en-US" sz="2800" dirty="0"/>
          </a:p>
        </p:txBody>
      </p:sp>
      <p:sp>
        <p:nvSpPr>
          <p:cNvPr id="18" name="テキスト ボックス 17">
            <a:extLst>
              <a:ext uri="{FF2B5EF4-FFF2-40B4-BE49-F238E27FC236}">
                <a16:creationId xmlns:a16="http://schemas.microsoft.com/office/drawing/2014/main" id="{97B7FB17-FD73-CA70-5D13-E118B5BA8521}"/>
              </a:ext>
            </a:extLst>
          </p:cNvPr>
          <p:cNvSpPr txBox="1"/>
          <p:nvPr/>
        </p:nvSpPr>
        <p:spPr>
          <a:xfrm>
            <a:off x="1249617" y="4888970"/>
            <a:ext cx="1061509" cy="523220"/>
          </a:xfrm>
          <a:prstGeom prst="rect">
            <a:avLst/>
          </a:prstGeom>
          <a:noFill/>
        </p:spPr>
        <p:txBody>
          <a:bodyPr wrap="none" rtlCol="0">
            <a:spAutoFit/>
          </a:bodyPr>
          <a:lstStyle/>
          <a:p>
            <a:r>
              <a:rPr kumimoji="1" lang="ja-JP" altLang="en-US" sz="2800" dirty="0"/>
              <a:t>ｖ</a:t>
            </a:r>
            <a:r>
              <a:rPr kumimoji="1" lang="en-US" altLang="ja-JP" sz="2800" dirty="0"/>
              <a:t>[1]</a:t>
            </a:r>
            <a:endParaRPr kumimoji="1" lang="ja-JP" altLang="en-US" sz="2800" dirty="0"/>
          </a:p>
        </p:txBody>
      </p:sp>
      <p:sp>
        <p:nvSpPr>
          <p:cNvPr id="19" name="テキスト ボックス 18">
            <a:extLst>
              <a:ext uri="{FF2B5EF4-FFF2-40B4-BE49-F238E27FC236}">
                <a16:creationId xmlns:a16="http://schemas.microsoft.com/office/drawing/2014/main" id="{75AD95E5-45C3-0B6B-A72F-C9EE8C880ABA}"/>
              </a:ext>
            </a:extLst>
          </p:cNvPr>
          <p:cNvSpPr txBox="1"/>
          <p:nvPr/>
        </p:nvSpPr>
        <p:spPr>
          <a:xfrm>
            <a:off x="1239888" y="5455780"/>
            <a:ext cx="1061509" cy="523220"/>
          </a:xfrm>
          <a:prstGeom prst="rect">
            <a:avLst/>
          </a:prstGeom>
          <a:noFill/>
        </p:spPr>
        <p:txBody>
          <a:bodyPr wrap="none" rtlCol="0">
            <a:spAutoFit/>
          </a:bodyPr>
          <a:lstStyle/>
          <a:p>
            <a:r>
              <a:rPr kumimoji="1" lang="ja-JP" altLang="en-US" sz="2800" dirty="0"/>
              <a:t>ｖ</a:t>
            </a:r>
            <a:r>
              <a:rPr kumimoji="1" lang="en-US" altLang="ja-JP" sz="2800" dirty="0"/>
              <a:t>[2]</a:t>
            </a:r>
            <a:endParaRPr kumimoji="1" lang="ja-JP" altLang="en-US" sz="2800" dirty="0"/>
          </a:p>
        </p:txBody>
      </p:sp>
      <p:sp>
        <p:nvSpPr>
          <p:cNvPr id="20" name="テキスト ボックス 19">
            <a:extLst>
              <a:ext uri="{FF2B5EF4-FFF2-40B4-BE49-F238E27FC236}">
                <a16:creationId xmlns:a16="http://schemas.microsoft.com/office/drawing/2014/main" id="{DFD98BB6-A77A-9D51-BA0B-7DB0F558748C}"/>
              </a:ext>
            </a:extLst>
          </p:cNvPr>
          <p:cNvSpPr txBox="1"/>
          <p:nvPr/>
        </p:nvSpPr>
        <p:spPr>
          <a:xfrm>
            <a:off x="1234426" y="6046191"/>
            <a:ext cx="1061509" cy="523220"/>
          </a:xfrm>
          <a:prstGeom prst="rect">
            <a:avLst/>
          </a:prstGeom>
          <a:noFill/>
        </p:spPr>
        <p:txBody>
          <a:bodyPr wrap="none" rtlCol="0">
            <a:spAutoFit/>
          </a:bodyPr>
          <a:lstStyle/>
          <a:p>
            <a:r>
              <a:rPr kumimoji="1" lang="ja-JP" altLang="en-US" sz="2800" dirty="0"/>
              <a:t>ｖ</a:t>
            </a:r>
            <a:r>
              <a:rPr kumimoji="1" lang="en-US" altLang="ja-JP" sz="2800" dirty="0"/>
              <a:t>[3]</a:t>
            </a:r>
            <a:endParaRPr kumimoji="1" lang="ja-JP" altLang="en-US" sz="2800" dirty="0"/>
          </a:p>
        </p:txBody>
      </p:sp>
      <p:sp>
        <p:nvSpPr>
          <p:cNvPr id="22" name="テキスト ボックス 21">
            <a:extLst>
              <a:ext uri="{FF2B5EF4-FFF2-40B4-BE49-F238E27FC236}">
                <a16:creationId xmlns:a16="http://schemas.microsoft.com/office/drawing/2014/main" id="{AE5FC05F-FD6F-DED8-64A0-B425B4E2B837}"/>
              </a:ext>
            </a:extLst>
          </p:cNvPr>
          <p:cNvSpPr txBox="1"/>
          <p:nvPr/>
        </p:nvSpPr>
        <p:spPr>
          <a:xfrm>
            <a:off x="5738155" y="4196473"/>
            <a:ext cx="6223178" cy="1815882"/>
          </a:xfrm>
          <a:prstGeom prst="rect">
            <a:avLst/>
          </a:prstGeom>
          <a:noFill/>
        </p:spPr>
        <p:txBody>
          <a:bodyPr wrap="none" rtlCol="0">
            <a:spAutoFit/>
          </a:bodyPr>
          <a:lstStyle/>
          <a:p>
            <a:r>
              <a:rPr kumimoji="1" lang="en-US" altLang="ja-JP" sz="2800" dirty="0" err="1">
                <a:solidFill>
                  <a:srgbClr val="FF0000"/>
                </a:solidFill>
              </a:rPr>
              <a:t>v.size</a:t>
            </a:r>
            <a:r>
              <a:rPr kumimoji="1" lang="en-US" altLang="ja-JP" sz="2800" dirty="0">
                <a:solidFill>
                  <a:srgbClr val="FF0000"/>
                </a:solidFill>
              </a:rPr>
              <a:t>()			</a:t>
            </a:r>
            <a:r>
              <a:rPr kumimoji="1" lang="ja-JP" altLang="en-US" sz="2800" dirty="0">
                <a:solidFill>
                  <a:srgbClr val="FF0000"/>
                </a:solidFill>
              </a:rPr>
              <a:t>：行数を取得</a:t>
            </a:r>
            <a:endParaRPr kumimoji="1" lang="en-US" altLang="ja-JP" sz="2800" dirty="0">
              <a:solidFill>
                <a:srgbClr val="FF0000"/>
              </a:solidFill>
            </a:endParaRPr>
          </a:p>
          <a:p>
            <a:r>
              <a:rPr kumimoji="1" lang="en-US" altLang="ja-JP" sz="2800" dirty="0">
                <a:solidFill>
                  <a:srgbClr val="FF0000"/>
                </a:solidFill>
              </a:rPr>
              <a:t>v[0].size()	</a:t>
            </a:r>
            <a:r>
              <a:rPr kumimoji="1" lang="ja-JP" altLang="en-US" sz="2800" dirty="0">
                <a:solidFill>
                  <a:srgbClr val="FF0000"/>
                </a:solidFill>
              </a:rPr>
              <a:t>：</a:t>
            </a:r>
            <a:r>
              <a:rPr kumimoji="1" lang="en-US" altLang="ja-JP" sz="2800" dirty="0">
                <a:solidFill>
                  <a:srgbClr val="FF0000"/>
                </a:solidFill>
              </a:rPr>
              <a:t>0</a:t>
            </a:r>
            <a:r>
              <a:rPr kumimoji="1" lang="ja-JP" altLang="en-US" sz="2800" dirty="0">
                <a:solidFill>
                  <a:srgbClr val="FF0000"/>
                </a:solidFill>
              </a:rPr>
              <a:t>行目の列数を取得</a:t>
            </a:r>
            <a:endParaRPr kumimoji="1" lang="en-US" altLang="ja-JP" sz="2800" dirty="0">
              <a:solidFill>
                <a:srgbClr val="FF0000"/>
              </a:solidFill>
            </a:endParaRPr>
          </a:p>
          <a:p>
            <a:r>
              <a:rPr kumimoji="1" lang="en-US" altLang="ja-JP" sz="2800" dirty="0">
                <a:solidFill>
                  <a:srgbClr val="FF0000"/>
                </a:solidFill>
              </a:rPr>
              <a:t>v[1].size()	</a:t>
            </a: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行目の列数を取得</a:t>
            </a:r>
          </a:p>
          <a:p>
            <a:r>
              <a:rPr kumimoji="1" lang="ja-JP" altLang="en-US" sz="2800" dirty="0">
                <a:solidFill>
                  <a:srgbClr val="FF0000"/>
                </a:solidFill>
              </a:rPr>
              <a:t>    ・・・</a:t>
            </a:r>
          </a:p>
        </p:txBody>
      </p:sp>
    </p:spTree>
    <p:extLst>
      <p:ext uri="{BB962C8B-B14F-4D97-AF65-F5344CB8AC3E}">
        <p14:creationId xmlns:p14="http://schemas.microsoft.com/office/powerpoint/2010/main" val="3766520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ja-JP" altLang="en-US" dirty="0"/>
              <a:t>要素が空（</a:t>
            </a:r>
            <a:r>
              <a:rPr lang="en-US" altLang="ja-JP" dirty="0"/>
              <a:t>empty</a:t>
            </a:r>
            <a:r>
              <a:rPr lang="ja-JP" altLang="en-US" dirty="0"/>
              <a:t>）な配列を宣言した直後は値を追加することができないので注意</a:t>
            </a:r>
            <a:br>
              <a:rPr lang="en-US" altLang="ja-JP" dirty="0"/>
            </a:br>
            <a:br>
              <a:rPr lang="en-US" altLang="ja-JP" dirty="0"/>
            </a:br>
            <a:br>
              <a:rPr lang="en-US" altLang="ja-JP" dirty="0"/>
            </a:br>
            <a:endParaRPr lang="en-US" altLang="ja-JP" dirty="0"/>
          </a:p>
          <a:p>
            <a:r>
              <a:rPr lang="ja-JP" altLang="en-US" dirty="0"/>
              <a:t>要素を追加していく場合は</a:t>
            </a:r>
            <a:r>
              <a:rPr lang="en-US" altLang="ja-JP" b="1" dirty="0">
                <a:solidFill>
                  <a:srgbClr val="00B0F0"/>
                </a:solidFill>
              </a:rPr>
              <a:t>resize</a:t>
            </a:r>
            <a:r>
              <a:rPr lang="ja-JP" altLang="en-US" dirty="0"/>
              <a:t>関数を使用する</a:t>
            </a:r>
            <a:br>
              <a:rPr lang="en-US" altLang="ja-JP" dirty="0"/>
            </a:br>
            <a:br>
              <a:rPr lang="en-US" altLang="ja-JP" dirty="0"/>
            </a:br>
            <a:endParaRPr lang="en-US" altLang="ja-JP" dirty="0"/>
          </a:p>
        </p:txBody>
      </p:sp>
      <p:sp>
        <p:nvSpPr>
          <p:cNvPr id="22" name="テキスト ボックス 21">
            <a:extLst>
              <a:ext uri="{FF2B5EF4-FFF2-40B4-BE49-F238E27FC236}">
                <a16:creationId xmlns:a16="http://schemas.microsoft.com/office/drawing/2014/main" id="{AE5FC05F-FD6F-DED8-64A0-B425B4E2B837}"/>
              </a:ext>
            </a:extLst>
          </p:cNvPr>
          <p:cNvSpPr txBox="1"/>
          <p:nvPr/>
        </p:nvSpPr>
        <p:spPr>
          <a:xfrm>
            <a:off x="1613628" y="2598881"/>
            <a:ext cx="8291052" cy="1077218"/>
          </a:xfrm>
          <a:prstGeom prst="rect">
            <a:avLst/>
          </a:prstGeom>
          <a:noFill/>
          <a:ln>
            <a:solidFill>
              <a:schemeClr val="tx1"/>
            </a:solidFill>
          </a:ln>
        </p:spPr>
        <p:txBody>
          <a:bodyPr wrap="none" rtlCol="0">
            <a:spAutoFit/>
          </a:bodyPr>
          <a:lstStyle/>
          <a:p>
            <a:r>
              <a:rPr kumimoji="1" lang="en-US" altLang="ja-JP" sz="3200" dirty="0"/>
              <a:t>vector&lt;vector&lt;int&gt;&gt; v{};</a:t>
            </a:r>
          </a:p>
          <a:p>
            <a:r>
              <a:rPr kumimoji="1" lang="en-US" altLang="ja-JP" sz="3200" dirty="0" err="1"/>
              <a:t>v.push_back</a:t>
            </a:r>
            <a:r>
              <a:rPr kumimoji="1" lang="en-US" altLang="ja-JP" sz="3200" dirty="0"/>
              <a:t>(100); </a:t>
            </a:r>
            <a:r>
              <a:rPr kumimoji="1" lang="en-US" altLang="ja-JP" sz="3200" dirty="0">
                <a:solidFill>
                  <a:srgbClr val="FF0000"/>
                </a:solidFill>
              </a:rPr>
              <a:t>//</a:t>
            </a:r>
            <a:r>
              <a:rPr kumimoji="1" lang="ja-JP" altLang="en-US" sz="3200" dirty="0">
                <a:solidFill>
                  <a:srgbClr val="FF0000"/>
                </a:solidFill>
              </a:rPr>
              <a:t>コンパイルエラー</a:t>
            </a:r>
          </a:p>
        </p:txBody>
      </p:sp>
      <p:sp>
        <p:nvSpPr>
          <p:cNvPr id="5" name="テキスト ボックス 4">
            <a:extLst>
              <a:ext uri="{FF2B5EF4-FFF2-40B4-BE49-F238E27FC236}">
                <a16:creationId xmlns:a16="http://schemas.microsoft.com/office/drawing/2014/main" id="{BEA0011B-B53E-037F-4F2B-43BE1710357A}"/>
              </a:ext>
            </a:extLst>
          </p:cNvPr>
          <p:cNvSpPr txBox="1"/>
          <p:nvPr/>
        </p:nvSpPr>
        <p:spPr>
          <a:xfrm>
            <a:off x="1613628" y="4687085"/>
            <a:ext cx="9698489" cy="2062103"/>
          </a:xfrm>
          <a:prstGeom prst="rect">
            <a:avLst/>
          </a:prstGeom>
          <a:noFill/>
          <a:ln>
            <a:solidFill>
              <a:schemeClr val="tx1"/>
            </a:solidFill>
          </a:ln>
        </p:spPr>
        <p:txBody>
          <a:bodyPr wrap="none" rtlCol="0">
            <a:spAutoFit/>
          </a:bodyPr>
          <a:lstStyle/>
          <a:p>
            <a:r>
              <a:rPr kumimoji="1" lang="en-US" altLang="ja-JP" sz="3200" dirty="0"/>
              <a:t>vector&lt;vector&lt;int&gt;&gt; v{};</a:t>
            </a:r>
          </a:p>
          <a:p>
            <a:r>
              <a:rPr kumimoji="1" lang="en-US" altLang="ja-JP" sz="3200" dirty="0" err="1"/>
              <a:t>v.</a:t>
            </a:r>
            <a:r>
              <a:rPr kumimoji="1" lang="en-US" altLang="ja-JP" sz="3200" dirty="0" err="1">
                <a:solidFill>
                  <a:srgbClr val="00B0F0"/>
                </a:solidFill>
              </a:rPr>
              <a:t>resize</a:t>
            </a:r>
            <a:r>
              <a:rPr kumimoji="1" lang="en-US" altLang="ja-JP" sz="3200" dirty="0">
                <a:solidFill>
                  <a:srgbClr val="00B0F0"/>
                </a:solidFill>
              </a:rPr>
              <a:t>(1)</a:t>
            </a:r>
            <a:r>
              <a:rPr kumimoji="1" lang="en-US" altLang="ja-JP" sz="3200" dirty="0"/>
              <a:t>;				//0</a:t>
            </a:r>
            <a:r>
              <a:rPr kumimoji="1" lang="ja-JP" altLang="en-US" sz="3200" dirty="0"/>
              <a:t>行目を作成</a:t>
            </a:r>
            <a:endParaRPr kumimoji="1" lang="en-US" altLang="ja-JP" sz="3200" dirty="0"/>
          </a:p>
          <a:p>
            <a:r>
              <a:rPr kumimoji="1" lang="en-US" altLang="ja-JP" sz="3200" dirty="0" err="1"/>
              <a:t>v.push_back</a:t>
            </a:r>
            <a:r>
              <a:rPr kumimoji="1" lang="en-US" altLang="ja-JP" sz="3200" dirty="0"/>
              <a:t>(100); //v[0][0]</a:t>
            </a:r>
            <a:r>
              <a:rPr kumimoji="1" lang="ja-JP" altLang="en-US" sz="3200" dirty="0"/>
              <a:t>に</a:t>
            </a:r>
            <a:r>
              <a:rPr kumimoji="1" lang="en-US" altLang="ja-JP" sz="3200" dirty="0"/>
              <a:t>100</a:t>
            </a:r>
            <a:r>
              <a:rPr kumimoji="1" lang="ja-JP" altLang="en-US" sz="3200" dirty="0"/>
              <a:t>が入る</a:t>
            </a:r>
            <a:endParaRPr kumimoji="1" lang="en-US" altLang="ja-JP" sz="3200" dirty="0"/>
          </a:p>
          <a:p>
            <a:r>
              <a:rPr kumimoji="1" lang="en-US" altLang="ja-JP" sz="3200" dirty="0" err="1"/>
              <a:t>v.</a:t>
            </a:r>
            <a:r>
              <a:rPr kumimoji="1" lang="en-US" altLang="ja-JP" sz="3200" dirty="0" err="1">
                <a:solidFill>
                  <a:srgbClr val="00B0F0"/>
                </a:solidFill>
              </a:rPr>
              <a:t>resize</a:t>
            </a:r>
            <a:r>
              <a:rPr kumimoji="1" lang="en-US" altLang="ja-JP" sz="3200" dirty="0">
                <a:solidFill>
                  <a:srgbClr val="00B0F0"/>
                </a:solidFill>
              </a:rPr>
              <a:t>(2)</a:t>
            </a:r>
            <a:r>
              <a:rPr kumimoji="1" lang="en-US" altLang="ja-JP" sz="3200" dirty="0"/>
              <a:t>;	</a:t>
            </a:r>
            <a:r>
              <a:rPr kumimoji="1" lang="en-US" altLang="ja-JP" sz="3200" dirty="0">
                <a:solidFill>
                  <a:srgbClr val="FF0000"/>
                </a:solidFill>
              </a:rPr>
              <a:t>			</a:t>
            </a:r>
            <a:r>
              <a:rPr kumimoji="1" lang="en-US" altLang="ja-JP" sz="3200" dirty="0"/>
              <a:t>//1</a:t>
            </a:r>
            <a:r>
              <a:rPr kumimoji="1" lang="ja-JP" altLang="en-US" sz="3200" dirty="0"/>
              <a:t>行目を作成</a:t>
            </a:r>
            <a:endParaRPr kumimoji="1" lang="ja-JP" altLang="en-US" sz="3200" dirty="0">
              <a:solidFill>
                <a:srgbClr val="FF0000"/>
              </a:solidFill>
            </a:endParaRPr>
          </a:p>
        </p:txBody>
      </p:sp>
    </p:spTree>
    <p:extLst>
      <p:ext uri="{BB962C8B-B14F-4D97-AF65-F5344CB8AC3E}">
        <p14:creationId xmlns:p14="http://schemas.microsoft.com/office/powerpoint/2010/main" val="623570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まとめ</a:t>
            </a:r>
            <a:br>
              <a:rPr lang="en-US" altLang="ja-JP" dirty="0"/>
            </a:br>
            <a:endParaRPr lang="en-US" altLang="ja-JP" dirty="0"/>
          </a:p>
          <a:p>
            <a:pPr lvl="1"/>
            <a:r>
              <a:rPr lang="ja-JP" altLang="en-US" b="1" dirty="0">
                <a:solidFill>
                  <a:srgbClr val="0070C0"/>
                </a:solidFill>
              </a:rPr>
              <a:t>動的配列</a:t>
            </a:r>
            <a:r>
              <a:rPr lang="ja-JP" altLang="en-US" dirty="0"/>
              <a:t>を実現するコンテナクラス</a:t>
            </a:r>
            <a:endParaRPr lang="en-US" altLang="ja-JP" dirty="0"/>
          </a:p>
          <a:p>
            <a:pPr lvl="1"/>
            <a:r>
              <a:rPr lang="ja-JP" altLang="en-US" dirty="0"/>
              <a:t>最初に要素数を指定する必要がなく、適宜増減可能</a:t>
            </a:r>
            <a:endParaRPr lang="en-US" altLang="ja-JP" dirty="0"/>
          </a:p>
          <a:p>
            <a:pPr lvl="1"/>
            <a:r>
              <a:rPr lang="en-US" altLang="ja-JP" dirty="0"/>
              <a:t>C</a:t>
            </a:r>
            <a:r>
              <a:rPr lang="ja-JP" altLang="en-US" dirty="0"/>
              <a:t>言語の配列と同様に</a:t>
            </a:r>
            <a:r>
              <a:rPr lang="ja-JP" altLang="en-US" b="1" dirty="0">
                <a:solidFill>
                  <a:srgbClr val="00B050"/>
                </a:solidFill>
              </a:rPr>
              <a:t>添え字番号</a:t>
            </a:r>
            <a:r>
              <a:rPr lang="ja-JP" altLang="en-US" dirty="0"/>
              <a:t>で要素にアクセス</a:t>
            </a:r>
            <a:endParaRPr lang="en-US" altLang="ja-JP" dirty="0">
              <a:solidFill>
                <a:srgbClr val="00B050"/>
              </a:solidFill>
            </a:endParaRPr>
          </a:p>
          <a:p>
            <a:pPr lvl="1"/>
            <a:r>
              <a:rPr lang="ja-JP" altLang="en-US" dirty="0"/>
              <a:t>末尾に要素を追加、末尾の要素を削除可能</a:t>
            </a:r>
            <a:endParaRPr lang="en-US" altLang="ja-JP" dirty="0"/>
          </a:p>
          <a:p>
            <a:pPr lvl="1"/>
            <a:r>
              <a:rPr lang="ja-JP" altLang="en-US" dirty="0"/>
              <a:t>末尾以外の場所にも追加・削除可能だが</a:t>
            </a:r>
            <a:r>
              <a:rPr lang="ja-JP" altLang="en-US" b="1" dirty="0">
                <a:solidFill>
                  <a:srgbClr val="FF0000"/>
                </a:solidFill>
              </a:rPr>
              <a:t>イテレータ</a:t>
            </a:r>
            <a:r>
              <a:rPr lang="ja-JP" altLang="en-US" dirty="0"/>
              <a:t>による場所の指定が必要</a:t>
            </a:r>
            <a:endParaRPr lang="en-US" altLang="ja-JP" dirty="0"/>
          </a:p>
          <a:p>
            <a:pPr lvl="1"/>
            <a:r>
              <a:rPr lang="ja-JP" altLang="en-US" dirty="0"/>
              <a:t>基本データ型以外のクラスインスタンスも格納可能</a:t>
            </a:r>
            <a:endParaRPr lang="en-US" altLang="ja-JP" dirty="0"/>
          </a:p>
        </p:txBody>
      </p:sp>
    </p:spTree>
    <p:extLst>
      <p:ext uri="{BB962C8B-B14F-4D97-AF65-F5344CB8AC3E}">
        <p14:creationId xmlns:p14="http://schemas.microsoft.com/office/powerpoint/2010/main" val="24927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1D5AB99-0DE7-19E6-58AF-459B71D0E72E}"/>
              </a:ext>
            </a:extLst>
          </p:cNvPr>
          <p:cNvSpPr/>
          <p:nvPr/>
        </p:nvSpPr>
        <p:spPr>
          <a:xfrm>
            <a:off x="1420238" y="2743200"/>
            <a:ext cx="5758775" cy="1566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b="1" dirty="0"/>
            </a:br>
            <a:r>
              <a:rPr lang="en-US" altLang="ja-JP" dirty="0"/>
              <a:t>Enemy enemy[100];</a:t>
            </a:r>
            <a:br>
              <a:rPr lang="en-US" altLang="ja-JP" dirty="0"/>
            </a:br>
            <a:r>
              <a:rPr lang="ja-JP" altLang="en-US" dirty="0"/>
              <a:t>　　　　　　　　　　　　　　　　　　　　　　　　　</a:t>
            </a:r>
            <a:br>
              <a:rPr lang="en-US" altLang="ja-JP" dirty="0"/>
            </a:br>
            <a:r>
              <a:rPr lang="en-US" altLang="ja-JP" dirty="0"/>
              <a:t>Enemy enemy[10000];</a:t>
            </a:r>
            <a:br>
              <a:rPr lang="en-US" altLang="ja-JP" dirty="0"/>
            </a:br>
            <a:br>
              <a:rPr lang="en-US" altLang="ja-JP" dirty="0"/>
            </a:br>
            <a:r>
              <a:rPr lang="ja-JP" altLang="en-US" dirty="0"/>
              <a:t>とすると、最初に</a:t>
            </a:r>
            <a:r>
              <a:rPr lang="en-US" altLang="ja-JP" dirty="0"/>
              <a:t>10000</a:t>
            </a:r>
            <a:r>
              <a:rPr lang="ja-JP" altLang="en-US" dirty="0"/>
              <a:t>体分のメモリを確保しようと</a:t>
            </a:r>
            <a:br>
              <a:rPr lang="en-US" altLang="ja-JP" dirty="0"/>
            </a:br>
            <a:r>
              <a:rPr lang="ja-JP" altLang="en-US" dirty="0"/>
              <a:t>するため、敵が数体しか登場しないときはメモリの</a:t>
            </a:r>
            <a:br>
              <a:rPr lang="en-US" altLang="ja-JP" dirty="0"/>
            </a:br>
            <a:r>
              <a:rPr lang="ja-JP" altLang="en-US" dirty="0"/>
              <a:t>無駄遣いになる</a:t>
            </a:r>
            <a:r>
              <a:rPr lang="en-US" altLang="ja-JP" dirty="0"/>
              <a:t>…</a:t>
            </a:r>
          </a:p>
        </p:txBody>
      </p:sp>
      <p:sp>
        <p:nvSpPr>
          <p:cNvPr id="4" name="矢印: 下 3">
            <a:extLst>
              <a:ext uri="{FF2B5EF4-FFF2-40B4-BE49-F238E27FC236}">
                <a16:creationId xmlns:a16="http://schemas.microsoft.com/office/drawing/2014/main" id="{56B0BAEB-2D4C-88CE-A756-7A44135E7C72}"/>
              </a:ext>
            </a:extLst>
          </p:cNvPr>
          <p:cNvSpPr/>
          <p:nvPr/>
        </p:nvSpPr>
        <p:spPr>
          <a:xfrm>
            <a:off x="4950425" y="3334154"/>
            <a:ext cx="216591" cy="384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63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配列の要素数最初に定めずに、都度追加できる！</a:t>
            </a:r>
            <a:br>
              <a:rPr lang="en-US" altLang="ja-JP" dirty="0"/>
            </a:br>
            <a:endParaRPr lang="en-US" altLang="ja-JP" dirty="0"/>
          </a:p>
          <a:p>
            <a:pPr lvl="1"/>
            <a:r>
              <a:rPr lang="ja-JP" altLang="en-US" dirty="0"/>
              <a:t>クラスのメンバ関数として、要素数をカウントしたり、</a:t>
            </a:r>
            <a:br>
              <a:rPr lang="en-US" altLang="ja-JP" dirty="0"/>
            </a:br>
            <a:r>
              <a:rPr lang="ja-JP" altLang="en-US" dirty="0"/>
              <a:t>要素をすべてクリアしたりといった機能があり、</a:t>
            </a:r>
            <a:br>
              <a:rPr lang="en-US" altLang="ja-JP" dirty="0"/>
            </a:br>
            <a:r>
              <a:rPr lang="en-US" altLang="ja-JP" dirty="0"/>
              <a:t>C</a:t>
            </a:r>
            <a:r>
              <a:rPr lang="ja-JP" altLang="en-US" dirty="0"/>
              <a:t>言語では容易でなかったことができる！</a:t>
            </a:r>
            <a:endParaRPr lang="en-US" altLang="ja-JP" dirty="0"/>
          </a:p>
        </p:txBody>
      </p:sp>
    </p:spTree>
    <p:extLst>
      <p:ext uri="{BB962C8B-B14F-4D97-AF65-F5344CB8AC3E}">
        <p14:creationId xmlns:p14="http://schemas.microsoft.com/office/powerpoint/2010/main" val="24529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t>（例）敵クラスのインスタンス生成</a:t>
            </a:r>
            <a:br>
              <a:rPr lang="en-US" altLang="ja-JP" b="1" dirty="0"/>
            </a:br>
            <a:br>
              <a:rPr lang="en-US" altLang="ja-JP" b="1" dirty="0"/>
            </a:br>
            <a:r>
              <a:rPr lang="en-US" altLang="ja-JP" b="1" dirty="0"/>
              <a:t>v</a:t>
            </a:r>
            <a:r>
              <a:rPr lang="en-US" altLang="ja-JP" dirty="0"/>
              <a:t>ector</a:t>
            </a:r>
            <a:r>
              <a:rPr lang="ja-JP" altLang="en-US" dirty="0"/>
              <a:t>を使うことで、必要なときに必要なぶんだけ</a:t>
            </a:r>
            <a:br>
              <a:rPr lang="en-US" altLang="ja-JP" dirty="0"/>
            </a:br>
            <a:r>
              <a:rPr lang="ja-JP" altLang="en-US" dirty="0"/>
              <a:t>配列要素を確保することができる</a:t>
            </a:r>
            <a:br>
              <a:rPr lang="en-US" altLang="ja-JP" dirty="0"/>
            </a:br>
            <a:r>
              <a:rPr lang="ja-JP" altLang="en-US" dirty="0"/>
              <a:t>また不要になれば要素を削除することもできる！</a:t>
            </a:r>
            <a:br>
              <a:rPr lang="en-US" altLang="ja-JP" dirty="0"/>
            </a:br>
            <a:br>
              <a:rPr lang="en-US" altLang="ja-JP" dirty="0"/>
            </a:br>
            <a:r>
              <a:rPr lang="ja-JP" altLang="en-US" dirty="0"/>
              <a:t>このような配列を</a:t>
            </a:r>
            <a:r>
              <a:rPr lang="ja-JP" altLang="en-US" b="1" dirty="0">
                <a:solidFill>
                  <a:srgbClr val="FF0000"/>
                </a:solidFill>
              </a:rPr>
              <a:t>動的配列</a:t>
            </a:r>
            <a:r>
              <a:rPr lang="ja-JP" altLang="en-US" dirty="0"/>
              <a:t>もしくは</a:t>
            </a:r>
            <a:r>
              <a:rPr lang="ja-JP" altLang="en-US" b="1" dirty="0">
                <a:solidFill>
                  <a:srgbClr val="FF0000"/>
                </a:solidFill>
              </a:rPr>
              <a:t>可変長配列</a:t>
            </a:r>
            <a:r>
              <a:rPr lang="ja-JP" altLang="en-US" dirty="0"/>
              <a:t>という</a:t>
            </a:r>
            <a:endParaRPr lang="en-US" altLang="ja-JP" dirty="0"/>
          </a:p>
        </p:txBody>
      </p:sp>
    </p:spTree>
    <p:extLst>
      <p:ext uri="{BB962C8B-B14F-4D97-AF65-F5344CB8AC3E}">
        <p14:creationId xmlns:p14="http://schemas.microsoft.com/office/powerpoint/2010/main" val="279599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クラスのメンバ関数</a:t>
            </a:r>
            <a:endParaRPr lang="en-US" altLang="ja-JP" dirty="0"/>
          </a:p>
          <a:p>
            <a:pPr lvl="1"/>
            <a:r>
              <a:rPr lang="en-US" altLang="ja-JP" dirty="0"/>
              <a:t>size()		:</a:t>
            </a:r>
            <a:r>
              <a:rPr lang="ja-JP" altLang="en-US" dirty="0"/>
              <a:t>配列の全要素数をカウント</a:t>
            </a:r>
            <a:endParaRPr lang="en-US" altLang="ja-JP" dirty="0"/>
          </a:p>
          <a:p>
            <a:pPr lvl="1"/>
            <a:r>
              <a:rPr lang="en-US" altLang="ja-JP" dirty="0" err="1"/>
              <a:t>push_back</a:t>
            </a:r>
            <a:r>
              <a:rPr lang="en-US" altLang="ja-JP" dirty="0"/>
              <a:t>()	:</a:t>
            </a:r>
            <a:r>
              <a:rPr lang="ja-JP" altLang="en-US" dirty="0"/>
              <a:t>配列末尾に要素を付け加える</a:t>
            </a:r>
            <a:endParaRPr lang="en-US" altLang="ja-JP" dirty="0"/>
          </a:p>
          <a:p>
            <a:pPr lvl="1"/>
            <a:r>
              <a:rPr lang="en-US" altLang="ja-JP" dirty="0" err="1"/>
              <a:t>emplace_back</a:t>
            </a:r>
            <a:r>
              <a:rPr lang="en-US" altLang="ja-JP" dirty="0"/>
              <a:t>():</a:t>
            </a:r>
            <a:r>
              <a:rPr lang="ja-JP" altLang="en-US" dirty="0"/>
              <a:t>配列末尾に要素を付け加える</a:t>
            </a:r>
            <a:endParaRPr lang="en-US" altLang="ja-JP" dirty="0"/>
          </a:p>
          <a:p>
            <a:pPr lvl="1"/>
            <a:r>
              <a:rPr lang="en-US" altLang="ja-JP" dirty="0" err="1"/>
              <a:t>pop_back</a:t>
            </a:r>
            <a:r>
              <a:rPr lang="en-US" altLang="ja-JP" dirty="0"/>
              <a:t>()	:</a:t>
            </a:r>
            <a:r>
              <a:rPr lang="ja-JP" altLang="en-US" dirty="0"/>
              <a:t>配列末尾のデータを消去する</a:t>
            </a:r>
            <a:endParaRPr lang="en-US" altLang="ja-JP" dirty="0"/>
          </a:p>
          <a:p>
            <a:pPr lvl="1"/>
            <a:r>
              <a:rPr lang="en-US" altLang="ja-JP" dirty="0"/>
              <a:t>erase()		:</a:t>
            </a:r>
            <a:r>
              <a:rPr lang="ja-JP" altLang="en-US" dirty="0"/>
              <a:t>指定された場所の要素を削除する</a:t>
            </a:r>
            <a:endParaRPr lang="en-US" altLang="ja-JP" dirty="0"/>
          </a:p>
          <a:p>
            <a:pPr lvl="1"/>
            <a:r>
              <a:rPr lang="en-US" altLang="ja-JP" dirty="0"/>
              <a:t>insert()		:</a:t>
            </a:r>
            <a:r>
              <a:rPr lang="ja-JP" altLang="en-US" dirty="0"/>
              <a:t>指定された場所へ要素を追加する</a:t>
            </a:r>
            <a:endParaRPr lang="en-US" altLang="ja-JP" dirty="0"/>
          </a:p>
          <a:p>
            <a:pPr lvl="1"/>
            <a:r>
              <a:rPr lang="en-US" altLang="ja-JP" dirty="0"/>
              <a:t>empty()		:</a:t>
            </a:r>
            <a:r>
              <a:rPr lang="ja-JP" altLang="en-US" dirty="0"/>
              <a:t>配列要素が空なら</a:t>
            </a:r>
            <a:r>
              <a:rPr lang="en-US" altLang="ja-JP" dirty="0"/>
              <a:t>true</a:t>
            </a:r>
            <a:r>
              <a:rPr lang="ja-JP" altLang="en-US" dirty="0"/>
              <a:t>を返す</a:t>
            </a:r>
            <a:endParaRPr lang="en-US" altLang="ja-JP" dirty="0"/>
          </a:p>
          <a:p>
            <a:pPr lvl="1"/>
            <a:r>
              <a:rPr lang="en-US" altLang="ja-JP" dirty="0"/>
              <a:t>clear()		:</a:t>
            </a:r>
            <a:r>
              <a:rPr lang="ja-JP" altLang="en-US" dirty="0"/>
              <a:t>配列要素をすべて削除</a:t>
            </a:r>
            <a:endParaRPr lang="en-US" altLang="ja-JP" dirty="0"/>
          </a:p>
        </p:txBody>
      </p:sp>
    </p:spTree>
    <p:extLst>
      <p:ext uri="{BB962C8B-B14F-4D97-AF65-F5344CB8AC3E}">
        <p14:creationId xmlns:p14="http://schemas.microsoft.com/office/powerpoint/2010/main" val="134671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P227~228 </a:t>
            </a:r>
            <a:r>
              <a:rPr lang="en-US" altLang="ja-JP" b="1" dirty="0"/>
              <a:t>Sample604</a:t>
            </a:r>
            <a:br>
              <a:rPr lang="en-US" altLang="ja-JP" dirty="0"/>
            </a:br>
            <a:endParaRPr lang="en-US" altLang="ja-JP" dirty="0"/>
          </a:p>
          <a:p>
            <a:r>
              <a:rPr lang="en-US" altLang="ja-JP" dirty="0"/>
              <a:t>C++</a:t>
            </a:r>
            <a:r>
              <a:rPr lang="ja-JP" altLang="en-US" dirty="0"/>
              <a:t>作業フォルダ内に</a:t>
            </a:r>
            <a:r>
              <a:rPr lang="en-US" altLang="ja-JP" b="1" dirty="0"/>
              <a:t>Sample604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Sample604</a:t>
            </a:r>
            <a:br>
              <a:rPr lang="en-US" altLang="ja-JP" dirty="0"/>
            </a:br>
            <a:r>
              <a:rPr lang="en-US" altLang="ja-JP" dirty="0">
                <a:solidFill>
                  <a:srgbClr val="00B0F0"/>
                </a:solidFill>
              </a:rPr>
              <a:t>cd Sample604</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632311"/>
          </a:xfrm>
          <a:prstGeom prst="rect">
            <a:avLst/>
          </a:prstGeom>
          <a:noFill/>
          <a:ln>
            <a:solidFill>
              <a:schemeClr val="tx1"/>
            </a:solidFill>
          </a:ln>
        </p:spPr>
        <p:txBody>
          <a:bodyPr wrap="square" rtlCol="0">
            <a:spAutoFit/>
          </a:bodyPr>
          <a:lstStyle/>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endParaRPr lang="en-US" altLang="ja-JP" sz="2000" dirty="0">
              <a:solidFill>
                <a:srgbClr val="000000"/>
              </a:solidFill>
              <a:ea typeface="ＭＳ ゴシック" panose="020B0609070205080204" pitchFamily="49" charset="-128"/>
            </a:endParaRPr>
          </a:p>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&lt;string&gt;</a:t>
            </a:r>
            <a:endParaRPr lang="en-US" altLang="ja-JP" sz="2000" dirty="0">
              <a:solidFill>
                <a:srgbClr val="000000"/>
              </a:solidFill>
              <a:ea typeface="ＭＳ ゴシック" panose="020B0609070205080204" pitchFamily="49" charset="-128"/>
            </a:endParaRPr>
          </a:p>
          <a:p>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v1;</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2B91AF"/>
                </a:solidFill>
                <a:ea typeface="ＭＳ ゴシック" panose="020B0609070205080204" pitchFamily="49" charset="-128"/>
              </a:rPr>
              <a:t>string</a:t>
            </a:r>
            <a:r>
              <a:rPr lang="en-US" altLang="ja-JP" sz="2000" dirty="0">
                <a:solidFill>
                  <a:srgbClr val="000000"/>
                </a:solidFill>
                <a:ea typeface="ＭＳ ゴシック" panose="020B0609070205080204" pitchFamily="49" charset="-128"/>
              </a:rPr>
              <a:t>&gt; v2;</a:t>
            </a:r>
          </a:p>
          <a:p>
            <a:r>
              <a:rPr lang="en-US" altLang="ja-JP" sz="2000" dirty="0">
                <a:solidFill>
                  <a:srgbClr val="000000"/>
                </a:solidFill>
                <a:ea typeface="ＭＳ ゴシック" panose="020B0609070205080204" pitchFamily="49" charset="-128"/>
              </a:rPr>
              <a:t>	v1.push_back(1);</a:t>
            </a:r>
          </a:p>
          <a:p>
            <a:r>
              <a:rPr lang="en-US" altLang="ja-JP" sz="2000" dirty="0">
                <a:solidFill>
                  <a:srgbClr val="000000"/>
                </a:solidFill>
                <a:ea typeface="ＭＳ ゴシック" panose="020B0609070205080204" pitchFamily="49" charset="-128"/>
              </a:rPr>
              <a:t>	v1.push_back(2);</a:t>
            </a:r>
          </a:p>
          <a:p>
            <a:r>
              <a:rPr lang="en-US" altLang="ja-JP" sz="2000" dirty="0">
                <a:solidFill>
                  <a:srgbClr val="000000"/>
                </a:solidFill>
                <a:ea typeface="ＭＳ ゴシック" panose="020B0609070205080204" pitchFamily="49" charset="-128"/>
              </a:rPr>
              <a:t>	v1.push_back(3);</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"ABC"</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"DEF"</a:t>
            </a:r>
            <a:r>
              <a:rPr lang="en-US" altLang="ja-JP" sz="2000" dirty="0">
                <a:solidFill>
                  <a:srgbClr val="000000"/>
                </a:solidFill>
                <a:ea typeface="ＭＳ ゴシック" panose="020B0609070205080204" pitchFamily="49" charset="-128"/>
              </a:rPr>
              <a:t>);</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v1.size(); i++) {</a:t>
            </a:r>
          </a:p>
          <a:p>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sv-SE" altLang="ja-JP" sz="2000" dirty="0">
                <a:solidFill>
                  <a:srgbClr val="000000"/>
                </a:solidFill>
                <a:ea typeface="ＭＳ ゴシック" panose="020B0609070205080204" pitchFamily="49" charset="-128"/>
              </a:rPr>
              <a:t>cout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”v1["</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i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v1</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i</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sv-SE" altLang="ja-JP" sz="2000" dirty="0">
                <a:solidFill>
                  <a:srgbClr val="000000"/>
                </a:solidFill>
                <a:ea typeface="ＭＳ ゴシック" panose="020B0609070205080204" pitchFamily="49" charset="-128"/>
              </a:rPr>
              <a:t>endl;</a:t>
            </a:r>
          </a:p>
          <a:p>
            <a:r>
              <a:rPr lang="en-US" altLang="ja-JP" sz="2000" dirty="0">
                <a:solidFill>
                  <a:srgbClr val="000000"/>
                </a:solidFill>
                <a:ea typeface="ＭＳ ゴシック" panose="020B0609070205080204" pitchFamily="49" charset="-128"/>
              </a:rPr>
              <a:t>	}</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2.size(); i++) {</a:t>
            </a:r>
          </a:p>
          <a:p>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“v2["</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v2</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p>
          <a:p>
            <a:r>
              <a:rPr lang="en-US" altLang="ja-JP" sz="2000" dirty="0">
                <a:solidFill>
                  <a:srgbClr val="0000FF"/>
                </a:solidFill>
                <a:ea typeface="ＭＳ ゴシック" panose="020B0609070205080204" pitchFamily="49" charset="-128"/>
              </a:rPr>
              <a:t>	return</a:t>
            </a:r>
            <a:r>
              <a:rPr lang="en-US" altLang="ja-JP" sz="2000" dirty="0">
                <a:solidFill>
                  <a:srgbClr val="000000"/>
                </a:solidFill>
                <a:ea typeface="ＭＳ ゴシック" panose="020B0609070205080204" pitchFamily="49" charset="-128"/>
              </a:rPr>
              <a:t> 0;</a:t>
            </a:r>
          </a:p>
          <a:p>
            <a:r>
              <a:rPr lang="en-US" altLang="ja-JP" sz="2000" dirty="0">
                <a:solidFill>
                  <a:srgbClr val="000000"/>
                </a:solidFill>
                <a:ea typeface="ＭＳ ゴシック" panose="020B0609070205080204" pitchFamily="49" charset="-128"/>
              </a:rPr>
              <a:t>}</a:t>
            </a:r>
            <a:endParaRPr kumimoji="1" lang="ja-JP" altLang="en-US" sz="8000" dirty="0"/>
          </a:p>
        </p:txBody>
      </p:sp>
    </p:spTree>
    <p:extLst>
      <p:ext uri="{BB962C8B-B14F-4D97-AF65-F5344CB8AC3E}">
        <p14:creationId xmlns:p14="http://schemas.microsoft.com/office/powerpoint/2010/main" val="202364268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5948</TotalTime>
  <Words>3832</Words>
  <Application>Microsoft Office PowerPoint</Application>
  <PresentationFormat>ワイド画面</PresentationFormat>
  <Paragraphs>388</Paragraphs>
  <Slides>34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34</vt:i4>
      </vt:variant>
    </vt:vector>
  </HeadingPairs>
  <TitlesOfParts>
    <vt:vector size="38" baseType="lpstr">
      <vt:lpstr>ＭＳ ゴシック</vt:lpstr>
      <vt:lpstr>0xProto</vt:lpstr>
      <vt:lpstr>Arial</vt:lpstr>
      <vt:lpstr>Office Theme</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vectorクラス（要素の追加と要素数）</vt:lpstr>
      <vt:lpstr>vectorクラス（要素の削除）</vt:lpstr>
      <vt:lpstr>vectorクラス（挿入と削除）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vectorクラス（二次元配列）</vt:lpstr>
      <vt:lpstr>vectorクラス（二次元配列）</vt:lpstr>
      <vt:lpstr>vectorクラス（二次元配列）</vt:lpstr>
      <vt:lpstr>vectorクラス（二次元配列）</vt:lpstr>
      <vt:lpstr>vectorクラス（二次元配列）</vt:lpstr>
      <vt:lpstr>vectorクラス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215</cp:revision>
  <dcterms:created xsi:type="dcterms:W3CDTF">2024-07-09T01:55:23Z</dcterms:created>
  <dcterms:modified xsi:type="dcterms:W3CDTF">2024-10-21T00:05:46Z</dcterms:modified>
</cp:coreProperties>
</file>