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80" r:id="rId2"/>
    <p:sldId id="435" r:id="rId3"/>
    <p:sldId id="436" r:id="rId4"/>
    <p:sldId id="389" r:id="rId5"/>
    <p:sldId id="437" r:id="rId6"/>
    <p:sldId id="438" r:id="rId7"/>
    <p:sldId id="439" r:id="rId8"/>
    <p:sldId id="440" r:id="rId9"/>
    <p:sldId id="381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7" r:id="rId21"/>
    <p:sldId id="426" r:id="rId22"/>
    <p:sldId id="428" r:id="rId23"/>
    <p:sldId id="429" r:id="rId24"/>
    <p:sldId id="430" r:id="rId25"/>
    <p:sldId id="431" r:id="rId26"/>
    <p:sldId id="433" r:id="rId27"/>
    <p:sldId id="432" r:id="rId28"/>
    <p:sldId id="43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66FF"/>
    <a:srgbClr val="33CCCC"/>
    <a:srgbClr val="70AD47"/>
    <a:srgbClr val="0099CC"/>
    <a:srgbClr val="FF99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PracCSV</a:t>
            </a:r>
            <a:r>
              <a:rPr lang="ja-JP" altLang="en-US" dirty="0"/>
              <a:t>フォルダを作成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err="1">
                <a:solidFill>
                  <a:srgbClr val="0070C0"/>
                </a:solidFill>
              </a:rPr>
              <a:t>mkdir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PracCSV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cd </a:t>
            </a:r>
            <a:r>
              <a:rPr lang="en-US" altLang="ja-JP" dirty="0" err="1">
                <a:solidFill>
                  <a:srgbClr val="0070C0"/>
                </a:solidFill>
              </a:rPr>
              <a:t>PracCSV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en-US" altLang="ja-JP" b="1" dirty="0" err="1"/>
              <a:t>PracCSV</a:t>
            </a:r>
            <a:r>
              <a:rPr kumimoji="1" lang="ja-JP" altLang="en-US" dirty="0"/>
              <a:t>フォルダ内に </a:t>
            </a:r>
            <a:r>
              <a:rPr lang="en-US" altLang="ja-JP" dirty="0"/>
              <a:t>main.cpp </a:t>
            </a:r>
            <a:r>
              <a:rPr lang="ja-JP" altLang="en-US" dirty="0"/>
              <a:t>を作成する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main.cpp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lang="en-US" altLang="ja-JP" dirty="0"/>
              <a:t>main.cpp </a:t>
            </a:r>
            <a:r>
              <a:rPr lang="ja-JP" altLang="en-US" dirty="0"/>
              <a:t>を</a:t>
            </a:r>
            <a:r>
              <a:rPr lang="en-US" altLang="ja-JP" dirty="0" err="1"/>
              <a:t>VisualStudio</a:t>
            </a:r>
            <a:r>
              <a:rPr lang="ja-JP" altLang="en-US" dirty="0"/>
              <a:t>で開く</a:t>
            </a:r>
            <a:br>
              <a:rPr lang="en-US" altLang="ja-JP" dirty="0"/>
            </a:b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2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&lt;map&gt;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&lt;vector&gt;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using namespace </a:t>
            </a:r>
            <a:r>
              <a:rPr lang="en-US" altLang="ja-JP" sz="2400" dirty="0">
                <a:ea typeface="ＭＳ ゴシック" panose="020B0609070205080204" pitchFamily="49" charset="-128"/>
              </a:rPr>
              <a:t>std;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を管理する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vector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配列を宣言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"Slime",10,5,8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"Wolf",20,30,1 }, { "Spider",30,15,5 } };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1524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課題②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b="1" dirty="0"/>
              <a:t>キー</a:t>
            </a:r>
            <a:r>
              <a:rPr lang="ja-JP" altLang="en-US" dirty="0"/>
              <a:t>は文字列（</a:t>
            </a:r>
            <a:r>
              <a:rPr lang="en-US" altLang="ja-JP" dirty="0">
                <a:solidFill>
                  <a:srgbClr val="009999"/>
                </a:solidFill>
              </a:rPr>
              <a:t>string</a:t>
            </a:r>
            <a:r>
              <a:rPr lang="ja-JP" altLang="en-US" dirty="0"/>
              <a:t>）、</a:t>
            </a:r>
            <a:br>
              <a:rPr lang="en-US" altLang="ja-JP" dirty="0"/>
            </a:br>
            <a:r>
              <a:rPr lang="ja-JP" altLang="en-US" b="1" dirty="0"/>
              <a:t>値</a:t>
            </a:r>
            <a:r>
              <a:rPr lang="ja-JP" altLang="en-US" dirty="0"/>
              <a:t>には構造体（</a:t>
            </a:r>
            <a:r>
              <a:rPr lang="en-US" altLang="ja-JP" dirty="0">
                <a:solidFill>
                  <a:srgbClr val="00B050"/>
                </a:solidFill>
              </a:rPr>
              <a:t>Enemy</a:t>
            </a:r>
            <a:r>
              <a:rPr lang="ja-JP" altLang="en-US" dirty="0"/>
              <a:t>）を格納する</a:t>
            </a:r>
            <a:r>
              <a:rPr lang="en-US" altLang="ja-JP" dirty="0"/>
              <a:t>map</a:t>
            </a:r>
            <a:r>
              <a:rPr lang="ja-JP" altLang="en-US" dirty="0"/>
              <a:t>コンテナ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を宣言しなさい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ただし、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は空の</a:t>
            </a:r>
            <a:r>
              <a:rPr lang="en-US" altLang="ja-JP" dirty="0"/>
              <a:t>map</a:t>
            </a:r>
            <a:r>
              <a:rPr lang="ja-JP" altLang="en-US" dirty="0"/>
              <a:t>とする。</a:t>
            </a:r>
            <a:br>
              <a:rPr lang="en-US" altLang="ja-JP" dirty="0"/>
            </a:b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08494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を管理する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vector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配列を宣言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"Slime",10,5,8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"Wolf",20,30,1 }, { "Spider",30,15,5 } };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{};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6C5C59-9516-037D-8B14-7A101AB92C67}"/>
              </a:ext>
            </a:extLst>
          </p:cNvPr>
          <p:cNvSpPr txBox="1"/>
          <p:nvPr/>
        </p:nvSpPr>
        <p:spPr>
          <a:xfrm>
            <a:off x="3122579" y="5048693"/>
            <a:ext cx="7401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rgbClr val="00B0F0"/>
                </a:solidFill>
              </a:rPr>
              <a:t>map</a:t>
            </a:r>
            <a:r>
              <a:rPr kumimoji="1" lang="ja-JP" altLang="en-US" sz="3600" dirty="0">
                <a:solidFill>
                  <a:srgbClr val="00B0F0"/>
                </a:solidFill>
              </a:rPr>
              <a:t>は基本データ型以外も格納可能</a:t>
            </a:r>
          </a:p>
        </p:txBody>
      </p:sp>
    </p:spTree>
    <p:extLst>
      <p:ext uri="{BB962C8B-B14F-4D97-AF65-F5344CB8AC3E}">
        <p14:creationId xmlns:p14="http://schemas.microsoft.com/office/powerpoint/2010/main" val="2158117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課題③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の</a:t>
            </a:r>
            <a:r>
              <a:rPr lang="ja-JP" altLang="en-US" b="1" dirty="0"/>
              <a:t>キー</a:t>
            </a:r>
            <a:r>
              <a:rPr lang="ja-JP" altLang="en-US" dirty="0"/>
              <a:t>として、エネミーの名前を格納し、</a:t>
            </a:r>
            <a:br>
              <a:rPr lang="en-US" altLang="ja-JP" dirty="0"/>
            </a:br>
            <a:r>
              <a:rPr lang="ja-JP" altLang="en-US" b="1" dirty="0"/>
              <a:t>値</a:t>
            </a:r>
            <a:r>
              <a:rPr lang="ja-JP" altLang="en-US" dirty="0"/>
              <a:t>にはパラメータ（</a:t>
            </a:r>
            <a:r>
              <a:rPr lang="en-US" altLang="ja-JP" dirty="0" err="1"/>
              <a:t>Name,HP,Atk,Def</a:t>
            </a:r>
            <a:r>
              <a:rPr lang="ja-JP" altLang="en-US" dirty="0"/>
              <a:t>）を格納する。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vEne</a:t>
            </a:r>
            <a:r>
              <a:rPr lang="ja-JP" altLang="en-US" dirty="0"/>
              <a:t>に格納されているすべてのエネミーのデータを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に格納しなさい</a:t>
            </a:r>
            <a:br>
              <a:rPr lang="en-US" altLang="ja-JP" dirty="0"/>
            </a:b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701975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を管理する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vector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配列を宣言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"Slime",10,5,8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"Wolf",20,30,1 }, { "Spider",30,15,5 } };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{};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for (const auto&amp;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 :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)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構造体を参照で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d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.emplace</a:t>
            </a:r>
            <a:r>
              <a:rPr lang="en-US" altLang="ja-JP" sz="2400" dirty="0"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.name,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55016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b="1" u="sng" dirty="0"/>
              <a:t>課題④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キーボードからエネミーの名前を入力し、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から名前を</a:t>
            </a:r>
            <a:r>
              <a:rPr lang="ja-JP" altLang="en-US" b="1" dirty="0"/>
              <a:t>キー</a:t>
            </a:r>
            <a:r>
              <a:rPr lang="ja-JP" altLang="en-US" dirty="0"/>
              <a:t>として</a:t>
            </a:r>
            <a:r>
              <a:rPr lang="ja-JP" altLang="en-US" b="1" dirty="0"/>
              <a:t>値</a:t>
            </a:r>
            <a:r>
              <a:rPr lang="ja-JP" altLang="en-US" dirty="0"/>
              <a:t>（</a:t>
            </a:r>
            <a:r>
              <a:rPr lang="en-US" altLang="ja-JP" dirty="0" err="1"/>
              <a:t>Name,HP,Atk,Def</a:t>
            </a:r>
            <a:r>
              <a:rPr lang="ja-JP" altLang="en-US" dirty="0"/>
              <a:t>）を画面表示するようにしなさい</a:t>
            </a:r>
            <a:br>
              <a:rPr lang="en-US" altLang="ja-JP" dirty="0"/>
            </a:br>
            <a:r>
              <a:rPr lang="ja-JP" altLang="en-US" dirty="0"/>
              <a:t>（実行例）</a:t>
            </a:r>
            <a:br>
              <a:rPr lang="en-US" altLang="ja-JP" dirty="0"/>
            </a:br>
            <a:r>
              <a:rPr lang="ja-JP" altLang="en-US" dirty="0"/>
              <a:t>エネミー名＞ </a:t>
            </a:r>
            <a:r>
              <a:rPr lang="en-US" altLang="ja-JP" dirty="0"/>
              <a:t>Spider</a:t>
            </a:r>
            <a:r>
              <a:rPr lang="ja-JP" altLang="en-US" dirty="0"/>
              <a:t> </a:t>
            </a:r>
            <a:br>
              <a:rPr lang="en-US" altLang="ja-JP" dirty="0"/>
            </a:br>
            <a:r>
              <a:rPr lang="en-US" altLang="ja-JP" dirty="0"/>
              <a:t>Name: Spider</a:t>
            </a:r>
            <a:br>
              <a:rPr lang="en-US" altLang="ja-JP" dirty="0"/>
            </a:br>
            <a:r>
              <a:rPr lang="en-US" altLang="ja-JP" dirty="0"/>
              <a:t>  HP: 30</a:t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en-US" altLang="ja-JP" dirty="0" err="1"/>
              <a:t>Atk</a:t>
            </a:r>
            <a:r>
              <a:rPr lang="en-US" altLang="ja-JP" dirty="0"/>
              <a:t>: 15</a:t>
            </a:r>
            <a:br>
              <a:rPr lang="en-US" altLang="ja-JP" dirty="0"/>
            </a:br>
            <a:r>
              <a:rPr lang="en-US" altLang="ja-JP" dirty="0"/>
              <a:t> Def: 5</a:t>
            </a:r>
            <a:endParaRPr lang="en-US" altLang="ja-JP" sz="4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19EEE67-1FA9-62D3-4496-8C7198355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385" y="3978613"/>
            <a:ext cx="353229" cy="50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8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“Slime”,10,5,8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“Wolf”,20,30,1 }, { “Spider”,30,15,5 } };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{};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for (const auto&amp;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 :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)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構造体を参照で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d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.emplace</a:t>
            </a:r>
            <a:r>
              <a:rPr lang="en-US" altLang="ja-JP" sz="2400" dirty="0"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.name,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"</a:t>
            </a:r>
            <a:r>
              <a:rPr lang="ja-JP" altLang="en-US" sz="2400" dirty="0">
                <a:ea typeface="ＭＳ ゴシック" panose="020B0609070205080204" pitchFamily="49" charset="-128"/>
              </a:rPr>
              <a:t>エネミーの名前を入力＞</a:t>
            </a:r>
            <a:r>
              <a:rPr lang="en-US" altLang="ja-JP" sz="2400" dirty="0">
                <a:ea typeface="ＭＳ ゴシック" panose="020B0609070205080204" pitchFamily="49" charset="-128"/>
              </a:rPr>
              <a:t>";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input;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cin</a:t>
            </a:r>
            <a:r>
              <a:rPr lang="en-US" altLang="ja-JP" sz="2400" dirty="0">
                <a:ea typeface="ＭＳ ゴシック" panose="020B0609070205080204" pitchFamily="49" charset="-128"/>
              </a:rPr>
              <a:t> &gt;&gt; input;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if (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.count</a:t>
            </a:r>
            <a:r>
              <a:rPr lang="en-US" altLang="ja-JP" sz="2400" dirty="0">
                <a:ea typeface="ＭＳ ゴシック" panose="020B0609070205080204" pitchFamily="49" charset="-128"/>
              </a:rPr>
              <a:t>(input))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"Name: " &lt;&lt;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[input].name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&lt;&lt; "  HP: " &lt;&lt;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[input].hp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&lt;&lt; "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: " &lt;&lt;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&lt;&lt; " Def: " &lt;&lt;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[input].def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0099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PracMap2</a:t>
            </a:r>
            <a:r>
              <a:rPr lang="ja-JP" altLang="en-US" dirty="0"/>
              <a:t>フォルダを作成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err="1">
                <a:solidFill>
                  <a:srgbClr val="0070C0"/>
                </a:solidFill>
              </a:rPr>
              <a:t>mkdir</a:t>
            </a:r>
            <a:r>
              <a:rPr lang="en-US" altLang="ja-JP" dirty="0">
                <a:solidFill>
                  <a:srgbClr val="0070C0"/>
                </a:solidFill>
              </a:rPr>
              <a:t> PracMap2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cd PracMap2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en-US" altLang="ja-JP" b="1" dirty="0"/>
              <a:t>PracMap2</a:t>
            </a:r>
            <a:r>
              <a:rPr kumimoji="1" lang="ja-JP" altLang="en-US" dirty="0"/>
              <a:t>フォルダ内に </a:t>
            </a:r>
            <a:r>
              <a:rPr lang="en-US" altLang="ja-JP" dirty="0"/>
              <a:t>main.cpp </a:t>
            </a:r>
            <a:r>
              <a:rPr lang="ja-JP" altLang="en-US" dirty="0"/>
              <a:t>を作成する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main.cpp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lang="en-US" altLang="ja-JP" dirty="0"/>
              <a:t>main.cpp </a:t>
            </a:r>
            <a:r>
              <a:rPr lang="ja-JP" altLang="en-US" dirty="0"/>
              <a:t>を</a:t>
            </a:r>
            <a:r>
              <a:rPr lang="en-US" altLang="ja-JP" dirty="0" err="1"/>
              <a:t>VisualStudio</a:t>
            </a:r>
            <a:r>
              <a:rPr lang="ja-JP" altLang="en-US" dirty="0"/>
              <a:t>で開く</a:t>
            </a:r>
            <a:br>
              <a:rPr lang="en-US" altLang="ja-JP" dirty="0"/>
            </a:b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684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&lt;random&gt;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英単語の和訳と英訳のペアを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map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活動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"activity"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雰囲気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"atmosphere"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血液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"blood"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環境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"environment"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温度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"temperature"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7489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課題①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dic</a:t>
            </a:r>
            <a:r>
              <a:rPr lang="ja-JP" altLang="en-US" dirty="0"/>
              <a:t>の先頭要素のキー（日本語訳）を表示しなさい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表示にはイテレータを用いることとする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2811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6867E-7BED-8A37-E6DD-5B39386E5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65ADB1-8104-AC91-927F-1D7751ABC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585CD8-B35C-D427-2D27-FF28BDE04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課題①</a:t>
            </a:r>
            <a:br>
              <a:rPr lang="en-US" altLang="ja-JP" dirty="0"/>
            </a:br>
            <a:r>
              <a:rPr lang="en-US" altLang="ja-JP" dirty="0"/>
              <a:t>Excel</a:t>
            </a:r>
            <a:r>
              <a:rPr lang="ja-JP" altLang="en-US" dirty="0"/>
              <a:t>で以下の内容のデータを入力し、</a:t>
            </a:r>
            <a:r>
              <a:rPr lang="en-US" altLang="ja-JP" dirty="0" err="1"/>
              <a:t>PracCSV</a:t>
            </a:r>
            <a:br>
              <a:rPr lang="en-US" altLang="ja-JP" dirty="0"/>
            </a:br>
            <a:r>
              <a:rPr lang="ja-JP" altLang="en-US" dirty="0"/>
              <a:t>フォルダ内に</a:t>
            </a:r>
            <a:r>
              <a:rPr lang="en-US" altLang="ja-JP" dirty="0"/>
              <a:t>weapon_list.csv</a:t>
            </a:r>
            <a:r>
              <a:rPr lang="ja-JP" altLang="en-US" dirty="0"/>
              <a:t>を作成しなさい</a:t>
            </a:r>
            <a:endParaRPr lang="en-US" altLang="ja-JP" sz="4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319506C-0E52-2040-9003-54F1D1324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542" y="3132725"/>
            <a:ext cx="7460296" cy="34366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1875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&lt;random&gt;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英単語の和訳と英訳のペアを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map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活動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“activity”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雰囲気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“atmosphere”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血液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“blood”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環境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“environment”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温度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“temperature”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の先頭キー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:” &lt;&lt; it-&gt;first &lt;&lt;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イテレータ用の変数を宣言せずに書くパターン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//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()-&gt;first &lt;&lt;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06272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b="1" u="sng" dirty="0"/>
              <a:t>課題②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dic</a:t>
            </a:r>
            <a:r>
              <a:rPr lang="ja-JP" altLang="en-US" dirty="0"/>
              <a:t>のキー（日本語訳）をすべて表示しなさい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ただし、表示に用いるループ処理は、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・イテレータを用いたループ</a:t>
            </a:r>
            <a:br>
              <a:rPr lang="en-US" altLang="ja-JP" dirty="0"/>
            </a:br>
            <a:r>
              <a:rPr lang="ja-JP" altLang="en-US" dirty="0"/>
              <a:t>・範囲</a:t>
            </a:r>
            <a:r>
              <a:rPr lang="en-US" altLang="ja-JP" dirty="0"/>
              <a:t>for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のどちらでもかまわないものとする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5819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0893357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英単語の和訳と英訳のペアを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map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活動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“activity”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雰囲気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“atmosphere”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血液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“blood”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環境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“environment”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温度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“temperature”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for (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 !=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dic.end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it++){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it-&gt;first &lt;&lt;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範囲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for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//for (auto p :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){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//   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p.first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//}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34127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課題③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乱数生成用の処理をプログラムに追加しなさい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9E3FB8-3129-6761-C0ED-F89351E44614}"/>
              </a:ext>
            </a:extLst>
          </p:cNvPr>
          <p:cNvSpPr txBox="1"/>
          <p:nvPr/>
        </p:nvSpPr>
        <p:spPr>
          <a:xfrm>
            <a:off x="1227588" y="2926799"/>
            <a:ext cx="10399001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乱数生成器を作成</a:t>
            </a:r>
            <a:endParaRPr lang="ja-JP" altLang="en-US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random_device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</a:t>
            </a:r>
            <a:endParaRPr lang="ja-JP" altLang="en-US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乱数アルゴリズムにメルセンヌツイスターを指定</a:t>
            </a:r>
            <a:b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mt19937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800" dirty="0">
                <a:ea typeface="ＭＳ ゴシック" panose="020B0609070205080204" pitchFamily="49" charset="-128"/>
              </a:rPr>
              <a:t>()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 0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～</a:t>
            </a: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(map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の要素数</a:t>
            </a: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)-1 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を均等な確率で得る分布生成器作成</a:t>
            </a:r>
            <a:endParaRPr lang="ja-JP" altLang="en-US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uniform_int_distribution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   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(0,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dic.size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– 1);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rnd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en-US" altLang="ja-JP" sz="28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rnd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には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0~4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が格納</a:t>
            </a:r>
            <a:endParaRPr kumimoji="1" lang="ja-JP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606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0893357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英単語の和訳と英訳のペアを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map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活動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“activity”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雰囲気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“atmosphere”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血液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“blood”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環境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“environment”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温度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“temperature”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92D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92D050"/>
                </a:solidFill>
                <a:ea typeface="ＭＳ ゴシック" panose="020B0609070205080204" pitchFamily="49" charset="-128"/>
              </a:rPr>
              <a:t>乱数生成器を作成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random_device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92D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92D050"/>
                </a:solidFill>
                <a:ea typeface="ＭＳ ゴシック" panose="020B0609070205080204" pitchFamily="49" charset="-128"/>
              </a:rPr>
              <a:t>乱数アルゴリズムにメルセンヌツイスターを指定</a:t>
            </a:r>
            <a:b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mt19937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400" dirty="0">
                <a:ea typeface="ＭＳ ゴシック" panose="020B0609070205080204" pitchFamily="49" charset="-128"/>
              </a:rPr>
              <a:t>()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92D050"/>
                </a:solidFill>
                <a:ea typeface="ＭＳ ゴシック" panose="020B0609070205080204" pitchFamily="49" charset="-128"/>
              </a:rPr>
              <a:t>// 0</a:t>
            </a:r>
            <a:r>
              <a:rPr lang="ja-JP" altLang="en-US" sz="2400" dirty="0">
                <a:solidFill>
                  <a:srgbClr val="92D050"/>
                </a:solidFill>
                <a:ea typeface="ＭＳ ゴシック" panose="020B0609070205080204" pitchFamily="49" charset="-128"/>
              </a:rPr>
              <a:t>～</a:t>
            </a:r>
            <a:r>
              <a:rPr lang="en-US" altLang="ja-JP" sz="2400" dirty="0">
                <a:solidFill>
                  <a:srgbClr val="92D050"/>
                </a:solidFill>
                <a:ea typeface="ＭＳ ゴシック" panose="020B0609070205080204" pitchFamily="49" charset="-128"/>
              </a:rPr>
              <a:t>(map</a:t>
            </a:r>
            <a:r>
              <a:rPr lang="ja-JP" altLang="en-US" sz="2400" dirty="0">
                <a:solidFill>
                  <a:srgbClr val="92D050"/>
                </a:solidFill>
                <a:ea typeface="ＭＳ ゴシック" panose="020B0609070205080204" pitchFamily="49" charset="-128"/>
              </a:rPr>
              <a:t>の要素数</a:t>
            </a:r>
            <a:r>
              <a:rPr lang="en-US" altLang="ja-JP" sz="2400" dirty="0">
                <a:solidFill>
                  <a:srgbClr val="92D050"/>
                </a:solidFill>
                <a:ea typeface="ＭＳ ゴシック" panose="020B0609070205080204" pitchFamily="49" charset="-128"/>
              </a:rPr>
              <a:t>)-1 </a:t>
            </a:r>
            <a:r>
              <a:rPr lang="ja-JP" altLang="en-US" sz="2400" dirty="0">
                <a:solidFill>
                  <a:srgbClr val="92D050"/>
                </a:solidFill>
                <a:ea typeface="ＭＳ ゴシック" panose="020B0609070205080204" pitchFamily="49" charset="-128"/>
              </a:rPr>
              <a:t>を均等な確率で得る分布生成器を作成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uniform_int_distribution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             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(0,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dic.size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– 1);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89442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6038"/>
            <a:ext cx="11136549" cy="4980311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課題④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乱数生成処理によって、</a:t>
            </a:r>
            <a:r>
              <a:rPr lang="en-US" altLang="ja-JP" dirty="0"/>
              <a:t>0</a:t>
            </a:r>
            <a:r>
              <a:rPr lang="ja-JP" altLang="en-US" dirty="0"/>
              <a:t>～</a:t>
            </a:r>
            <a:r>
              <a:rPr lang="en-US" altLang="ja-JP" dirty="0"/>
              <a:t>4</a:t>
            </a:r>
            <a:r>
              <a:rPr lang="ja-JP" altLang="en-US" dirty="0"/>
              <a:t>までの乱数を取得し、</a:t>
            </a:r>
            <a:r>
              <a:rPr lang="en-US" altLang="ja-JP" dirty="0" err="1">
                <a:solidFill>
                  <a:srgbClr val="00B0F0"/>
                </a:solidFill>
              </a:rPr>
              <a:t>dic</a:t>
            </a:r>
            <a:r>
              <a:rPr lang="ja-JP" altLang="en-US" dirty="0"/>
              <a:t>の先頭イテレータから乱数ぶんだけ進めた</a:t>
            </a:r>
            <a:br>
              <a:rPr lang="en-US" altLang="ja-JP" dirty="0"/>
            </a:br>
            <a:r>
              <a:rPr lang="ja-JP" altLang="en-US" dirty="0"/>
              <a:t>キーの値を表示しなさい</a:t>
            </a:r>
            <a:br>
              <a:rPr lang="en-US" altLang="ja-JP" dirty="0"/>
            </a:br>
            <a:r>
              <a:rPr lang="ja-JP" altLang="en-US" dirty="0"/>
              <a:t>ただし、このとき</a:t>
            </a:r>
            <a:r>
              <a:rPr lang="en-US" altLang="ja-JP" dirty="0">
                <a:solidFill>
                  <a:srgbClr val="FF0000"/>
                </a:solidFill>
              </a:rPr>
              <a:t>next</a:t>
            </a:r>
            <a:r>
              <a:rPr lang="ja-JP" altLang="en-US" dirty="0"/>
              <a:t>関数を使うものとする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>
                <a:solidFill>
                  <a:srgbClr val="FF0000"/>
                </a:solidFill>
              </a:rPr>
              <a:t>next</a:t>
            </a:r>
            <a:r>
              <a:rPr lang="en-US" altLang="ja-JP" dirty="0"/>
              <a:t>(</a:t>
            </a:r>
            <a:r>
              <a:rPr lang="ja-JP" altLang="en-US" dirty="0"/>
              <a:t>イテレータ</a:t>
            </a:r>
            <a:r>
              <a:rPr lang="en-US" altLang="ja-JP" dirty="0"/>
              <a:t>,</a:t>
            </a:r>
            <a:r>
              <a:rPr lang="ja-JP" altLang="en-US" dirty="0"/>
              <a:t>　イテレータを進める量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sz="3200" dirty="0">
                <a:solidFill>
                  <a:srgbClr val="0066FF"/>
                </a:solidFill>
              </a:rPr>
              <a:t>auto</a:t>
            </a:r>
            <a:r>
              <a:rPr lang="en-US" altLang="ja-JP" sz="3200" dirty="0"/>
              <a:t> it = </a:t>
            </a:r>
            <a:r>
              <a:rPr lang="en-US" altLang="ja-JP" sz="3200" dirty="0" err="1"/>
              <a:t>dic.begin</a:t>
            </a:r>
            <a:r>
              <a:rPr lang="en-US" altLang="ja-JP" sz="3200" dirty="0"/>
              <a:t>();</a:t>
            </a:r>
            <a:r>
              <a:rPr lang="en-US" altLang="ja-JP" sz="3200" dirty="0">
                <a:solidFill>
                  <a:srgbClr val="00B050"/>
                </a:solidFill>
              </a:rPr>
              <a:t>//</a:t>
            </a:r>
            <a:r>
              <a:rPr lang="ja-JP" altLang="en-US" sz="3200" dirty="0">
                <a:solidFill>
                  <a:srgbClr val="00B050"/>
                </a:solidFill>
              </a:rPr>
              <a:t>先頭イテレータ取得</a:t>
            </a:r>
            <a:br>
              <a:rPr lang="en-US" altLang="ja-JP" sz="3200" dirty="0"/>
            </a:br>
            <a:r>
              <a:rPr lang="en-US" altLang="ja-JP" sz="3200" dirty="0"/>
              <a:t>   it = </a:t>
            </a:r>
            <a:r>
              <a:rPr lang="en-US" altLang="ja-JP" sz="3200" dirty="0">
                <a:solidFill>
                  <a:srgbClr val="FF0000"/>
                </a:solidFill>
              </a:rPr>
              <a:t>next</a:t>
            </a:r>
            <a:r>
              <a:rPr lang="en-US" altLang="ja-JP" sz="3200" dirty="0"/>
              <a:t>(it, 3);</a:t>
            </a:r>
            <a:r>
              <a:rPr lang="ja-JP" altLang="en-US" sz="3200" dirty="0"/>
              <a:t>　　　　</a:t>
            </a:r>
            <a:r>
              <a:rPr lang="en-US" altLang="ja-JP" sz="3200" dirty="0">
                <a:solidFill>
                  <a:srgbClr val="00B050"/>
                </a:solidFill>
              </a:rPr>
              <a:t>//+3</a:t>
            </a:r>
            <a:r>
              <a:rPr lang="ja-JP" altLang="en-US" sz="3200" dirty="0">
                <a:solidFill>
                  <a:srgbClr val="00B050"/>
                </a:solidFill>
              </a:rPr>
              <a:t>してイテレータ更新</a:t>
            </a: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504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0893357" cy="429424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random_device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</a:t>
            </a:r>
            <a:b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mt19937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400" dirty="0">
                <a:ea typeface="ＭＳ ゴシック" panose="020B0609070205080204" pitchFamily="49" charset="-128"/>
              </a:rPr>
              <a:t>()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uniform_int_distribution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             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(0,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dic.size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– 1);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it =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next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(it,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it-&gt;first &lt;&lt;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3730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6038"/>
            <a:ext cx="11136549" cy="4980311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課題⑤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乱数により、</a:t>
            </a:r>
            <a:r>
              <a:rPr lang="en-US" altLang="ja-JP" dirty="0" err="1"/>
              <a:t>dic</a:t>
            </a:r>
            <a:r>
              <a:rPr lang="ja-JP" altLang="en-US" dirty="0"/>
              <a:t>からひとつのキーを表示し、それに</a:t>
            </a:r>
            <a:br>
              <a:rPr lang="en-US" altLang="ja-JP" dirty="0"/>
            </a:br>
            <a:r>
              <a:rPr lang="ja-JP" altLang="en-US" dirty="0"/>
              <a:t>対応する英単語をキーボードから入力させる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キーボードから入力したものと、英単語が一致していれば「正解」、一致していなければ「不正解」と表示する</a:t>
            </a:r>
            <a:br>
              <a:rPr lang="en-US" altLang="ja-JP" dirty="0"/>
            </a:b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478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321" y="1155420"/>
            <a:ext cx="10893357" cy="476128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it =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next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(it,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it-&gt;first &lt;&lt; “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の英単語は？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”;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input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&gt;&gt; input;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if ( it-&gt;second == input 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正解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” &lt;&lt;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} else {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ea typeface="ＭＳ ゴシック" panose="020B0609070205080204" pitchFamily="49" charset="-128"/>
              </a:rPr>
              <a:t>不正解</a:t>
            </a:r>
            <a:r>
              <a:rPr lang="en-US" altLang="ja-JP" sz="2400" dirty="0">
                <a:ea typeface="ＭＳ ゴシック" panose="020B0609070205080204" pitchFamily="49" charset="-128"/>
              </a:rPr>
              <a:t>”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9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2BADF-CD20-3F1F-57FA-F8C25A1B0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7928DF-DE82-6DB2-ECDF-7FDE304E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A78501-2783-A982-9104-C178ED74F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課題②</a:t>
            </a:r>
            <a:br>
              <a:rPr lang="en-US" altLang="ja-JP" dirty="0"/>
            </a:br>
            <a:r>
              <a:rPr lang="en-US" altLang="ja-JP" dirty="0"/>
              <a:t>weapon_list.csv</a:t>
            </a:r>
            <a:r>
              <a:rPr lang="ja-JP" altLang="en-US" dirty="0"/>
              <a:t>の内容を表示するプログラムを作成しなさい</a:t>
            </a:r>
            <a:endParaRPr lang="en-US" altLang="ja-JP" sz="4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799B3F6-17EE-F10A-BED1-BBFC7EF4A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387" y="3247783"/>
            <a:ext cx="6039877" cy="241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1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1136549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fstream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“weapon_list.csv”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ifs(filename);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入力ストリーム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ifs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を生成してオープン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		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ファイルオープンに失敗したとき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ファイルが開けません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!”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			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エラーコード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-1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while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ファイル末尾まで一行ずつ読み込み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 }</a:t>
            </a:r>
            <a:endParaRPr lang="en-US" altLang="ja-JP" sz="4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PracCSV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735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78279-EB98-3904-51F0-ABD4F27E9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587E5-9D96-7E62-22B5-6C0BDABC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CEE1FA-CBDB-571A-B2F2-DACC756D5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課題③</a:t>
            </a:r>
            <a:br>
              <a:rPr lang="en-US" altLang="ja-JP" dirty="0"/>
            </a:br>
            <a:r>
              <a:rPr lang="en-US" altLang="ja-JP" dirty="0"/>
              <a:t>weapon_list.csv</a:t>
            </a:r>
            <a:r>
              <a:rPr lang="ja-JP" altLang="en-US" dirty="0"/>
              <a:t>の</a:t>
            </a:r>
            <a:r>
              <a:rPr lang="en-US" altLang="ja-JP" dirty="0"/>
              <a:t>2</a:t>
            </a:r>
            <a:r>
              <a:rPr lang="ja-JP" altLang="en-US" dirty="0"/>
              <a:t>行目から内容を表示するプログラムを作成しなさい</a:t>
            </a:r>
            <a:endParaRPr lang="en-US" altLang="ja-JP" sz="4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EC70D1E-5540-8E01-0F98-762B583B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555"/>
          <a:stretch/>
        </p:blipFill>
        <p:spPr>
          <a:xfrm>
            <a:off x="2880387" y="3696511"/>
            <a:ext cx="6039877" cy="196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1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11D1A-A4A0-9A4C-E9DF-FDD62D2CB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47C2A2-ADD2-EEFD-C35B-525CF36C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329E4F-E04C-D690-51DD-3CB8EE81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1136549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fstream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“weapon_list.csv”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ifs(filename);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入力ストリーム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ifs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を生成してオープン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		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ファイルオープンに失敗したとき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ファイルが開けません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!”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			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エラーコード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-1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	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先頭行を読み飛ばす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while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ファイル末尾まで一行ずつ読み込み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endParaRPr lang="en-US" altLang="ja-JP" sz="4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86FE609-81E7-E40D-40BB-1A6DDF557C07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PracCSV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8B82EF92-C0C1-E122-E32A-3E9A9BC7BD3A}"/>
              </a:ext>
            </a:extLst>
          </p:cNvPr>
          <p:cNvSpPr/>
          <p:nvPr/>
        </p:nvSpPr>
        <p:spPr>
          <a:xfrm>
            <a:off x="625002" y="520545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6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5A22F-7FFB-C24C-C1C7-67F301FA5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1ECA16-2696-6957-2D30-0A84600F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107D1D-B7A0-3CAA-6F88-259A2E91A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課題④</a:t>
            </a:r>
            <a:br>
              <a:rPr lang="en-US" altLang="ja-JP" dirty="0"/>
            </a:br>
            <a:r>
              <a:rPr lang="en-US" altLang="ja-JP" dirty="0"/>
              <a:t>weapon_list.csv</a:t>
            </a:r>
            <a:r>
              <a:rPr lang="ja-JP" altLang="en-US" dirty="0"/>
              <a:t>の</a:t>
            </a:r>
            <a:r>
              <a:rPr lang="en-US" altLang="ja-JP" dirty="0"/>
              <a:t>2</a:t>
            </a:r>
            <a:r>
              <a:rPr lang="ja-JP" altLang="en-US" dirty="0"/>
              <a:t>行目以降の内容を「</a:t>
            </a:r>
            <a:r>
              <a:rPr lang="en-US" altLang="ja-JP" dirty="0"/>
              <a:t>,</a:t>
            </a:r>
            <a:r>
              <a:rPr lang="ja-JP" altLang="en-US" dirty="0"/>
              <a:t>」で分割して、各項目を空白区切りで表示しなさい</a:t>
            </a:r>
            <a:endParaRPr lang="en-US" altLang="ja-JP" sz="4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FDD0676-687E-AF60-8CE1-507A734A0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444" y="3599235"/>
            <a:ext cx="4886987" cy="196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6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8A639-7268-848A-ED95-35A7A0F24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D7880-62CE-56D5-21F7-A6950207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1E1B83-33C7-058E-0C29-1C5AA49FC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1136549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“weapon_list.csv”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ifs(filename);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入力ストリーム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ifs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を生成してオープン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		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ファイルオープンに失敗したとき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ファイルが開けません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!”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			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エラーコード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-1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	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先頭行を読み飛ばす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while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ファイル末尾まで一行ずつ読み込む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    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文字列ストリームに変換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while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‘,’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’,’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で分割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各項目を空白で区切って表示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endParaRPr lang="en-US" altLang="ja-JP" sz="4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225A6A6-7B7D-CF01-F47E-E3AB7C6DCF03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PracCSV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9895C6CF-7FC6-A6D7-6957-7D9A198C5547}"/>
              </a:ext>
            </a:extLst>
          </p:cNvPr>
          <p:cNvSpPr/>
          <p:nvPr/>
        </p:nvSpPr>
        <p:spPr>
          <a:xfrm>
            <a:off x="625002" y="520545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58A20C25-D031-A460-EB4F-D04298B9E83F}"/>
              </a:ext>
            </a:extLst>
          </p:cNvPr>
          <p:cNvSpPr/>
          <p:nvPr/>
        </p:nvSpPr>
        <p:spPr>
          <a:xfrm>
            <a:off x="625002" y="585090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A2284C6-3F2C-1110-76A2-0033F9E17BBD}"/>
              </a:ext>
            </a:extLst>
          </p:cNvPr>
          <p:cNvSpPr/>
          <p:nvPr/>
        </p:nvSpPr>
        <p:spPr>
          <a:xfrm>
            <a:off x="625003" y="453309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0FBC5B70-CC58-9675-5C50-29E9FC8AD9DF}"/>
              </a:ext>
            </a:extLst>
          </p:cNvPr>
          <p:cNvSpPr/>
          <p:nvPr/>
        </p:nvSpPr>
        <p:spPr>
          <a:xfrm>
            <a:off x="625003" y="420140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BF760005-4858-A048-1464-34A305DCCC8C}"/>
              </a:ext>
            </a:extLst>
          </p:cNvPr>
          <p:cNvSpPr/>
          <p:nvPr/>
        </p:nvSpPr>
        <p:spPr>
          <a:xfrm>
            <a:off x="616039" y="485583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11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b="1" u="sng" dirty="0"/>
              <a:t>課題①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構造体</a:t>
            </a:r>
            <a:r>
              <a:rPr lang="en-US" altLang="ja-JP" dirty="0">
                <a:solidFill>
                  <a:srgbClr val="00B0F0"/>
                </a:solidFill>
              </a:rPr>
              <a:t>Enemy</a:t>
            </a:r>
            <a:r>
              <a:rPr lang="ja-JP" altLang="en-US" dirty="0"/>
              <a:t>を格納できる</a:t>
            </a:r>
            <a:r>
              <a:rPr lang="en-US" altLang="ja-JP" dirty="0"/>
              <a:t>vector</a:t>
            </a:r>
            <a:r>
              <a:rPr lang="ja-JP" altLang="en-US" dirty="0"/>
              <a:t>の配列</a:t>
            </a: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vEne</a:t>
            </a:r>
            <a:r>
              <a:rPr lang="ja-JP" altLang="en-US" dirty="0"/>
              <a:t>を宣言しなさい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vEne</a:t>
            </a:r>
            <a:r>
              <a:rPr lang="ja-JP" altLang="en-US" dirty="0"/>
              <a:t>には初期値として以下のデータを格納する</a:t>
            </a:r>
            <a:br>
              <a:rPr lang="en-US" altLang="ja-JP" dirty="0"/>
            </a:br>
            <a:r>
              <a:rPr lang="en-US" altLang="ja-JP" dirty="0">
                <a:solidFill>
                  <a:srgbClr val="0070C0"/>
                </a:solidFill>
              </a:rPr>
              <a:t>Name</a:t>
            </a:r>
            <a:r>
              <a:rPr lang="ja-JP" altLang="en-US" dirty="0">
                <a:solidFill>
                  <a:srgbClr val="0070C0"/>
                </a:solidFill>
              </a:rPr>
              <a:t>　　　　</a:t>
            </a:r>
            <a:r>
              <a:rPr lang="en-US" altLang="ja-JP" dirty="0">
                <a:solidFill>
                  <a:srgbClr val="0070C0"/>
                </a:solidFill>
              </a:rPr>
              <a:t>HP  ATK DEF</a:t>
            </a:r>
            <a:br>
              <a:rPr lang="en-US" altLang="ja-JP" dirty="0"/>
            </a:br>
            <a:r>
              <a:rPr lang="en-US" altLang="ja-JP" dirty="0"/>
              <a:t>Slime,	10,	</a:t>
            </a:r>
            <a:r>
              <a:rPr lang="ja-JP" altLang="en-US" dirty="0"/>
              <a:t>　　</a:t>
            </a:r>
            <a:r>
              <a:rPr lang="en-US" altLang="ja-JP" dirty="0"/>
              <a:t>5,	8</a:t>
            </a:r>
            <a:br>
              <a:rPr lang="en-US" altLang="ja-JP" dirty="0"/>
            </a:br>
            <a:r>
              <a:rPr lang="en-US" altLang="ja-JP" dirty="0"/>
              <a:t>Wolf, 	20,	</a:t>
            </a:r>
            <a:r>
              <a:rPr lang="ja-JP" altLang="en-US" dirty="0"/>
              <a:t>　</a:t>
            </a:r>
            <a:r>
              <a:rPr lang="en-US" altLang="ja-JP" dirty="0"/>
              <a:t>30,	1</a:t>
            </a:r>
            <a:br>
              <a:rPr lang="en-US" altLang="ja-JP" dirty="0"/>
            </a:br>
            <a:r>
              <a:rPr lang="en-US" altLang="ja-JP" dirty="0"/>
              <a:t>Spider,	30,	</a:t>
            </a:r>
            <a:r>
              <a:rPr lang="ja-JP" altLang="en-US" dirty="0"/>
              <a:t>　</a:t>
            </a:r>
            <a:r>
              <a:rPr lang="en-US" altLang="ja-JP" dirty="0"/>
              <a:t>15,	5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80123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6364</TotalTime>
  <Words>2524</Words>
  <Application>Microsoft Office PowerPoint</Application>
  <PresentationFormat>ワイド画面</PresentationFormat>
  <Paragraphs>102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2" baseType="lpstr">
      <vt:lpstr>ＭＳ ゴシック</vt:lpstr>
      <vt:lpstr>0xProto</vt:lpstr>
      <vt:lpstr>Arial</vt:lpstr>
      <vt:lpstr>Office Theme</vt:lpstr>
      <vt:lpstr>演習：CSV</vt:lpstr>
      <vt:lpstr>演習：CSV</vt:lpstr>
      <vt:lpstr>演習：CSV</vt:lpstr>
      <vt:lpstr>演習：CSV</vt:lpstr>
      <vt:lpstr>演習：CSV</vt:lpstr>
      <vt:lpstr>演習：CSV</vt:lpstr>
      <vt:lpstr>演習：CSV</vt:lpstr>
      <vt:lpstr>演習：CSV</vt:lpstr>
      <vt:lpstr>演習：CSV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充利 村田</cp:lastModifiedBy>
  <cp:revision>258</cp:revision>
  <dcterms:created xsi:type="dcterms:W3CDTF">2024-07-09T01:55:23Z</dcterms:created>
  <dcterms:modified xsi:type="dcterms:W3CDTF">2024-11-10T13:55:12Z</dcterms:modified>
</cp:coreProperties>
</file>