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96" r:id="rId3"/>
    <p:sldId id="405" r:id="rId4"/>
    <p:sldId id="402" r:id="rId5"/>
    <p:sldId id="403" r:id="rId6"/>
    <p:sldId id="404" r:id="rId7"/>
    <p:sldId id="406" r:id="rId8"/>
    <p:sldId id="397" r:id="rId9"/>
    <p:sldId id="375" r:id="rId10"/>
    <p:sldId id="398" r:id="rId11"/>
    <p:sldId id="399" r:id="rId12"/>
    <p:sldId id="400" r:id="rId13"/>
    <p:sldId id="401" r:id="rId14"/>
    <p:sldId id="373" r:id="rId15"/>
    <p:sldId id="374" r:id="rId16"/>
    <p:sldId id="385" r:id="rId17"/>
    <p:sldId id="386" r:id="rId18"/>
    <p:sldId id="387" r:id="rId19"/>
    <p:sldId id="388" r:id="rId20"/>
    <p:sldId id="389" r:id="rId21"/>
    <p:sldId id="390" r:id="rId22"/>
    <p:sldId id="391" r:id="rId23"/>
    <p:sldId id="392" r:id="rId24"/>
    <p:sldId id="393" r:id="rId25"/>
    <p:sldId id="394" r:id="rId26"/>
    <p:sldId id="395" r:id="rId27"/>
    <p:sldId id="34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Comma Separated Values</a:t>
            </a:r>
            <a:r>
              <a:rPr lang="ja-JP" alt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の略</a:t>
            </a:r>
            <a:endParaRPr lang="en-US" altLang="ja-JP" b="0" i="0" dirty="0">
              <a:solidFill>
                <a:srgbClr val="474747"/>
              </a:solidFill>
              <a:effectLst/>
              <a:latin typeface="Arial" panose="020B0604020202020204" pitchFamily="34" charset="0"/>
            </a:endParaRPr>
          </a:p>
          <a:p>
            <a:r>
              <a:rPr lang="ja-JP" altLang="en-US" dirty="0"/>
              <a:t>データを「</a:t>
            </a:r>
            <a:r>
              <a:rPr lang="en-US" altLang="ja-JP" dirty="0"/>
              <a:t>,</a:t>
            </a:r>
            <a:r>
              <a:rPr lang="ja-JP" altLang="en-US" dirty="0"/>
              <a:t>（カンマ）」で項目ごとに区切って、管理するデータファイル形式</a:t>
            </a:r>
            <a:endParaRPr lang="en-US" altLang="ja-JP" dirty="0"/>
          </a:p>
          <a:p>
            <a:r>
              <a:rPr lang="ja-JP" altLang="en-US" dirty="0"/>
              <a:t>ひとつの行で、あるひとまとまりのデータを取り扱い、それらのデータを複数行で管理する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Name, HP, SP, </a:t>
            </a:r>
            <a:r>
              <a:rPr lang="en-US" altLang="ja-JP" dirty="0" err="1">
                <a:solidFill>
                  <a:srgbClr val="FF0000"/>
                </a:solidFill>
              </a:rPr>
              <a:t>Atk</a:t>
            </a:r>
            <a:r>
              <a:rPr lang="en-US" altLang="ja-JP" dirty="0">
                <a:solidFill>
                  <a:srgbClr val="FF0000"/>
                </a:solidFill>
              </a:rPr>
              <a:t>, Def, Gold, Exp,…</a:t>
            </a:r>
            <a:br>
              <a:rPr lang="en-US" altLang="ja-JP" dirty="0"/>
            </a:br>
            <a:r>
              <a:rPr lang="en-US" altLang="ja-JP" dirty="0"/>
              <a:t>AAA ,100, 50,  80,  50, 1000,   0,</a:t>
            </a:r>
            <a:br>
              <a:rPr lang="en-US" altLang="ja-JP" dirty="0"/>
            </a:br>
            <a:r>
              <a:rPr lang="en-US" altLang="ja-JP" dirty="0"/>
              <a:t>BBB ,200, 10, 100, 110, 2500, 800,</a:t>
            </a:r>
            <a:br>
              <a:rPr lang="en-US" altLang="ja-JP" dirty="0"/>
            </a:br>
            <a:r>
              <a:rPr lang="en-US" altLang="ja-JP" dirty="0"/>
              <a:t>CCC , 80, 90,  10, 300, 9000,9999,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ファイルを開くその②</a:t>
            </a:r>
            <a:br>
              <a:rPr lang="en-US" altLang="ja-JP" dirty="0"/>
            </a:br>
            <a:r>
              <a:rPr lang="ja-JP" altLang="en-US" dirty="0"/>
              <a:t>インスタンス生成後に</a:t>
            </a:r>
            <a:r>
              <a:rPr lang="en-US" altLang="ja-JP" dirty="0"/>
              <a:t>open</a:t>
            </a:r>
            <a:r>
              <a:rPr lang="ja-JP" altLang="en-US" dirty="0"/>
              <a:t>関数でファイルを開く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>
                <a:solidFill>
                  <a:srgbClr val="00B0F0"/>
                </a:solidFill>
              </a:rPr>
              <a:t>;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.open(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ja-JP" altLang="en-US" dirty="0"/>
              <a:t>）</a:t>
            </a:r>
            <a:r>
              <a:rPr lang="en-US" altLang="ja-JP" dirty="0"/>
              <a:t>: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;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.open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67624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9F294-E7AA-DA8F-BD6B-6045D3B6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622F25-2691-E721-304F-1358F249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6DCCF7-78C7-005F-5ACD-39A02E17C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エラーチェック</a:t>
            </a:r>
            <a:br>
              <a:rPr lang="en-US" altLang="ja-JP" dirty="0"/>
            </a:br>
            <a:r>
              <a:rPr lang="ja-JP" altLang="en-US" dirty="0"/>
              <a:t>ファイルを開く際に、ファイルが存在しない、ファイルを開く権限がないといったことが生じた際は、以降の処理を停止する必要がある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if(</a:t>
            </a:r>
            <a:r>
              <a:rPr lang="en-US" altLang="ja-JP" dirty="0" err="1">
                <a:solidFill>
                  <a:srgbClr val="00B0F0"/>
                </a:solidFill>
              </a:rPr>
              <a:t>ifs</a:t>
            </a:r>
            <a:r>
              <a:rPr lang="en-US" altLang="ja-JP" dirty="0" err="1"/>
              <a:t>.</a:t>
            </a:r>
            <a:r>
              <a:rPr lang="en-US" altLang="ja-JP" dirty="0" err="1">
                <a:solidFill>
                  <a:srgbClr val="FF0000"/>
                </a:solidFill>
              </a:rPr>
              <a:t>fail</a:t>
            </a:r>
            <a:r>
              <a:rPr lang="en-US" altLang="ja-JP" dirty="0"/>
              <a:t>()){ 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エラーが生じたときの処理を記述</a:t>
            </a:r>
            <a:br>
              <a:rPr lang="en-US" altLang="ja-JP" dirty="0"/>
            </a:br>
            <a:r>
              <a:rPr lang="en-US" altLang="ja-JP" dirty="0"/>
              <a:t>} else {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ファイルオープンに成功したときの処理</a:t>
            </a:r>
            <a:br>
              <a:rPr lang="en-US" altLang="ja-JP" dirty="0"/>
            </a:br>
            <a:r>
              <a:rPr lang="en-US" altLang="ja-JP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56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7855-841F-9E96-9796-3E627D3FF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927B4-3CDE-988D-7777-5CD6231EF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AB9E42-5FAD-F264-1756-A658C3B1F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文字列変数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ストリームから、改行までの一文を読み込んで、</a:t>
            </a:r>
            <a:br>
              <a:rPr lang="en-US" altLang="ja-JP" dirty="0"/>
            </a:br>
            <a:r>
              <a:rPr lang="ja-JP" altLang="en-US" dirty="0"/>
              <a:t>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読み込んだ内容が</a:t>
            </a:r>
            <a:r>
              <a:rPr lang="en-US" altLang="ja-JP" dirty="0">
                <a:solidFill>
                  <a:srgbClr val="00B050"/>
                </a:solidFill>
              </a:rPr>
              <a:t>text</a:t>
            </a:r>
            <a:r>
              <a:rPr lang="ja-JP" altLang="en-US" dirty="0">
                <a:solidFill>
                  <a:srgbClr val="00B050"/>
                </a:solidFill>
              </a:rPr>
              <a:t>内に格納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582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C474D-4599-2D43-E0AB-CB02F6626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67F835-BF52-72E6-DE19-EAE54A201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4FA09C-2FD7-3787-D172-5864EC73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087911" cy="5238771"/>
          </a:xfrm>
        </p:spPr>
        <p:txBody>
          <a:bodyPr>
            <a:normAutofit/>
          </a:bodyPr>
          <a:lstStyle/>
          <a:p>
            <a:r>
              <a:rPr lang="ja-JP" altLang="en-US" dirty="0"/>
              <a:t>ファイルからの読み出し処理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F0"/>
                </a:solidFill>
              </a:rPr>
              <a:t>ストリーム</a:t>
            </a:r>
            <a:r>
              <a:rPr lang="en-US" altLang="ja-JP" dirty="0"/>
              <a:t>, </a:t>
            </a:r>
            <a:r>
              <a:rPr lang="ja-JP" altLang="en-US" dirty="0">
                <a:solidFill>
                  <a:srgbClr val="FF00FF"/>
                </a:solidFill>
              </a:rPr>
              <a:t>変数</a:t>
            </a:r>
            <a:r>
              <a:rPr lang="en-US" altLang="ja-JP" dirty="0">
                <a:solidFill>
                  <a:srgbClr val="FF00FF"/>
                </a:solidFill>
              </a:rPr>
              <a:t>, </a:t>
            </a:r>
            <a:r>
              <a:rPr lang="ja-JP" altLang="en-US" dirty="0">
                <a:solidFill>
                  <a:srgbClr val="00B050"/>
                </a:solidFill>
              </a:rPr>
              <a:t>区切り文字</a:t>
            </a:r>
            <a:r>
              <a:rPr lang="en-US" altLang="ja-JP" dirty="0"/>
              <a:t>)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ストリームから、改行までの一文を読み込んで、</a:t>
            </a:r>
            <a:br>
              <a:rPr lang="en-US" altLang="ja-JP" dirty="0"/>
            </a:br>
            <a:r>
              <a:rPr lang="ja-JP" altLang="en-US" dirty="0"/>
              <a:t>文字列変数に格納する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r>
              <a:rPr lang="en-US" altLang="ja-JP" dirty="0"/>
              <a:t>string text;</a:t>
            </a:r>
            <a:br>
              <a:rPr lang="en-US" altLang="ja-JP" dirty="0"/>
            </a:br>
            <a:r>
              <a:rPr lang="en-US" altLang="ja-JP" dirty="0"/>
              <a:t>	 </a:t>
            </a:r>
            <a:r>
              <a:rPr lang="en-US" altLang="ja-JP" dirty="0" err="1">
                <a:solidFill>
                  <a:srgbClr val="FF0000"/>
                </a:solidFill>
              </a:rPr>
              <a:t>getline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, </a:t>
            </a:r>
            <a:r>
              <a:rPr lang="en-US" altLang="ja-JP" dirty="0">
                <a:solidFill>
                  <a:srgbClr val="FF00FF"/>
                </a:solidFill>
              </a:rPr>
              <a:t>text</a:t>
            </a:r>
            <a:r>
              <a:rPr lang="en-US" altLang="ja-JP" dirty="0"/>
              <a:t>);</a:t>
            </a:r>
            <a:br>
              <a:rPr lang="en-US" altLang="ja-JP" dirty="0"/>
            </a:br>
            <a:r>
              <a:rPr lang="ja-JP" altLang="en-US" dirty="0"/>
              <a:t>　　　</a:t>
            </a:r>
            <a:r>
              <a:rPr lang="en-US" altLang="ja-JP" dirty="0">
                <a:solidFill>
                  <a:srgbClr val="00B050"/>
                </a:solidFill>
              </a:rPr>
              <a:t>//</a:t>
            </a:r>
            <a:r>
              <a:rPr lang="ja-JP" altLang="en-US" dirty="0">
                <a:solidFill>
                  <a:srgbClr val="00B050"/>
                </a:solidFill>
              </a:rPr>
              <a:t>読み込んだ内容が</a:t>
            </a:r>
            <a:r>
              <a:rPr lang="en-US" altLang="ja-JP" dirty="0">
                <a:solidFill>
                  <a:srgbClr val="00B050"/>
                </a:solidFill>
              </a:rPr>
              <a:t>text</a:t>
            </a:r>
            <a:r>
              <a:rPr lang="ja-JP" altLang="en-US" dirty="0">
                <a:solidFill>
                  <a:srgbClr val="00B050"/>
                </a:solidFill>
              </a:rPr>
              <a:t>内に格納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986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CSVLoader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</a:t>
            </a:r>
            <a:r>
              <a:rPr lang="en-US" altLang="ja-JP" dirty="0" err="1">
                <a:solidFill>
                  <a:srgbClr val="00B0F0"/>
                </a:solidFill>
              </a:rPr>
              <a:t>CSVLoader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csvloader.h</a:t>
            </a:r>
            <a:r>
              <a:rPr lang="en-US" altLang="ja-JP" dirty="0"/>
              <a:t>, csvloder.cpp, 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csvloader.h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csvloader.cpp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6" y="1097394"/>
            <a:ext cx="1113492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string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int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の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map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を宣言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		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Tom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100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キーを指定して削除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392024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79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指定キーの要素数から値の有無をチェック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2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D3888EC-69D2-1AD6-AB8B-5F8FB7892FD4}"/>
              </a:ext>
            </a:extLst>
          </p:cNvPr>
          <p:cNvSpPr/>
          <p:nvPr/>
        </p:nvSpPr>
        <p:spPr>
          <a:xfrm>
            <a:off x="620948" y="54442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107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88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のペアを追加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2218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7D4857-807D-C35E-B46E-B89C611FF17C}"/>
              </a:ext>
            </a:extLst>
          </p:cNvPr>
          <p:cNvSpPr txBox="1"/>
          <p:nvPr/>
        </p:nvSpPr>
        <p:spPr>
          <a:xfrm>
            <a:off x="2433008" y="3256451"/>
            <a:ext cx="606448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ペアを定義（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make_pair</a:t>
            </a:r>
            <a:r>
              <a:rPr kumimoji="1" lang="ja-JP" altLang="en-US" sz="2400" dirty="0">
                <a:solidFill>
                  <a:srgbClr val="00B050"/>
                </a:solidFill>
              </a:rPr>
              <a:t>）して挿入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　イテレータ不要（キー値により自動ソート）</a:t>
            </a:r>
          </a:p>
        </p:txBody>
      </p:sp>
    </p:spTree>
    <p:extLst>
      <p:ext uri="{BB962C8B-B14F-4D97-AF65-F5344CB8AC3E}">
        <p14:creationId xmlns:p14="http://schemas.microsoft.com/office/powerpoint/2010/main" val="926824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があればイテレータを返す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0391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ゲームやアプリのデータを</a:t>
            </a:r>
            <a:r>
              <a:rPr lang="ja-JP" altLang="en-US" dirty="0">
                <a:solidFill>
                  <a:srgbClr val="00B0F0"/>
                </a:solidFill>
              </a:rPr>
              <a:t>簡易的に管理</a:t>
            </a:r>
            <a:r>
              <a:rPr lang="ja-JP" altLang="en-US" dirty="0"/>
              <a:t>することに利用されている</a:t>
            </a:r>
            <a:endParaRPr lang="en-US" altLang="ja-JP" dirty="0"/>
          </a:p>
          <a:p>
            <a:r>
              <a:rPr lang="en-US" altLang="ja-JP" dirty="0"/>
              <a:t>CSV</a:t>
            </a:r>
            <a:r>
              <a:rPr lang="ja-JP" altLang="en-US" dirty="0"/>
              <a:t>ファイルは</a:t>
            </a:r>
            <a:r>
              <a:rPr lang="ja-JP" altLang="en-US" dirty="0">
                <a:solidFill>
                  <a:srgbClr val="00B050"/>
                </a:solidFill>
              </a:rPr>
              <a:t>表計算アプリ</a:t>
            </a:r>
            <a:r>
              <a:rPr lang="ja-JP" altLang="en-US" dirty="0"/>
              <a:t>（</a:t>
            </a:r>
            <a:r>
              <a:rPr lang="en-US" altLang="ja-JP" dirty="0"/>
              <a:t>Excel</a:t>
            </a:r>
            <a:r>
              <a:rPr lang="ja-JP" altLang="en-US" dirty="0"/>
              <a:t>）等で読み書き可能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で</a:t>
            </a:r>
            <a:r>
              <a:rPr lang="en-US" altLang="ja-JP" dirty="0"/>
              <a:t>CSV</a:t>
            </a:r>
            <a:r>
              <a:rPr lang="ja-JP" altLang="en-US" dirty="0"/>
              <a:t>ファイルを扱う専用の関数はないため、ファイルの内容をカンマを基準に分解して読み込む機能を</a:t>
            </a:r>
            <a:r>
              <a:rPr lang="ja-JP" altLang="en-US" dirty="0">
                <a:solidFill>
                  <a:srgbClr val="FF0000"/>
                </a:solidFill>
              </a:rPr>
              <a:t>自前で実装する必要がある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7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3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065306" y="5265197"/>
            <a:ext cx="5355953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イテレータの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first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キー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　　　　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second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値</a:t>
            </a:r>
            <a:r>
              <a:rPr kumimoji="1" lang="ja-JP" altLang="en-US" sz="2400" dirty="0">
                <a:solidFill>
                  <a:srgbClr val="00B050"/>
                </a:solidFill>
              </a:rPr>
              <a:t>を表す</a:t>
            </a:r>
          </a:p>
        </p:txBody>
      </p:sp>
    </p:spTree>
    <p:extLst>
      <p:ext uri="{BB962C8B-B14F-4D97-AF65-F5344CB8AC3E}">
        <p14:creationId xmlns:p14="http://schemas.microsoft.com/office/powerpoint/2010/main" val="1269478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score.emplace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C00000"/>
                </a:solidFill>
                <a:ea typeface="ＭＳ ゴシック" panose="020B0609070205080204" pitchFamily="49" charset="-128"/>
              </a:rPr>
              <a:t>“David”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70);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4282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635340" y="4929609"/>
            <a:ext cx="461216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emplace</a:t>
            </a:r>
            <a:r>
              <a:rPr kumimoji="1" lang="ja-JP" altLang="en-US" sz="2400" dirty="0">
                <a:solidFill>
                  <a:srgbClr val="00B050"/>
                </a:solidFill>
              </a:rPr>
              <a:t>で追加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→この場合はペアの定義は不要</a:t>
            </a:r>
          </a:p>
        </p:txBody>
      </p:sp>
    </p:spTree>
    <p:extLst>
      <p:ext uri="{BB962C8B-B14F-4D97-AF65-F5344CB8AC3E}">
        <p14:creationId xmlns:p14="http://schemas.microsoft.com/office/powerpoint/2010/main" val="4261722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  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it-&gt;first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it-&gt;second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23741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808594" y="3717521"/>
            <a:ext cx="8408071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実行すると、キーが昇順ソートされていることがわかる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en-US" altLang="ja-JP" sz="2400" dirty="0">
                <a:solidFill>
                  <a:srgbClr val="00B050"/>
                </a:solidFill>
              </a:rPr>
              <a:t>map</a:t>
            </a:r>
            <a:r>
              <a:rPr kumimoji="1" lang="ja-JP" altLang="en-US" sz="2400" dirty="0">
                <a:solidFill>
                  <a:srgbClr val="00B050"/>
                </a:solidFill>
              </a:rPr>
              <a:t>クラスではキーが昇順ソートされていることが確認できる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268595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300996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332244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047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it-&gt;first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it-&gt;second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p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p.second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359332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861512" y="4865003"/>
            <a:ext cx="604845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イテレータのかわりに範囲</a:t>
            </a:r>
            <a:r>
              <a:rPr kumimoji="1" lang="en-US" altLang="ja-JP" sz="2400" dirty="0">
                <a:solidFill>
                  <a:srgbClr val="00B050"/>
                </a:solidFill>
              </a:rPr>
              <a:t>for</a:t>
            </a:r>
            <a:r>
              <a:rPr kumimoji="1" lang="ja-JP" altLang="en-US" sz="2400" dirty="0">
                <a:solidFill>
                  <a:srgbClr val="00B050"/>
                </a:solidFill>
              </a:rPr>
              <a:t>でも記述可能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390515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422916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454164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2052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"Tom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score["Tom"] &lt;&lt; "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ea typeface="ＭＳ ゴシック" panose="020B0609070205080204" pitchFamily="49" charset="-128"/>
              </a:rPr>
              <a:t> &lt;&lt; “Bob</a:t>
            </a:r>
            <a:r>
              <a:rPr lang="ja-JP" altLang="en-US" sz="2000" dirty="0">
                <a:latin typeface="+mn-ea"/>
              </a:rPr>
              <a:t>の点数は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score[“Bob”] &lt;&lt; “</a:t>
            </a:r>
            <a:r>
              <a:rPr lang="ja-JP" altLang="en-US" sz="2000" dirty="0">
                <a:latin typeface="+mn-ea"/>
              </a:rPr>
              <a:t>点</a:t>
            </a:r>
            <a:r>
              <a:rPr lang="en-US" altLang="ja-JP" sz="2000" dirty="0"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score.begin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it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!=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score.end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(); it++){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it-&gt;first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it-&gt;second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(auto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p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         &lt;&lt; “ Value:”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p.second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0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//}</a:t>
            </a:r>
            <a:br>
              <a:rPr lang="en-US" altLang="ja-JP" sz="20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(const auto&amp;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[key, value]</a:t>
            </a:r>
            <a:r>
              <a:rPr lang="ja-JP" altLang="en-US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“Key:”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key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&lt;&lt; “ Value:” &lt;&lt; </a:t>
            </a:r>
            <a:r>
              <a:rPr lang="en-US" altLang="ja-JP" sz="2000" dirty="0">
                <a:solidFill>
                  <a:srgbClr val="FF0000"/>
                </a:solidFill>
                <a:ea typeface="ＭＳ ゴシック" panose="020B0609070205080204" pitchFamily="49" charset="-128"/>
              </a:rPr>
              <a:t>value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66917" y="483045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2807109" y="3273358"/>
            <a:ext cx="599074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C++17</a:t>
            </a:r>
            <a:r>
              <a:rPr kumimoji="1" lang="ja-JP" altLang="en-US" sz="2400" dirty="0"/>
              <a:t>からできるようになった記述方法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  </a:t>
            </a:r>
            <a:r>
              <a:rPr kumimoji="1" lang="en-US" altLang="ja-JP" sz="2400" dirty="0">
                <a:solidFill>
                  <a:srgbClr val="0070C0"/>
                </a:solidFill>
              </a:rPr>
              <a:t>cl</a:t>
            </a:r>
            <a:r>
              <a:rPr kumimoji="1" lang="ja-JP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ja-JP" sz="2400" dirty="0">
                <a:solidFill>
                  <a:srgbClr val="0070C0"/>
                </a:solidFill>
              </a:rPr>
              <a:t>/</a:t>
            </a:r>
            <a:r>
              <a:rPr kumimoji="1" lang="en-US" altLang="ja-JP" sz="2400" dirty="0" err="1">
                <a:solidFill>
                  <a:srgbClr val="0070C0"/>
                </a:solidFill>
              </a:rPr>
              <a:t>EHsc</a:t>
            </a:r>
            <a:r>
              <a:rPr kumimoji="1" lang="ja-JP" altLang="en-US" sz="2400" dirty="0">
                <a:solidFill>
                  <a:srgbClr val="0070C0"/>
                </a:solidFill>
              </a:rPr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/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std:c</a:t>
            </a:r>
            <a:r>
              <a:rPr kumimoji="1" lang="en-US" altLang="ja-JP" sz="2400" dirty="0">
                <a:solidFill>
                  <a:srgbClr val="FF0000"/>
                </a:solidFill>
              </a:rPr>
              <a:t>++17</a:t>
            </a:r>
            <a:r>
              <a:rPr kumimoji="1" lang="ja-JP" altLang="en-US" sz="2400" dirty="0">
                <a:solidFill>
                  <a:srgbClr val="00B050"/>
                </a:solidFill>
              </a:rPr>
              <a:t> </a:t>
            </a:r>
            <a:r>
              <a:rPr kumimoji="1" lang="en-US" altLang="ja-JP" sz="2400" dirty="0">
                <a:solidFill>
                  <a:srgbClr val="0070C0"/>
                </a:solidFill>
              </a:rPr>
              <a:t>main.cpp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/>
              <a:t>でコンパイルが可能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338EC4C9-E77B-46DF-976A-6B143A052D79}"/>
              </a:ext>
            </a:extLst>
          </p:cNvPr>
          <p:cNvSpPr/>
          <p:nvPr/>
        </p:nvSpPr>
        <p:spPr>
          <a:xfrm>
            <a:off x="666917" y="514227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7FF0589-6059-45ED-AB65-509456BCE9D5}"/>
              </a:ext>
            </a:extLst>
          </p:cNvPr>
          <p:cNvSpPr/>
          <p:nvPr/>
        </p:nvSpPr>
        <p:spPr>
          <a:xfrm>
            <a:off x="666917" y="546629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0FD7298-DEFE-4614-89CB-3104A8A955BD}"/>
              </a:ext>
            </a:extLst>
          </p:cNvPr>
          <p:cNvSpPr/>
          <p:nvPr/>
        </p:nvSpPr>
        <p:spPr>
          <a:xfrm>
            <a:off x="666917" y="577877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248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128173"/>
            <a:ext cx="1113492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ea typeface="ＭＳ ゴシック" panose="020B0609070205080204" pitchFamily="49" charset="-128"/>
              </a:rPr>
              <a:t>【map</a:t>
            </a:r>
            <a:r>
              <a:rPr lang="ja-JP" altLang="en-US" sz="3200" dirty="0">
                <a:ea typeface="ＭＳ ゴシック" panose="020B0609070205080204" pitchFamily="49" charset="-128"/>
              </a:rPr>
              <a:t>クラスの例</a:t>
            </a:r>
            <a:r>
              <a:rPr lang="en-US" altLang="ja-JP" sz="3200" dirty="0">
                <a:ea typeface="ＭＳ ゴシック" panose="020B0609070205080204" pitchFamily="49" charset="-128"/>
              </a:rPr>
              <a:t>】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email{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kd1234567@st.kobedenshi.ac.jp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青木一郎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kd2345678@st.kobedenshi.ac.jp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赤城次郎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”},         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kd3456789@st.kobedenshi.ac.jp</a:t>
            </a:r>
            <a:r>
              <a:rPr lang="en-US" altLang="ja-JP" sz="2400" dirty="0">
                <a:ea typeface="ＭＳ ゴシック" panose="020B0609070205080204" pitchFamily="49" charset="-128"/>
              </a:rPr>
              <a:t>”,”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緑川三郎</a:t>
            </a:r>
            <a:r>
              <a:rPr lang="en-US" altLang="ja-JP" sz="2400" dirty="0">
                <a:ea typeface="ＭＳ ゴシック" panose="020B0609070205080204" pitchFamily="49" charset="-128"/>
              </a:rPr>
              <a:t>”}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ea typeface="ＭＳ ゴシック" panose="020B0609070205080204" pitchFamily="49" charset="-128"/>
              </a:rPr>
              <a:t>メールアドレスと氏名の対応表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double</a:t>
            </a:r>
            <a:r>
              <a:rPr lang="en-US" altLang="ja-JP" sz="2400" dirty="0"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root{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1.0000000 </a:t>
            </a:r>
            <a:r>
              <a:rPr lang="en-US" altLang="ja-JP" sz="2400" dirty="0">
                <a:ea typeface="ＭＳ ゴシック" panose="020B0609070205080204" pitchFamily="49" charset="-128"/>
              </a:rPr>
              <a:t>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2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1.1421356</a:t>
            </a:r>
            <a:r>
              <a:rPr lang="en-US" altLang="ja-JP" sz="2400" dirty="0">
                <a:ea typeface="ＭＳ ゴシック" panose="020B0609070205080204" pitchFamily="49" charset="-128"/>
              </a:rPr>
              <a:t>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1.7320504 </a:t>
            </a:r>
            <a:r>
              <a:rPr lang="en-US" altLang="ja-JP" sz="2400" dirty="0">
                <a:ea typeface="ＭＳ ゴシック" panose="020B0609070205080204" pitchFamily="49" charset="-128"/>
              </a:rPr>
              <a:t>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4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2.0000000</a:t>
            </a:r>
            <a:r>
              <a:rPr lang="en-US" altLang="ja-JP" sz="2400" dirty="0">
                <a:ea typeface="ＭＳ ゴシック" panose="020B0609070205080204" pitchFamily="49" charset="-128"/>
              </a:rPr>
              <a:t>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5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B0F0"/>
                </a:solidFill>
                <a:ea typeface="ＭＳ ゴシック" panose="020B0609070205080204" pitchFamily="49" charset="-128"/>
              </a:rPr>
              <a:t>2.2360679 </a:t>
            </a:r>
            <a:r>
              <a:rPr lang="en-US" altLang="ja-JP" sz="2400" dirty="0">
                <a:ea typeface="ＭＳ ゴシック" panose="020B0609070205080204" pitchFamily="49" charset="-128"/>
              </a:rPr>
              <a:t>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ea typeface="ＭＳ ゴシック" panose="020B0609070205080204" pitchFamily="49" charset="-128"/>
              </a:rPr>
              <a:t>自然数と平方根の対応表</a:t>
            </a:r>
            <a:endParaRPr kumimoji="1" lang="ja-JP" altLang="en-US" sz="9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4F37C2-548E-3B3A-FDD0-5364F7017A1D}"/>
              </a:ext>
            </a:extLst>
          </p:cNvPr>
          <p:cNvSpPr txBox="1"/>
          <p:nvPr/>
        </p:nvSpPr>
        <p:spPr>
          <a:xfrm>
            <a:off x="5905440" y="5525352"/>
            <a:ext cx="6067687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何かのペアをデータとして利用したいときに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</a:rPr>
              <a:t>map</a:t>
            </a:r>
            <a:r>
              <a:rPr kumimoji="1" lang="ja-JP" altLang="en-US" sz="2400" dirty="0">
                <a:solidFill>
                  <a:srgbClr val="00B050"/>
                </a:solidFill>
              </a:rPr>
              <a:t>クラスは適している</a:t>
            </a:r>
          </a:p>
        </p:txBody>
      </p:sp>
    </p:spTree>
    <p:extLst>
      <p:ext uri="{BB962C8B-B14F-4D97-AF65-F5344CB8AC3E}">
        <p14:creationId xmlns:p14="http://schemas.microsoft.com/office/powerpoint/2010/main" val="121643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128173"/>
            <a:ext cx="11134927" cy="3908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ea typeface="ＭＳ ゴシック" panose="020B0609070205080204" pitchFamily="49" charset="-128"/>
              </a:rPr>
              <a:t>【map</a:t>
            </a:r>
            <a:r>
              <a:rPr lang="ja-JP" altLang="en-US" sz="3200" dirty="0">
                <a:ea typeface="ＭＳ ゴシック" panose="020B0609070205080204" pitchFamily="49" charset="-128"/>
              </a:rPr>
              <a:t>クラスの例</a:t>
            </a:r>
            <a:r>
              <a:rPr lang="en-US" altLang="ja-JP" sz="3200" dirty="0">
                <a:ea typeface="ＭＳ ゴシック" panose="020B0609070205080204" pitchFamily="49" charset="-128"/>
              </a:rPr>
              <a:t>】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, map&lt;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&gt;&gt; 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{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 err="1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2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 err="1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1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     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3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ea typeface="ＭＳ ゴシック" panose="020B0609070205080204" pitchFamily="49" charset="-128"/>
              </a:rPr>
              <a:t>”,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9</a:t>
            </a:r>
            <a:r>
              <a:rPr lang="en-US" altLang="ja-JP" sz="2400" dirty="0">
                <a:ea typeface="ＭＳ ゴシック" panose="020B0609070205080204" pitchFamily="49" charset="-128"/>
              </a:rPr>
              <a:t>} } }, {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4</a:t>
            </a:r>
            <a:r>
              <a:rPr lang="en-US" altLang="ja-JP" sz="2400" dirty="0">
                <a:ea typeface="ＭＳ ゴシック" panose="020B0609070205080204" pitchFamily="49" charset="-128"/>
              </a:rPr>
              <a:t>, { {“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  <a:ea typeface="ＭＳ ゴシック" panose="020B0609070205080204" pitchFamily="49" charset="-128"/>
              </a:rPr>
              <a:t>def</a:t>
            </a:r>
            <a:r>
              <a:rPr lang="en-US" altLang="ja-JP" sz="2400" dirty="0">
                <a:ea typeface="ＭＳ ゴシック" panose="020B0609070205080204" pitchFamily="49" charset="-128"/>
              </a:rPr>
              <a:t>”,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7</a:t>
            </a:r>
            <a:r>
              <a:rPr lang="en-US" altLang="ja-JP" sz="2400" dirty="0">
                <a:ea typeface="ＭＳ ゴシック" panose="020B0609070205080204" pitchFamily="49" charset="-128"/>
              </a:rPr>
              <a:t>} } }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};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[1]["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3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[2][“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abc</a:t>
            </a:r>
            <a:r>
              <a:rPr lang="en-US" altLang="ja-JP" sz="2400" dirty="0">
                <a:ea typeface="ＭＳ ゴシック" panose="020B0609070205080204" pitchFamily="49" charset="-128"/>
              </a:rPr>
              <a:t>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1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[3][“def"]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9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tMap</a:t>
            </a:r>
            <a:r>
              <a:rPr lang="en-US" altLang="ja-JP" sz="2400" dirty="0">
                <a:ea typeface="ＭＳ ゴシック" panose="020B0609070205080204" pitchFamily="49" charset="-128"/>
              </a:rPr>
              <a:t>[4][“def"]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7</a:t>
            </a:r>
            <a:r>
              <a:rPr lang="en-US" altLang="ja-JP" sz="2400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400" dirty="0">
                <a:ea typeface="ＭＳ ゴシック" panose="020B0609070205080204" pitchFamily="49" charset="-128"/>
              </a:rPr>
              <a:t>//Map</a:t>
            </a:r>
            <a:r>
              <a:rPr lang="ja-JP" altLang="en-US" sz="2400" dirty="0">
                <a:ea typeface="ＭＳ ゴシック" panose="020B0609070205080204" pitchFamily="49" charset="-128"/>
              </a:rPr>
              <a:t>の二次元配列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3394626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連想配列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</a:t>
            </a:r>
            <a:r>
              <a:rPr lang="en-US" altLang="ja-JP" b="1" dirty="0">
                <a:solidFill>
                  <a:srgbClr val="00B050"/>
                </a:solidFill>
              </a:rPr>
              <a:t>【</a:t>
            </a:r>
            <a:r>
              <a:rPr lang="ja-JP" altLang="en-US" b="1" dirty="0">
                <a:solidFill>
                  <a:srgbClr val="00B050"/>
                </a:solidFill>
              </a:rPr>
              <a:t>キー</a:t>
            </a:r>
            <a:r>
              <a:rPr lang="en-US" altLang="ja-JP" b="1" dirty="0">
                <a:solidFill>
                  <a:srgbClr val="00B050"/>
                </a:solidFill>
              </a:rPr>
              <a:t>】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0070C0"/>
                </a:solidFill>
              </a:rPr>
              <a:t>【</a:t>
            </a:r>
            <a:r>
              <a:rPr lang="ja-JP" altLang="en-US" b="1" dirty="0">
                <a:solidFill>
                  <a:srgbClr val="0070C0"/>
                </a:solidFill>
              </a:rPr>
              <a:t>値</a:t>
            </a:r>
            <a:r>
              <a:rPr lang="en-US" altLang="ja-JP" b="1" dirty="0">
                <a:solidFill>
                  <a:srgbClr val="0070C0"/>
                </a:solidFill>
              </a:rPr>
              <a:t>(value)】</a:t>
            </a:r>
            <a:r>
              <a:rPr lang="ja-JP" altLang="en-US" dirty="0"/>
              <a:t>がペアになる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内部のデータは、キーの値によって昇順でソート</a:t>
            </a:r>
            <a:br>
              <a:rPr lang="en-US" altLang="ja-JP" dirty="0"/>
            </a:br>
            <a:r>
              <a:rPr lang="ja-JP" altLang="en-US" dirty="0"/>
              <a:t>されている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にデータを追加する際はキーと値のペアで追加</a:t>
            </a:r>
            <a:endParaRPr lang="en-US" altLang="ja-JP" dirty="0"/>
          </a:p>
          <a:p>
            <a:pPr lvl="1"/>
            <a:r>
              <a:rPr lang="ja-JP" altLang="en-US" dirty="0"/>
              <a:t>イテレータを使ってキーや値を取得可能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B5559-B4BB-BA56-0D14-3A37FA865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3F0C2F-560B-2BA8-5DEB-03114639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CSV</a:t>
            </a:r>
            <a:r>
              <a:rPr kumimoji="1" lang="ja-JP" altLang="en-US" dirty="0"/>
              <a:t>ファイル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09AF97-F77C-4B8F-B1F0-C6881FA7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CSV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CSV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CSV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>
              <a:solidFill>
                <a:srgbClr val="00B0F0"/>
              </a:solidFill>
            </a:endParaRPr>
          </a:p>
          <a:p>
            <a:endParaRPr lang="en-US" altLang="ja-JP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2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2C1B6-D933-5A37-BFFA-4E1D0A0A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CB767-1CFC-4C2C-97EA-608CDE25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595453-F6A2-482C-A45C-186CB84E0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r>
              <a:rPr lang="ja-JP" altLang="en-US" dirty="0"/>
              <a:t>以下の</a:t>
            </a:r>
            <a:r>
              <a:rPr lang="en-US" altLang="ja-JP" dirty="0"/>
              <a:t>2</a:t>
            </a:r>
            <a:r>
              <a:rPr lang="ja-JP" altLang="en-US" dirty="0"/>
              <a:t>通りの方法がある</a:t>
            </a:r>
            <a:br>
              <a:rPr lang="en-US" altLang="ja-JP" dirty="0"/>
            </a:br>
            <a:endParaRPr lang="en-US" altLang="ja-JP" dirty="0"/>
          </a:p>
          <a:p>
            <a:pPr marL="1200150" lvl="1" indent="-742950">
              <a:buFont typeface="+mj-ea"/>
              <a:buAutoNum type="circleNumDbPlain"/>
            </a:pPr>
            <a:r>
              <a:rPr lang="ja-JP" altLang="en-US" sz="3600" dirty="0"/>
              <a:t>メモ帳などのテキストエディタで作成</a:t>
            </a:r>
            <a:br>
              <a:rPr lang="en-US" altLang="ja-JP" sz="3600" dirty="0"/>
            </a:br>
            <a:endParaRPr lang="en-US" altLang="ja-JP" sz="3600" dirty="0"/>
          </a:p>
          <a:p>
            <a:pPr marL="1200150" lvl="1" indent="-742950">
              <a:buFont typeface="+mj-ea"/>
              <a:buAutoNum type="circleNumDbPlain"/>
            </a:pPr>
            <a:r>
              <a:rPr lang="en-US" altLang="ja-JP" sz="3600" dirty="0">
                <a:solidFill>
                  <a:srgbClr val="00B0F0"/>
                </a:solidFill>
              </a:rPr>
              <a:t>Excel</a:t>
            </a:r>
            <a:r>
              <a:rPr lang="ja-JP" altLang="en-US" sz="3600" dirty="0">
                <a:solidFill>
                  <a:srgbClr val="00B0F0"/>
                </a:solidFill>
              </a:rPr>
              <a:t>を使って表形式で入力したものを</a:t>
            </a:r>
            <a:r>
              <a:rPr lang="en-US" altLang="ja-JP" sz="3600" dirty="0">
                <a:solidFill>
                  <a:srgbClr val="00B0F0"/>
                </a:solidFill>
              </a:rPr>
              <a:t>CSV</a:t>
            </a:r>
            <a:r>
              <a:rPr lang="ja-JP" altLang="en-US" sz="3600" dirty="0">
                <a:solidFill>
                  <a:srgbClr val="00B0F0"/>
                </a:solidFill>
              </a:rPr>
              <a:t>形式で保存する</a:t>
            </a:r>
            <a:endParaRPr lang="en-US" altLang="ja-JP" sz="3600" dirty="0">
              <a:solidFill>
                <a:srgbClr val="00B0F0"/>
              </a:solidFill>
            </a:endParaRPr>
          </a:p>
          <a:p>
            <a:pPr marL="457200" lvl="1" indent="0">
              <a:buNone/>
            </a:pPr>
            <a:br>
              <a:rPr lang="en-US" altLang="ja-JP" sz="4000" dirty="0"/>
            </a:br>
            <a:r>
              <a:rPr lang="ja-JP" altLang="en-US" sz="3600" dirty="0"/>
              <a:t>今回は②の方法で行う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08208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9CF4C-BF96-45F3-D7B0-5EECC8F1C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834D57-17F2-4735-593A-2A8137FA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3235FD-8E64-572A-EF62-865303ED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Excel</a:t>
            </a:r>
            <a:r>
              <a:rPr lang="ja-JP" altLang="en-US" dirty="0"/>
              <a:t>を起動する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セルにデータを入力</a:t>
            </a:r>
            <a:br>
              <a:rPr lang="en-US" altLang="ja-JP" dirty="0"/>
            </a:br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4710AAB-89CF-DAE6-8F87-925811FC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11" y="3462188"/>
            <a:ext cx="7526858" cy="30638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709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4977E-BC46-F3CA-DA65-ADDBA34D0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889192-2523-B9A5-EB6A-C8C66158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B42CD-E152-4E4B-33BD-B2B1F4AE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en-US" altLang="ja-JP" dirty="0"/>
              <a:t>[</a:t>
            </a:r>
            <a:r>
              <a:rPr lang="ja-JP" altLang="en-US" dirty="0"/>
              <a:t>ファイル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名前をつけて保存</a:t>
            </a:r>
            <a:r>
              <a:rPr lang="en-US" altLang="ja-JP" dirty="0"/>
              <a:t>]</a:t>
            </a:r>
            <a:r>
              <a:rPr lang="ja-JP" altLang="en-US" dirty="0"/>
              <a:t>＞</a:t>
            </a:r>
            <a:r>
              <a:rPr lang="en-US" altLang="ja-JP" dirty="0"/>
              <a:t>[</a:t>
            </a:r>
            <a:r>
              <a:rPr lang="ja-JP" altLang="en-US" dirty="0"/>
              <a:t>参照</a:t>
            </a:r>
            <a:r>
              <a:rPr lang="en-US" altLang="ja-JP" dirty="0"/>
              <a:t>]</a:t>
            </a:r>
            <a:br>
              <a:rPr lang="en-US" altLang="ja-JP" dirty="0"/>
            </a:br>
            <a:r>
              <a:rPr lang="ja-JP" altLang="en-US" dirty="0"/>
              <a:t>から、</a:t>
            </a:r>
            <a:r>
              <a:rPr lang="en-US" altLang="ja-JP" dirty="0"/>
              <a:t>C++</a:t>
            </a:r>
            <a:r>
              <a:rPr lang="ja-JP" altLang="en-US" dirty="0"/>
              <a:t>作業フォルダ内の「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/>
              <a:t>」フォルダ</a:t>
            </a:r>
            <a:br>
              <a:rPr lang="en-US" altLang="ja-JP" dirty="0"/>
            </a:br>
            <a:r>
              <a:rPr lang="ja-JP" altLang="en-US" dirty="0"/>
              <a:t>を選択する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ファイル名を「</a:t>
            </a:r>
            <a:r>
              <a:rPr lang="en-US" altLang="ja-JP" dirty="0" err="1">
                <a:solidFill>
                  <a:srgbClr val="00B050"/>
                </a:solidFill>
              </a:rPr>
              <a:t>enemy_list</a:t>
            </a:r>
            <a:r>
              <a:rPr lang="ja-JP" altLang="en-US" dirty="0"/>
              <a:t>」と入力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3"/>
            </a:pPr>
            <a:r>
              <a:rPr lang="ja-JP" altLang="en-US" dirty="0"/>
              <a:t>ファイルの種類を「</a:t>
            </a:r>
            <a:r>
              <a:rPr lang="en-US" altLang="ja-JP" dirty="0">
                <a:solidFill>
                  <a:srgbClr val="00B050"/>
                </a:solidFill>
              </a:rPr>
              <a:t>CSV</a:t>
            </a:r>
            <a:r>
              <a:rPr lang="ja-JP" altLang="en-US" dirty="0">
                <a:solidFill>
                  <a:srgbClr val="00B050"/>
                </a:solidFill>
              </a:rPr>
              <a:t>（コンマ区切り）</a:t>
            </a:r>
            <a:r>
              <a:rPr lang="ja-JP" altLang="en-US" dirty="0"/>
              <a:t>」にする</a:t>
            </a: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※CSV UTF-8</a:t>
            </a:r>
            <a:r>
              <a:rPr lang="ja-JP" altLang="en-US" dirty="0">
                <a:solidFill>
                  <a:srgbClr val="FF0000"/>
                </a:solidFill>
              </a:rPr>
              <a:t>ではない</a:t>
            </a:r>
            <a:endParaRPr lang="en-US" altLang="ja-JP" dirty="0">
              <a:solidFill>
                <a:srgbClr val="FF0000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118C50D-DEE7-A93E-9E9D-94F6D4C0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2295" y="2474427"/>
            <a:ext cx="1905266" cy="356284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A4DB01F-09F8-FAC8-504A-63382917D894}"/>
              </a:ext>
            </a:extLst>
          </p:cNvPr>
          <p:cNvCxnSpPr/>
          <p:nvPr/>
        </p:nvCxnSpPr>
        <p:spPr>
          <a:xfrm>
            <a:off x="10182295" y="3618688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490B84F-EE89-E524-063A-2A9D2BE67653}"/>
              </a:ext>
            </a:extLst>
          </p:cNvPr>
          <p:cNvCxnSpPr/>
          <p:nvPr/>
        </p:nvCxnSpPr>
        <p:spPr>
          <a:xfrm>
            <a:off x="10156355" y="3664083"/>
            <a:ext cx="1828800" cy="0"/>
          </a:xfrm>
          <a:prstGeom prst="line">
            <a:avLst/>
          </a:prstGeom>
          <a:ln w="190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矢印: 右 9">
            <a:extLst>
              <a:ext uri="{FF2B5EF4-FFF2-40B4-BE49-F238E27FC236}">
                <a16:creationId xmlns:a16="http://schemas.microsoft.com/office/drawing/2014/main" id="{D6B094FD-2B07-3E25-4595-60D7C20CDC51}"/>
              </a:ext>
            </a:extLst>
          </p:cNvPr>
          <p:cNvSpPr/>
          <p:nvPr/>
        </p:nvSpPr>
        <p:spPr>
          <a:xfrm>
            <a:off x="9448534" y="5554795"/>
            <a:ext cx="671887" cy="3643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73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DFBAD-4AC6-6462-2B33-5574999ED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4D26BB-2FA7-C5AB-F2A6-F3FC9F1E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3A881D-20D7-9BC5-FA53-72FD452FE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ファイルの作り方</a:t>
            </a:r>
            <a:br>
              <a:rPr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 startAt="6"/>
            </a:pPr>
            <a:r>
              <a:rPr lang="ja-JP" altLang="en-US" dirty="0"/>
              <a:t>コマンドプロンプトから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4000" dirty="0">
                <a:solidFill>
                  <a:srgbClr val="00B0F0"/>
                </a:solidFill>
              </a:rPr>
              <a:t>notepad enemy_list.csv</a:t>
            </a:r>
            <a:br>
              <a:rPr lang="en-US" altLang="ja-JP" sz="4000" dirty="0">
                <a:solidFill>
                  <a:srgbClr val="00B0F0"/>
                </a:solidFill>
              </a:rPr>
            </a:br>
            <a:br>
              <a:rPr lang="en-US" altLang="ja-JP" dirty="0"/>
            </a:br>
            <a:r>
              <a:rPr lang="ja-JP" altLang="en-US" dirty="0"/>
              <a:t>と入力して、メモ帳に</a:t>
            </a:r>
            <a:r>
              <a:rPr lang="en-US" altLang="ja-JP" dirty="0"/>
              <a:t>csv</a:t>
            </a:r>
            <a:r>
              <a:rPr lang="ja-JP" altLang="en-US" dirty="0"/>
              <a:t>ファイルの内容を表示して</a:t>
            </a:r>
            <a:br>
              <a:rPr lang="en-US" altLang="ja-JP" dirty="0"/>
            </a:br>
            <a:r>
              <a:rPr lang="ja-JP" altLang="en-US" dirty="0"/>
              <a:t>コンマ区切りのファイルになっていれば</a:t>
            </a:r>
            <a:r>
              <a:rPr lang="en-US" altLang="ja-JP" dirty="0"/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400818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ファイルの読み込み</a:t>
            </a:r>
            <a:endParaRPr lang="en-US" altLang="ja-JP" dirty="0"/>
          </a:p>
          <a:p>
            <a:pPr lvl="1"/>
            <a:r>
              <a:rPr lang="en-US" altLang="ja-JP" dirty="0"/>
              <a:t>CSV</a:t>
            </a:r>
            <a:r>
              <a:rPr lang="ja-JP" altLang="en-US" dirty="0"/>
              <a:t>ファイルの読み込みを行うクラス</a:t>
            </a:r>
            <a:r>
              <a:rPr lang="en-US" altLang="ja-JP" dirty="0" err="1">
                <a:solidFill>
                  <a:srgbClr val="FF0000"/>
                </a:solidFill>
              </a:rPr>
              <a:t>CSVLoader</a:t>
            </a:r>
            <a:r>
              <a:rPr lang="ja-JP" altLang="en-US" dirty="0"/>
              <a:t>を</a:t>
            </a:r>
            <a:br>
              <a:rPr lang="en-US" altLang="ja-JP" dirty="0"/>
            </a:br>
            <a:r>
              <a:rPr lang="ja-JP" altLang="en-US" dirty="0"/>
              <a:t>作成する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/>
              <a:t>必要な機能は以下のとおり</a:t>
            </a:r>
            <a:endParaRPr lang="en-US" altLang="ja-JP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ファイルをオープンする</a:t>
            </a: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ファイル末尾に到達するまで一行ずつ読み込む</a:t>
            </a: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読み込んだ一行をカンマを基準に項目分けする</a:t>
            </a:r>
            <a:endParaRPr lang="en-US" altLang="ja-JP" sz="3200" dirty="0"/>
          </a:p>
          <a:p>
            <a:pPr marL="1428750" lvl="2" indent="-514350">
              <a:buFont typeface="+mj-ea"/>
              <a:buAutoNum type="circleNumDbPlain"/>
            </a:pPr>
            <a:r>
              <a:rPr lang="ja-JP" altLang="en-US" sz="3200" dirty="0"/>
              <a:t>各項目を</a:t>
            </a:r>
            <a:r>
              <a:rPr lang="en-US" altLang="ja-JP" sz="3200" dirty="0"/>
              <a:t>vector</a:t>
            </a:r>
            <a:r>
              <a:rPr lang="ja-JP" altLang="en-US" sz="3200" dirty="0"/>
              <a:t>の配列に格納する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479571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ファイルを開くその①</a:t>
            </a:r>
            <a:br>
              <a:rPr lang="en-US" altLang="ja-JP" dirty="0"/>
            </a:br>
            <a:r>
              <a:rPr lang="ja-JP" altLang="en-US" dirty="0"/>
              <a:t>インスタンス生成時にファイルを開く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#include &lt;</a:t>
            </a:r>
            <a:r>
              <a:rPr lang="en-US" altLang="ja-JP" dirty="0" err="1"/>
              <a:t>fstream</a:t>
            </a:r>
            <a:r>
              <a:rPr lang="en-US" altLang="ja-JP" dirty="0"/>
              <a:t>&gt;</a:t>
            </a: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ja-JP" altLang="en-US" dirty="0">
                <a:solidFill>
                  <a:srgbClr val="00B0F0"/>
                </a:solidFill>
              </a:rPr>
              <a:t>インスタンス名</a:t>
            </a:r>
            <a:r>
              <a:rPr lang="en-US" altLang="ja-JP" dirty="0"/>
              <a:t>(</a:t>
            </a:r>
            <a:r>
              <a:rPr lang="ja-JP" altLang="en-US" dirty="0">
                <a:solidFill>
                  <a:srgbClr val="00B050"/>
                </a:solidFill>
              </a:rPr>
              <a:t>ファイル名</a:t>
            </a:r>
            <a:r>
              <a:rPr lang="en-US" altLang="ja-JP" dirty="0"/>
              <a:t>);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dirty="0"/>
              <a:t>std::</a:t>
            </a:r>
            <a:r>
              <a:rPr lang="en-US" altLang="ja-JP" dirty="0" err="1">
                <a:solidFill>
                  <a:srgbClr val="FF0000"/>
                </a:solidFill>
              </a:rPr>
              <a:t>ifstream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ifs</a:t>
            </a:r>
            <a:r>
              <a:rPr lang="en-US" altLang="ja-JP" dirty="0"/>
              <a:t>(</a:t>
            </a:r>
            <a:r>
              <a:rPr lang="en-US" altLang="ja-JP" dirty="0">
                <a:solidFill>
                  <a:srgbClr val="00B050"/>
                </a:solidFill>
              </a:rPr>
              <a:t>“C:\test.csv”</a:t>
            </a:r>
            <a:r>
              <a:rPr lang="en-US" altLang="ja-JP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6073</TotalTime>
  <Words>3003</Words>
  <Application>Microsoft Office PowerPoint</Application>
  <PresentationFormat>ワイド画面</PresentationFormat>
  <Paragraphs>230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ＭＳ ゴシック</vt:lpstr>
      <vt:lpstr>0xProto</vt:lpstr>
      <vt:lpstr>Arial</vt:lpstr>
      <vt:lpstr>Office Theme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CSVファイル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246</cp:revision>
  <dcterms:created xsi:type="dcterms:W3CDTF">2024-07-09T01:55:23Z</dcterms:created>
  <dcterms:modified xsi:type="dcterms:W3CDTF">2024-10-29T02:09:18Z</dcterms:modified>
</cp:coreProperties>
</file>