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96" r:id="rId3"/>
    <p:sldId id="405" r:id="rId4"/>
    <p:sldId id="402" r:id="rId5"/>
    <p:sldId id="403" r:id="rId6"/>
    <p:sldId id="404" r:id="rId7"/>
    <p:sldId id="406" r:id="rId8"/>
    <p:sldId id="397" r:id="rId9"/>
    <p:sldId id="375" r:id="rId10"/>
    <p:sldId id="398" r:id="rId11"/>
    <p:sldId id="399" r:id="rId12"/>
    <p:sldId id="407" r:id="rId13"/>
    <p:sldId id="400" r:id="rId14"/>
    <p:sldId id="408" r:id="rId15"/>
    <p:sldId id="409" r:id="rId16"/>
    <p:sldId id="401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373" r:id="rId30"/>
    <p:sldId id="37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4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Comma Separated Values</a:t>
            </a:r>
            <a:r>
              <a:rPr lang="ja-JP" alt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の略</a:t>
            </a:r>
            <a:endParaRPr lang="en-US" altLang="ja-JP" b="0" i="0" dirty="0">
              <a:solidFill>
                <a:srgbClr val="474747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dirty="0"/>
              <a:t>データを「</a:t>
            </a:r>
            <a:r>
              <a:rPr lang="en-US" altLang="ja-JP" dirty="0"/>
              <a:t>,</a:t>
            </a:r>
            <a:r>
              <a:rPr lang="ja-JP" altLang="en-US" dirty="0"/>
              <a:t>（コンマ）」で項目ごとに区切って、管理するデータファイル形式</a:t>
            </a:r>
            <a:endParaRPr lang="en-US" altLang="ja-JP" dirty="0"/>
          </a:p>
          <a:p>
            <a:r>
              <a:rPr lang="ja-JP" altLang="en-US" dirty="0"/>
              <a:t>ひとつの行で、あるひとまとまりのデータを取り扱い、それらのデータを複数行で管理する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Name, HP, SP, </a:t>
            </a:r>
            <a:r>
              <a:rPr lang="en-US" altLang="ja-JP" dirty="0" err="1">
                <a:solidFill>
                  <a:srgbClr val="FF0000"/>
                </a:solidFill>
              </a:rPr>
              <a:t>Atk</a:t>
            </a:r>
            <a:r>
              <a:rPr lang="en-US" altLang="ja-JP" dirty="0">
                <a:solidFill>
                  <a:srgbClr val="FF0000"/>
                </a:solidFill>
              </a:rPr>
              <a:t>, Def, Gold, Exp,…</a:t>
            </a:r>
            <a:br>
              <a:rPr lang="en-US" altLang="ja-JP" dirty="0"/>
            </a:br>
            <a:r>
              <a:rPr lang="en-US" altLang="ja-JP" dirty="0"/>
              <a:t>AAA ,100, 50,  80,  50, 1000,   0,</a:t>
            </a:r>
            <a:br>
              <a:rPr lang="en-US" altLang="ja-JP" dirty="0"/>
            </a:br>
            <a:r>
              <a:rPr lang="en-US" altLang="ja-JP" dirty="0"/>
              <a:t>BBB ,200, 10, 100, 110, 2500, 800,</a:t>
            </a:r>
            <a:br>
              <a:rPr lang="en-US" altLang="ja-JP" dirty="0"/>
            </a:br>
            <a:r>
              <a:rPr lang="en-US" altLang="ja-JP" dirty="0"/>
              <a:t>CCC , 80, 90,  10, 300, 9000,9999,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ファイルを開くその②</a:t>
            </a:r>
            <a:br>
              <a:rPr lang="en-US" altLang="ja-JP" dirty="0"/>
            </a:br>
            <a:r>
              <a:rPr lang="ja-JP" altLang="en-US" dirty="0"/>
              <a:t>インスタンス生成後に</a:t>
            </a:r>
            <a:r>
              <a:rPr lang="en-US" altLang="ja-JP" dirty="0"/>
              <a:t>open</a:t>
            </a:r>
            <a:r>
              <a:rPr lang="ja-JP" altLang="en-US" dirty="0"/>
              <a:t>関数でファイルを開く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>
                <a:solidFill>
                  <a:srgbClr val="00B0F0"/>
                </a:solidFill>
              </a:rPr>
              <a:t>;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762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9F294-E7AA-DA8F-BD6B-6045D3B6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22F25-2691-E721-304F-1358F249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DCCF7-78C7-005F-5ACD-39A02E17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エラーチェック</a:t>
            </a:r>
            <a:br>
              <a:rPr lang="en-US" altLang="ja-JP" dirty="0"/>
            </a:br>
            <a:r>
              <a:rPr lang="ja-JP" altLang="en-US" dirty="0"/>
              <a:t>ファイルを開く際に、ファイルが存在しない、ファイルを開く権限がないといったことが生じた際は、</a:t>
            </a:r>
            <a:br>
              <a:rPr lang="en-US" altLang="ja-JP" dirty="0"/>
            </a:br>
            <a:r>
              <a:rPr lang="ja-JP" altLang="en-US" dirty="0"/>
              <a:t>以降の処理を停止する必要がある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if(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</a:t>
            </a:r>
            <a:r>
              <a:rPr lang="en-US" altLang="ja-JP" dirty="0" err="1">
                <a:solidFill>
                  <a:srgbClr val="FF0000"/>
                </a:solidFill>
              </a:rPr>
              <a:t>fail</a:t>
            </a:r>
            <a:r>
              <a:rPr lang="en-US" altLang="ja-JP" dirty="0"/>
              <a:t>()){ 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エラーが生じたときの処理を記述</a:t>
            </a:r>
            <a:br>
              <a:rPr lang="en-US" altLang="ja-JP" dirty="0"/>
            </a:br>
            <a:r>
              <a:rPr lang="en-US" altLang="ja-JP" dirty="0"/>
              <a:t>} else {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ファイルオープンに成功したときの処理</a:t>
            </a:r>
            <a:br>
              <a:rPr lang="en-US" altLang="ja-JP" dirty="0"/>
            </a:b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5B5FB-497E-4F4D-F637-99A9460D1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EBF56-4E36-2E54-4D4E-9F454286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55E05-C083-F312-D29B-BC6525C5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6EC66B-D9CB-D405-6E44-2AEE2F23F905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&lt;fstream&gt;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filename{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エラーの際の戻り値を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にする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88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7855-841F-9E96-9796-3E627D3FF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927B4-3CDE-988D-7777-5CD6231E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B9E42-5FAD-F264-1756-A658C3B1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文字列変数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ストリームから、改行までの一文を読み込んで、</a:t>
            </a:r>
            <a:br>
              <a:rPr lang="en-US" altLang="ja-JP" dirty="0"/>
            </a:br>
            <a:r>
              <a:rPr lang="ja-JP" altLang="en-US" dirty="0"/>
              <a:t>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読み込んだ内容が</a:t>
            </a:r>
            <a:r>
              <a:rPr lang="en-US" altLang="ja-JP" dirty="0">
                <a:solidFill>
                  <a:srgbClr val="00B050"/>
                </a:solidFill>
              </a:rPr>
              <a:t>text</a:t>
            </a:r>
            <a:r>
              <a:rPr lang="ja-JP" altLang="en-US" dirty="0">
                <a:solidFill>
                  <a:srgbClr val="00B050"/>
                </a:solidFill>
              </a:rPr>
              <a:t>内に格納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8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CCB11-1230-78D8-9910-C47DE0EB1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8CC84-1B03-1247-380D-E045814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A82E1C-CB4B-E632-86BE-C995BC64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A12CCE-215D-8A5C-3522-87B5DFA3FFFB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filename{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一行ファイルから読み込む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C18E488-2520-7FA9-62F3-EA8C7A898364}"/>
              </a:ext>
            </a:extLst>
          </p:cNvPr>
          <p:cNvSpPr/>
          <p:nvPr/>
        </p:nvSpPr>
        <p:spPr>
          <a:xfrm>
            <a:off x="625002" y="429372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241F858C-5B96-AE1C-75F0-AA58EE561D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C199233-DCAE-F0E0-8E29-F6C09BCFC906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0EC9E7E-B202-3614-8F94-A2F191AC663B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5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A3C69-1123-340C-1E0C-6B4C07A00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D4205-0153-BC7F-7516-392AF4A7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5AB1A-F685-58BF-8229-77D8817D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F0F2BB-0B74-262F-519C-C28A3636CA5D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filename{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一行ずつ読み込む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488BB92-47E0-2E5B-C307-0168EB6D4695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6883832-8650-8A49-FD48-58314AA4CB9A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5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C474D-4599-2D43-E0AB-CB02F6626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7F835-BF52-72E6-DE19-EAE54A20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FA09C-2FD7-3787-D172-5864EC73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087911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変数</a:t>
            </a:r>
            <a:r>
              <a:rPr lang="en-US" altLang="ja-JP" dirty="0">
                <a:solidFill>
                  <a:srgbClr val="FF00FF"/>
                </a:solidFill>
              </a:rPr>
              <a:t>, 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ストリームから、区切り文字で分割しながら読み込んで、文字列変数に格納する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B050"/>
                </a:solidFill>
              </a:rPr>
              <a:t>‘,’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8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2308-B0EA-7321-8A38-31EBF166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9F953-D6B0-B886-2A95-BACC50AA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DAEB4-D27F-D41A-4472-DD0C7993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B420CC-A6B9-296B-8E1A-6570C58B3C34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filename{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‘,’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コンマで分割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して文字列を読み込む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375C73B-3226-3B1C-0CE3-257A794A10CB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9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95F1E-C350-A758-0442-3F1EAB276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96779-0B39-B7D5-EDA3-C07F11FC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D4834-7233-9EEF-627B-13AD4BB4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実行結果を見ると、</a:t>
            </a:r>
            <a:r>
              <a:rPr lang="en-US" altLang="ja-JP" dirty="0"/>
              <a:t>CSV</a:t>
            </a:r>
            <a:r>
              <a:rPr lang="ja-JP" altLang="en-US" dirty="0"/>
              <a:t>ファイルの</a:t>
            </a:r>
            <a:br>
              <a:rPr lang="en-US" altLang="ja-JP" dirty="0"/>
            </a:br>
            <a:r>
              <a:rPr lang="ja-JP" altLang="en-US" dirty="0"/>
              <a:t>先頭からコンマを区切りとして文字列</a:t>
            </a:r>
            <a:br>
              <a:rPr lang="en-US" altLang="ja-JP" dirty="0"/>
            </a:br>
            <a:r>
              <a:rPr lang="ja-JP" altLang="en-US" dirty="0"/>
              <a:t>を読み込むことができている！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しかし、プログラムからは</a:t>
            </a:r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br>
              <a:rPr lang="en-US" altLang="ja-JP" dirty="0"/>
            </a:br>
            <a:r>
              <a:rPr lang="ja-JP" altLang="en-US" dirty="0"/>
              <a:t>がどちらになっているかはわからない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01E030-D9DE-C8B6-05BF-AEDB4FF9831F}"/>
              </a:ext>
            </a:extLst>
          </p:cNvPr>
          <p:cNvSpPr txBox="1"/>
          <p:nvPr/>
        </p:nvSpPr>
        <p:spPr>
          <a:xfrm>
            <a:off x="9075852" y="719178"/>
            <a:ext cx="2683213" cy="5693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accent4"/>
                </a:solidFill>
                <a:ea typeface="ＭＳ ゴシック" panose="020B0609070205080204" pitchFamily="49" charset="-128"/>
              </a:rPr>
              <a:t>実行結果</a:t>
            </a:r>
            <a:endParaRPr lang="en-US" altLang="ja-JP" sz="2800" dirty="0">
              <a:solidFill>
                <a:schemeClr val="accent4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Slime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8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Wolf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20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Spider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C77263-2DE2-1A25-9D84-89429F21D698}"/>
              </a:ext>
            </a:extLst>
          </p:cNvPr>
          <p:cNvSpPr txBox="1"/>
          <p:nvPr/>
        </p:nvSpPr>
        <p:spPr>
          <a:xfrm>
            <a:off x="933652" y="4473759"/>
            <a:ext cx="28552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</a:t>
            </a:r>
          </a:p>
          <a:p>
            <a:r>
              <a:rPr kumimoji="1" lang="en-US" altLang="ja-JP" sz="2400" dirty="0"/>
              <a:t>Wolf,20,30,1</a:t>
            </a:r>
          </a:p>
          <a:p>
            <a:r>
              <a:rPr kumimoji="1" lang="en-US" altLang="ja-JP" sz="2400" dirty="0"/>
              <a:t>Spider,30,15,5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86FB2F-6604-FB88-983A-2312EE3F70D4}"/>
              </a:ext>
            </a:extLst>
          </p:cNvPr>
          <p:cNvSpPr txBox="1"/>
          <p:nvPr/>
        </p:nvSpPr>
        <p:spPr>
          <a:xfrm>
            <a:off x="933652" y="6125516"/>
            <a:ext cx="78149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Slime,10,5,8,Wolf,20,30,1,Spider,30,15,5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4F123E-EB4D-CB24-5573-6F525F04F3E0}"/>
              </a:ext>
            </a:extLst>
          </p:cNvPr>
          <p:cNvSpPr txBox="1"/>
          <p:nvPr/>
        </p:nvSpPr>
        <p:spPr>
          <a:xfrm>
            <a:off x="1955259" y="5594603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or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094024-23B7-0658-A2A7-0E3F779623E4}"/>
              </a:ext>
            </a:extLst>
          </p:cNvPr>
          <p:cNvSpPr txBox="1"/>
          <p:nvPr/>
        </p:nvSpPr>
        <p:spPr>
          <a:xfrm>
            <a:off x="3959594" y="4782253"/>
            <a:ext cx="494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‘,’))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709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AC1EE-88DB-C9B6-B7C9-B15256827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9FD80-0DD6-F9BA-67C0-5659D03B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DB732-F7A9-AA49-501A-9745A90B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ファイルに項目を追加する際は、各</a:t>
            </a:r>
            <a:r>
              <a:rPr lang="en-US" altLang="ja-JP" dirty="0"/>
              <a:t>Enemy</a:t>
            </a:r>
            <a:r>
              <a:rPr lang="ja-JP" altLang="en-US" dirty="0"/>
              <a:t>が</a:t>
            </a:r>
            <a:br>
              <a:rPr lang="en-US" altLang="ja-JP" dirty="0"/>
            </a:br>
            <a:r>
              <a:rPr lang="ja-JP" altLang="en-US" dirty="0"/>
              <a:t>一行ずつわかれていたほうが見やすくて、</a:t>
            </a:r>
            <a:br>
              <a:rPr lang="en-US" altLang="ja-JP" dirty="0"/>
            </a:br>
            <a:r>
              <a:rPr lang="ja-JP" altLang="en-US" dirty="0"/>
              <a:t>管理もしやすい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B148D0-6F27-29EC-EA07-5AFDB11479EA}"/>
              </a:ext>
            </a:extLst>
          </p:cNvPr>
          <p:cNvSpPr txBox="1"/>
          <p:nvPr/>
        </p:nvSpPr>
        <p:spPr>
          <a:xfrm>
            <a:off x="1167116" y="2974832"/>
            <a:ext cx="47724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</a:t>
            </a:r>
          </a:p>
          <a:p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</a:t>
            </a:r>
          </a:p>
          <a:p>
            <a:r>
              <a:rPr kumimoji="1" lang="en-US" altLang="ja-JP" sz="3200" dirty="0"/>
              <a:t>Spider,30,15,5</a:t>
            </a:r>
            <a:r>
              <a:rPr kumimoji="1" lang="en-US" altLang="ja-JP" sz="3200" dirty="0">
                <a:solidFill>
                  <a:srgbClr val="FF0000"/>
                </a:solidFill>
              </a:rPr>
              <a:t>,2,3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5859C2-95DF-C203-0418-4443219E47D5}"/>
              </a:ext>
            </a:extLst>
          </p:cNvPr>
          <p:cNvSpPr txBox="1"/>
          <p:nvPr/>
        </p:nvSpPr>
        <p:spPr>
          <a:xfrm>
            <a:off x="686927" y="5332977"/>
            <a:ext cx="11505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,5,5,</a:t>
            </a:r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,5,2,</a:t>
            </a:r>
            <a:r>
              <a:rPr kumimoji="1" lang="en-US" altLang="ja-JP" sz="3200" dirty="0"/>
              <a:t>Spider,3…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86365F-EC68-EF29-B8A8-5094B40FA99D}"/>
              </a:ext>
            </a:extLst>
          </p:cNvPr>
          <p:cNvSpPr txBox="1"/>
          <p:nvPr/>
        </p:nvSpPr>
        <p:spPr>
          <a:xfrm>
            <a:off x="6153858" y="2793464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赤字</a:t>
            </a:r>
            <a:r>
              <a:rPr kumimoji="1" lang="ja-JP" altLang="en-US" sz="2400" dirty="0"/>
              <a:t>が新規追加パラメータ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8C4A91-2BEE-8D96-6F6B-B6E07744DAC7}"/>
              </a:ext>
            </a:extLst>
          </p:cNvPr>
          <p:cNvSpPr txBox="1"/>
          <p:nvPr/>
        </p:nvSpPr>
        <p:spPr>
          <a:xfrm>
            <a:off x="1167116" y="6022175"/>
            <a:ext cx="10280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データが横一線に並んでいると途中途中でデータを挿入する手間が必要・・・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B666AE-E393-8353-B904-F94DF16717C1}"/>
              </a:ext>
            </a:extLst>
          </p:cNvPr>
          <p:cNvSpPr txBox="1"/>
          <p:nvPr/>
        </p:nvSpPr>
        <p:spPr>
          <a:xfrm>
            <a:off x="6153858" y="3344163"/>
            <a:ext cx="5293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データが各行にわかれていると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データの末尾に追加するだけでよい！</a:t>
            </a:r>
          </a:p>
        </p:txBody>
      </p:sp>
    </p:spTree>
    <p:extLst>
      <p:ext uri="{BB962C8B-B14F-4D97-AF65-F5344CB8AC3E}">
        <p14:creationId xmlns:p14="http://schemas.microsoft.com/office/powerpoint/2010/main" val="140843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ゲームやアプリのデータを</a:t>
            </a:r>
            <a:r>
              <a:rPr lang="ja-JP" altLang="en-US" dirty="0">
                <a:solidFill>
                  <a:srgbClr val="00B0F0"/>
                </a:solidFill>
              </a:rPr>
              <a:t>簡易的に管理</a:t>
            </a:r>
            <a:r>
              <a:rPr lang="ja-JP" altLang="en-US" dirty="0"/>
              <a:t>することに利用されている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ファイルは</a:t>
            </a:r>
            <a:r>
              <a:rPr lang="ja-JP" altLang="en-US" dirty="0">
                <a:solidFill>
                  <a:srgbClr val="00B050"/>
                </a:solidFill>
              </a:rPr>
              <a:t>表計算アプリ</a:t>
            </a:r>
            <a:r>
              <a:rPr lang="ja-JP" altLang="en-US" dirty="0"/>
              <a:t>（</a:t>
            </a:r>
            <a:r>
              <a:rPr lang="en-US" altLang="ja-JP" dirty="0"/>
              <a:t>Excel</a:t>
            </a:r>
            <a:r>
              <a:rPr lang="ja-JP" altLang="en-US" dirty="0"/>
              <a:t>）等で読み書き可能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で</a:t>
            </a:r>
            <a:r>
              <a:rPr lang="en-US" altLang="ja-JP" dirty="0"/>
              <a:t>CSV</a:t>
            </a:r>
            <a:r>
              <a:rPr lang="ja-JP" altLang="en-US" dirty="0"/>
              <a:t>ファイルを扱う専用の関数はないため、ファイルの内容をコンマを基準に分解して読み込む機能を</a:t>
            </a:r>
            <a:r>
              <a:rPr lang="ja-JP" altLang="en-US" dirty="0">
                <a:solidFill>
                  <a:srgbClr val="FF0000"/>
                </a:solidFill>
              </a:rPr>
              <a:t>自前で実装する必要がある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BD5A-8C7E-29C7-5311-4F04E09A5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D2E7-95BA-D850-C105-1CDA189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9C023-799B-DC43-9F54-40827DED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（ファイルストリーム）から一行だけ読み込む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/>
              <a:t>に変換して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分割してできた文字列を二次元配列の一行ぶんの</a:t>
            </a:r>
            <a:br>
              <a:rPr lang="en-US" altLang="ja-JP" dirty="0"/>
            </a:br>
            <a:r>
              <a:rPr lang="ja-JP" altLang="en-US" dirty="0"/>
              <a:t>要素へ格納していく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901F1C-B00A-2E05-19A6-9C1EAB441685}"/>
              </a:ext>
            </a:extLst>
          </p:cNvPr>
          <p:cNvSpPr txBox="1"/>
          <p:nvPr/>
        </p:nvSpPr>
        <p:spPr>
          <a:xfrm>
            <a:off x="2032878" y="2782669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7209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9D9B0-76F7-EACC-C088-0576E4FB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406B3-98AD-0BFF-C1D5-7A4B509B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5B081-19BA-B73C-4B0D-80884D83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461560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（ファイルストリーム）から一行だけ読み込む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/>
              <a:t>に変換して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分割してできた文字列を二次元配列の一行ぶんの</a:t>
            </a:r>
            <a:br>
              <a:rPr lang="en-US" altLang="ja-JP" dirty="0"/>
            </a:br>
            <a:r>
              <a:rPr lang="ja-JP" altLang="en-US" dirty="0"/>
              <a:t>要素へ格納していく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6863D8-E73C-A20D-2C2B-0A292DA72924}"/>
              </a:ext>
            </a:extLst>
          </p:cNvPr>
          <p:cNvSpPr txBox="1"/>
          <p:nvPr/>
        </p:nvSpPr>
        <p:spPr>
          <a:xfrm>
            <a:off x="1818869" y="4183453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2BDCFF0C-07E1-25D3-E130-74A49FE50059}"/>
              </a:ext>
            </a:extLst>
          </p:cNvPr>
          <p:cNvSpPr/>
          <p:nvPr/>
        </p:nvSpPr>
        <p:spPr>
          <a:xfrm>
            <a:off x="5603132" y="4319081"/>
            <a:ext cx="671208" cy="379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05AFEC-0263-CA42-FF44-667671A3C8AC}"/>
              </a:ext>
            </a:extLst>
          </p:cNvPr>
          <p:cNvSpPr txBox="1"/>
          <p:nvPr/>
        </p:nvSpPr>
        <p:spPr>
          <a:xfrm>
            <a:off x="6274340" y="4085061"/>
            <a:ext cx="52822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00B0F0"/>
                </a:solidFill>
              </a:rPr>
              <a:t>istringstream</a:t>
            </a:r>
            <a:br>
              <a:rPr kumimoji="1" lang="en-US" altLang="ja-JP" sz="3200" b="1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(#include &lt;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sstream</a:t>
            </a:r>
            <a:r>
              <a:rPr kumimoji="1" lang="en-US" altLang="ja-JP" sz="3200" dirty="0">
                <a:solidFill>
                  <a:srgbClr val="00B0F0"/>
                </a:solidFill>
              </a:rPr>
              <a:t>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71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7B19F-4EF4-3D80-0744-20D60EEC4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BD9B1-49E4-0569-5D32-F8213313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E38292-8BC4-D612-F90D-6CD7652F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（ファイルストリーム）から一行だけ読み込む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/>
              <a:t>に変換して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分割してできた文字列を二次元配列の一行ぶんの</a:t>
            </a:r>
            <a:br>
              <a:rPr lang="en-US" altLang="ja-JP" dirty="0"/>
            </a:br>
            <a:r>
              <a:rPr lang="ja-JP" altLang="en-US" dirty="0"/>
              <a:t>要素へ格納していく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B04CD5-9310-F338-CAF0-0782B3431B90}"/>
              </a:ext>
            </a:extLst>
          </p:cNvPr>
          <p:cNvSpPr txBox="1"/>
          <p:nvPr/>
        </p:nvSpPr>
        <p:spPr>
          <a:xfrm>
            <a:off x="1682682" y="5535258"/>
            <a:ext cx="16193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3AADA-E558-7909-821F-7DCA3E752C81}"/>
              </a:ext>
            </a:extLst>
          </p:cNvPr>
          <p:cNvSpPr txBox="1"/>
          <p:nvPr/>
        </p:nvSpPr>
        <p:spPr>
          <a:xfrm>
            <a:off x="3496640" y="5547273"/>
            <a:ext cx="7585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10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BA6594-AC83-B8A6-4917-0B09CEDF5290}"/>
              </a:ext>
            </a:extLst>
          </p:cNvPr>
          <p:cNvSpPr txBox="1"/>
          <p:nvPr/>
        </p:nvSpPr>
        <p:spPr>
          <a:xfrm>
            <a:off x="5115993" y="5535257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8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B3B937-7766-97E6-C276-29184190E1B4}"/>
              </a:ext>
            </a:extLst>
          </p:cNvPr>
          <p:cNvSpPr txBox="1"/>
          <p:nvPr/>
        </p:nvSpPr>
        <p:spPr>
          <a:xfrm>
            <a:off x="4449785" y="5547273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6F1B27F-0488-B7BE-C452-4CB923DBD1EE}"/>
              </a:ext>
            </a:extLst>
          </p:cNvPr>
          <p:cNvSpPr/>
          <p:nvPr/>
        </p:nvSpPr>
        <p:spPr>
          <a:xfrm>
            <a:off x="5775650" y="5695024"/>
            <a:ext cx="369651" cy="282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70DD7B-FF03-D81D-402C-150BF8C9B7DB}"/>
              </a:ext>
            </a:extLst>
          </p:cNvPr>
          <p:cNvSpPr txBox="1"/>
          <p:nvPr/>
        </p:nvSpPr>
        <p:spPr>
          <a:xfrm>
            <a:off x="6291698" y="5512909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vector</a:t>
            </a:r>
            <a:r>
              <a:rPr kumimoji="1" lang="ja-JP" altLang="en-US" sz="3600" dirty="0"/>
              <a:t>配列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156E32-E1E9-ED75-1038-73DE3F933AED}"/>
              </a:ext>
            </a:extLst>
          </p:cNvPr>
          <p:cNvSpPr txBox="1"/>
          <p:nvPr/>
        </p:nvSpPr>
        <p:spPr>
          <a:xfrm>
            <a:off x="6326462" y="6063961"/>
            <a:ext cx="502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(#include &lt;vector&gt;)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80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B47E-44D1-F124-84BD-6AFE7C4E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494E-9801-2A2E-61D0-5C25BA89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04569-0EB0-4084-90C8-4337A2CB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8AEA52-7FC5-2141-6E2B-58F388A60C51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filename{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ストリームを分割して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へ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//Slime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3434EC1-BD8A-565D-FA6B-733291AC594F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9689288-6A8F-8752-46DE-4467E036D5ED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A5507DD-FF8C-D46A-4E2D-C2C69A17E5DD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38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3CEA3-5BFC-E532-25AA-9CCF2C7C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766BE-0966-8163-3D41-ACD14E47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31BBAB-6F8B-2AEC-028A-AC31B164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880FE6-1A0E-7B7A-02FD-41E28C3B5BC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filename{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1E901EC-62E8-6ACC-B16C-B22E8EB94EA0}"/>
              </a:ext>
            </a:extLst>
          </p:cNvPr>
          <p:cNvSpPr/>
          <p:nvPr/>
        </p:nvSpPr>
        <p:spPr>
          <a:xfrm>
            <a:off x="625002" y="51373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48BD704-10DF-69C4-3207-2624694A681F}"/>
              </a:ext>
            </a:extLst>
          </p:cNvPr>
          <p:cNvSpPr/>
          <p:nvPr/>
        </p:nvSpPr>
        <p:spPr>
          <a:xfrm>
            <a:off x="625002" y="556269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3F9F9F8-A80E-0370-7BA3-C008CE2128D6}"/>
              </a:ext>
            </a:extLst>
          </p:cNvPr>
          <p:cNvSpPr/>
          <p:nvPr/>
        </p:nvSpPr>
        <p:spPr>
          <a:xfrm>
            <a:off x="625002" y="598804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74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6A18-B67B-60B0-5B72-D82794570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416E-347F-1233-1201-EA8BDFDA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64074-48C1-05CD-22CF-D77A0B2C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F730C6-221B-A1C0-2478-62739E876969}"/>
              </a:ext>
            </a:extLst>
          </p:cNvPr>
          <p:cNvSpPr txBox="1"/>
          <p:nvPr/>
        </p:nvSpPr>
        <p:spPr>
          <a:xfrm>
            <a:off x="838200" y="1162976"/>
            <a:ext cx="11194915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9DC8558-824F-DB72-EAA1-5342921499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2261E4D5-BC7C-B1F6-C0E2-2A29B390EB1B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92DB337-F9EB-3B2A-5094-FC5F72BA516E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7D2F22F-3627-4C1E-A8E9-892E038BA609}"/>
              </a:ext>
            </a:extLst>
          </p:cNvPr>
          <p:cNvSpPr/>
          <p:nvPr/>
        </p:nvSpPr>
        <p:spPr>
          <a:xfrm>
            <a:off x="625002" y="130621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D444514E-81A6-89C3-5367-3C280235D652}"/>
              </a:ext>
            </a:extLst>
          </p:cNvPr>
          <p:cNvSpPr/>
          <p:nvPr/>
        </p:nvSpPr>
        <p:spPr>
          <a:xfrm>
            <a:off x="625002" y="215690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217FCFA-E2C7-6F79-2F2F-93A4E60BE81D}"/>
              </a:ext>
            </a:extLst>
          </p:cNvPr>
          <p:cNvSpPr/>
          <p:nvPr/>
        </p:nvSpPr>
        <p:spPr>
          <a:xfrm>
            <a:off x="625002" y="38468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0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04DB1-B2E8-7BD4-03AF-8CEBBB9F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3C2E5-98D4-8259-CCCB-8A457BD6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97FB56-A2C6-B64F-D5F3-5E81234D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5B9F86-CB9C-BB6E-1538-C978DBC88A2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800" dirty="0">
                <a:ea typeface="ＭＳ ゴシック" panose="020B0609070205080204" pitchFamily="49" charset="-128"/>
              </a:rPr>
              <a:t>(1);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.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450CAA-58C6-8BE3-9ABC-783AB9598CDF}"/>
              </a:ext>
            </a:extLst>
          </p:cNvPr>
          <p:cNvSpPr/>
          <p:nvPr/>
        </p:nvSpPr>
        <p:spPr>
          <a:xfrm>
            <a:off x="636351" y="13170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18C27BA-7E54-7DBA-BFFA-B01704C85067}"/>
              </a:ext>
            </a:extLst>
          </p:cNvPr>
          <p:cNvSpPr/>
          <p:nvPr/>
        </p:nvSpPr>
        <p:spPr>
          <a:xfrm>
            <a:off x="636351" y="299389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6CB6EA19-7849-A8F3-7045-C93CA3BD80C6}"/>
              </a:ext>
            </a:extLst>
          </p:cNvPr>
          <p:cNvSpPr/>
          <p:nvPr/>
        </p:nvSpPr>
        <p:spPr>
          <a:xfrm>
            <a:off x="636351" y="424154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C78F6D8-6A36-34DC-D707-0B9A47672DB3}"/>
              </a:ext>
            </a:extLst>
          </p:cNvPr>
          <p:cNvSpPr/>
          <p:nvPr/>
        </p:nvSpPr>
        <p:spPr>
          <a:xfrm>
            <a:off x="636351" y="515327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250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0C54-0E57-7D53-7F3A-FB0086A6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7410F-8FA8-E125-A566-2DD1D50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70CB1-3B36-7878-B381-35DCA53B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991C76-CA92-4A5C-89CE-D871C06C4227}"/>
              </a:ext>
            </a:extLst>
          </p:cNvPr>
          <p:cNvSpPr txBox="1"/>
          <p:nvPr/>
        </p:nvSpPr>
        <p:spPr>
          <a:xfrm>
            <a:off x="838201" y="1162976"/>
            <a:ext cx="10980906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行番号を管理する変数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for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6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各行の内容を表示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7B8D08F-4DAF-AF50-5968-2FE74D7C6481}"/>
              </a:ext>
            </a:extLst>
          </p:cNvPr>
          <p:cNvSpPr/>
          <p:nvPr/>
        </p:nvSpPr>
        <p:spPr>
          <a:xfrm>
            <a:off x="625002" y="20563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DC4E663-B1F6-E0C5-4CAC-80944D59AFCE}"/>
              </a:ext>
            </a:extLst>
          </p:cNvPr>
          <p:cNvSpPr/>
          <p:nvPr/>
        </p:nvSpPr>
        <p:spPr>
          <a:xfrm>
            <a:off x="625002" y="325991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5CE9CD5-3AD2-BA0A-9372-8EA5CC8EAA85}"/>
              </a:ext>
            </a:extLst>
          </p:cNvPr>
          <p:cNvSpPr/>
          <p:nvPr/>
        </p:nvSpPr>
        <p:spPr>
          <a:xfrm>
            <a:off x="625002" y="481367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A9E9204-87E5-88DF-D241-FED87376C479}"/>
              </a:ext>
            </a:extLst>
          </p:cNvPr>
          <p:cNvSpPr/>
          <p:nvPr/>
        </p:nvSpPr>
        <p:spPr>
          <a:xfrm>
            <a:off x="625002" y="411060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90DE6E1-7059-3054-FC5E-1F3576AED36D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99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20CB6-C7FA-0B9E-EA34-B517199B2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2F4EC-ED71-014C-4CA8-5BDD70F5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3A89F-4ABE-04F7-4611-24ABA84B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複数行にわたる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ファイルを読み込んで配列に</a:t>
            </a:r>
            <a:br>
              <a:rPr lang="en-US" altLang="ja-JP" dirty="0"/>
            </a:br>
            <a:r>
              <a:rPr lang="ja-JP" altLang="en-US" dirty="0"/>
              <a:t>格納することができた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・・・が、すべての要素が文字列（数字も文字列）として格納されている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43841F8-9E78-D155-D8EC-DA29C3A3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82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CSVLoader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csvloader.h</a:t>
            </a:r>
            <a:r>
              <a:rPr lang="en-US" altLang="ja-JP" dirty="0"/>
              <a:t>, csvloder.cpp, 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csvloader.cpp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B5559-B4BB-BA56-0D14-3A37FA865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F0C2F-560B-2BA8-5DEB-03114639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9AF97-F77C-4B8F-B1F0-C6881FA7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CSV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CSV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CSV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0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6" y="1097394"/>
            <a:ext cx="1113492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string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int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の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map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を宣言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		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Tom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100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キーを指定して削除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392024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79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指定キーの要素数から値の有無をチェック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2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D3888EC-69D2-1AD6-AB8B-5F8FB7892FD4}"/>
              </a:ext>
            </a:extLst>
          </p:cNvPr>
          <p:cNvSpPr/>
          <p:nvPr/>
        </p:nvSpPr>
        <p:spPr>
          <a:xfrm>
            <a:off x="620948" y="54442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107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88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のペアを追加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2218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7D4857-807D-C35E-B46E-B89C611FF17C}"/>
              </a:ext>
            </a:extLst>
          </p:cNvPr>
          <p:cNvSpPr txBox="1"/>
          <p:nvPr/>
        </p:nvSpPr>
        <p:spPr>
          <a:xfrm>
            <a:off x="2433008" y="3256451"/>
            <a:ext cx="606448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ペアを定義（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make_pair</a:t>
            </a:r>
            <a:r>
              <a:rPr kumimoji="1" lang="ja-JP" altLang="en-US" sz="2400" dirty="0">
                <a:solidFill>
                  <a:srgbClr val="00B050"/>
                </a:solidFill>
              </a:rPr>
              <a:t>）して挿入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　イテレータ不要（キー値により自動ソート）</a:t>
            </a:r>
          </a:p>
        </p:txBody>
      </p:sp>
    </p:spTree>
    <p:extLst>
      <p:ext uri="{BB962C8B-B14F-4D97-AF65-F5344CB8AC3E}">
        <p14:creationId xmlns:p14="http://schemas.microsoft.com/office/powerpoint/2010/main" val="926824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があればイテレータを返す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0391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4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3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065306" y="5265197"/>
            <a:ext cx="535595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イテレータの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first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キー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　　　　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second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値</a:t>
            </a:r>
            <a:r>
              <a:rPr kumimoji="1" lang="ja-JP" altLang="en-US" sz="2400" dirty="0">
                <a:solidFill>
                  <a:srgbClr val="00B050"/>
                </a:solidFill>
              </a:rPr>
              <a:t>を表す</a:t>
            </a:r>
          </a:p>
        </p:txBody>
      </p:sp>
    </p:spTree>
    <p:extLst>
      <p:ext uri="{BB962C8B-B14F-4D97-AF65-F5344CB8AC3E}">
        <p14:creationId xmlns:p14="http://schemas.microsoft.com/office/powerpoint/2010/main" val="1269478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score.emplace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C00000"/>
                </a:solidFill>
                <a:ea typeface="ＭＳ ゴシック" panose="020B0609070205080204" pitchFamily="49" charset="-128"/>
              </a:rPr>
              <a:t>“David”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70);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4282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635340" y="4929609"/>
            <a:ext cx="461216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emplace</a:t>
            </a:r>
            <a:r>
              <a:rPr kumimoji="1" lang="ja-JP" altLang="en-US" sz="2400" dirty="0">
                <a:solidFill>
                  <a:srgbClr val="00B050"/>
                </a:solidFill>
              </a:rPr>
              <a:t>で追加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→この場合はペアの定義は不要</a:t>
            </a:r>
          </a:p>
        </p:txBody>
      </p:sp>
    </p:spTree>
    <p:extLst>
      <p:ext uri="{BB962C8B-B14F-4D97-AF65-F5344CB8AC3E}">
        <p14:creationId xmlns:p14="http://schemas.microsoft.com/office/powerpoint/2010/main" val="4261722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  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it-&gt;first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it-&gt;second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23741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808594" y="3717521"/>
            <a:ext cx="840807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実行すると、キーが昇順ソートされていることがわかる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en-US" altLang="ja-JP" sz="2400" dirty="0">
                <a:solidFill>
                  <a:srgbClr val="00B050"/>
                </a:solidFill>
              </a:rPr>
              <a:t>map</a:t>
            </a:r>
            <a:r>
              <a:rPr kumimoji="1" lang="ja-JP" altLang="en-US" sz="2400" dirty="0">
                <a:solidFill>
                  <a:srgbClr val="00B050"/>
                </a:solidFill>
              </a:rPr>
              <a:t>クラスではキーが昇順ソートされていることが確認できる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26859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30099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332244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047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it-&gt;first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it-&gt;second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p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p.second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359332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861512" y="4865003"/>
            <a:ext cx="60484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イテレータのかわりに範囲</a:t>
            </a:r>
            <a:r>
              <a:rPr kumimoji="1" lang="en-US" altLang="ja-JP" sz="2400" dirty="0">
                <a:solidFill>
                  <a:srgbClr val="00B050"/>
                </a:solidFill>
              </a:rPr>
              <a:t>for</a:t>
            </a:r>
            <a:r>
              <a:rPr kumimoji="1" lang="ja-JP" altLang="en-US" sz="2400" dirty="0">
                <a:solidFill>
                  <a:srgbClr val="00B050"/>
                </a:solidFill>
              </a:rPr>
              <a:t>でも記述可能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39051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422916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454164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052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it-&gt;first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it-&gt;second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p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p.second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(const auto&amp;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[key, value]</a:t>
            </a:r>
            <a:r>
              <a:rPr lang="ja-JP" altLang="en-US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key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value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48304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2807109" y="3273358"/>
            <a:ext cx="599074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C++17</a:t>
            </a:r>
            <a:r>
              <a:rPr kumimoji="1" lang="ja-JP" altLang="en-US" sz="2400" dirty="0"/>
              <a:t>からできるようになった記述方法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  </a:t>
            </a:r>
            <a:r>
              <a:rPr kumimoji="1" lang="en-US" altLang="ja-JP" sz="2400" dirty="0">
                <a:solidFill>
                  <a:srgbClr val="0070C0"/>
                </a:solidFill>
              </a:rPr>
              <a:t>cl</a:t>
            </a:r>
            <a:r>
              <a:rPr kumimoji="1" lang="ja-JP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ja-JP" sz="2400" dirty="0">
                <a:solidFill>
                  <a:srgbClr val="0070C0"/>
                </a:solidFill>
              </a:rPr>
              <a:t>/</a:t>
            </a:r>
            <a:r>
              <a:rPr kumimoji="1" lang="en-US" altLang="ja-JP" sz="2400" dirty="0" err="1">
                <a:solidFill>
                  <a:srgbClr val="0070C0"/>
                </a:solidFill>
              </a:rPr>
              <a:t>EHsc</a:t>
            </a:r>
            <a:r>
              <a:rPr kumimoji="1" lang="ja-JP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/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std:c</a:t>
            </a:r>
            <a:r>
              <a:rPr kumimoji="1" lang="en-US" altLang="ja-JP" sz="2400" dirty="0">
                <a:solidFill>
                  <a:srgbClr val="FF0000"/>
                </a:solidFill>
              </a:rPr>
              <a:t>++17</a:t>
            </a:r>
            <a:r>
              <a:rPr kumimoji="1" lang="ja-JP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ja-JP" sz="2400" dirty="0">
                <a:solidFill>
                  <a:srgbClr val="0070C0"/>
                </a:solidFill>
              </a:rPr>
              <a:t>main.cpp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/>
              <a:t>でコンパイルが可能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514227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546629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577877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24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C1B6-D933-5A37-BFFA-4E1D0A0A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CB767-1CFC-4C2C-97EA-608CDE25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95453-F6A2-482C-A45C-186CB84E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r>
              <a:rPr lang="ja-JP" altLang="en-US" dirty="0"/>
              <a:t>以下の</a:t>
            </a:r>
            <a:r>
              <a:rPr lang="en-US" altLang="ja-JP" dirty="0"/>
              <a:t>2</a:t>
            </a:r>
            <a:r>
              <a:rPr lang="ja-JP" altLang="en-US" dirty="0"/>
              <a:t>通りの方法がある</a:t>
            </a:r>
            <a:br>
              <a:rPr lang="en-US" altLang="ja-JP" dirty="0"/>
            </a:br>
            <a:endParaRPr lang="en-US" altLang="ja-JP" dirty="0"/>
          </a:p>
          <a:p>
            <a:pPr marL="1200150" lvl="1" indent="-742950">
              <a:buFont typeface="+mj-ea"/>
              <a:buAutoNum type="circleNumDbPlain"/>
            </a:pPr>
            <a:r>
              <a:rPr lang="ja-JP" altLang="en-US" sz="3600" dirty="0"/>
              <a:t>メモ帳などのテキストエディタで作成</a:t>
            </a:r>
            <a:br>
              <a:rPr lang="en-US" altLang="ja-JP" sz="3600" dirty="0"/>
            </a:br>
            <a:endParaRPr lang="en-US" altLang="ja-JP" sz="3600" dirty="0"/>
          </a:p>
          <a:p>
            <a:pPr marL="1200150" lvl="1" indent="-742950">
              <a:buFont typeface="+mj-ea"/>
              <a:buAutoNum type="circleNumDbPlain"/>
            </a:pPr>
            <a:r>
              <a:rPr lang="en-US" altLang="ja-JP" sz="3600" dirty="0">
                <a:solidFill>
                  <a:srgbClr val="00B0F0"/>
                </a:solidFill>
              </a:rPr>
              <a:t>Excel</a:t>
            </a:r>
            <a:r>
              <a:rPr lang="ja-JP" altLang="en-US" sz="3600" dirty="0">
                <a:solidFill>
                  <a:srgbClr val="00B0F0"/>
                </a:solidFill>
              </a:rPr>
              <a:t>を使って表形式で入力したものを</a:t>
            </a:r>
            <a:r>
              <a:rPr lang="en-US" altLang="ja-JP" sz="3600" dirty="0">
                <a:solidFill>
                  <a:srgbClr val="00B0F0"/>
                </a:solidFill>
              </a:rPr>
              <a:t>CSV</a:t>
            </a:r>
            <a:r>
              <a:rPr lang="ja-JP" altLang="en-US" sz="3600" dirty="0">
                <a:solidFill>
                  <a:srgbClr val="00B0F0"/>
                </a:solidFill>
              </a:rPr>
              <a:t>形式で保存する</a:t>
            </a:r>
            <a:endParaRPr lang="en-US" altLang="ja-JP" sz="36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br>
              <a:rPr lang="en-US" altLang="ja-JP" sz="4000" dirty="0"/>
            </a:br>
            <a:r>
              <a:rPr lang="ja-JP" altLang="en-US" sz="3600" dirty="0"/>
              <a:t>今回は②の方法で行う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082080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128173"/>
            <a:ext cx="1113492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ea typeface="ＭＳ ゴシック" panose="020B0609070205080204" pitchFamily="49" charset="-128"/>
              </a:rPr>
              <a:t>【map</a:t>
            </a:r>
            <a:r>
              <a:rPr lang="ja-JP" altLang="en-US" sz="3200" dirty="0">
                <a:ea typeface="ＭＳ ゴシック" panose="020B0609070205080204" pitchFamily="49" charset="-128"/>
              </a:rPr>
              <a:t>クラスの例</a:t>
            </a:r>
            <a:r>
              <a:rPr lang="en-US" altLang="ja-JP" sz="3200" dirty="0">
                <a:ea typeface="ＭＳ ゴシック" panose="020B0609070205080204" pitchFamily="49" charset="-128"/>
              </a:rPr>
              <a:t>】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email{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kd1234567@st.kobedenshi.ac.jp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青木一郎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kd2345678@st.kobedenshi.ac.jp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赤城次郎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”},         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kd3456789@st.kobedenshi.ac.jp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緑川三郎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ea typeface="ＭＳ ゴシック" panose="020B0609070205080204" pitchFamily="49" charset="-128"/>
              </a:rPr>
              <a:t>メールアドレスと氏名の対応表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double</a:t>
            </a:r>
            <a:r>
              <a:rPr lang="en-US" altLang="ja-JP" sz="2400" dirty="0"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root{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1.0000000 </a:t>
            </a:r>
            <a:r>
              <a:rPr lang="en-US" altLang="ja-JP" sz="2400" dirty="0">
                <a:ea typeface="ＭＳ ゴシック" panose="020B0609070205080204" pitchFamily="49" charset="-128"/>
              </a:rPr>
              <a:t>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2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1.1421356</a:t>
            </a:r>
            <a:r>
              <a:rPr lang="en-US" altLang="ja-JP" sz="2400" dirty="0">
                <a:ea typeface="ＭＳ ゴシック" panose="020B0609070205080204" pitchFamily="49" charset="-128"/>
              </a:rPr>
              <a:t>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1.7320504 </a:t>
            </a:r>
            <a:r>
              <a:rPr lang="en-US" altLang="ja-JP" sz="2400" dirty="0">
                <a:ea typeface="ＭＳ ゴシック" panose="020B0609070205080204" pitchFamily="49" charset="-128"/>
              </a:rPr>
              <a:t>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4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2.0000000</a:t>
            </a:r>
            <a:r>
              <a:rPr lang="en-US" altLang="ja-JP" sz="2400" dirty="0">
                <a:ea typeface="ＭＳ ゴシック" panose="020B0609070205080204" pitchFamily="49" charset="-128"/>
              </a:rPr>
              <a:t>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5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2.2360679 </a:t>
            </a:r>
            <a:r>
              <a:rPr lang="en-US" altLang="ja-JP" sz="2400" dirty="0">
                <a:ea typeface="ＭＳ ゴシック" panose="020B0609070205080204" pitchFamily="49" charset="-128"/>
              </a:rPr>
              <a:t>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ea typeface="ＭＳ ゴシック" panose="020B0609070205080204" pitchFamily="49" charset="-128"/>
              </a:rPr>
              <a:t>自然数と平方根の対応表</a:t>
            </a:r>
            <a:endParaRPr kumimoji="1" lang="ja-JP" altLang="en-US" sz="9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4F37C2-548E-3B3A-FDD0-5364F7017A1D}"/>
              </a:ext>
            </a:extLst>
          </p:cNvPr>
          <p:cNvSpPr txBox="1"/>
          <p:nvPr/>
        </p:nvSpPr>
        <p:spPr>
          <a:xfrm>
            <a:off x="5905440" y="5525352"/>
            <a:ext cx="60676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何かのペアをデータとして利用したいときに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</a:rPr>
              <a:t>map</a:t>
            </a:r>
            <a:r>
              <a:rPr kumimoji="1" lang="ja-JP" altLang="en-US" sz="2400" dirty="0">
                <a:solidFill>
                  <a:srgbClr val="00B050"/>
                </a:solidFill>
              </a:rPr>
              <a:t>クラスは適している</a:t>
            </a:r>
          </a:p>
        </p:txBody>
      </p:sp>
    </p:spTree>
    <p:extLst>
      <p:ext uri="{BB962C8B-B14F-4D97-AF65-F5344CB8AC3E}">
        <p14:creationId xmlns:p14="http://schemas.microsoft.com/office/powerpoint/2010/main" val="121643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128173"/>
            <a:ext cx="11134927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ea typeface="ＭＳ ゴシック" panose="020B0609070205080204" pitchFamily="49" charset="-128"/>
              </a:rPr>
              <a:t>【map</a:t>
            </a:r>
            <a:r>
              <a:rPr lang="ja-JP" altLang="en-US" sz="3200" dirty="0">
                <a:ea typeface="ＭＳ ゴシック" panose="020B0609070205080204" pitchFamily="49" charset="-128"/>
              </a:rPr>
              <a:t>クラスの例</a:t>
            </a:r>
            <a:r>
              <a:rPr lang="en-US" altLang="ja-JP" sz="3200" dirty="0">
                <a:ea typeface="ＭＳ ゴシック" panose="020B0609070205080204" pitchFamily="49" charset="-128"/>
              </a:rPr>
              <a:t>】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, map&lt;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&gt;&gt;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{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 err="1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2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 err="1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ea typeface="ＭＳ ゴシック" panose="020B0609070205080204" pitchFamily="49" charset="-128"/>
              </a:rPr>
              <a:t>”,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9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4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ea typeface="ＭＳ ゴシック" panose="020B0609070205080204" pitchFamily="49" charset="-128"/>
              </a:rPr>
              <a:t>”,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7</a:t>
            </a:r>
            <a:r>
              <a:rPr lang="en-US" altLang="ja-JP" sz="2400" dirty="0">
                <a:ea typeface="ＭＳ ゴシック" panose="020B0609070205080204" pitchFamily="49" charset="-128"/>
              </a:rPr>
              <a:t>} } }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};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[1]["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3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[2][“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1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[3][“def"]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9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[4][“def"]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7</a:t>
            </a: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//Map</a:t>
            </a:r>
            <a:r>
              <a:rPr lang="ja-JP" altLang="en-US" sz="2400" dirty="0">
                <a:ea typeface="ＭＳ ゴシック" panose="020B0609070205080204" pitchFamily="49" charset="-128"/>
              </a:rPr>
              <a:t>の二次元配列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394626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連想配列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</a:t>
            </a:r>
            <a:r>
              <a:rPr lang="en-US" altLang="ja-JP" b="1" dirty="0">
                <a:solidFill>
                  <a:srgbClr val="00B050"/>
                </a:solidFill>
              </a:rPr>
              <a:t>【</a:t>
            </a:r>
            <a:r>
              <a:rPr lang="ja-JP" altLang="en-US" b="1" dirty="0">
                <a:solidFill>
                  <a:srgbClr val="00B050"/>
                </a:solidFill>
              </a:rPr>
              <a:t>キー</a:t>
            </a:r>
            <a:r>
              <a:rPr lang="en-US" altLang="ja-JP" b="1" dirty="0">
                <a:solidFill>
                  <a:srgbClr val="00B050"/>
                </a:solidFill>
              </a:rPr>
              <a:t>】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0070C0"/>
                </a:solidFill>
              </a:rPr>
              <a:t>【</a:t>
            </a:r>
            <a:r>
              <a:rPr lang="ja-JP" altLang="en-US" b="1" dirty="0">
                <a:solidFill>
                  <a:srgbClr val="0070C0"/>
                </a:solidFill>
              </a:rPr>
              <a:t>値</a:t>
            </a:r>
            <a:r>
              <a:rPr lang="en-US" altLang="ja-JP" b="1" dirty="0">
                <a:solidFill>
                  <a:srgbClr val="0070C0"/>
                </a:solidFill>
              </a:rPr>
              <a:t>(value)】</a:t>
            </a:r>
            <a:r>
              <a:rPr lang="ja-JP" altLang="en-US" dirty="0"/>
              <a:t>がペアになる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内部のデータは、キーの値によって昇順でソート</a:t>
            </a:r>
            <a:br>
              <a:rPr lang="en-US" altLang="ja-JP" dirty="0"/>
            </a:br>
            <a:r>
              <a:rPr lang="ja-JP" altLang="en-US" dirty="0"/>
              <a:t>されている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にデータを追加する際はキーと値のペアで追加</a:t>
            </a:r>
            <a:endParaRPr lang="en-US" altLang="ja-JP" dirty="0"/>
          </a:p>
          <a:p>
            <a:pPr lvl="1"/>
            <a:r>
              <a:rPr lang="ja-JP" altLang="en-US" dirty="0"/>
              <a:t>イテレータを使ってキーや値を取得可能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9CF4C-BF96-45F3-D7B0-5EECC8F1C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34D57-17F2-4735-593A-2A8137FA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235FD-8E64-572A-EF62-865303ED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Excel</a:t>
            </a:r>
            <a:r>
              <a:rPr lang="ja-JP" altLang="en-US" dirty="0"/>
              <a:t>を起動する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セルにデータを入力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4710AAB-89CF-DAE6-8F87-925811FC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1" y="3462188"/>
            <a:ext cx="7526858" cy="3063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0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4977E-BC46-F3CA-DA65-ADDBA34D0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89192-2523-B9A5-EB6A-C8C66158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B42CD-E152-4E4B-33BD-B2B1F4AE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en-US" altLang="ja-JP" dirty="0"/>
              <a:t>[</a:t>
            </a:r>
            <a:r>
              <a:rPr lang="ja-JP" altLang="en-US" dirty="0"/>
              <a:t>ファイル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名前をつけて保存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参照</a:t>
            </a:r>
            <a:r>
              <a:rPr lang="en-US" altLang="ja-JP" dirty="0"/>
              <a:t>]</a:t>
            </a:r>
            <a:br>
              <a:rPr lang="en-US" altLang="ja-JP" dirty="0"/>
            </a:br>
            <a:r>
              <a:rPr lang="ja-JP" altLang="en-US" dirty="0"/>
              <a:t>から、</a:t>
            </a:r>
            <a:r>
              <a:rPr lang="en-US" altLang="ja-JP" dirty="0"/>
              <a:t>C++</a:t>
            </a:r>
            <a:r>
              <a:rPr lang="ja-JP" altLang="en-US" dirty="0"/>
              <a:t>作業フォルダ内の「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/>
              <a:t>」フォルダ</a:t>
            </a:r>
            <a:br>
              <a:rPr lang="en-US" altLang="ja-JP" dirty="0"/>
            </a:br>
            <a:r>
              <a:rPr lang="ja-JP" altLang="en-US" dirty="0"/>
              <a:t>を選択する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ファイル名を「</a:t>
            </a:r>
            <a:r>
              <a:rPr lang="en-US" altLang="ja-JP" dirty="0" err="1">
                <a:solidFill>
                  <a:srgbClr val="00B050"/>
                </a:solidFill>
              </a:rPr>
              <a:t>enemy_list</a:t>
            </a:r>
            <a:r>
              <a:rPr lang="ja-JP" altLang="en-US" dirty="0"/>
              <a:t>」と入力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ファイルの種類を「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>
                <a:solidFill>
                  <a:srgbClr val="00B050"/>
                </a:solidFill>
              </a:rPr>
              <a:t>（コンマ区切り）</a:t>
            </a:r>
            <a:r>
              <a:rPr lang="ja-JP" altLang="en-US" dirty="0"/>
              <a:t>」にする</a:t>
            </a: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※CSV UTF-8</a:t>
            </a:r>
            <a:r>
              <a:rPr lang="ja-JP" altLang="en-US" dirty="0">
                <a:solidFill>
                  <a:srgbClr val="FF0000"/>
                </a:solidFill>
              </a:rPr>
              <a:t>ではない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18C50D-DEE7-A93E-9E9D-94F6D4C0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95" y="2474427"/>
            <a:ext cx="1905266" cy="35628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A4DB01F-09F8-FAC8-504A-63382917D894}"/>
              </a:ext>
            </a:extLst>
          </p:cNvPr>
          <p:cNvCxnSpPr/>
          <p:nvPr/>
        </p:nvCxnSpPr>
        <p:spPr>
          <a:xfrm>
            <a:off x="10182295" y="3618688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490B84F-EE89-E524-063A-2A9D2BE67653}"/>
              </a:ext>
            </a:extLst>
          </p:cNvPr>
          <p:cNvCxnSpPr/>
          <p:nvPr/>
        </p:nvCxnSpPr>
        <p:spPr>
          <a:xfrm>
            <a:off x="10156355" y="3664083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矢印: 右 9">
            <a:extLst>
              <a:ext uri="{FF2B5EF4-FFF2-40B4-BE49-F238E27FC236}">
                <a16:creationId xmlns:a16="http://schemas.microsoft.com/office/drawing/2014/main" id="{D6B094FD-2B07-3E25-4595-60D7C20CDC51}"/>
              </a:ext>
            </a:extLst>
          </p:cNvPr>
          <p:cNvSpPr/>
          <p:nvPr/>
        </p:nvSpPr>
        <p:spPr>
          <a:xfrm>
            <a:off x="9448534" y="5554795"/>
            <a:ext cx="671887" cy="364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7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FBAD-4AC6-6462-2B33-5574999E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26BB-2FA7-C5AB-F2A6-F3FC9F1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A881D-20D7-9BC5-FA53-72FD452F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6"/>
            </a:pPr>
            <a:r>
              <a:rPr lang="ja-JP" altLang="en-US" dirty="0"/>
              <a:t>コマンドプロンプトから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000" dirty="0">
                <a:solidFill>
                  <a:srgbClr val="00B0F0"/>
                </a:solidFill>
              </a:rPr>
              <a:t>type enemy_list.csv</a:t>
            </a:r>
            <a:br>
              <a:rPr lang="en-US" altLang="ja-JP" sz="4000" dirty="0">
                <a:solidFill>
                  <a:srgbClr val="00B0F0"/>
                </a:solidFill>
              </a:rPr>
            </a:br>
            <a:br>
              <a:rPr lang="en-US" altLang="ja-JP" dirty="0"/>
            </a:br>
            <a:r>
              <a:rPr lang="ja-JP" altLang="en-US" dirty="0"/>
              <a:t>と入力して、</a:t>
            </a:r>
            <a:r>
              <a:rPr lang="en-US" altLang="ja-JP" dirty="0"/>
              <a:t>CSV</a:t>
            </a:r>
            <a:r>
              <a:rPr lang="ja-JP" altLang="en-US" dirty="0"/>
              <a:t>ファイルの内容を表示してコンマ</a:t>
            </a:r>
            <a:br>
              <a:rPr lang="en-US" altLang="ja-JP" dirty="0"/>
            </a:br>
            <a:r>
              <a:rPr lang="ja-JP" altLang="en-US" dirty="0"/>
              <a:t>区切りのファイルになっていれば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0818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428750" lvl="2" indent="-514350">
              <a:buFont typeface="+mj-ea"/>
              <a:buAutoNum type="circleNumDbPlain"/>
            </a:pPr>
            <a:r>
              <a:rPr lang="en-US" altLang="ja-JP" sz="3200" dirty="0"/>
              <a:t>CSV</a:t>
            </a:r>
            <a:r>
              <a:rPr lang="ja-JP" altLang="en-US" sz="3200" dirty="0"/>
              <a:t>ファイルをオープンする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ファイル末尾に到達するまで一行ずつ読み込む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読み込んだ一行をコンマを基準に項目分けする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各項目を配列に格納する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35316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ファイルを開くその①</a:t>
            </a:r>
            <a:br>
              <a:rPr lang="en-US" altLang="ja-JP" dirty="0"/>
            </a:br>
            <a:r>
              <a:rPr lang="ja-JP" altLang="en-US" dirty="0"/>
              <a:t>インスタンス生成時にファイルを開く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6338</TotalTime>
  <Words>4473</Words>
  <Application>Microsoft Office PowerPoint</Application>
  <PresentationFormat>ワイド画面</PresentationFormat>
  <Paragraphs>407</Paragraphs>
  <Slides>42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6" baseType="lpstr">
      <vt:lpstr>ＭＳ ゴシック</vt:lpstr>
      <vt:lpstr>0xProto</vt:lpstr>
      <vt:lpstr>Arial</vt:lpstr>
      <vt:lpstr>Office Theme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260</cp:revision>
  <dcterms:created xsi:type="dcterms:W3CDTF">2024-07-09T01:55:23Z</dcterms:created>
  <dcterms:modified xsi:type="dcterms:W3CDTF">2024-10-29T08:25:02Z</dcterms:modified>
</cp:coreProperties>
</file>