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407" r:id="rId9"/>
    <p:sldId id="408" r:id="rId10"/>
    <p:sldId id="374" r:id="rId11"/>
    <p:sldId id="375" r:id="rId12"/>
    <p:sldId id="366" r:id="rId13"/>
    <p:sldId id="376" r:id="rId14"/>
    <p:sldId id="368" r:id="rId15"/>
    <p:sldId id="367" r:id="rId16"/>
    <p:sldId id="369" r:id="rId17"/>
    <p:sldId id="377" r:id="rId18"/>
    <p:sldId id="378" r:id="rId19"/>
    <p:sldId id="379" r:id="rId20"/>
    <p:sldId id="380" r:id="rId21"/>
    <p:sldId id="381" r:id="rId22"/>
    <p:sldId id="382" r:id="rId23"/>
    <p:sldId id="383" r:id="rId24"/>
    <p:sldId id="384" r:id="rId25"/>
    <p:sldId id="386" r:id="rId26"/>
    <p:sldId id="385"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9" r:id="rId48"/>
    <p:sldId id="410" r:id="rId49"/>
    <p:sldId id="411" r:id="rId50"/>
    <p:sldId id="413" r:id="rId51"/>
    <p:sldId id="412" r:id="rId52"/>
    <p:sldId id="414" r:id="rId53"/>
    <p:sldId id="415" r:id="rId54"/>
    <p:sldId id="416" r:id="rId55"/>
    <p:sldId id="417" r:id="rId56"/>
    <p:sldId id="41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FF"/>
    <a:srgbClr val="0000FF"/>
    <a:srgbClr val="70AD47"/>
    <a:srgbClr val="9966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2024/11/15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a:t>
            </a:r>
            <a:r>
              <a:rPr lang="ja-JP" altLang="en-US" dirty="0">
                <a:solidFill>
                  <a:srgbClr val="FF0000"/>
                </a:solidFill>
              </a:rPr>
              <a:t>コラボレーション機能</a:t>
            </a:r>
            <a:r>
              <a:rPr lang="ja-JP" altLang="en-US" dirty="0"/>
              <a:t>があり、ひとつのリポジトリを複数人で更新することができるようになっている</a:t>
            </a:r>
            <a:br>
              <a:rPr lang="en-US" altLang="ja-JP" dirty="0"/>
            </a:br>
            <a:endParaRPr lang="en-US" altLang="ja-JP" dirty="0"/>
          </a:p>
          <a:p>
            <a:r>
              <a:rPr lang="ja-JP" altLang="en-US" dirty="0"/>
              <a:t>リポジトリ内のファイルを各自で追加や編集をして、結果を</a:t>
            </a:r>
            <a:r>
              <a:rPr lang="ja-JP" altLang="en-US" b="1" dirty="0">
                <a:solidFill>
                  <a:srgbClr val="FF00FF"/>
                </a:solidFill>
              </a:rPr>
              <a:t>統合（マージ）</a:t>
            </a:r>
            <a:r>
              <a:rPr lang="ja-JP" altLang="en-US" dirty="0"/>
              <a:t>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フォルダに全</a:t>
            </a:r>
            <a:br>
              <a:rPr lang="en-US" altLang="ja-JP" dirty="0"/>
            </a:br>
            <a:r>
              <a:rPr lang="ja-JP" altLang="en-US" dirty="0"/>
              <a:t>ファイルをコピー</a:t>
            </a:r>
            <a:br>
              <a:rPr lang="en-US" altLang="ja-JP" dirty="0"/>
            </a:br>
            <a:r>
              <a:rPr lang="ja-JP" altLang="en-US" dirty="0"/>
              <a:t>した後、コメント</a:t>
            </a:r>
            <a:br>
              <a:rPr lang="en-US" altLang="ja-JP" dirty="0"/>
            </a:br>
            <a:r>
              <a:rPr lang="ja-JP" altLang="en-US" dirty="0"/>
              <a:t>を入力して</a:t>
            </a:r>
            <a:br>
              <a:rPr lang="en-US" altLang="ja-JP" dirty="0"/>
            </a:br>
            <a:r>
              <a:rPr lang="en-US" altLang="ja-JP" dirty="0">
                <a:solidFill>
                  <a:schemeClr val="bg1"/>
                </a:solidFill>
                <a:highlight>
                  <a:srgbClr val="0000FF"/>
                </a:highlight>
              </a:rPr>
              <a:t>[Commit </a:t>
            </a:r>
            <a:br>
              <a:rPr lang="en-US" altLang="ja-JP" dirty="0">
                <a:solidFill>
                  <a:schemeClr val="bg1"/>
                </a:solidFill>
                <a:highlight>
                  <a:srgbClr val="0000FF"/>
                </a:highlight>
              </a:rPr>
            </a:br>
            <a:r>
              <a:rPr lang="ja-JP" altLang="en-US" dirty="0">
                <a:solidFill>
                  <a:schemeClr val="bg1"/>
                </a:solidFill>
                <a:highlight>
                  <a:srgbClr val="0000FF"/>
                </a:highlight>
              </a:rPr>
              <a:t>　　　</a:t>
            </a:r>
            <a:r>
              <a:rPr lang="en-US" altLang="ja-JP" dirty="0">
                <a:solidFill>
                  <a:schemeClr val="bg1"/>
                </a:solidFill>
                <a:highlight>
                  <a:srgbClr val="0000FF"/>
                </a:highlight>
              </a:rPr>
              <a:t>to main]</a:t>
            </a:r>
            <a:br>
              <a:rPr lang="en-US" altLang="ja-JP" dirty="0">
                <a:solidFill>
                  <a:schemeClr val="bg1"/>
                </a:solidFill>
                <a:highlight>
                  <a:srgbClr val="0000FF"/>
                </a:highlight>
              </a:rPr>
            </a:br>
            <a:r>
              <a:rPr lang="ja-JP" altLang="en-US" dirty="0"/>
              <a:t>をクリック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1211A8ED-D7CE-071B-BA51-82F550E9C40C}"/>
              </a:ext>
            </a:extLst>
          </p:cNvPr>
          <p:cNvCxnSpPr>
            <a:stCxn id="7" idx="2"/>
            <a:endCxn id="8" idx="0"/>
          </p:cNvCxnSpPr>
          <p:nvPr/>
        </p:nvCxnSpPr>
        <p:spPr>
          <a:xfrm flipH="1">
            <a:off x="5676090" y="5251740"/>
            <a:ext cx="87549" cy="8968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A09B36D8-7F15-41F5-CC01-C67F71F8D21C}"/>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24614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00FF"/>
                </a:highlight>
              </a:rPr>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8A81E79-27BD-A1AF-E701-6E583A40FCB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3" name="テキスト ボックス 2">
            <a:extLst>
              <a:ext uri="{FF2B5EF4-FFF2-40B4-BE49-F238E27FC236}">
                <a16:creationId xmlns:a16="http://schemas.microsoft.com/office/drawing/2014/main" id="{9A0D0A4C-311A-3AEF-ACE9-6825CB85696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5" name="図 4">
            <a:extLst>
              <a:ext uri="{FF2B5EF4-FFF2-40B4-BE49-F238E27FC236}">
                <a16:creationId xmlns:a16="http://schemas.microsoft.com/office/drawing/2014/main" id="{7D7D7994-036E-A904-3CD9-47B627D2D6D1}"/>
              </a:ext>
            </a:extLst>
          </p:cNvPr>
          <p:cNvPicPr>
            <a:picLocks noChangeAspect="1"/>
          </p:cNvPicPr>
          <p:nvPr/>
        </p:nvPicPr>
        <p:blipFill>
          <a:blip r:embed="rId2"/>
          <a:stretch>
            <a:fillRect/>
          </a:stretch>
        </p:blipFill>
        <p:spPr>
          <a:xfrm>
            <a:off x="934455" y="2443483"/>
            <a:ext cx="10488977" cy="3188831"/>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8369264" y="3322855"/>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C4A4BB1-C688-9026-BFAD-50DE8A501A2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6" name="図 5">
            <a:extLst>
              <a:ext uri="{FF2B5EF4-FFF2-40B4-BE49-F238E27FC236}">
                <a16:creationId xmlns:a16="http://schemas.microsoft.com/office/drawing/2014/main" id="{B722E189-CC94-D3CD-F62C-3D9B975EDC8A}"/>
              </a:ext>
            </a:extLst>
          </p:cNvPr>
          <p:cNvPicPr>
            <a:picLocks noChangeAspect="1"/>
          </p:cNvPicPr>
          <p:nvPr/>
        </p:nvPicPr>
        <p:blipFill>
          <a:blip r:embed="rId2"/>
          <a:srcRect b="26944"/>
          <a:stretch/>
        </p:blipFill>
        <p:spPr>
          <a:xfrm>
            <a:off x="3898198" y="2041380"/>
            <a:ext cx="4856696" cy="4670461"/>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253276" y="3960417"/>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3790E96-7180-E8F9-67E0-F086DEAE8FA3}"/>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9B75FA2-3DE7-37B1-26BA-94A16C343D85}"/>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solidFill>
                  <a:schemeClr val="bg1"/>
                </a:solidFill>
                <a:highlight>
                  <a:srgbClr val="008000"/>
                </a:highlight>
              </a:rPr>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6" name="テキスト ボックス 5">
            <a:extLst>
              <a:ext uri="{FF2B5EF4-FFF2-40B4-BE49-F238E27FC236}">
                <a16:creationId xmlns:a16="http://schemas.microsoft.com/office/drawing/2014/main" id="{24F9A301-E40C-EFA9-43D3-24C475BEA7A0}"/>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solidFill>
                  <a:schemeClr val="bg1"/>
                </a:solidFill>
                <a:highlight>
                  <a:srgbClr val="0000FF"/>
                </a:highlight>
              </a:rPr>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5A21AD2-9387-9876-7776-CC7783B09831}"/>
              </a:ext>
            </a:extLst>
          </p:cNvPr>
          <p:cNvSpPr/>
          <p:nvPr/>
        </p:nvSpPr>
        <p:spPr>
          <a:xfrm>
            <a:off x="7662153" y="5159234"/>
            <a:ext cx="839821" cy="2396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ユーザ名</a:t>
            </a:r>
          </a:p>
        </p:txBody>
      </p:sp>
    </p:spTree>
    <p:extLst>
      <p:ext uri="{BB962C8B-B14F-4D97-AF65-F5344CB8AC3E}">
        <p14:creationId xmlns:p14="http://schemas.microsoft.com/office/powerpoint/2010/main" val="53701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solidFill>
                  <a:schemeClr val="bg1"/>
                </a:solidFill>
                <a:highlight>
                  <a:srgbClr val="008000"/>
                </a:highlight>
              </a:rPr>
              <a:t>[Accept invitation]</a:t>
            </a:r>
            <a:r>
              <a:rPr lang="ja-JP" altLang="en-US" dirty="0"/>
              <a:t>をクリック</a:t>
            </a:r>
            <a:endParaRPr lang="en-US" altLang="ja-JP" dirty="0"/>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66CAF75-EB39-C3E1-249A-6036F6D56C17}"/>
              </a:ext>
            </a:extLst>
          </p:cNvPr>
          <p:cNvSpPr txBox="1"/>
          <p:nvPr/>
        </p:nvSpPr>
        <p:spPr>
          <a:xfrm>
            <a:off x="8404698" y="5208735"/>
            <a:ext cx="3635932" cy="1384995"/>
          </a:xfrm>
          <a:prstGeom prst="rect">
            <a:avLst/>
          </a:prstGeom>
          <a:noFill/>
        </p:spPr>
        <p:txBody>
          <a:bodyPr wrap="none" rtlCol="0">
            <a:spAutoFit/>
          </a:bodyPr>
          <a:lstStyle/>
          <a:p>
            <a:r>
              <a:rPr kumimoji="1" lang="en-US" altLang="ja-JP" sz="2800" dirty="0">
                <a:solidFill>
                  <a:srgbClr val="FF0000"/>
                </a:solidFill>
              </a:rPr>
              <a:t>404</a:t>
            </a:r>
            <a:r>
              <a:rPr kumimoji="1" lang="ja-JP" altLang="en-US" sz="2800" dirty="0">
                <a:solidFill>
                  <a:srgbClr val="FF0000"/>
                </a:solidFill>
              </a:rPr>
              <a:t>エラーが出た場合</a:t>
            </a:r>
            <a:br>
              <a:rPr kumimoji="1" lang="en-US" altLang="ja-JP" sz="2800" dirty="0">
                <a:solidFill>
                  <a:srgbClr val="FF0000"/>
                </a:solidFill>
              </a:rPr>
            </a:br>
            <a:r>
              <a:rPr kumimoji="1" lang="en-US" altLang="ja-JP" sz="2800" dirty="0">
                <a:solidFill>
                  <a:srgbClr val="FF0000"/>
                </a:solidFill>
              </a:rPr>
              <a:t>GitHub</a:t>
            </a:r>
            <a:r>
              <a:rPr kumimoji="1" lang="ja-JP" altLang="en-US" sz="2800" dirty="0">
                <a:solidFill>
                  <a:srgbClr val="FF0000"/>
                </a:solidFill>
              </a:rPr>
              <a:t>にサインイン</a:t>
            </a:r>
            <a:endParaRPr kumimoji="1" lang="en-US" altLang="ja-JP" sz="2800" dirty="0">
              <a:solidFill>
                <a:srgbClr val="FF0000"/>
              </a:solidFill>
            </a:endParaRPr>
          </a:p>
          <a:p>
            <a:r>
              <a:rPr kumimoji="1" lang="ja-JP" altLang="en-US" sz="2800" dirty="0">
                <a:solidFill>
                  <a:srgbClr val="FF0000"/>
                </a:solidFill>
              </a:rPr>
              <a:t>してください</a:t>
            </a:r>
          </a:p>
        </p:txBody>
      </p:sp>
      <p:sp>
        <p:nvSpPr>
          <p:cNvPr id="11" name="テキスト ボックス 10">
            <a:extLst>
              <a:ext uri="{FF2B5EF4-FFF2-40B4-BE49-F238E27FC236}">
                <a16:creationId xmlns:a16="http://schemas.microsoft.com/office/drawing/2014/main" id="{866FC618-B978-E8C8-D4A8-CC996BB33955}"/>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410112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5" name="テキスト ボックス 4">
            <a:extLst>
              <a:ext uri="{FF2B5EF4-FFF2-40B4-BE49-F238E27FC236}">
                <a16:creationId xmlns:a16="http://schemas.microsoft.com/office/drawing/2014/main" id="{830EE474-648E-A550-A1BE-A5A540CC6E0B}"/>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99864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solidFill>
                  <a:schemeClr val="bg1"/>
                </a:solidFill>
                <a:highlight>
                  <a:srgbClr val="008000"/>
                </a:highlight>
              </a:rPr>
              <a:t>[&lt;&gt;Code]</a:t>
            </a:r>
            <a:r>
              <a:rPr lang="ja-JP" altLang="en-US" dirty="0"/>
              <a:t>のボタンをクリックして、コピーボタンをクリックする</a:t>
            </a:r>
            <a:endParaRPr lang="en-US" altLang="ja-JP" dirty="0"/>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9A86E387-5806-49B1-1B95-54349B11C706}"/>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15446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a:ln>
            <a:solidFill>
              <a:schemeClr val="tx1"/>
            </a:solidFill>
          </a:ln>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6A4FD2EA-887B-F570-050D-761BED22927E}"/>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184766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タブをクリック、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リポジトリ名になる</a:t>
            </a:r>
            <a:endParaRPr lang="en-US" altLang="ja-JP" dirty="0"/>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4" name="矢印: 右 3">
            <a:extLst>
              <a:ext uri="{FF2B5EF4-FFF2-40B4-BE49-F238E27FC236}">
                <a16:creationId xmlns:a16="http://schemas.microsoft.com/office/drawing/2014/main" id="{9C567343-6C3E-422B-9954-BACB5B6DB4C7}"/>
              </a:ext>
            </a:extLst>
          </p:cNvPr>
          <p:cNvSpPr/>
          <p:nvPr/>
        </p:nvSpPr>
        <p:spPr>
          <a:xfrm>
            <a:off x="3926541" y="4554071"/>
            <a:ext cx="1061753" cy="269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5D2727A-A4D1-4B2E-933D-3088A8971D5F}"/>
              </a:ext>
            </a:extLst>
          </p:cNvPr>
          <p:cNvSpPr txBox="1"/>
          <p:nvPr/>
        </p:nvSpPr>
        <p:spPr>
          <a:xfrm>
            <a:off x="756255" y="3938424"/>
            <a:ext cx="2893741" cy="954107"/>
          </a:xfrm>
          <a:prstGeom prst="rect">
            <a:avLst/>
          </a:prstGeom>
          <a:noFill/>
        </p:spPr>
        <p:txBody>
          <a:bodyPr wrap="none" rtlCol="0">
            <a:spAutoFit/>
          </a:bodyPr>
          <a:lstStyle/>
          <a:p>
            <a:r>
              <a:rPr kumimoji="1" lang="ja-JP" altLang="en-US" sz="2800" dirty="0"/>
              <a:t>コピーした</a:t>
            </a:r>
            <a:r>
              <a:rPr kumimoji="1" lang="en-US" altLang="ja-JP" sz="2800" dirty="0"/>
              <a:t>URL</a:t>
            </a:r>
            <a:r>
              <a:rPr kumimoji="1" lang="ja-JP" altLang="en-US" sz="2800" dirty="0"/>
              <a:t>を</a:t>
            </a:r>
            <a:br>
              <a:rPr kumimoji="1" lang="en-US" altLang="ja-JP" sz="2800" dirty="0"/>
            </a:br>
            <a:r>
              <a:rPr kumimoji="1" lang="ja-JP" altLang="en-US" sz="2800" dirty="0"/>
              <a:t>ここに貼り付ける</a:t>
            </a:r>
          </a:p>
        </p:txBody>
      </p:sp>
      <p:sp>
        <p:nvSpPr>
          <p:cNvPr id="11" name="矢印: 下 10">
            <a:extLst>
              <a:ext uri="{FF2B5EF4-FFF2-40B4-BE49-F238E27FC236}">
                <a16:creationId xmlns:a16="http://schemas.microsoft.com/office/drawing/2014/main" id="{16F1426F-A6E2-4172-9F4B-87C2DDAC337E}"/>
              </a:ext>
            </a:extLst>
          </p:cNvPr>
          <p:cNvSpPr/>
          <p:nvPr/>
        </p:nvSpPr>
        <p:spPr>
          <a:xfrm>
            <a:off x="10599144" y="2745747"/>
            <a:ext cx="376517" cy="368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C94FA25-4007-0C7C-1CE0-EB2AB09C2727}"/>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
        <p:nvSpPr>
          <p:cNvPr id="3" name="矢印: 下 2">
            <a:extLst>
              <a:ext uri="{FF2B5EF4-FFF2-40B4-BE49-F238E27FC236}">
                <a16:creationId xmlns:a16="http://schemas.microsoft.com/office/drawing/2014/main" id="{DC051618-3EB0-7421-69ED-2525C9BA3D84}"/>
              </a:ext>
            </a:extLst>
          </p:cNvPr>
          <p:cNvSpPr/>
          <p:nvPr/>
        </p:nvSpPr>
        <p:spPr>
          <a:xfrm>
            <a:off x="8851263" y="5840586"/>
            <a:ext cx="330741" cy="36755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2A427F9-727D-0D41-A244-42489745B7B4}"/>
              </a:ext>
            </a:extLst>
          </p:cNvPr>
          <p:cNvSpPr txBox="1"/>
          <p:nvPr/>
        </p:nvSpPr>
        <p:spPr>
          <a:xfrm>
            <a:off x="7810620" y="5531730"/>
            <a:ext cx="2557110" cy="369332"/>
          </a:xfrm>
          <a:prstGeom prst="rect">
            <a:avLst/>
          </a:prstGeom>
          <a:noFill/>
        </p:spPr>
        <p:txBody>
          <a:bodyPr wrap="none" rtlCol="0">
            <a:spAutoFit/>
          </a:bodyPr>
          <a:lstStyle/>
          <a:p>
            <a:r>
              <a:rPr kumimoji="1" lang="ja-JP" altLang="en-US" dirty="0">
                <a:solidFill>
                  <a:srgbClr val="FF0000"/>
                </a:solidFill>
              </a:rPr>
              <a:t>入力を確認してクリック</a:t>
            </a:r>
          </a:p>
        </p:txBody>
      </p:sp>
    </p:spTree>
    <p:extLst>
      <p:ext uri="{BB962C8B-B14F-4D97-AF65-F5344CB8AC3E}">
        <p14:creationId xmlns:p14="http://schemas.microsoft.com/office/powerpoint/2010/main" val="106907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4055145-4D3B-561F-A84A-654CD93ADECC}"/>
              </a:ext>
            </a:extLst>
          </p:cNvPr>
          <p:cNvSpPr txBox="1"/>
          <p:nvPr/>
        </p:nvSpPr>
        <p:spPr>
          <a:xfrm>
            <a:off x="8082063" y="126153"/>
            <a:ext cx="3964547" cy="584775"/>
          </a:xfrm>
          <a:prstGeom prst="rect">
            <a:avLst/>
          </a:prstGeom>
          <a:noFill/>
          <a:ln>
            <a:solidFill>
              <a:srgbClr val="00B0F0"/>
            </a:solidFill>
          </a:ln>
        </p:spPr>
        <p:txBody>
          <a:bodyPr wrap="none" rtlCol="0">
            <a:spAutoFit/>
          </a:bodyPr>
          <a:lstStyle/>
          <a:p>
            <a:r>
              <a:rPr lang="ja-JP" altLang="en-US" sz="3200" dirty="0">
                <a:solidFill>
                  <a:srgbClr val="00B0F0"/>
                </a:solidFill>
              </a:rPr>
              <a:t>チームメンバー</a:t>
            </a:r>
            <a:r>
              <a:rPr lang="ja-JP" altLang="en-US" sz="2800" dirty="0">
                <a:solidFill>
                  <a:srgbClr val="00B0F0"/>
                </a:solidFill>
              </a:rPr>
              <a:t>の作業</a:t>
            </a:r>
            <a:endParaRPr kumimoji="1" lang="ja-JP" altLang="en-US" sz="2800" dirty="0">
              <a:solidFill>
                <a:srgbClr val="00B0F0"/>
              </a:solidFill>
            </a:endParaRPr>
          </a:p>
        </p:txBody>
      </p:sp>
    </p:spTree>
    <p:extLst>
      <p:ext uri="{BB962C8B-B14F-4D97-AF65-F5344CB8AC3E}">
        <p14:creationId xmlns:p14="http://schemas.microsoft.com/office/powerpoint/2010/main" val="30200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a:t>
            </a:r>
            <a:r>
              <a:rPr lang="en-US" altLang="ja-JP" b="1" dirty="0"/>
              <a:t>PC</a:t>
            </a:r>
            <a:r>
              <a:rPr lang="ja-JP" altLang="en-US" b="1" dirty="0"/>
              <a:t>内</a:t>
            </a:r>
            <a:r>
              <a:rPr lang="ja-JP" altLang="en-US" dirty="0"/>
              <a:t>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a:t>
            </a:r>
            <a:r>
              <a:rPr lang="en-US" altLang="ja-JP" b="1" dirty="0"/>
              <a:t>GitHub.com</a:t>
            </a:r>
            <a:r>
              <a:rPr lang="ja-JP" altLang="en-US" b="1" dirty="0"/>
              <a:t>上</a:t>
            </a:r>
            <a:r>
              <a:rPr lang="ja-JP" altLang="en-US" dirty="0"/>
              <a:t>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b="1" dirty="0">
                <a:solidFill>
                  <a:srgbClr val="0070C0"/>
                </a:solidFill>
              </a:rPr>
              <a:t>ローカル</a:t>
            </a:r>
            <a:r>
              <a:rPr lang="ja-JP" altLang="en-US" dirty="0"/>
              <a:t>リポジトリと</a:t>
            </a:r>
            <a:r>
              <a:rPr lang="ja-JP" altLang="en-US" b="1"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b="1"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b="1"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b="1" dirty="0">
                <a:solidFill>
                  <a:srgbClr val="00B050"/>
                </a:solidFill>
              </a:rPr>
              <a:t>リモート</a:t>
            </a:r>
            <a:r>
              <a:rPr lang="ja-JP" altLang="en-US" dirty="0"/>
              <a:t>のほうが自分の</a:t>
            </a:r>
            <a:r>
              <a:rPr lang="en-US" altLang="ja-JP" dirty="0"/>
              <a:t>PC</a:t>
            </a:r>
            <a:r>
              <a:rPr lang="ja-JP" altLang="en-US" dirty="0"/>
              <a:t>内の</a:t>
            </a:r>
            <a:r>
              <a:rPr lang="ja-JP" altLang="en-US" b="1"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b="1"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b="1" dirty="0">
                <a:solidFill>
                  <a:srgbClr val="0070C0"/>
                </a:solidFill>
              </a:rPr>
              <a:t>ローカル</a:t>
            </a:r>
            <a:r>
              <a:rPr lang="ja-JP" altLang="en-US" dirty="0"/>
              <a:t>リポジトリの更新内容を</a:t>
            </a:r>
            <a:r>
              <a:rPr lang="ja-JP" altLang="en-US" b="1" dirty="0">
                <a:solidFill>
                  <a:srgbClr val="00B050"/>
                </a:solidFill>
              </a:rPr>
              <a:t>リモート</a:t>
            </a:r>
            <a:r>
              <a:rPr lang="ja-JP" altLang="en-US" dirty="0"/>
              <a:t>リポジトリへコピー（</a:t>
            </a:r>
            <a:r>
              <a:rPr lang="ja-JP" altLang="en-US" b="1" dirty="0">
                <a:solidFill>
                  <a:srgbClr val="0070C0"/>
                </a:solidFill>
              </a:rPr>
              <a:t>ローカル</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B050"/>
                </a:solidFill>
              </a:rPr>
              <a:t>リモート</a:t>
            </a:r>
            <a:r>
              <a:rPr lang="ja-JP" altLang="en-US" dirty="0"/>
              <a:t>）</a:t>
            </a:r>
            <a:br>
              <a:rPr lang="en-US" altLang="ja-JP" dirty="0"/>
            </a:br>
            <a:br>
              <a:rPr lang="en-US" altLang="ja-JP" dirty="0"/>
            </a:br>
            <a:endParaRPr lang="en-US" altLang="ja-JP" dirty="0"/>
          </a:p>
          <a:p>
            <a:r>
              <a:rPr lang="en-US" altLang="ja-JP" b="1" dirty="0">
                <a:solidFill>
                  <a:srgbClr val="FF0000"/>
                </a:solidFill>
              </a:rPr>
              <a:t>Pull</a:t>
            </a:r>
            <a:br>
              <a:rPr lang="en-US" altLang="ja-JP" dirty="0"/>
            </a:br>
            <a:r>
              <a:rPr lang="ja-JP" altLang="en-US" b="1" dirty="0">
                <a:solidFill>
                  <a:srgbClr val="00B050"/>
                </a:solidFill>
              </a:rPr>
              <a:t>リモート</a:t>
            </a:r>
            <a:r>
              <a:rPr lang="ja-JP" altLang="en-US" dirty="0"/>
              <a:t>リポジトリから最新の内容を</a:t>
            </a:r>
            <a:r>
              <a:rPr lang="ja-JP" altLang="en-US" b="1" dirty="0">
                <a:solidFill>
                  <a:srgbClr val="0070C0"/>
                </a:solidFill>
              </a:rPr>
              <a:t>ローカル</a:t>
            </a:r>
            <a:r>
              <a:rPr lang="ja-JP" altLang="en-US" dirty="0"/>
              <a:t>リポジトリへコピー（</a:t>
            </a:r>
            <a:r>
              <a:rPr lang="ja-JP" altLang="en-US" b="1"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a:t>
            </a:r>
            <a:r>
              <a:rPr lang="ja-JP" altLang="en-US" b="1" dirty="0">
                <a:solidFill>
                  <a:srgbClr val="0070C0"/>
                </a:solidFill>
              </a:rPr>
              <a:t>ローカル</a:t>
            </a:r>
            <a:r>
              <a:rPr lang="ja-JP" altLang="en-US" dirty="0"/>
              <a:t>）</a:t>
            </a:r>
            <a:br>
              <a:rPr lang="en-US" altLang="ja-JP" dirty="0"/>
            </a:br>
            <a:endParaRPr lang="en-US" altLang="ja-JP" dirty="0"/>
          </a:p>
        </p:txBody>
      </p:sp>
      <p:pic>
        <p:nvPicPr>
          <p:cNvPr id="4" name="図 3">
            <a:extLst>
              <a:ext uri="{FF2B5EF4-FFF2-40B4-BE49-F238E27FC236}">
                <a16:creationId xmlns:a16="http://schemas.microsoft.com/office/drawing/2014/main" id="{846CF446-6944-2E1E-AFD9-57BF552B0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2860743"/>
            <a:ext cx="1219200" cy="1219200"/>
          </a:xfrm>
          <a:prstGeom prst="rect">
            <a:avLst/>
          </a:prstGeom>
        </p:spPr>
      </p:pic>
      <p:pic>
        <p:nvPicPr>
          <p:cNvPr id="6" name="図 5">
            <a:extLst>
              <a:ext uri="{FF2B5EF4-FFF2-40B4-BE49-F238E27FC236}">
                <a16:creationId xmlns:a16="http://schemas.microsoft.com/office/drawing/2014/main" id="{C6569C93-8113-7CD6-38DC-F8FD89F7C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2860743"/>
            <a:ext cx="1219200" cy="1219200"/>
          </a:xfrm>
          <a:prstGeom prst="rect">
            <a:avLst/>
          </a:prstGeom>
        </p:spPr>
      </p:pic>
      <p:sp>
        <p:nvSpPr>
          <p:cNvPr id="7" name="矢印: 右 6">
            <a:extLst>
              <a:ext uri="{FF2B5EF4-FFF2-40B4-BE49-F238E27FC236}">
                <a16:creationId xmlns:a16="http://schemas.microsoft.com/office/drawing/2014/main" id="{F222C767-8518-1CE2-7F1B-168564F32444}"/>
              </a:ext>
            </a:extLst>
          </p:cNvPr>
          <p:cNvSpPr/>
          <p:nvPr/>
        </p:nvSpPr>
        <p:spPr>
          <a:xfrm>
            <a:off x="4893013" y="3297677"/>
            <a:ext cx="933855" cy="5739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AAB221C1-4E86-B6D3-82AA-D0B3A034C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465" y="5564648"/>
            <a:ext cx="1219200" cy="1219200"/>
          </a:xfrm>
          <a:prstGeom prst="rect">
            <a:avLst/>
          </a:prstGeom>
        </p:spPr>
      </p:pic>
      <p:pic>
        <p:nvPicPr>
          <p:cNvPr id="10" name="図 9">
            <a:extLst>
              <a:ext uri="{FF2B5EF4-FFF2-40B4-BE49-F238E27FC236}">
                <a16:creationId xmlns:a16="http://schemas.microsoft.com/office/drawing/2014/main" id="{0E86F7CA-7FBC-A14F-F03A-34FA38532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1641" y="5564648"/>
            <a:ext cx="1219200" cy="1219200"/>
          </a:xfrm>
          <a:prstGeom prst="rect">
            <a:avLst/>
          </a:prstGeom>
        </p:spPr>
      </p:pic>
      <p:sp>
        <p:nvSpPr>
          <p:cNvPr id="12" name="矢印: 右 11">
            <a:extLst>
              <a:ext uri="{FF2B5EF4-FFF2-40B4-BE49-F238E27FC236}">
                <a16:creationId xmlns:a16="http://schemas.microsoft.com/office/drawing/2014/main" id="{0987139D-9EF1-6852-9B13-3743235C3ADF}"/>
              </a:ext>
            </a:extLst>
          </p:cNvPr>
          <p:cNvSpPr/>
          <p:nvPr/>
        </p:nvSpPr>
        <p:spPr>
          <a:xfrm flipH="1">
            <a:off x="4821675" y="5887282"/>
            <a:ext cx="933855" cy="573932"/>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EF1DB00-E14E-20EB-E4D8-F45D934D4D86}"/>
              </a:ext>
            </a:extLst>
          </p:cNvPr>
          <p:cNvSpPr txBox="1"/>
          <p:nvPr/>
        </p:nvSpPr>
        <p:spPr>
          <a:xfrm>
            <a:off x="2606026" y="3198167"/>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4" name="テキスト ボックス 13">
            <a:extLst>
              <a:ext uri="{FF2B5EF4-FFF2-40B4-BE49-F238E27FC236}">
                <a16:creationId xmlns:a16="http://schemas.microsoft.com/office/drawing/2014/main" id="{36723F9A-3BE5-5E57-A30C-A654B4C3ABA4}"/>
              </a:ext>
            </a:extLst>
          </p:cNvPr>
          <p:cNvSpPr txBox="1"/>
          <p:nvPr/>
        </p:nvSpPr>
        <p:spPr>
          <a:xfrm>
            <a:off x="2606025" y="5877601"/>
            <a:ext cx="566181" cy="461665"/>
          </a:xfrm>
          <a:prstGeom prst="rect">
            <a:avLst/>
          </a:prstGeom>
          <a:noFill/>
        </p:spPr>
        <p:txBody>
          <a:bodyPr wrap="none" rtlCol="0">
            <a:spAutoFit/>
          </a:bodyPr>
          <a:lstStyle/>
          <a:p>
            <a:r>
              <a:rPr kumimoji="1" lang="en-US" altLang="ja-JP" sz="2400" dirty="0"/>
              <a:t>PC</a:t>
            </a:r>
            <a:endParaRPr kumimoji="1" lang="ja-JP" altLang="en-US" sz="2400" dirty="0"/>
          </a:p>
        </p:txBody>
      </p:sp>
      <p:sp>
        <p:nvSpPr>
          <p:cNvPr id="15" name="テキスト ボックス 14">
            <a:extLst>
              <a:ext uri="{FF2B5EF4-FFF2-40B4-BE49-F238E27FC236}">
                <a16:creationId xmlns:a16="http://schemas.microsoft.com/office/drawing/2014/main" id="{7D544C77-4957-D560-5A22-26E6F28BFFF0}"/>
              </a:ext>
            </a:extLst>
          </p:cNvPr>
          <p:cNvSpPr txBox="1"/>
          <p:nvPr/>
        </p:nvSpPr>
        <p:spPr>
          <a:xfrm>
            <a:off x="7470841" y="3198166"/>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
        <p:nvSpPr>
          <p:cNvPr id="18" name="テキスト ボックス 17">
            <a:extLst>
              <a:ext uri="{FF2B5EF4-FFF2-40B4-BE49-F238E27FC236}">
                <a16:creationId xmlns:a16="http://schemas.microsoft.com/office/drawing/2014/main" id="{AD9A69DE-61F3-9410-8C3A-714465043A59}"/>
              </a:ext>
            </a:extLst>
          </p:cNvPr>
          <p:cNvSpPr txBox="1"/>
          <p:nvPr/>
        </p:nvSpPr>
        <p:spPr>
          <a:xfrm>
            <a:off x="7509747" y="5877601"/>
            <a:ext cx="1329210" cy="461665"/>
          </a:xfrm>
          <a:prstGeom prst="rect">
            <a:avLst/>
          </a:prstGeom>
          <a:noFill/>
        </p:spPr>
        <p:txBody>
          <a:bodyPr wrap="none" rtlCol="0">
            <a:spAutoFit/>
          </a:bodyPr>
          <a:lstStyle/>
          <a:p>
            <a:r>
              <a:rPr kumimoji="1" lang="en-US" altLang="ja-JP" sz="2400" dirty="0"/>
              <a:t>GitHub</a:t>
            </a:r>
            <a:endParaRPr kumimoji="1" lang="ja-JP" altLang="en-US" sz="2400" dirty="0"/>
          </a:p>
        </p:txBody>
      </p:sp>
    </p:spTree>
    <p:extLst>
      <p:ext uri="{BB962C8B-B14F-4D97-AF65-F5344CB8AC3E}">
        <p14:creationId xmlns:p14="http://schemas.microsoft.com/office/powerpoint/2010/main" val="288206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0070C0"/>
                </a:solidFill>
              </a:rPr>
              <a:t>ローカル</a:t>
            </a:r>
            <a:r>
              <a:rPr lang="ja-JP" altLang="en-US" dirty="0"/>
              <a:t>と</a:t>
            </a:r>
            <a:r>
              <a:rPr lang="ja-JP" altLang="en-US" b="1"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プログラムがチーム全員に</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highlight>
                  <a:srgbClr val="C0C0C0"/>
                </a:highlight>
              </a:rPr>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solidFill>
                  <a:schemeClr val="bg1"/>
                </a:solidFill>
                <a:highlight>
                  <a:srgbClr val="0000FF"/>
                </a:highlight>
              </a:rPr>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b="1" dirty="0">
                <a:solidFill>
                  <a:srgbClr val="00B0F0"/>
                </a:solidFill>
              </a:rPr>
              <a:t>ローカル</a:t>
            </a:r>
            <a:r>
              <a:rPr lang="ja-JP" altLang="en-US" dirty="0"/>
              <a:t>リポジトリのファイルを更新した際は、</a:t>
            </a:r>
            <a:r>
              <a:rPr lang="ja-JP" altLang="en-US" b="1" dirty="0">
                <a:solidFill>
                  <a:srgbClr val="00B050"/>
                </a:solidFill>
              </a:rPr>
              <a:t>リモート</a:t>
            </a:r>
            <a:r>
              <a:rPr lang="ja-JP" altLang="en-US" dirty="0"/>
              <a:t>リポジトリの</a:t>
            </a:r>
            <a:br>
              <a:rPr lang="en-US" altLang="ja-JP" dirty="0"/>
            </a:br>
            <a:r>
              <a:rPr lang="ja-JP" altLang="en-US" dirty="0"/>
              <a:t>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b="1" dirty="0">
                <a:solidFill>
                  <a:srgbClr val="00B0F0"/>
                </a:solidFill>
              </a:rPr>
              <a:t>ローカル</a:t>
            </a:r>
            <a:r>
              <a:rPr lang="ja-JP" altLang="en-US" dirty="0"/>
              <a:t>： </a:t>
            </a:r>
            <a:r>
              <a:rPr lang="en-US" altLang="ja-JP" dirty="0"/>
              <a:t>murata</a:t>
            </a:r>
            <a:r>
              <a:rPr lang="ja-JP" altLang="en-US" dirty="0"/>
              <a:t>ブランチ</a:t>
            </a:r>
            <a:br>
              <a:rPr lang="en-US" altLang="ja-JP" sz="2200" dirty="0"/>
            </a:br>
            <a:br>
              <a:rPr lang="en-US" altLang="ja-JP" sz="2200"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sz="2000" dirty="0">
                <a:solidFill>
                  <a:srgbClr val="FF0000"/>
                </a:solidFill>
              </a:rPr>
            </a:br>
            <a:br>
              <a:rPr lang="en-US" altLang="ja-JP" sz="2000" dirty="0"/>
            </a:br>
            <a:r>
              <a:rPr lang="ja-JP" altLang="en-US" b="1" dirty="0">
                <a:solidFill>
                  <a:srgbClr val="00B050"/>
                </a:solidFill>
              </a:rPr>
              <a:t>リモート</a:t>
            </a:r>
            <a:r>
              <a:rPr lang="ja-JP" altLang="en-US" dirty="0"/>
              <a:t>： </a:t>
            </a:r>
            <a:r>
              <a:rPr lang="en-US" altLang="ja-JP" dirty="0" err="1"/>
              <a:t>murata</a:t>
            </a:r>
            <a:r>
              <a:rPr lang="ja-JP" altLang="en-US" dirty="0"/>
              <a:t>ブランチ　（</a:t>
            </a:r>
            <a:r>
              <a:rPr lang="en-US" altLang="ja-JP" dirty="0"/>
              <a:t>main</a:t>
            </a:r>
            <a:r>
              <a:rPr lang="ja-JP" altLang="en-US" dirty="0"/>
              <a:t>に</a:t>
            </a:r>
            <a:r>
              <a:rPr lang="en-US" altLang="ja-JP" dirty="0"/>
              <a:t>Push</a:t>
            </a:r>
            <a:r>
              <a:rPr lang="ja-JP" altLang="en-US" dirty="0"/>
              <a:t>は</a:t>
            </a:r>
            <a:r>
              <a:rPr lang="en-US" altLang="ja-JP" b="1" dirty="0">
                <a:solidFill>
                  <a:srgbClr val="FF0000"/>
                </a:solidFill>
              </a:rPr>
              <a:t>×</a:t>
            </a:r>
            <a:r>
              <a:rPr lang="ja-JP" altLang="en-US" dirty="0"/>
              <a:t>）</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マージする際に</a:t>
            </a:r>
            <a:r>
              <a:rPr lang="ja-JP" altLang="en-US" b="1" dirty="0">
                <a:solidFill>
                  <a:srgbClr val="FF0000"/>
                </a:solidFill>
              </a:rPr>
              <a:t>競合（コンフリクト）</a:t>
            </a:r>
            <a:r>
              <a:rPr lang="ja-JP" altLang="en-US" dirty="0"/>
              <a:t>が発生したとき</a:t>
            </a:r>
            <a:br>
              <a:rPr lang="en-US" altLang="ja-JP" dirty="0"/>
            </a:br>
            <a:r>
              <a:rPr lang="ja-JP" altLang="en-US" dirty="0"/>
              <a:t>は、勝手に</a:t>
            </a:r>
            <a:r>
              <a:rPr lang="en-US" altLang="ja-JP" dirty="0"/>
              <a:t>main</a:t>
            </a:r>
            <a:r>
              <a:rPr lang="ja-JP" altLang="en-US" dirty="0"/>
              <a:t>ブランチにマージせずに、</a:t>
            </a:r>
            <a:br>
              <a:rPr lang="en-US" altLang="ja-JP" dirty="0"/>
            </a:br>
            <a:r>
              <a:rPr lang="ja-JP" altLang="en-US" dirty="0"/>
              <a:t>リーダーもしくはメインプログラマに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14" name="図 13">
            <a:extLst>
              <a:ext uri="{FF2B5EF4-FFF2-40B4-BE49-F238E27FC236}">
                <a16:creationId xmlns:a16="http://schemas.microsoft.com/office/drawing/2014/main" id="{EE316F43-A67F-9F46-483D-F27FC11D5082}"/>
              </a:ext>
            </a:extLst>
          </p:cNvPr>
          <p:cNvPicPr>
            <a:picLocks noChangeAspect="1"/>
          </p:cNvPicPr>
          <p:nvPr/>
        </p:nvPicPr>
        <p:blipFill>
          <a:blip r:embed="rId2"/>
          <a:stretch>
            <a:fillRect/>
          </a:stretch>
        </p:blipFill>
        <p:spPr>
          <a:xfrm>
            <a:off x="7569613" y="1258453"/>
            <a:ext cx="4185853" cy="4980311"/>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6558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247176"/>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b="1" dirty="0" err="1">
                <a:solidFill>
                  <a:srgbClr val="FF0000"/>
                </a:solidFill>
              </a:rPr>
              <a:t>VisualStudio</a:t>
            </a:r>
            <a:r>
              <a:rPr lang="ja-JP" altLang="en-US" dirty="0"/>
              <a:t>を選択</a:t>
            </a:r>
            <a:endParaRPr lang="en-US" altLang="ja-JP" dirty="0"/>
          </a:p>
        </p:txBody>
      </p:sp>
      <p:sp>
        <p:nvSpPr>
          <p:cNvPr id="3" name="矢印: 下 2">
            <a:extLst>
              <a:ext uri="{FF2B5EF4-FFF2-40B4-BE49-F238E27FC236}">
                <a16:creationId xmlns:a16="http://schemas.microsoft.com/office/drawing/2014/main" id="{1A3F629A-A71F-7BE9-767A-3BF189E860B1}"/>
              </a:ext>
            </a:extLst>
          </p:cNvPr>
          <p:cNvSpPr/>
          <p:nvPr/>
        </p:nvSpPr>
        <p:spPr>
          <a:xfrm flipV="1">
            <a:off x="9396012" y="6087556"/>
            <a:ext cx="330741" cy="36755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450F6A-2124-B53A-A44F-714CC670ACE7}"/>
              </a:ext>
            </a:extLst>
          </p:cNvPr>
          <p:cNvSpPr txBox="1"/>
          <p:nvPr/>
        </p:nvSpPr>
        <p:spPr>
          <a:xfrm>
            <a:off x="8448198" y="6451826"/>
            <a:ext cx="2557110" cy="369332"/>
          </a:xfrm>
          <a:prstGeom prst="rect">
            <a:avLst/>
          </a:prstGeom>
          <a:noFill/>
        </p:spPr>
        <p:txBody>
          <a:bodyPr wrap="none" rtlCol="0">
            <a:spAutoFit/>
          </a:bodyPr>
          <a:lstStyle/>
          <a:p>
            <a:r>
              <a:rPr kumimoji="1" lang="ja-JP" altLang="en-US" dirty="0">
                <a:solidFill>
                  <a:srgbClr val="FF0000"/>
                </a:solidFill>
              </a:rPr>
              <a:t>入力を確認してクリック</a:t>
            </a:r>
          </a:p>
        </p:txBody>
      </p:sp>
      <p:sp>
        <p:nvSpPr>
          <p:cNvPr id="10" name="テキスト ボックス 9">
            <a:extLst>
              <a:ext uri="{FF2B5EF4-FFF2-40B4-BE49-F238E27FC236}">
                <a16:creationId xmlns:a16="http://schemas.microsoft.com/office/drawing/2014/main" id="{A2343776-74D3-7C42-20CE-502A9E9E9684}"/>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
        <p:nvSpPr>
          <p:cNvPr id="11" name="矢印: 下 10">
            <a:extLst>
              <a:ext uri="{FF2B5EF4-FFF2-40B4-BE49-F238E27FC236}">
                <a16:creationId xmlns:a16="http://schemas.microsoft.com/office/drawing/2014/main" id="{0D4372D1-9CA5-11F5-0C0D-DF881402D706}"/>
              </a:ext>
            </a:extLst>
          </p:cNvPr>
          <p:cNvSpPr/>
          <p:nvPr/>
        </p:nvSpPr>
        <p:spPr>
          <a:xfrm flipH="1" flipV="1">
            <a:off x="2752928" y="5620473"/>
            <a:ext cx="505838" cy="61703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DD47E60-DE42-2CBB-7D0F-CF1C70106D37}"/>
              </a:ext>
            </a:extLst>
          </p:cNvPr>
          <p:cNvSpPr txBox="1"/>
          <p:nvPr/>
        </p:nvSpPr>
        <p:spPr>
          <a:xfrm>
            <a:off x="2372681" y="6237503"/>
            <a:ext cx="1620957" cy="523220"/>
          </a:xfrm>
          <a:prstGeom prst="rect">
            <a:avLst/>
          </a:prstGeom>
          <a:noFill/>
        </p:spPr>
        <p:txBody>
          <a:bodyPr wrap="none" rtlCol="0">
            <a:spAutoFit/>
          </a:bodyPr>
          <a:lstStyle/>
          <a:p>
            <a:r>
              <a:rPr kumimoji="1" lang="ja-JP" altLang="en-US" sz="2800" b="1" dirty="0">
                <a:solidFill>
                  <a:srgbClr val="0070C0"/>
                </a:solidFill>
              </a:rPr>
              <a:t>超重要！</a:t>
            </a: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solidFill>
                  <a:schemeClr val="bg1"/>
                </a:solidFill>
                <a:highlight>
                  <a:srgbClr val="0000FF"/>
                </a:highlight>
              </a:rPr>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solidFill>
                  <a:schemeClr val="bg1"/>
                </a:solidFill>
                <a:highlight>
                  <a:srgbClr val="0000FF"/>
                </a:highlight>
              </a:rPr>
              <a:t>[Create pull</a:t>
            </a:r>
            <a:br>
              <a:rPr lang="en-US" altLang="ja-JP" dirty="0">
                <a:solidFill>
                  <a:schemeClr val="bg1"/>
                </a:solidFill>
                <a:highlight>
                  <a:srgbClr val="0000FF"/>
                </a:highlight>
              </a:rPr>
            </a:br>
            <a:r>
              <a:rPr lang="en-US" altLang="ja-JP" dirty="0">
                <a:solidFill>
                  <a:schemeClr val="bg1"/>
                </a:solidFill>
                <a:highlight>
                  <a:srgbClr val="0000FF"/>
                </a:highlight>
              </a:rPr>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solidFill>
                  <a:schemeClr val="bg1"/>
                </a:solidFill>
                <a:highlight>
                  <a:srgbClr val="008000"/>
                </a:highlight>
              </a:rPr>
              <a:t>[Merge pull </a:t>
            </a:r>
            <a:br>
              <a:rPr lang="en-US" altLang="ja-JP" dirty="0">
                <a:solidFill>
                  <a:schemeClr val="bg1"/>
                </a:solidFill>
                <a:highlight>
                  <a:srgbClr val="008000"/>
                </a:highlight>
              </a:rPr>
            </a:br>
            <a:r>
              <a:rPr lang="en-US" altLang="ja-JP" dirty="0">
                <a:solidFill>
                  <a:schemeClr val="bg1"/>
                </a:solidFill>
                <a:highlight>
                  <a:srgbClr val="008000"/>
                </a:highlight>
              </a:rPr>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solidFill>
                  <a:schemeClr val="bg1"/>
                </a:solidFill>
                <a:highlight>
                  <a:srgbClr val="008000"/>
                </a:highlight>
              </a:rPr>
              <a:t>[Confirm merge]</a:t>
            </a:r>
            <a:br>
              <a:rPr lang="en-US" altLang="ja-JP" dirty="0">
                <a:solidFill>
                  <a:schemeClr val="bg1"/>
                </a:solidFill>
                <a:highlight>
                  <a:srgbClr val="008000"/>
                </a:highlight>
              </a:rPr>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5F699628-2577-64A4-B218-F7D64AA4B7D7}"/>
              </a:ext>
            </a:extLst>
          </p:cNvPr>
          <p:cNvSpPr/>
          <p:nvPr/>
        </p:nvSpPr>
        <p:spPr>
          <a:xfrm>
            <a:off x="1206230" y="2393004"/>
            <a:ext cx="2120630" cy="525293"/>
          </a:xfrm>
          <a:prstGeom prst="roundRect">
            <a:avLst>
              <a:gd name="adj" fmla="val 31421"/>
            </a:avLst>
          </a:prstGeom>
          <a:solidFill>
            <a:srgbClr val="99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 </a:t>
            </a:r>
            <a:r>
              <a:rPr lang="en-US" altLang="ja-JP" dirty="0">
                <a:solidFill>
                  <a:schemeClr val="bg1"/>
                </a:solidFill>
              </a:rPr>
              <a:t>Merged </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highlight>
                  <a:srgbClr val="C0C0C0"/>
                </a:highlight>
              </a:rPr>
              <a:t>[Delete branch]</a:t>
            </a:r>
            <a:br>
              <a:rPr lang="en-US" altLang="ja-JP" dirty="0">
                <a:highlight>
                  <a:srgbClr val="C0C0C0"/>
                </a:highlight>
              </a:rPr>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b="1" dirty="0">
                <a:solidFill>
                  <a:srgbClr val="00B050"/>
                </a:solidFill>
              </a:rPr>
              <a:t>リモート</a:t>
            </a:r>
            <a:r>
              <a:rPr lang="ja-JP" altLang="en-US" dirty="0"/>
              <a:t>のブランチは削除</a:t>
            </a:r>
            <a:br>
              <a:rPr lang="en-US" altLang="ja-JP" dirty="0"/>
            </a:br>
            <a:r>
              <a:rPr lang="ja-JP" altLang="en-US" dirty="0"/>
              <a:t>されたので、</a:t>
            </a:r>
            <a:r>
              <a:rPr lang="ja-JP" altLang="en-US" b="1" u="sng" dirty="0">
                <a:solidFill>
                  <a:srgbClr val="00B0F0"/>
                </a:solidFill>
              </a:rPr>
              <a:t>ローカル</a:t>
            </a:r>
            <a:r>
              <a:rPr lang="ja-JP" altLang="en-US" u="sng" dirty="0"/>
              <a:t>の</a:t>
            </a:r>
            <a:br>
              <a:rPr lang="en-US" altLang="ja-JP" u="sng" dirty="0"/>
            </a:br>
            <a:r>
              <a:rPr lang="ja-JP" altLang="en-US" u="sng" dirty="0"/>
              <a:t>ブランチも削除</a:t>
            </a:r>
            <a:r>
              <a:rPr lang="ja-JP" altLang="en-US" dirty="0"/>
              <a:t>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7CE76-0BC7-501C-2BCA-A8D6A00998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223967-2D0E-8A66-69A5-22E2D346957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A0CC5C-4432-8B4C-64D3-844D339B958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右図のように競合</a:t>
            </a:r>
            <a:br>
              <a:rPr lang="en-US" altLang="ja-JP" dirty="0"/>
            </a:br>
            <a:r>
              <a:rPr lang="ja-JP" altLang="en-US" dirty="0"/>
              <a:t>（コンフリクト）が</a:t>
            </a:r>
            <a:br>
              <a:rPr lang="en-US" altLang="ja-JP" dirty="0"/>
            </a:br>
            <a:r>
              <a:rPr lang="ja-JP" altLang="en-US" dirty="0"/>
              <a:t>発生すると</a:t>
            </a:r>
            <a:br>
              <a:rPr lang="en-US" altLang="ja-JP" dirty="0"/>
            </a:br>
            <a:r>
              <a:rPr lang="ja-JP" altLang="en-US" dirty="0"/>
              <a:t>マージができない</a:t>
            </a:r>
            <a:br>
              <a:rPr lang="en-US" altLang="ja-JP" dirty="0"/>
            </a:br>
            <a:r>
              <a:rPr lang="en-US" altLang="ja-JP" dirty="0">
                <a:highlight>
                  <a:srgbClr val="C0C0C0"/>
                </a:highlight>
              </a:rPr>
              <a:t>[Resolve </a:t>
            </a:r>
            <a:br>
              <a:rPr lang="en-US" altLang="ja-JP" dirty="0">
                <a:highlight>
                  <a:srgbClr val="C0C0C0"/>
                </a:highlight>
              </a:rPr>
            </a:br>
            <a:r>
              <a:rPr lang="ja-JP" altLang="en-US" dirty="0">
                <a:highlight>
                  <a:srgbClr val="C0C0C0"/>
                </a:highlight>
              </a:rPr>
              <a:t>　　</a:t>
            </a:r>
            <a:r>
              <a:rPr lang="en-US" altLang="ja-JP" dirty="0">
                <a:highlight>
                  <a:srgbClr val="C0C0C0"/>
                </a:highlight>
              </a:rPr>
              <a:t>conflicts]</a:t>
            </a:r>
            <a:br>
              <a:rPr lang="en-US" altLang="ja-JP" dirty="0">
                <a:highlight>
                  <a:srgbClr val="C0C0C0"/>
                </a:highlight>
              </a:rPr>
            </a:br>
            <a:r>
              <a:rPr lang="ja-JP" altLang="en-US" dirty="0"/>
              <a:t>から競合を解決</a:t>
            </a:r>
            <a:br>
              <a:rPr lang="en-US" altLang="ja-JP" dirty="0"/>
            </a:br>
            <a:r>
              <a:rPr lang="ja-JP" altLang="en-US" dirty="0"/>
              <a:t>する必要がある</a:t>
            </a:r>
            <a:endParaRPr lang="en-US" altLang="ja-JP" dirty="0"/>
          </a:p>
        </p:txBody>
      </p:sp>
      <p:pic>
        <p:nvPicPr>
          <p:cNvPr id="10" name="図 9">
            <a:extLst>
              <a:ext uri="{FF2B5EF4-FFF2-40B4-BE49-F238E27FC236}">
                <a16:creationId xmlns:a16="http://schemas.microsoft.com/office/drawing/2014/main" id="{DD0D3DD8-9EFA-76C0-D1B1-96D020F34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017" y="1980697"/>
            <a:ext cx="7039288" cy="4708713"/>
          </a:xfrm>
          <a:prstGeom prst="rect">
            <a:avLst/>
          </a:prstGeom>
          <a:ln>
            <a:solidFill>
              <a:schemeClr val="tx1"/>
            </a:solidFill>
          </a:ln>
        </p:spPr>
      </p:pic>
      <p:sp>
        <p:nvSpPr>
          <p:cNvPr id="12" name="正方形/長方形 11">
            <a:extLst>
              <a:ext uri="{FF2B5EF4-FFF2-40B4-BE49-F238E27FC236}">
                <a16:creationId xmlns:a16="http://schemas.microsoft.com/office/drawing/2014/main" id="{AC35AF5C-A236-E89F-A822-C568275A0E27}"/>
              </a:ext>
            </a:extLst>
          </p:cNvPr>
          <p:cNvSpPr/>
          <p:nvPr/>
        </p:nvSpPr>
        <p:spPr>
          <a:xfrm>
            <a:off x="5648335" y="4777139"/>
            <a:ext cx="3515120" cy="1059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9E9F83D-CC50-D52A-516A-70F47FAD0EC1}"/>
              </a:ext>
            </a:extLst>
          </p:cNvPr>
          <p:cNvSpPr/>
          <p:nvPr/>
        </p:nvSpPr>
        <p:spPr>
          <a:xfrm>
            <a:off x="10671243" y="4880901"/>
            <a:ext cx="1193258" cy="3817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482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EC714-82C9-CF34-3E33-B0DB681DF0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C7F8E50-526B-C4FF-2F87-A4E03EFDA14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5C2DDCA-B51B-AE4D-7370-4BD5C4DC478F}"/>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7B0BC445-841A-824B-9C00-7F6412E0E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7" y="2052536"/>
            <a:ext cx="10059312" cy="4679004"/>
          </a:xfrm>
          <a:prstGeom prst="rect">
            <a:avLst/>
          </a:prstGeom>
          <a:ln>
            <a:solidFill>
              <a:schemeClr val="tx1"/>
            </a:solidFill>
          </a:ln>
        </p:spPr>
      </p:pic>
      <p:sp>
        <p:nvSpPr>
          <p:cNvPr id="5" name="正方形/長方形 4">
            <a:extLst>
              <a:ext uri="{FF2B5EF4-FFF2-40B4-BE49-F238E27FC236}">
                <a16:creationId xmlns:a16="http://schemas.microsoft.com/office/drawing/2014/main" id="{8DADC745-8685-7166-A8F4-0AF37256A9C7}"/>
              </a:ext>
            </a:extLst>
          </p:cNvPr>
          <p:cNvSpPr/>
          <p:nvPr/>
        </p:nvSpPr>
        <p:spPr>
          <a:xfrm>
            <a:off x="967017" y="3238118"/>
            <a:ext cx="1348166"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00E61B6-CBD0-9198-4E78-3CDD3C2C6D00}"/>
              </a:ext>
            </a:extLst>
          </p:cNvPr>
          <p:cNvSpPr txBox="1"/>
          <p:nvPr/>
        </p:nvSpPr>
        <p:spPr>
          <a:xfrm>
            <a:off x="324874" y="3715966"/>
            <a:ext cx="2632452" cy="1384995"/>
          </a:xfrm>
          <a:prstGeom prst="rect">
            <a:avLst/>
          </a:prstGeom>
          <a:noFill/>
        </p:spPr>
        <p:txBody>
          <a:bodyPr wrap="none" rtlCol="0">
            <a:spAutoFit/>
          </a:bodyPr>
          <a:lstStyle/>
          <a:p>
            <a:r>
              <a:rPr kumimoji="1" lang="ja-JP" altLang="en-US" sz="2800" dirty="0">
                <a:solidFill>
                  <a:srgbClr val="FF0000"/>
                </a:solidFill>
              </a:rPr>
              <a:t>競合が発生して</a:t>
            </a:r>
            <a:endParaRPr kumimoji="1" lang="en-US" altLang="ja-JP" sz="2800" dirty="0">
              <a:solidFill>
                <a:srgbClr val="FF0000"/>
              </a:solidFill>
            </a:endParaRPr>
          </a:p>
          <a:p>
            <a:r>
              <a:rPr kumimoji="1" lang="ja-JP" altLang="en-US" sz="2800" dirty="0">
                <a:solidFill>
                  <a:srgbClr val="FF0000"/>
                </a:solidFill>
              </a:rPr>
              <a:t>いるファイル</a:t>
            </a:r>
            <a:br>
              <a:rPr kumimoji="1" lang="en-US" altLang="ja-JP" sz="2800" dirty="0">
                <a:solidFill>
                  <a:srgbClr val="FF0000"/>
                </a:solidFill>
              </a:rPr>
            </a:br>
            <a:r>
              <a:rPr kumimoji="1" lang="en-US" altLang="ja-JP" sz="2800" dirty="0">
                <a:solidFill>
                  <a:srgbClr val="FF0000"/>
                </a:solidFill>
              </a:rPr>
              <a:t>  main.cpp</a:t>
            </a:r>
            <a:endParaRPr kumimoji="1" lang="ja-JP" altLang="en-US" sz="2800" dirty="0">
              <a:solidFill>
                <a:srgbClr val="FF0000"/>
              </a:solidFill>
            </a:endParaRPr>
          </a:p>
        </p:txBody>
      </p:sp>
      <p:sp>
        <p:nvSpPr>
          <p:cNvPr id="7" name="正方形/長方形 6">
            <a:extLst>
              <a:ext uri="{FF2B5EF4-FFF2-40B4-BE49-F238E27FC236}">
                <a16:creationId xmlns:a16="http://schemas.microsoft.com/office/drawing/2014/main" id="{9432A837-A2CA-6BAB-E5D1-0BAEC6B3A04F}"/>
              </a:ext>
            </a:extLst>
          </p:cNvPr>
          <p:cNvSpPr/>
          <p:nvPr/>
        </p:nvSpPr>
        <p:spPr>
          <a:xfrm>
            <a:off x="3745886" y="4249644"/>
            <a:ext cx="3160752" cy="20344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E42675E-C5B6-12FA-8A6E-899462612FF5}"/>
              </a:ext>
            </a:extLst>
          </p:cNvPr>
          <p:cNvSpPr txBox="1"/>
          <p:nvPr/>
        </p:nvSpPr>
        <p:spPr>
          <a:xfrm>
            <a:off x="7051890" y="4958742"/>
            <a:ext cx="2977097" cy="523220"/>
          </a:xfrm>
          <a:prstGeom prst="rect">
            <a:avLst/>
          </a:prstGeom>
          <a:noFill/>
        </p:spPr>
        <p:txBody>
          <a:bodyPr wrap="none" rtlCol="0">
            <a:spAutoFit/>
          </a:bodyPr>
          <a:lstStyle/>
          <a:p>
            <a:r>
              <a:rPr kumimoji="1" lang="ja-JP" altLang="en-US" sz="2800" dirty="0">
                <a:solidFill>
                  <a:srgbClr val="FF0000"/>
                </a:solidFill>
              </a:rPr>
              <a:t>競合している箇所</a:t>
            </a:r>
          </a:p>
        </p:txBody>
      </p:sp>
    </p:spTree>
    <p:extLst>
      <p:ext uri="{BB962C8B-B14F-4D97-AF65-F5344CB8AC3E}">
        <p14:creationId xmlns:p14="http://schemas.microsoft.com/office/powerpoint/2010/main" val="221531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E73C8-7475-2423-F253-86ABEB3FE4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792A6BC-0C58-8460-B7D3-0D54335E9A5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AEE40A2-CD88-D157-C8F0-563AD102C23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E1B25DDC-B67E-96AD-C175-21AF980CF758}"/>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2091447" y="2197854"/>
            <a:ext cx="7072008" cy="4355829"/>
          </a:xfrm>
          <a:prstGeom prst="rect">
            <a:avLst/>
          </a:prstGeom>
          <a:ln>
            <a:solidFill>
              <a:schemeClr val="tx1"/>
            </a:solidFill>
          </a:ln>
        </p:spPr>
      </p:pic>
      <p:sp>
        <p:nvSpPr>
          <p:cNvPr id="5" name="正方形/長方形 4">
            <a:extLst>
              <a:ext uri="{FF2B5EF4-FFF2-40B4-BE49-F238E27FC236}">
                <a16:creationId xmlns:a16="http://schemas.microsoft.com/office/drawing/2014/main" id="{9F072137-36A3-7E16-8529-3750B46CC9F0}"/>
              </a:ext>
            </a:extLst>
          </p:cNvPr>
          <p:cNvSpPr/>
          <p:nvPr/>
        </p:nvSpPr>
        <p:spPr>
          <a:xfrm>
            <a:off x="2828507" y="4566352"/>
            <a:ext cx="4316309" cy="184417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5F20857-C484-050B-5321-FB72EBFD2003}"/>
              </a:ext>
            </a:extLst>
          </p:cNvPr>
          <p:cNvSpPr/>
          <p:nvPr/>
        </p:nvSpPr>
        <p:spPr>
          <a:xfrm>
            <a:off x="2828508" y="2932702"/>
            <a:ext cx="4223381" cy="1376651"/>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F8A24D2-A9A7-F7AC-9E5F-4C2C4510BC41}"/>
              </a:ext>
            </a:extLst>
          </p:cNvPr>
          <p:cNvSpPr txBox="1"/>
          <p:nvPr/>
        </p:nvSpPr>
        <p:spPr>
          <a:xfrm>
            <a:off x="7144816" y="2121583"/>
            <a:ext cx="3448380" cy="954107"/>
          </a:xfrm>
          <a:prstGeom prst="rect">
            <a:avLst/>
          </a:prstGeom>
          <a:noFill/>
        </p:spPr>
        <p:txBody>
          <a:bodyPr wrap="none" rtlCol="0">
            <a:spAutoFit/>
          </a:bodyPr>
          <a:lstStyle/>
          <a:p>
            <a:r>
              <a:rPr kumimoji="1" lang="en-US" altLang="ja-JP" sz="2800" dirty="0">
                <a:solidFill>
                  <a:srgbClr val="00B0F0"/>
                </a:solidFill>
              </a:rPr>
              <a:t>murata2</a:t>
            </a:r>
            <a:r>
              <a:rPr kumimoji="1" lang="ja-JP" altLang="en-US" sz="2800" dirty="0">
                <a:solidFill>
                  <a:srgbClr val="00B0F0"/>
                </a:solidFill>
              </a:rPr>
              <a:t>ブランチで</a:t>
            </a:r>
            <a:endParaRPr kumimoji="1" lang="en-US" altLang="ja-JP" sz="2800" dirty="0">
              <a:solidFill>
                <a:srgbClr val="00B0F0"/>
              </a:solidFill>
            </a:endParaRPr>
          </a:p>
          <a:p>
            <a:r>
              <a:rPr kumimoji="1" lang="ja-JP" altLang="en-US" sz="2800" dirty="0">
                <a:solidFill>
                  <a:srgbClr val="00B0F0"/>
                </a:solidFill>
              </a:rPr>
              <a:t>変更した箇所</a:t>
            </a:r>
          </a:p>
        </p:txBody>
      </p:sp>
      <p:sp>
        <p:nvSpPr>
          <p:cNvPr id="3" name="テキスト ボックス 2">
            <a:extLst>
              <a:ext uri="{FF2B5EF4-FFF2-40B4-BE49-F238E27FC236}">
                <a16:creationId xmlns:a16="http://schemas.microsoft.com/office/drawing/2014/main" id="{D47BF226-0A9C-65C0-D432-8ACC0562C17F}"/>
              </a:ext>
            </a:extLst>
          </p:cNvPr>
          <p:cNvSpPr txBox="1"/>
          <p:nvPr/>
        </p:nvSpPr>
        <p:spPr>
          <a:xfrm>
            <a:off x="7144816" y="5623448"/>
            <a:ext cx="2779928" cy="954107"/>
          </a:xfrm>
          <a:prstGeom prst="rect">
            <a:avLst/>
          </a:prstGeom>
          <a:noFill/>
        </p:spPr>
        <p:txBody>
          <a:bodyPr wrap="none" rtlCol="0">
            <a:spAutoFit/>
          </a:bodyPr>
          <a:lstStyle/>
          <a:p>
            <a:r>
              <a:rPr kumimoji="1" lang="en-US" altLang="ja-JP" sz="2800" dirty="0">
                <a:solidFill>
                  <a:srgbClr val="00B050"/>
                </a:solidFill>
              </a:rPr>
              <a:t>main</a:t>
            </a:r>
            <a:r>
              <a:rPr kumimoji="1" lang="ja-JP" altLang="en-US" sz="2800" dirty="0">
                <a:solidFill>
                  <a:srgbClr val="00B050"/>
                </a:solidFill>
              </a:rPr>
              <a:t>ブランチで</a:t>
            </a:r>
            <a:endParaRPr kumimoji="1" lang="en-US" altLang="ja-JP" sz="2800" dirty="0">
              <a:solidFill>
                <a:srgbClr val="00B050"/>
              </a:solidFill>
            </a:endParaRPr>
          </a:p>
          <a:p>
            <a:r>
              <a:rPr kumimoji="1" lang="ja-JP" altLang="en-US" sz="2800" dirty="0">
                <a:solidFill>
                  <a:srgbClr val="00B050"/>
                </a:solidFill>
              </a:rPr>
              <a:t>変更した箇所</a:t>
            </a:r>
          </a:p>
        </p:txBody>
      </p:sp>
      <p:sp>
        <p:nvSpPr>
          <p:cNvPr id="10" name="テキスト ボックス 9">
            <a:extLst>
              <a:ext uri="{FF2B5EF4-FFF2-40B4-BE49-F238E27FC236}">
                <a16:creationId xmlns:a16="http://schemas.microsoft.com/office/drawing/2014/main" id="{6234F1A4-9040-FCAF-F2E6-0531C64979F2}"/>
              </a:ext>
            </a:extLst>
          </p:cNvPr>
          <p:cNvSpPr txBox="1"/>
          <p:nvPr/>
        </p:nvSpPr>
        <p:spPr>
          <a:xfrm>
            <a:off x="7313090" y="3779026"/>
            <a:ext cx="3193503" cy="1200329"/>
          </a:xfrm>
          <a:prstGeom prst="rect">
            <a:avLst/>
          </a:prstGeom>
          <a:solidFill>
            <a:schemeClr val="bg1"/>
          </a:solidFill>
        </p:spPr>
        <p:txBody>
          <a:bodyPr wrap="none" rtlCol="0">
            <a:spAutoFit/>
          </a:bodyPr>
          <a:lstStyle/>
          <a:p>
            <a:r>
              <a:rPr kumimoji="1" lang="ja-JP" altLang="en-US" sz="2400" dirty="0">
                <a:solidFill>
                  <a:srgbClr val="FF0000"/>
                </a:solidFill>
              </a:rPr>
              <a:t>どちらの変更を残すか</a:t>
            </a:r>
            <a:endParaRPr kumimoji="1" lang="en-US" altLang="ja-JP" sz="2400" dirty="0">
              <a:solidFill>
                <a:srgbClr val="FF0000"/>
              </a:solidFill>
            </a:endParaRPr>
          </a:p>
          <a:p>
            <a:r>
              <a:rPr kumimoji="1" lang="ja-JP" altLang="en-US" sz="2400" dirty="0">
                <a:solidFill>
                  <a:srgbClr val="FF0000"/>
                </a:solidFill>
              </a:rPr>
              <a:t>チーム内で決定して</a:t>
            </a:r>
            <a:endParaRPr kumimoji="1" lang="en-US" altLang="ja-JP" sz="2400" dirty="0">
              <a:solidFill>
                <a:srgbClr val="FF0000"/>
              </a:solidFill>
            </a:endParaRPr>
          </a:p>
          <a:p>
            <a:r>
              <a:rPr kumimoji="1" lang="ja-JP" altLang="en-US" sz="2400" dirty="0">
                <a:solidFill>
                  <a:srgbClr val="FF0000"/>
                </a:solidFill>
              </a:rPr>
              <a:t>不要な箇所は削除する</a:t>
            </a:r>
            <a:endParaRPr kumimoji="1" lang="en-US" altLang="ja-JP" sz="2400" dirty="0">
              <a:solidFill>
                <a:srgbClr val="FF0000"/>
              </a:solidFill>
            </a:endParaRPr>
          </a:p>
        </p:txBody>
      </p:sp>
    </p:spTree>
    <p:extLst>
      <p:ext uri="{BB962C8B-B14F-4D97-AF65-F5344CB8AC3E}">
        <p14:creationId xmlns:p14="http://schemas.microsoft.com/office/powerpoint/2010/main" val="222551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[Publish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6630BC6-3B45-5D66-D2F5-558470DB9EB9}"/>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EDFC4-62A4-30B2-FD49-BA3D5186F0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DA1DB3-3704-C9B6-E5B3-A3346E3AD35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8B02C2-A672-78F4-5D79-2EAA43E66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sz="3200" dirty="0"/>
              <a:t>競合を解決して</a:t>
            </a:r>
            <a:r>
              <a:rPr lang="en-US" altLang="ja-JP" dirty="0">
                <a:highlight>
                  <a:srgbClr val="C0C0C0"/>
                </a:highlight>
              </a:rPr>
              <a:t>[Mark as resolved]</a:t>
            </a:r>
            <a:r>
              <a:rPr lang="ja-JP" altLang="en-US" sz="3200" dirty="0"/>
              <a:t>をクリック</a:t>
            </a:r>
            <a:endParaRPr lang="en-US" altLang="ja-JP" dirty="0"/>
          </a:p>
        </p:txBody>
      </p:sp>
      <p:pic>
        <p:nvPicPr>
          <p:cNvPr id="4" name="図 3">
            <a:extLst>
              <a:ext uri="{FF2B5EF4-FFF2-40B4-BE49-F238E27FC236}">
                <a16:creationId xmlns:a16="http://schemas.microsoft.com/office/drawing/2014/main" id="{8FED6AAD-DDD1-CC56-C2BE-A825C5A9BB5F}"/>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539681" y="3038101"/>
            <a:ext cx="5058878" cy="3115891"/>
          </a:xfrm>
          <a:prstGeom prst="rect">
            <a:avLst/>
          </a:prstGeom>
          <a:ln>
            <a:solidFill>
              <a:schemeClr val="tx1"/>
            </a:solidFill>
          </a:ln>
        </p:spPr>
      </p:pic>
      <p:pic>
        <p:nvPicPr>
          <p:cNvPr id="11" name="図 10">
            <a:extLst>
              <a:ext uri="{FF2B5EF4-FFF2-40B4-BE49-F238E27FC236}">
                <a16:creationId xmlns:a16="http://schemas.microsoft.com/office/drawing/2014/main" id="{D36C3EFF-32EA-C1C1-7D2A-F3DA8287E042}"/>
              </a:ext>
            </a:extLst>
          </p:cNvPr>
          <p:cNvPicPr>
            <a:picLocks noChangeAspect="1"/>
          </p:cNvPicPr>
          <p:nvPr/>
        </p:nvPicPr>
        <p:blipFill>
          <a:blip r:embed="rId3">
            <a:extLst>
              <a:ext uri="{28A0092B-C50C-407E-A947-70E740481C1C}">
                <a14:useLocalDpi xmlns:a14="http://schemas.microsoft.com/office/drawing/2010/main" val="0"/>
              </a:ext>
            </a:extLst>
          </a:blip>
          <a:srcRect l="25452" t="46841" r="44149" b="11886"/>
          <a:stretch/>
        </p:blipFill>
        <p:spPr>
          <a:xfrm>
            <a:off x="6628624" y="3861413"/>
            <a:ext cx="4609783" cy="2292579"/>
          </a:xfrm>
          <a:prstGeom prst="rect">
            <a:avLst/>
          </a:prstGeom>
          <a:ln>
            <a:solidFill>
              <a:schemeClr val="tx1"/>
            </a:solidFill>
          </a:ln>
        </p:spPr>
      </p:pic>
      <p:sp>
        <p:nvSpPr>
          <p:cNvPr id="12" name="矢印: 右 11">
            <a:extLst>
              <a:ext uri="{FF2B5EF4-FFF2-40B4-BE49-F238E27FC236}">
                <a16:creationId xmlns:a16="http://schemas.microsoft.com/office/drawing/2014/main" id="{149724DE-E0EC-14DF-7AA9-2B81608C2C24}"/>
              </a:ext>
            </a:extLst>
          </p:cNvPr>
          <p:cNvSpPr/>
          <p:nvPr/>
        </p:nvSpPr>
        <p:spPr>
          <a:xfrm>
            <a:off x="5678769" y="4760364"/>
            <a:ext cx="834462" cy="486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7956AA9-CFEF-775B-D1EC-4CF7B35E080D}"/>
              </a:ext>
            </a:extLst>
          </p:cNvPr>
          <p:cNvPicPr>
            <a:picLocks noChangeAspect="1"/>
          </p:cNvPicPr>
          <p:nvPr/>
        </p:nvPicPr>
        <p:blipFill>
          <a:blip r:embed="rId3">
            <a:extLst>
              <a:ext uri="{28A0092B-C50C-407E-A947-70E740481C1C}">
                <a14:useLocalDpi xmlns:a14="http://schemas.microsoft.com/office/drawing/2010/main" val="0"/>
              </a:ext>
            </a:extLst>
          </a:blip>
          <a:srcRect l="81383" t="13297" b="66078"/>
          <a:stretch/>
        </p:blipFill>
        <p:spPr>
          <a:xfrm>
            <a:off x="8685381" y="2993062"/>
            <a:ext cx="3229585" cy="1310578"/>
          </a:xfrm>
          <a:prstGeom prst="rect">
            <a:avLst/>
          </a:prstGeom>
          <a:ln>
            <a:solidFill>
              <a:schemeClr val="tx1"/>
            </a:solidFill>
          </a:ln>
        </p:spPr>
      </p:pic>
      <p:sp>
        <p:nvSpPr>
          <p:cNvPr id="8" name="正方形/長方形 7">
            <a:extLst>
              <a:ext uri="{FF2B5EF4-FFF2-40B4-BE49-F238E27FC236}">
                <a16:creationId xmlns:a16="http://schemas.microsoft.com/office/drawing/2014/main" id="{079FDBD6-4180-0167-19DD-C9BBE9BF6A17}"/>
              </a:ext>
            </a:extLst>
          </p:cNvPr>
          <p:cNvSpPr/>
          <p:nvPr/>
        </p:nvSpPr>
        <p:spPr>
          <a:xfrm>
            <a:off x="9951396" y="3409427"/>
            <a:ext cx="1828800"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164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F6B1B-69A9-0F6D-8A22-82AC130A6F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74DAFF1-D21D-B3A3-67AB-A5B60ACF39F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87ADD9D-E8BA-F8B9-A0DD-0A18D7701DF1}"/>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en-US" altLang="ja-JP" dirty="0">
                <a:solidFill>
                  <a:schemeClr val="bg1"/>
                </a:solidFill>
                <a:highlight>
                  <a:srgbClr val="008000"/>
                </a:highlight>
              </a:rPr>
              <a:t>[Commit merge]</a:t>
            </a:r>
            <a:r>
              <a:rPr lang="ja-JP" altLang="en-US" dirty="0"/>
              <a:t>をクリック</a:t>
            </a:r>
            <a:endParaRPr lang="en-US" altLang="ja-JP" dirty="0"/>
          </a:p>
        </p:txBody>
      </p:sp>
      <p:pic>
        <p:nvPicPr>
          <p:cNvPr id="17" name="図 16">
            <a:extLst>
              <a:ext uri="{FF2B5EF4-FFF2-40B4-BE49-F238E27FC236}">
                <a16:creationId xmlns:a16="http://schemas.microsoft.com/office/drawing/2014/main" id="{E894584C-A7A6-72FD-6A00-CBB4AFF95323}"/>
              </a:ext>
            </a:extLst>
          </p:cNvPr>
          <p:cNvPicPr>
            <a:picLocks noChangeAspect="1"/>
          </p:cNvPicPr>
          <p:nvPr/>
        </p:nvPicPr>
        <p:blipFill>
          <a:blip r:embed="rId2">
            <a:extLst>
              <a:ext uri="{28A0092B-C50C-407E-A947-70E740481C1C}">
                <a14:useLocalDpi xmlns:a14="http://schemas.microsoft.com/office/drawing/2010/main" val="0"/>
              </a:ext>
            </a:extLst>
          </a:blip>
          <a:srcRect b="50000"/>
          <a:stretch/>
        </p:blipFill>
        <p:spPr>
          <a:xfrm>
            <a:off x="917502" y="3137085"/>
            <a:ext cx="10726647" cy="3234189"/>
          </a:xfrm>
          <a:prstGeom prst="rect">
            <a:avLst/>
          </a:prstGeom>
          <a:ln>
            <a:solidFill>
              <a:schemeClr val="tx1"/>
            </a:solidFill>
          </a:ln>
        </p:spPr>
      </p:pic>
      <p:sp>
        <p:nvSpPr>
          <p:cNvPr id="18" name="正方形/長方形 17">
            <a:extLst>
              <a:ext uri="{FF2B5EF4-FFF2-40B4-BE49-F238E27FC236}">
                <a16:creationId xmlns:a16="http://schemas.microsoft.com/office/drawing/2014/main" id="{0DFEC6AE-8C99-272F-C313-0DF1DE354004}"/>
              </a:ext>
            </a:extLst>
          </p:cNvPr>
          <p:cNvSpPr/>
          <p:nvPr/>
        </p:nvSpPr>
        <p:spPr>
          <a:xfrm>
            <a:off x="9717932" y="3608962"/>
            <a:ext cx="1715170" cy="5506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1738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F2BD-267C-1B82-5DD9-B31AFE2D05C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7A06F9-1D67-C1D7-A637-5F47D16FFE4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5392989-9E80-9416-1394-1519C14F0B7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あとは競合が発生しないときと同じ手順で</a:t>
            </a:r>
            <a:br>
              <a:rPr lang="en-US" altLang="ja-JP" dirty="0"/>
            </a:br>
            <a:r>
              <a:rPr lang="ja-JP" altLang="en-US" dirty="0"/>
              <a:t>統合（マージ）を行う</a:t>
            </a:r>
            <a:r>
              <a:rPr lang="en-US" altLang="ja-JP" dirty="0">
                <a:solidFill>
                  <a:schemeClr val="bg1"/>
                </a:solidFill>
                <a:highlight>
                  <a:srgbClr val="008000"/>
                </a:highlight>
              </a:rPr>
              <a:t>[Merge pull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D98CDBD7-643C-BADC-3D3F-77E82406CC70}"/>
              </a:ext>
            </a:extLst>
          </p:cNvPr>
          <p:cNvPicPr>
            <a:picLocks noChangeAspect="1"/>
          </p:cNvPicPr>
          <p:nvPr/>
        </p:nvPicPr>
        <p:blipFill>
          <a:blip r:embed="rId2">
            <a:extLst>
              <a:ext uri="{28A0092B-C50C-407E-A947-70E740481C1C}">
                <a14:useLocalDpi xmlns:a14="http://schemas.microsoft.com/office/drawing/2010/main" val="0"/>
              </a:ext>
            </a:extLst>
          </a:blip>
          <a:srcRect t="66667"/>
          <a:stretch/>
        </p:blipFill>
        <p:spPr>
          <a:xfrm>
            <a:off x="1721352" y="4032115"/>
            <a:ext cx="8749295" cy="2286000"/>
          </a:xfrm>
          <a:prstGeom prst="rect">
            <a:avLst/>
          </a:prstGeom>
          <a:ln>
            <a:solidFill>
              <a:schemeClr val="tx1"/>
            </a:solidFill>
          </a:ln>
        </p:spPr>
      </p:pic>
      <p:sp>
        <p:nvSpPr>
          <p:cNvPr id="18" name="正方形/長方形 17">
            <a:extLst>
              <a:ext uri="{FF2B5EF4-FFF2-40B4-BE49-F238E27FC236}">
                <a16:creationId xmlns:a16="http://schemas.microsoft.com/office/drawing/2014/main" id="{61531F2E-F99C-AC90-E2DC-EA20CB6FA01F}"/>
              </a:ext>
            </a:extLst>
          </p:cNvPr>
          <p:cNvSpPr/>
          <p:nvPr/>
        </p:nvSpPr>
        <p:spPr>
          <a:xfrm>
            <a:off x="2869659" y="5301575"/>
            <a:ext cx="2577829" cy="4722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92675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F0C05-3161-7D99-378C-3EC14BAD052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6F7F50-F89E-01AC-C3D9-88411700ED4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EB9FCE0-FCE7-A95E-F47F-6FFDDD119E6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開発の流れまとめ</a:t>
            </a:r>
            <a:br>
              <a:rPr lang="en-US" altLang="ja-JP" dirty="0"/>
            </a:br>
            <a:endParaRPr lang="en-US" altLang="ja-JP" dirty="0"/>
          </a:p>
          <a:p>
            <a:pPr marL="971550" lvl="1" indent="-514350">
              <a:buFont typeface="+mj-ea"/>
              <a:buAutoNum type="circleNumDbPlain"/>
            </a:pPr>
            <a:r>
              <a:rPr lang="ja-JP" altLang="en-US" dirty="0"/>
              <a:t>新しい機能を追加したいときは、まずは</a:t>
            </a:r>
            <a:r>
              <a:rPr lang="ja-JP" altLang="en-US" dirty="0">
                <a:highlight>
                  <a:srgbClr val="FFFF00"/>
                </a:highlight>
              </a:rPr>
              <a:t>ローカル</a:t>
            </a:r>
            <a:r>
              <a:rPr lang="ja-JP" altLang="en-US" dirty="0"/>
              <a:t>ブランチを作って</a:t>
            </a:r>
            <a:r>
              <a:rPr lang="ja-JP" altLang="en-US" dirty="0">
                <a:highlight>
                  <a:srgbClr val="00FFFF"/>
                </a:highlight>
              </a:rPr>
              <a:t>リモート</a:t>
            </a:r>
            <a:r>
              <a:rPr lang="ja-JP" altLang="en-US" dirty="0"/>
              <a:t>ブランチを</a:t>
            </a:r>
            <a:r>
              <a:rPr lang="en-US" altLang="ja-JP" b="1" dirty="0">
                <a:solidFill>
                  <a:srgbClr val="FF0000"/>
                </a:solidFill>
              </a:rPr>
              <a:t>Publish</a:t>
            </a:r>
            <a:r>
              <a:rPr lang="ja-JP" altLang="en-US" dirty="0"/>
              <a:t>する</a:t>
            </a:r>
            <a:endParaRPr lang="en-US" altLang="ja-JP" dirty="0"/>
          </a:p>
          <a:p>
            <a:pPr marL="971550" lvl="1" indent="-514350">
              <a:buFont typeface="+mj-ea"/>
              <a:buAutoNum type="circleNumDbPlain"/>
            </a:pPr>
            <a:r>
              <a:rPr lang="ja-JP" altLang="en-US" dirty="0">
                <a:highlight>
                  <a:srgbClr val="FFFF00"/>
                </a:highlight>
              </a:rPr>
              <a:t>ローカル</a:t>
            </a:r>
            <a:r>
              <a:rPr lang="ja-JP" altLang="en-US" dirty="0"/>
              <a:t>ブランチで作業したのち</a:t>
            </a:r>
            <a:r>
              <a:rPr lang="ja-JP" altLang="en-US" dirty="0">
                <a:highlight>
                  <a:srgbClr val="00FFFF"/>
                </a:highlight>
              </a:rPr>
              <a:t>リモート</a:t>
            </a:r>
            <a:r>
              <a:rPr lang="ja-JP" altLang="en-US" dirty="0"/>
              <a:t>ブランチへ</a:t>
            </a:r>
            <a:r>
              <a:rPr lang="en-US" altLang="ja-JP" dirty="0">
                <a:solidFill>
                  <a:srgbClr val="FF0000"/>
                </a:solidFill>
              </a:rPr>
              <a:t>Push</a:t>
            </a:r>
            <a:r>
              <a:rPr lang="ja-JP" altLang="en-US" dirty="0"/>
              <a:t>する　</a:t>
            </a:r>
            <a:r>
              <a:rPr lang="ja-JP" altLang="en-US" b="1" dirty="0">
                <a:solidFill>
                  <a:srgbClr val="00B050"/>
                </a:solidFill>
              </a:rPr>
              <a:t>（</a:t>
            </a:r>
            <a:r>
              <a:rPr lang="en-US" altLang="ja-JP" b="1" dirty="0">
                <a:solidFill>
                  <a:srgbClr val="00B050"/>
                </a:solidFill>
              </a:rPr>
              <a:t>※</a:t>
            </a:r>
            <a:r>
              <a:rPr lang="ja-JP" altLang="en-US" b="1" dirty="0">
                <a:solidFill>
                  <a:srgbClr val="00B050"/>
                </a:solidFill>
              </a:rPr>
              <a:t>②の作業を繰り返す）</a:t>
            </a:r>
            <a:endParaRPr lang="en-US" altLang="ja-JP" b="1" dirty="0">
              <a:solidFill>
                <a:srgbClr val="00B050"/>
              </a:solidFill>
            </a:endParaRPr>
          </a:p>
          <a:p>
            <a:pPr marL="971550" lvl="1" indent="-514350">
              <a:buFont typeface="+mj-ea"/>
              <a:buAutoNum type="circleNumDbPlain"/>
            </a:pPr>
            <a:r>
              <a:rPr lang="ja-JP" altLang="en-US" dirty="0"/>
              <a:t>安定動作することが確認できたら、</a:t>
            </a:r>
            <a:r>
              <a:rPr lang="en-US" altLang="ja-JP" b="1" dirty="0">
                <a:solidFill>
                  <a:srgbClr val="FF0000"/>
                </a:solidFill>
              </a:rPr>
              <a:t>Pull</a:t>
            </a:r>
            <a:r>
              <a:rPr lang="ja-JP" altLang="en-US" b="1" dirty="0">
                <a:solidFill>
                  <a:srgbClr val="FF0000"/>
                </a:solidFill>
              </a:rPr>
              <a:t>　</a:t>
            </a:r>
            <a:r>
              <a:rPr lang="en-US" altLang="ja-JP" b="1" dirty="0">
                <a:solidFill>
                  <a:srgbClr val="FF0000"/>
                </a:solidFill>
              </a:rPr>
              <a:t>request</a:t>
            </a:r>
            <a:r>
              <a:rPr lang="en-US" altLang="ja-JP" dirty="0">
                <a:solidFill>
                  <a:srgbClr val="FF0000"/>
                </a:solidFill>
              </a:rPr>
              <a:t> </a:t>
            </a:r>
            <a:r>
              <a:rPr lang="ja-JP" altLang="en-US" dirty="0"/>
              <a:t>して</a:t>
            </a:r>
            <a:r>
              <a:rPr lang="en-US" altLang="ja-JP" b="1" dirty="0">
                <a:solidFill>
                  <a:schemeClr val="bg1"/>
                </a:solidFill>
                <a:highlight>
                  <a:srgbClr val="FF0000"/>
                </a:highlight>
              </a:rPr>
              <a:t>main</a:t>
            </a:r>
            <a:r>
              <a:rPr lang="ja-JP" altLang="en-US" dirty="0"/>
              <a:t>ブランチへマージ</a:t>
            </a:r>
            <a:endParaRPr lang="en-US" altLang="ja-JP" dirty="0"/>
          </a:p>
          <a:p>
            <a:pPr marL="971550" lvl="1" indent="-514350">
              <a:buFont typeface="+mj-ea"/>
              <a:buAutoNum type="circleNumDbPlain"/>
            </a:pPr>
            <a:r>
              <a:rPr lang="ja-JP" altLang="en-US" dirty="0">
                <a:highlight>
                  <a:srgbClr val="00FFFF"/>
                </a:highlight>
              </a:rPr>
              <a:t>リモート</a:t>
            </a:r>
            <a:r>
              <a:rPr lang="ja-JP" altLang="en-US" dirty="0"/>
              <a:t>ブランチを</a:t>
            </a:r>
            <a:r>
              <a:rPr lang="ja-JP" altLang="en-US" b="1" dirty="0">
                <a:solidFill>
                  <a:srgbClr val="C00000"/>
                </a:solidFill>
              </a:rPr>
              <a:t>サイト上</a:t>
            </a:r>
            <a:r>
              <a:rPr lang="ja-JP" altLang="en-US" b="1" dirty="0"/>
              <a:t>で削除</a:t>
            </a:r>
            <a:endParaRPr lang="en-US" altLang="ja-JP" b="1" dirty="0"/>
          </a:p>
          <a:p>
            <a:pPr marL="971550" lvl="1" indent="-514350">
              <a:buFont typeface="+mj-ea"/>
              <a:buAutoNum type="circleNumDbPlain"/>
            </a:pPr>
            <a:r>
              <a:rPr lang="ja-JP" altLang="en-US" dirty="0">
                <a:highlight>
                  <a:srgbClr val="FFFF00"/>
                </a:highlight>
              </a:rPr>
              <a:t>ローカル</a:t>
            </a:r>
            <a:r>
              <a:rPr lang="ja-JP" altLang="en-US" dirty="0"/>
              <a:t>ブランチを</a:t>
            </a:r>
            <a:r>
              <a:rPr lang="en-US" altLang="ja-JP" b="1" dirty="0" err="1">
                <a:solidFill>
                  <a:srgbClr val="00B0F0"/>
                </a:solidFill>
              </a:rPr>
              <a:t>GithubDesktop</a:t>
            </a:r>
            <a:r>
              <a:rPr lang="ja-JP" altLang="en-US" b="1" dirty="0"/>
              <a:t>を使って削除</a:t>
            </a:r>
            <a:endParaRPr lang="en-US" altLang="ja-JP" b="1" dirty="0"/>
          </a:p>
        </p:txBody>
      </p:sp>
    </p:spTree>
    <p:extLst>
      <p:ext uri="{BB962C8B-B14F-4D97-AF65-F5344CB8AC3E}">
        <p14:creationId xmlns:p14="http://schemas.microsoft.com/office/powerpoint/2010/main" val="344979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85CE3-42E9-1076-9FD3-120EDDCA30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2F036BE-27B8-3241-7B29-BF73C1AAB5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80F4910-792A-FB72-95F7-CDB733C081F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b="1" dirty="0"/>
              <a:t>以外</a:t>
            </a:r>
            <a:r>
              <a:rPr lang="ja-JP" altLang="en-US" dirty="0"/>
              <a:t>のアプリ</a:t>
            </a:r>
            <a:br>
              <a:rPr lang="en-US" altLang="ja-JP" dirty="0"/>
            </a:br>
            <a:br>
              <a:rPr lang="en-US" altLang="ja-JP" dirty="0"/>
            </a:br>
            <a:r>
              <a:rPr lang="en-US" altLang="ja-JP" dirty="0"/>
              <a:t>GitHub</a:t>
            </a:r>
            <a:r>
              <a:rPr lang="ja-JP" altLang="en-US" dirty="0"/>
              <a:t>を使うためのアプリは他にも存在する</a:t>
            </a:r>
            <a:br>
              <a:rPr lang="en-US" altLang="ja-JP" dirty="0"/>
            </a:br>
            <a:endParaRPr lang="en-US" altLang="ja-JP" dirty="0"/>
          </a:p>
          <a:p>
            <a:pPr marL="1200150" lvl="1" indent="-742950">
              <a:buFont typeface="+mj-ea"/>
              <a:buAutoNum type="circleNumDbPlain"/>
            </a:pPr>
            <a:r>
              <a:rPr lang="en-US" altLang="ja-JP" dirty="0"/>
              <a:t>SourceTree</a:t>
            </a:r>
          </a:p>
          <a:p>
            <a:pPr marL="1200150" lvl="1" indent="-742950">
              <a:buFont typeface="+mj-ea"/>
              <a:buAutoNum type="circleNumDbPlain"/>
            </a:pPr>
            <a:r>
              <a:rPr lang="en-US" altLang="ja-JP" dirty="0"/>
              <a:t>Fork</a:t>
            </a:r>
          </a:p>
          <a:p>
            <a:pPr marL="1200150" lvl="1" indent="-742950">
              <a:buFont typeface="+mj-ea"/>
              <a:buAutoNum type="circleNumDbPlain"/>
            </a:pPr>
            <a:r>
              <a:rPr lang="en-US" altLang="ja-JP" dirty="0" err="1"/>
              <a:t>TortoiseGit</a:t>
            </a:r>
            <a:endParaRPr lang="en-US" altLang="ja-JP" dirty="0"/>
          </a:p>
          <a:p>
            <a:pPr marL="457200" lvl="1" indent="0">
              <a:buNone/>
            </a:pPr>
            <a:br>
              <a:rPr lang="en-US" altLang="ja-JP" dirty="0"/>
            </a:br>
            <a:r>
              <a:rPr lang="ja-JP" altLang="en-US" dirty="0"/>
              <a:t>全ブランチの可視化やマージがしやすくなっていたりするので、気になる人は調べてみてください</a:t>
            </a:r>
            <a:endParaRPr lang="en-US" altLang="ja-JP" dirty="0"/>
          </a:p>
        </p:txBody>
      </p:sp>
    </p:spTree>
    <p:extLst>
      <p:ext uri="{BB962C8B-B14F-4D97-AF65-F5344CB8AC3E}">
        <p14:creationId xmlns:p14="http://schemas.microsoft.com/office/powerpoint/2010/main" val="41880023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BDF575-DA90-D7F3-E694-7DA998D89DB2}"/>
              </a:ext>
            </a:extLst>
          </p:cNvPr>
          <p:cNvSpPr>
            <a:spLocks noGrp="1"/>
          </p:cNvSpPr>
          <p:nvPr>
            <p:ph type="title"/>
          </p:nvPr>
        </p:nvSpPr>
        <p:spPr/>
        <p:txBody>
          <a:bodyPr>
            <a:normAutofit fontScale="90000"/>
          </a:bodyPr>
          <a:lstStyle/>
          <a:p>
            <a:r>
              <a:rPr lang="en-US" altLang="ja-JP" dirty="0">
                <a:solidFill>
                  <a:schemeClr val="bg1"/>
                </a:solidFill>
                <a:highlight>
                  <a:srgbClr val="0000FF"/>
                </a:highlight>
              </a:rPr>
              <a:t>V</a:t>
            </a:r>
            <a:r>
              <a:rPr kumimoji="1" lang="en-US" altLang="ja-JP" dirty="0">
                <a:solidFill>
                  <a:schemeClr val="bg1"/>
                </a:solidFill>
                <a:highlight>
                  <a:srgbClr val="0000FF"/>
                </a:highlight>
              </a:rPr>
              <a:t>iew Stash</a:t>
            </a:r>
            <a:r>
              <a:rPr kumimoji="1" lang="ja-JP" altLang="en-US" dirty="0"/>
              <a:t>ボタンが表示されているとき</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6DDA406E-0BB8-657B-6AD2-150C92B14559}"/>
              </a:ext>
            </a:extLst>
          </p:cNvPr>
          <p:cNvSpPr>
            <a:spLocks noGrp="1"/>
          </p:cNvSpPr>
          <p:nvPr>
            <p:ph idx="1"/>
          </p:nvPr>
        </p:nvSpPr>
        <p:spPr/>
        <p:txBody>
          <a:bodyPr/>
          <a:lstStyle/>
          <a:p>
            <a:r>
              <a:rPr kumimoji="1" lang="ja-JP" altLang="en-US" dirty="0"/>
              <a:t>ボタンをクリックします</a:t>
            </a:r>
          </a:p>
        </p:txBody>
      </p:sp>
      <p:pic>
        <p:nvPicPr>
          <p:cNvPr id="9" name="図 8">
            <a:extLst>
              <a:ext uri="{FF2B5EF4-FFF2-40B4-BE49-F238E27FC236}">
                <a16:creationId xmlns:a16="http://schemas.microsoft.com/office/drawing/2014/main" id="{32C033C0-B7A5-AB4C-9528-1752CD534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152" y="2305286"/>
            <a:ext cx="8211696" cy="3219899"/>
          </a:xfrm>
          <a:prstGeom prst="rect">
            <a:avLst/>
          </a:prstGeom>
          <a:ln>
            <a:solidFill>
              <a:schemeClr val="tx1"/>
            </a:solidFill>
          </a:ln>
        </p:spPr>
      </p:pic>
      <p:sp>
        <p:nvSpPr>
          <p:cNvPr id="10" name="矢印: 下 9">
            <a:extLst>
              <a:ext uri="{FF2B5EF4-FFF2-40B4-BE49-F238E27FC236}">
                <a16:creationId xmlns:a16="http://schemas.microsoft.com/office/drawing/2014/main" id="{098C952E-2D1C-DA65-0429-6B9EA1B96B8B}"/>
              </a:ext>
            </a:extLst>
          </p:cNvPr>
          <p:cNvSpPr/>
          <p:nvPr/>
        </p:nvSpPr>
        <p:spPr>
          <a:xfrm>
            <a:off x="8774349" y="3249038"/>
            <a:ext cx="418289" cy="719847"/>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A3B712B-5AB2-C824-E305-B6020583DB0E}"/>
              </a:ext>
            </a:extLst>
          </p:cNvPr>
          <p:cNvSpPr/>
          <p:nvPr/>
        </p:nvSpPr>
        <p:spPr>
          <a:xfrm>
            <a:off x="8433881" y="4061235"/>
            <a:ext cx="1079770" cy="39403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0432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754DE-2354-78A1-0BEE-F0FF105FE98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D48054-AC38-12A6-2562-D7D99C08364A}"/>
              </a:ext>
            </a:extLst>
          </p:cNvPr>
          <p:cNvSpPr>
            <a:spLocks noGrp="1"/>
          </p:cNvSpPr>
          <p:nvPr>
            <p:ph type="title"/>
          </p:nvPr>
        </p:nvSpPr>
        <p:spPr/>
        <p:txBody>
          <a:bodyPr>
            <a:normAutofit fontScale="90000"/>
          </a:bodyPr>
          <a:lstStyle/>
          <a:p>
            <a:r>
              <a:rPr lang="en-US" altLang="ja-JP" dirty="0">
                <a:solidFill>
                  <a:schemeClr val="bg1"/>
                </a:solidFill>
                <a:highlight>
                  <a:srgbClr val="0000FF"/>
                </a:highlight>
              </a:rPr>
              <a:t>V</a:t>
            </a:r>
            <a:r>
              <a:rPr kumimoji="1" lang="en-US" altLang="ja-JP" dirty="0">
                <a:solidFill>
                  <a:schemeClr val="bg1"/>
                </a:solidFill>
                <a:highlight>
                  <a:srgbClr val="0000FF"/>
                </a:highlight>
              </a:rPr>
              <a:t>iew Stash</a:t>
            </a:r>
            <a:r>
              <a:rPr kumimoji="1" lang="ja-JP" altLang="en-US" dirty="0"/>
              <a:t>ボタンが表示されているとき</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C4960E6B-0E3A-DE6D-3BCC-12C59AF9E80A}"/>
              </a:ext>
            </a:extLst>
          </p:cNvPr>
          <p:cNvSpPr>
            <a:spLocks noGrp="1"/>
          </p:cNvSpPr>
          <p:nvPr>
            <p:ph idx="1"/>
          </p:nvPr>
        </p:nvSpPr>
        <p:spPr/>
        <p:txBody>
          <a:bodyPr/>
          <a:lstStyle/>
          <a:p>
            <a:r>
              <a:rPr kumimoji="1" lang="en-US" altLang="ja-JP" dirty="0"/>
              <a:t>[Discard]</a:t>
            </a:r>
            <a:r>
              <a:rPr kumimoji="1" lang="ja-JP" altLang="en-US" dirty="0"/>
              <a:t>ボタンをクリックします</a:t>
            </a:r>
          </a:p>
        </p:txBody>
      </p:sp>
      <p:pic>
        <p:nvPicPr>
          <p:cNvPr id="5" name="図 4">
            <a:extLst>
              <a:ext uri="{FF2B5EF4-FFF2-40B4-BE49-F238E27FC236}">
                <a16:creationId xmlns:a16="http://schemas.microsoft.com/office/drawing/2014/main" id="{723EF50F-15A9-49A6-2A7C-9D5301104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382" y="2764423"/>
            <a:ext cx="7430537" cy="3781953"/>
          </a:xfrm>
          <a:prstGeom prst="rect">
            <a:avLst/>
          </a:prstGeom>
          <a:ln>
            <a:solidFill>
              <a:schemeClr val="tx1"/>
            </a:solidFill>
          </a:ln>
        </p:spPr>
      </p:pic>
      <p:sp>
        <p:nvSpPr>
          <p:cNvPr id="6" name="矢印: 下 5">
            <a:extLst>
              <a:ext uri="{FF2B5EF4-FFF2-40B4-BE49-F238E27FC236}">
                <a16:creationId xmlns:a16="http://schemas.microsoft.com/office/drawing/2014/main" id="{3FBBCD34-2B6E-1E15-6831-9C4800AEE699}"/>
              </a:ext>
            </a:extLst>
          </p:cNvPr>
          <p:cNvSpPr/>
          <p:nvPr/>
        </p:nvSpPr>
        <p:spPr>
          <a:xfrm>
            <a:off x="3929974" y="2385044"/>
            <a:ext cx="311285" cy="11575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07FB6E2-0D0D-40C1-BBFC-5028DE897BC8}"/>
              </a:ext>
            </a:extLst>
          </p:cNvPr>
          <p:cNvSpPr/>
          <p:nvPr/>
        </p:nvSpPr>
        <p:spPr>
          <a:xfrm>
            <a:off x="3686783" y="3599234"/>
            <a:ext cx="875489"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634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E2CC9383-E02F-B8E6-B9A6-61DD5CAD629D}"/>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91E1CE8-93A9-6C2A-34F9-7D398DCC63FE}"/>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のフォルダ内にある「</a:t>
            </a:r>
            <a:r>
              <a:rPr lang="en-US" altLang="ja-JP" dirty="0">
                <a:solidFill>
                  <a:srgbClr val="FF0000"/>
                </a:solidFill>
              </a:rPr>
              <a:t>.</a:t>
            </a:r>
            <a:r>
              <a:rPr lang="en-US" altLang="ja-JP" dirty="0" err="1">
                <a:solidFill>
                  <a:srgbClr val="FF0000"/>
                </a:solidFill>
              </a:rPr>
              <a:t>gitignore</a:t>
            </a:r>
            <a:r>
              <a:rPr lang="ja-JP" altLang="en-US" dirty="0"/>
              <a:t>」ファイルを</a:t>
            </a:r>
            <a:br>
              <a:rPr lang="en-US" altLang="ja-JP" dirty="0"/>
            </a:br>
            <a:r>
              <a:rPr lang="ja-JP" altLang="en-US" dirty="0"/>
              <a:t>右クリックメニュー</a:t>
            </a:r>
            <a:r>
              <a:rPr lang="en-US" altLang="ja-JP" dirty="0">
                <a:solidFill>
                  <a:srgbClr val="00B050"/>
                </a:solidFill>
              </a:rPr>
              <a:t>[</a:t>
            </a:r>
            <a:r>
              <a:rPr lang="ja-JP" altLang="en-US" dirty="0">
                <a:solidFill>
                  <a:srgbClr val="00B050"/>
                </a:solidFill>
              </a:rPr>
              <a:t>メモ帳で編集</a:t>
            </a:r>
            <a:r>
              <a:rPr lang="en-US" altLang="ja-JP" dirty="0">
                <a:solidFill>
                  <a:srgbClr val="00B050"/>
                </a:solidFill>
              </a:rPr>
              <a:t>]</a:t>
            </a:r>
            <a:r>
              <a:rPr lang="ja-JP" altLang="en-US" dirty="0"/>
              <a:t>で開く</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88" t="35510" r="914" b="44017"/>
          <a:stretch/>
        </p:blipFill>
        <p:spPr>
          <a:xfrm>
            <a:off x="685800" y="3546750"/>
            <a:ext cx="11136745" cy="1590964"/>
          </a:xfrm>
          <a:ln>
            <a:solidFill>
              <a:schemeClr val="tx1"/>
            </a:solidFill>
          </a:ln>
        </p:spPr>
      </p:pic>
      <p:sp>
        <p:nvSpPr>
          <p:cNvPr id="3" name="正方形/長方形 2">
            <a:extLst>
              <a:ext uri="{FF2B5EF4-FFF2-40B4-BE49-F238E27FC236}">
                <a16:creationId xmlns:a16="http://schemas.microsoft.com/office/drawing/2014/main" id="{0FBA17AB-9807-C462-22EA-230290953ED9}"/>
              </a:ext>
            </a:extLst>
          </p:cNvPr>
          <p:cNvSpPr/>
          <p:nvPr/>
        </p:nvSpPr>
        <p:spPr>
          <a:xfrm>
            <a:off x="838200" y="4383407"/>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9DC91A4-D306-D61E-B006-F2BDE69AAA52}"/>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191686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7BE9D74-5581-C3F0-23AF-0AABC10054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F07A61-63FE-D916-E888-DF4D040C7FD5}"/>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4F4526AE-85E2-116F-06B4-FE1BBD630ED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AF6ED21D-5A84-D7B8-F7EC-32B0DFADA291}"/>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a:t>
            </a:r>
            <a:r>
              <a:rPr lang="en-US" altLang="ja-JP" dirty="0">
                <a:solidFill>
                  <a:srgbClr val="FF0000"/>
                </a:solidFill>
              </a:rPr>
              <a:t>.</a:t>
            </a:r>
            <a:r>
              <a:rPr lang="en-US" altLang="ja-JP" dirty="0" err="1">
                <a:solidFill>
                  <a:srgbClr val="FF0000"/>
                </a:solidFill>
              </a:rPr>
              <a:t>gitignore</a:t>
            </a:r>
            <a:r>
              <a:rPr lang="ja-JP" altLang="en-US" dirty="0"/>
              <a:t>」ファイルの</a:t>
            </a:r>
            <a:br>
              <a:rPr lang="en-US" altLang="ja-JP" dirty="0"/>
            </a:br>
            <a:r>
              <a:rPr lang="ja-JP" altLang="en-US" dirty="0"/>
              <a:t>末尾に</a:t>
            </a:r>
            <a:br>
              <a:rPr lang="en-US" altLang="ja-JP" dirty="0"/>
            </a:br>
            <a:br>
              <a:rPr lang="en-US" altLang="ja-JP" dirty="0"/>
            </a:br>
            <a:r>
              <a:rPr lang="en-US" altLang="ja-JP" dirty="0"/>
              <a:t>Library/</a:t>
            </a:r>
            <a:br>
              <a:rPr lang="en-US" altLang="ja-JP" dirty="0"/>
            </a:br>
            <a:br>
              <a:rPr lang="en-US" altLang="ja-JP" dirty="0"/>
            </a:br>
            <a:r>
              <a:rPr lang="ja-JP" altLang="en-US" dirty="0"/>
              <a:t>を追加する</a:t>
            </a:r>
            <a:br>
              <a:rPr lang="en-US" altLang="ja-JP" dirty="0"/>
            </a:br>
            <a:br>
              <a:rPr lang="en-US" altLang="ja-JP" dirty="0"/>
            </a:br>
            <a:r>
              <a:rPr lang="en-US" altLang="ja-JP" sz="3200" dirty="0">
                <a:solidFill>
                  <a:srgbClr val="00B050"/>
                </a:solidFill>
              </a:rPr>
              <a:t>Library</a:t>
            </a:r>
            <a:r>
              <a:rPr lang="ja-JP" altLang="en-US" sz="3200" dirty="0">
                <a:solidFill>
                  <a:srgbClr val="00B050"/>
                </a:solidFill>
              </a:rPr>
              <a:t>フォルダはプロジェクト</a:t>
            </a:r>
            <a:br>
              <a:rPr lang="en-US" altLang="ja-JP" sz="3200" dirty="0">
                <a:solidFill>
                  <a:srgbClr val="00B050"/>
                </a:solidFill>
              </a:rPr>
            </a:br>
            <a:r>
              <a:rPr lang="ja-JP" altLang="en-US" sz="3200" dirty="0">
                <a:solidFill>
                  <a:srgbClr val="00B050"/>
                </a:solidFill>
              </a:rPr>
              <a:t>に必要だが同期からは除外する</a:t>
            </a:r>
            <a:endParaRPr lang="en-US" altLang="ja-JP" sz="3200" dirty="0">
              <a:solidFill>
                <a:srgbClr val="00B050"/>
              </a:solidFill>
            </a:endParaRPr>
          </a:p>
        </p:txBody>
      </p:sp>
      <p:pic>
        <p:nvPicPr>
          <p:cNvPr id="5" name="図 4">
            <a:extLst>
              <a:ext uri="{FF2B5EF4-FFF2-40B4-BE49-F238E27FC236}">
                <a16:creationId xmlns:a16="http://schemas.microsoft.com/office/drawing/2014/main" id="{E9304285-C8E6-6A7D-7325-16AEA816303A}"/>
              </a:ext>
            </a:extLst>
          </p:cNvPr>
          <p:cNvPicPr>
            <a:picLocks noChangeAspect="1"/>
          </p:cNvPicPr>
          <p:nvPr/>
        </p:nvPicPr>
        <p:blipFill>
          <a:blip r:embed="rId2"/>
          <a:stretch>
            <a:fillRect/>
          </a:stretch>
        </p:blipFill>
        <p:spPr>
          <a:xfrm>
            <a:off x="7552752" y="1579874"/>
            <a:ext cx="4105848" cy="4572638"/>
          </a:xfrm>
          <a:prstGeom prst="rect">
            <a:avLst/>
          </a:prstGeom>
          <a:ln>
            <a:solidFill>
              <a:schemeClr val="tx1"/>
            </a:solidFill>
          </a:ln>
        </p:spPr>
      </p:pic>
      <p:sp>
        <p:nvSpPr>
          <p:cNvPr id="3" name="正方形/長方形 2">
            <a:extLst>
              <a:ext uri="{FF2B5EF4-FFF2-40B4-BE49-F238E27FC236}">
                <a16:creationId xmlns:a16="http://schemas.microsoft.com/office/drawing/2014/main" id="{682334C5-D9A5-F088-0F02-BB87169B1EA0}"/>
              </a:ext>
            </a:extLst>
          </p:cNvPr>
          <p:cNvSpPr/>
          <p:nvPr/>
        </p:nvSpPr>
        <p:spPr>
          <a:xfrm>
            <a:off x="7552753" y="4900444"/>
            <a:ext cx="1425878" cy="581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536FBE71-6692-FB94-EE1D-C0F02F8B25D8}"/>
              </a:ext>
            </a:extLst>
          </p:cNvPr>
          <p:cNvSpPr txBox="1"/>
          <p:nvPr/>
        </p:nvSpPr>
        <p:spPr>
          <a:xfrm>
            <a:off x="9280187" y="178485"/>
            <a:ext cx="2646878" cy="646331"/>
          </a:xfrm>
          <a:prstGeom prst="rect">
            <a:avLst/>
          </a:prstGeom>
          <a:noFill/>
          <a:ln>
            <a:solidFill>
              <a:srgbClr val="FF0000"/>
            </a:solidFill>
          </a:ln>
        </p:spPr>
        <p:txBody>
          <a:bodyPr wrap="none" rtlCol="0">
            <a:spAutoFit/>
          </a:bodyPr>
          <a:lstStyle/>
          <a:p>
            <a:r>
              <a:rPr lang="ja-JP" altLang="en-US" sz="3600" dirty="0">
                <a:solidFill>
                  <a:srgbClr val="FF0000"/>
                </a:solidFill>
              </a:rPr>
              <a:t>代表者</a:t>
            </a:r>
            <a:r>
              <a:rPr lang="ja-JP" altLang="en-US" sz="2800" dirty="0">
                <a:solidFill>
                  <a:srgbClr val="FF0000"/>
                </a:solidFill>
              </a:rPr>
              <a:t>の作業</a:t>
            </a:r>
            <a:endParaRPr kumimoji="1" lang="ja-JP" altLang="en-US" sz="2800" dirty="0">
              <a:solidFill>
                <a:srgbClr val="FF0000"/>
              </a:solidFill>
            </a:endParaRPr>
          </a:p>
        </p:txBody>
      </p:sp>
    </p:spTree>
    <p:extLst>
      <p:ext uri="{BB962C8B-B14F-4D97-AF65-F5344CB8AC3E}">
        <p14:creationId xmlns:p14="http://schemas.microsoft.com/office/powerpoint/2010/main" val="34698669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7249</TotalTime>
  <Words>2188</Words>
  <Application>Microsoft Office PowerPoint</Application>
  <PresentationFormat>ワイド画面</PresentationFormat>
  <Paragraphs>194</Paragraphs>
  <Slides>56</Slides>
  <Notes>0</Notes>
  <HiddenSlides>2</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56</vt:i4>
      </vt:variant>
    </vt:vector>
  </HeadingPairs>
  <TitlesOfParts>
    <vt:vector size="59"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View Stashボタンが表示されているとき </vt:lpstr>
      <vt:lpstr>View Stashボタンが表示されているとき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311</cp:revision>
  <dcterms:created xsi:type="dcterms:W3CDTF">2024-07-09T01:55:23Z</dcterms:created>
  <dcterms:modified xsi:type="dcterms:W3CDTF">2024-11-15T00:12:41Z</dcterms:modified>
</cp:coreProperties>
</file>