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270" r:id="rId4"/>
    <p:sldId id="278" r:id="rId5"/>
    <p:sldId id="277" r:id="rId6"/>
    <p:sldId id="271" r:id="rId7"/>
    <p:sldId id="272" r:id="rId8"/>
    <p:sldId id="265" r:id="rId9"/>
    <p:sldId id="273" r:id="rId10"/>
    <p:sldId id="274" r:id="rId11"/>
    <p:sldId id="275" r:id="rId12"/>
    <p:sldId id="276" r:id="rId13"/>
    <p:sldId id="284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クラスとは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クラス</a:t>
            </a:r>
            <a:r>
              <a:rPr lang="en-US" altLang="ja-JP" b="1" dirty="0">
                <a:solidFill>
                  <a:srgbClr val="FF0000"/>
                </a:solidFill>
              </a:rPr>
              <a:t>(class)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インスタンス（実体）</a:t>
            </a:r>
            <a:r>
              <a:rPr lang="ja-JP" altLang="en-US" dirty="0"/>
              <a:t>のもととなる設計図</a:t>
            </a:r>
            <a:br>
              <a:rPr lang="en-US" altLang="ja-JP" dirty="0"/>
            </a:br>
            <a:br>
              <a:rPr lang="en-US" altLang="ja-JP" sz="2800" dirty="0"/>
            </a:br>
            <a:r>
              <a:rPr lang="ja-JP" altLang="en-US" sz="2800" dirty="0"/>
              <a:t>例えば、</a:t>
            </a:r>
            <a:r>
              <a:rPr lang="ja-JP" altLang="en-US" sz="2800" b="1" dirty="0">
                <a:solidFill>
                  <a:srgbClr val="FF0000"/>
                </a:solidFill>
              </a:rPr>
              <a:t>「人間」</a:t>
            </a:r>
            <a:r>
              <a:rPr lang="ja-JP" altLang="en-US" sz="2800" dirty="0"/>
              <a:t>という構造の生物は、</a:t>
            </a:r>
            <a:r>
              <a:rPr lang="en-US" altLang="ja-JP" sz="2800" dirty="0"/>
              <a:t>A</a:t>
            </a:r>
            <a:r>
              <a:rPr lang="ja-JP" altLang="en-US" sz="2800" dirty="0"/>
              <a:t>さん、</a:t>
            </a:r>
            <a:r>
              <a:rPr lang="en-US" altLang="ja-JP" sz="2800" dirty="0"/>
              <a:t>B</a:t>
            </a:r>
            <a:r>
              <a:rPr lang="ja-JP" altLang="en-US" sz="2800" dirty="0"/>
              <a:t>さんみたいな多種多様な</a:t>
            </a:r>
            <a:r>
              <a:rPr lang="ja-JP" altLang="en-US" sz="2800" b="1" dirty="0">
                <a:solidFill>
                  <a:srgbClr val="00B0F0"/>
                </a:solidFill>
              </a:rPr>
              <a:t>「個人」</a:t>
            </a:r>
            <a:r>
              <a:rPr lang="ja-JP" altLang="en-US" sz="2800" dirty="0"/>
              <a:t>に派生する。</a:t>
            </a:r>
            <a:br>
              <a:rPr lang="en-US" altLang="ja-JP" sz="2800" dirty="0"/>
            </a:br>
            <a:r>
              <a:rPr lang="ja-JP" altLang="en-US" sz="2800" dirty="0"/>
              <a:t>ここでいう「人間」が</a:t>
            </a:r>
            <a:r>
              <a:rPr lang="ja-JP" altLang="en-US" sz="2800" dirty="0">
                <a:solidFill>
                  <a:srgbClr val="FF0000"/>
                </a:solidFill>
              </a:rPr>
              <a:t>クラス</a:t>
            </a:r>
            <a:r>
              <a:rPr lang="ja-JP" altLang="en-US" sz="2800" dirty="0"/>
              <a:t>で、「個人」が</a:t>
            </a:r>
            <a:r>
              <a:rPr lang="ja-JP" altLang="en-US" sz="2800" dirty="0">
                <a:solidFill>
                  <a:srgbClr val="00B0F0"/>
                </a:solidFill>
              </a:rPr>
              <a:t>インスタンス（実体）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言語の</a:t>
            </a:r>
            <a:r>
              <a:rPr lang="ja-JP" altLang="en-US" b="1" dirty="0">
                <a:solidFill>
                  <a:srgbClr val="FF00FF"/>
                </a:solidFill>
              </a:rPr>
              <a:t>構造体</a:t>
            </a:r>
            <a:r>
              <a:rPr lang="ja-JP" altLang="en-US" dirty="0"/>
              <a:t>と似ているが、構造体と違うところはメンバ変数だけでなく</a:t>
            </a:r>
            <a:r>
              <a:rPr lang="ja-JP" altLang="en-US" b="1" dirty="0">
                <a:solidFill>
                  <a:srgbClr val="00B050"/>
                </a:solidFill>
              </a:rPr>
              <a:t>メンバ関数</a:t>
            </a:r>
            <a:r>
              <a:rPr lang="ja-JP" altLang="en-US" dirty="0"/>
              <a:t>を持てること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#pragma once</a:t>
            </a:r>
            <a:r>
              <a:rPr kumimoji="1" lang="ja-JP" altLang="en-US" sz="3200" dirty="0">
                <a:solidFill>
                  <a:srgbClr val="00B0F0"/>
                </a:solidFill>
              </a:rPr>
              <a:t>　　　　　　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/>
              <a:t>　　　　　　　　　　　</a:t>
            </a:r>
            <a:r>
              <a:rPr kumimoji="1" lang="ja-JP" altLang="en-US" sz="3200" dirty="0">
                <a:solidFill>
                  <a:srgbClr val="FF00FF"/>
                </a:solidFill>
              </a:rPr>
              <a:t>クラス名（</a:t>
            </a:r>
            <a:r>
              <a:rPr kumimoji="1" lang="ja-JP" altLang="en-US" sz="2800" dirty="0">
                <a:solidFill>
                  <a:srgbClr val="FF00FF"/>
                </a:solidFill>
              </a:rPr>
              <a:t>先頭は大文字にするのが一般的</a:t>
            </a:r>
            <a:r>
              <a:rPr kumimoji="1" lang="ja-JP" altLang="en-US" sz="3200" dirty="0">
                <a:solidFill>
                  <a:srgbClr val="FF00FF"/>
                </a:solidFill>
              </a:rPr>
              <a:t>）</a:t>
            </a: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  <a:r>
              <a:rPr kumimoji="1" lang="ja-JP" altLang="en-US" sz="3200" dirty="0"/>
              <a:t>　　　</a:t>
            </a:r>
            <a:endParaRPr kumimoji="1" lang="en-US" altLang="ja-JP" sz="3200" dirty="0">
              <a:solidFill>
                <a:srgbClr val="FF00FF"/>
              </a:solidFill>
            </a:endParaRP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DBC2F9F-9482-0FEE-B61B-1A53300B41DB}"/>
              </a:ext>
            </a:extLst>
          </p:cNvPr>
          <p:cNvSpPr/>
          <p:nvPr/>
        </p:nvSpPr>
        <p:spPr>
          <a:xfrm rot="20361421" flipH="1">
            <a:off x="3336051" y="2675961"/>
            <a:ext cx="723482" cy="4314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09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#pragma once</a:t>
            </a:r>
            <a:r>
              <a:rPr kumimoji="1" lang="ja-JP" altLang="en-US" sz="3200" dirty="0">
                <a:solidFill>
                  <a:srgbClr val="00B0F0"/>
                </a:solidFill>
              </a:rPr>
              <a:t>　　　　　　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/>
              <a:t>　　　　　　　　　　　</a:t>
            </a: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  <a:r>
              <a:rPr kumimoji="1" lang="ja-JP" altLang="en-US" sz="3200" dirty="0"/>
              <a:t>　　　</a:t>
            </a:r>
            <a:endParaRPr kumimoji="1" lang="en-US" altLang="ja-JP" sz="3200" dirty="0">
              <a:solidFill>
                <a:srgbClr val="FF00FF"/>
              </a:solidFill>
            </a:endParaRPr>
          </a:p>
          <a:p>
            <a:r>
              <a:rPr kumimoji="1" lang="en-US" altLang="ja-JP" sz="3200" dirty="0"/>
              <a:t>public:</a:t>
            </a:r>
            <a:r>
              <a:rPr kumimoji="1" lang="ja-JP" altLang="en-US" sz="3200" dirty="0"/>
              <a:t>　　　　</a:t>
            </a:r>
            <a:r>
              <a:rPr kumimoji="1" lang="ja-JP" altLang="en-US" sz="3200" dirty="0">
                <a:solidFill>
                  <a:srgbClr val="0070C0"/>
                </a:solidFill>
              </a:rPr>
              <a:t>アクセス指定子</a:t>
            </a:r>
            <a:endParaRPr kumimoji="1" lang="en-US" altLang="ja-JP" sz="3200" dirty="0">
              <a:solidFill>
                <a:srgbClr val="0070C0"/>
              </a:solidFill>
            </a:endParaRP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DBC2F9F-9482-0FEE-B61B-1A53300B41DB}"/>
              </a:ext>
            </a:extLst>
          </p:cNvPr>
          <p:cNvSpPr/>
          <p:nvPr/>
        </p:nvSpPr>
        <p:spPr>
          <a:xfrm flipH="1">
            <a:off x="3024551" y="3496500"/>
            <a:ext cx="723482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5D35A6-0C57-8875-13BF-3BF71F4E8939}"/>
              </a:ext>
            </a:extLst>
          </p:cNvPr>
          <p:cNvSpPr txBox="1"/>
          <p:nvPr/>
        </p:nvSpPr>
        <p:spPr>
          <a:xfrm>
            <a:off x="6392365" y="497173"/>
            <a:ext cx="5449555" cy="267765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0070C0"/>
                </a:solidFill>
              </a:rPr>
              <a:t>アクセス指定子</a:t>
            </a:r>
            <a:r>
              <a:rPr kumimoji="1" lang="en-US" altLang="ja-JP" sz="2400" b="1" dirty="0">
                <a:solidFill>
                  <a:srgbClr val="0070C0"/>
                </a:solidFill>
              </a:rPr>
              <a:t>(P.113)</a:t>
            </a:r>
          </a:p>
          <a:p>
            <a:r>
              <a:rPr kumimoji="1" lang="ja-JP" altLang="en-US" sz="2400" dirty="0"/>
              <a:t>① </a:t>
            </a:r>
            <a:r>
              <a:rPr kumimoji="1" lang="en-US" altLang="ja-JP" sz="2400" b="1" dirty="0"/>
              <a:t>public</a:t>
            </a:r>
            <a:br>
              <a:rPr kumimoji="1" lang="en-US" altLang="ja-JP" sz="2400" dirty="0"/>
            </a:br>
            <a:r>
              <a:rPr kumimoji="1" lang="ja-JP" altLang="en-US" sz="2400" dirty="0"/>
              <a:t>  クラスやクラス外からアクセス可</a:t>
            </a:r>
            <a:br>
              <a:rPr kumimoji="1" lang="en-US" altLang="ja-JP" sz="2400" dirty="0"/>
            </a:br>
            <a:r>
              <a:rPr kumimoji="1" lang="ja-JP" altLang="en-US" sz="2400" dirty="0"/>
              <a:t>② </a:t>
            </a:r>
            <a:r>
              <a:rPr kumimoji="1" lang="en-US" altLang="ja-JP" sz="2400" b="1" dirty="0"/>
              <a:t>private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ja-JP" altLang="en-US" sz="2400" dirty="0"/>
              <a:t>クラス内からしかアクセス不可</a:t>
            </a:r>
            <a:br>
              <a:rPr kumimoji="1" lang="en-US" altLang="ja-JP" sz="2400" dirty="0"/>
            </a:br>
            <a:r>
              <a:rPr kumimoji="1" lang="ja-JP" altLang="en-US" sz="2400" dirty="0"/>
              <a:t>③ </a:t>
            </a:r>
            <a:r>
              <a:rPr kumimoji="1" lang="en-US" altLang="ja-JP" sz="2400" b="1" dirty="0"/>
              <a:t>protected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ja-JP" altLang="en-US" sz="2400" dirty="0"/>
              <a:t>クラスとサブクラスからアクセス可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6721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クラスの本体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</a:t>
            </a:r>
            <a:r>
              <a:rPr kumimoji="1" lang="en-US" altLang="ja-JP" sz="3200" dirty="0">
                <a:highlight>
                  <a:srgbClr val="00FFFF"/>
                </a:highlight>
              </a:rPr>
              <a:t>&lt;iostream&gt;</a:t>
            </a:r>
            <a:r>
              <a:rPr kumimoji="1" lang="en-US" altLang="ja-JP" sz="3200" dirty="0"/>
              <a:t> </a:t>
            </a:r>
            <a:r>
              <a:rPr kumimoji="1" lang="ja-JP" altLang="en-US" sz="3200" dirty="0"/>
              <a:t>　　　</a:t>
            </a:r>
            <a:endParaRPr kumimoji="1" lang="en-US" altLang="ja-JP" sz="3200" dirty="0">
              <a:solidFill>
                <a:srgbClr val="0070C0"/>
              </a:solidFill>
            </a:endParaRP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void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::</a:t>
            </a:r>
            <a:r>
              <a:rPr kumimoji="1" lang="en-US" altLang="ja-JP" sz="3200" dirty="0">
                <a:solidFill>
                  <a:srgbClr val="00B0F0"/>
                </a:solidFill>
              </a:rPr>
              <a:t>drive(double hour){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cout</a:t>
            </a:r>
            <a:r>
              <a:rPr kumimoji="1" lang="en-US" altLang="ja-JP" sz="3200" dirty="0"/>
              <a:t> &lt;&lt; “</a:t>
            </a:r>
            <a:r>
              <a:rPr kumimoji="1" lang="ja-JP" altLang="en-US" sz="3200" dirty="0"/>
              <a:t>時速</a:t>
            </a:r>
            <a:r>
              <a:rPr kumimoji="1" lang="en-US" altLang="ja-JP" sz="3200" dirty="0"/>
              <a:t>” &lt;&lt; speed &lt;&lt; “km</a:t>
            </a:r>
            <a:r>
              <a:rPr kumimoji="1" lang="ja-JP" altLang="en-US" sz="3200" dirty="0"/>
              <a:t>で</a:t>
            </a:r>
            <a:r>
              <a:rPr kumimoji="1" lang="en-US" altLang="ja-JP" sz="3200" dirty="0"/>
              <a:t>” &lt;&lt;</a:t>
            </a:r>
            <a:br>
              <a:rPr kumimoji="1" lang="en-US" altLang="ja-JP" sz="3200" dirty="0"/>
            </a:br>
            <a:r>
              <a:rPr kumimoji="1" lang="en-US" altLang="ja-JP" sz="3200" dirty="0"/>
              <a:t>         hour &lt;&lt; “</a:t>
            </a:r>
            <a:r>
              <a:rPr kumimoji="1" lang="ja-JP" altLang="en-US" sz="3200" dirty="0"/>
              <a:t>時間走行</a:t>
            </a:r>
            <a:r>
              <a:rPr kumimoji="1" lang="en-US" altLang="ja-JP" sz="3200" dirty="0"/>
              <a:t>” &lt;&lt;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cout</a:t>
            </a:r>
            <a:r>
              <a:rPr kumimoji="1" lang="en-US" altLang="ja-JP" sz="3200" dirty="0"/>
              <a:t> &lt;&lt; speed*hour &lt;&lt; “km</a:t>
            </a:r>
            <a:r>
              <a:rPr kumimoji="1" lang="ja-JP" altLang="en-US" sz="3200" dirty="0"/>
              <a:t>移動</a:t>
            </a:r>
            <a:r>
              <a:rPr kumimoji="1" lang="en-US" altLang="ja-JP" sz="3200" dirty="0"/>
              <a:t>”&lt;&lt;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D1AE347-8880-6CAD-3133-9BD6C76D8325}"/>
              </a:ext>
            </a:extLst>
          </p:cNvPr>
          <p:cNvSpPr/>
          <p:nvPr/>
        </p:nvSpPr>
        <p:spPr>
          <a:xfrm flipH="1">
            <a:off x="6114299" y="2515394"/>
            <a:ext cx="723482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75B521-5C8A-8EBF-B64F-BAAD75A1E1DA}"/>
              </a:ext>
            </a:extLst>
          </p:cNvPr>
          <p:cNvSpPr txBox="1"/>
          <p:nvPr/>
        </p:nvSpPr>
        <p:spPr>
          <a:xfrm>
            <a:off x="7134375" y="2228671"/>
            <a:ext cx="3969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画面上に出力を行う</a:t>
            </a:r>
            <a:br>
              <a:rPr kumimoji="1" lang="en-US" altLang="ja-JP" sz="2400" dirty="0">
                <a:solidFill>
                  <a:srgbClr val="0070C0"/>
                </a:solidFill>
              </a:rPr>
            </a:br>
            <a:r>
              <a:rPr kumimoji="1" lang="en-US" altLang="ja-JP" sz="2400" dirty="0" err="1">
                <a:solidFill>
                  <a:srgbClr val="0070C0"/>
                </a:solidFill>
              </a:rPr>
              <a:t>cout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関数を使うために必要</a:t>
            </a:r>
          </a:p>
        </p:txBody>
      </p:sp>
    </p:spTree>
    <p:extLst>
      <p:ext uri="{BB962C8B-B14F-4D97-AF65-F5344CB8AC3E}">
        <p14:creationId xmlns:p14="http://schemas.microsoft.com/office/powerpoint/2010/main" val="230598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クラスの本体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 </a:t>
            </a:r>
            <a:r>
              <a:rPr kumimoji="1" lang="ja-JP" altLang="en-US" sz="3200" dirty="0"/>
              <a:t>　　　</a:t>
            </a:r>
            <a:endParaRPr kumimoji="1" lang="en-US" altLang="ja-JP" sz="3200" dirty="0">
              <a:solidFill>
                <a:srgbClr val="0070C0"/>
              </a:solidFill>
            </a:endParaRP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void Car::drive(double hour){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“</a:t>
            </a:r>
            <a:r>
              <a:rPr kumimoji="1" lang="ja-JP" altLang="en-US" sz="3200" dirty="0"/>
              <a:t>時速</a:t>
            </a:r>
            <a:r>
              <a:rPr kumimoji="1" lang="en-US" altLang="ja-JP" sz="3200" dirty="0"/>
              <a:t>” &lt;&lt; speed &lt;&lt; “km</a:t>
            </a:r>
            <a:r>
              <a:rPr kumimoji="1" lang="ja-JP" altLang="en-US" sz="3200" dirty="0"/>
              <a:t>で</a:t>
            </a:r>
            <a:r>
              <a:rPr kumimoji="1" lang="en-US" altLang="ja-JP" sz="3200" dirty="0"/>
              <a:t>” &lt;&lt;</a:t>
            </a:r>
            <a:br>
              <a:rPr kumimoji="1" lang="en-US" altLang="ja-JP" sz="3200" dirty="0"/>
            </a:br>
            <a:r>
              <a:rPr kumimoji="1" lang="en-US" altLang="ja-JP" sz="3200" dirty="0"/>
              <a:t>         hour &lt;&lt; “</a:t>
            </a:r>
            <a:r>
              <a:rPr kumimoji="1" lang="ja-JP" altLang="en-US" sz="3200" dirty="0"/>
              <a:t>時間走行</a:t>
            </a:r>
            <a:r>
              <a:rPr kumimoji="1" lang="en-US" altLang="ja-JP" sz="3200" dirty="0"/>
              <a:t>” &lt;&lt; </a:t>
            </a:r>
            <a:r>
              <a:rPr kumimoji="1" lang="en-US" altLang="ja-JP" sz="3200" dirty="0" err="1"/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speed*hour &lt;&lt; “km</a:t>
            </a:r>
            <a:r>
              <a:rPr kumimoji="1" lang="ja-JP" altLang="en-US" sz="3200" dirty="0"/>
              <a:t>移動</a:t>
            </a:r>
            <a:r>
              <a:rPr kumimoji="1" lang="en-US" altLang="ja-JP" sz="3200" dirty="0"/>
              <a:t>”&lt;&lt; </a:t>
            </a:r>
            <a:r>
              <a:rPr kumimoji="1" lang="en-US" altLang="ja-JP" sz="3200" dirty="0" err="1"/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5806E6-74D3-430C-8507-B46A5DF507D9}"/>
              </a:ext>
            </a:extLst>
          </p:cNvPr>
          <p:cNvSpPr txBox="1"/>
          <p:nvPr/>
        </p:nvSpPr>
        <p:spPr>
          <a:xfrm>
            <a:off x="5353527" y="591208"/>
            <a:ext cx="5449555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 err="1">
                <a:solidFill>
                  <a:srgbClr val="00B050"/>
                </a:solidFill>
              </a:rPr>
              <a:t>car.h</a:t>
            </a:r>
            <a:r>
              <a:rPr kumimoji="1" lang="ja-JP" altLang="en-US" sz="2400" dirty="0"/>
              <a:t>に記述した内容によって</a:t>
            </a:r>
            <a:endParaRPr kumimoji="1" lang="en-US" altLang="ja-JP" sz="2400" dirty="0"/>
          </a:p>
          <a:p>
            <a:r>
              <a:rPr kumimoji="1" lang="ja-JP" altLang="en-US" sz="2400" dirty="0"/>
              <a:t>メンバ関数を定義する必要があるので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</a:t>
            </a:r>
            <a:r>
              <a:rPr kumimoji="1" lang="ja-JP" altLang="en-US" sz="2400" dirty="0"/>
              <a:t>の設計図をここで読み込んでおく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5883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クラスの本体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/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</a:p>
          <a:p>
            <a:r>
              <a:rPr kumimoji="1" lang="en-US" altLang="ja-JP" sz="3200" dirty="0"/>
              <a:t>using </a:t>
            </a:r>
            <a:r>
              <a:rPr kumimoji="1" lang="en-US" altLang="ja-JP" sz="3200" dirty="0">
                <a:highlight>
                  <a:srgbClr val="00FFFF"/>
                </a:highlight>
              </a:rPr>
              <a:t>namespace std</a:t>
            </a:r>
            <a:r>
              <a:rPr kumimoji="1" lang="en-US" altLang="ja-JP" sz="3200" dirty="0"/>
              <a:t>;</a:t>
            </a:r>
            <a:r>
              <a:rPr kumimoji="1" lang="ja-JP" altLang="en-US" sz="3200" dirty="0"/>
              <a:t>　　　　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void Car::drive(double hour){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cout</a:t>
            </a:r>
            <a:r>
              <a:rPr kumimoji="1" lang="en-US" altLang="ja-JP" sz="3200" dirty="0"/>
              <a:t> &lt;&lt; “</a:t>
            </a:r>
            <a:r>
              <a:rPr kumimoji="1" lang="ja-JP" altLang="en-US" sz="3200" dirty="0"/>
              <a:t>時速</a:t>
            </a:r>
            <a:r>
              <a:rPr kumimoji="1" lang="en-US" altLang="ja-JP" sz="3200" dirty="0"/>
              <a:t>” &lt;&lt; speed &lt;&lt; “km</a:t>
            </a:r>
            <a:r>
              <a:rPr kumimoji="1" lang="ja-JP" altLang="en-US" sz="3200" dirty="0"/>
              <a:t>で</a:t>
            </a:r>
            <a:r>
              <a:rPr kumimoji="1" lang="en-US" altLang="ja-JP" sz="3200" dirty="0"/>
              <a:t>” &lt;&lt;</a:t>
            </a:r>
            <a:br>
              <a:rPr kumimoji="1" lang="en-US" altLang="ja-JP" sz="3200" dirty="0"/>
            </a:br>
            <a:r>
              <a:rPr kumimoji="1" lang="en-US" altLang="ja-JP" sz="3200" dirty="0"/>
              <a:t>         hour &lt;&lt; “</a:t>
            </a:r>
            <a:r>
              <a:rPr kumimoji="1" lang="ja-JP" altLang="en-US" sz="3200" dirty="0"/>
              <a:t>時間走行</a:t>
            </a:r>
            <a:r>
              <a:rPr kumimoji="1" lang="en-US" altLang="ja-JP" sz="3200" dirty="0"/>
              <a:t>” &lt;&lt;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cout</a:t>
            </a:r>
            <a:r>
              <a:rPr kumimoji="1" lang="en-US" altLang="ja-JP" sz="3200" dirty="0"/>
              <a:t> &lt;&lt; speed*hour &lt;&lt; “km</a:t>
            </a:r>
            <a:r>
              <a:rPr kumimoji="1" lang="ja-JP" altLang="en-US" sz="3200" dirty="0"/>
              <a:t>移動</a:t>
            </a:r>
            <a:r>
              <a:rPr kumimoji="1" lang="en-US" altLang="ja-JP" sz="3200" dirty="0"/>
              <a:t>”&lt;&lt; </a:t>
            </a:r>
            <a:r>
              <a:rPr kumimoji="1" lang="en-US" altLang="ja-JP" sz="3200" dirty="0" err="1">
                <a:highlight>
                  <a:srgbClr val="00FFFF"/>
                </a:highlight>
              </a:rPr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A80B46E6-AAB7-7908-EB5B-67C0B8E3D7C5}"/>
              </a:ext>
            </a:extLst>
          </p:cNvPr>
          <p:cNvSpPr/>
          <p:nvPr/>
        </p:nvSpPr>
        <p:spPr>
          <a:xfrm flipH="1">
            <a:off x="6254976" y="2997507"/>
            <a:ext cx="723482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6AB9A0-9370-CA49-A765-13BD33B2EF09}"/>
              </a:ext>
            </a:extLst>
          </p:cNvPr>
          <p:cNvSpPr txBox="1"/>
          <p:nvPr/>
        </p:nvSpPr>
        <p:spPr>
          <a:xfrm>
            <a:off x="7134375" y="2228671"/>
            <a:ext cx="4219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これがないと </a:t>
            </a:r>
            <a:br>
              <a:rPr kumimoji="1" lang="en-US" altLang="ja-JP" sz="2400" dirty="0">
                <a:solidFill>
                  <a:srgbClr val="0070C0"/>
                </a:solidFill>
              </a:rPr>
            </a:br>
            <a:r>
              <a:rPr kumimoji="1" lang="en-US" altLang="ja-JP" sz="2400" dirty="0">
                <a:solidFill>
                  <a:srgbClr val="0070C0"/>
                </a:solidFill>
              </a:rPr>
              <a:t>std::</a:t>
            </a:r>
            <a:r>
              <a:rPr kumimoji="1" lang="en-US" altLang="ja-JP" sz="2400" dirty="0" err="1">
                <a:solidFill>
                  <a:srgbClr val="0070C0"/>
                </a:solidFill>
              </a:rPr>
              <a:t>cout</a:t>
            </a:r>
            <a:r>
              <a:rPr kumimoji="1" lang="ja-JP" altLang="en-US" sz="2400" dirty="0">
                <a:solidFill>
                  <a:srgbClr val="0070C0"/>
                </a:solidFill>
              </a:rPr>
              <a:t>　</a:t>
            </a:r>
            <a:r>
              <a:rPr kumimoji="1" lang="en-US" altLang="ja-JP" sz="2400" dirty="0">
                <a:solidFill>
                  <a:srgbClr val="0070C0"/>
                </a:solidFill>
              </a:rPr>
              <a:t>,std::</a:t>
            </a:r>
            <a:r>
              <a:rPr kumimoji="1" lang="en-US" altLang="ja-JP" sz="2400" dirty="0" err="1">
                <a:solidFill>
                  <a:srgbClr val="0070C0"/>
                </a:solidFill>
              </a:rPr>
              <a:t>endl</a:t>
            </a:r>
            <a:r>
              <a:rPr kumimoji="1" lang="ja-JP" altLang="en-US" sz="2400" dirty="0">
                <a:solidFill>
                  <a:srgbClr val="0070C0"/>
                </a:solidFill>
              </a:rPr>
              <a:t>　</a:t>
            </a:r>
            <a:br>
              <a:rPr kumimoji="1" lang="en-US" altLang="ja-JP" sz="2400" dirty="0">
                <a:solidFill>
                  <a:srgbClr val="0070C0"/>
                </a:solidFill>
              </a:rPr>
            </a:br>
            <a:r>
              <a:rPr kumimoji="1" lang="ja-JP" altLang="en-US" sz="2400" dirty="0">
                <a:solidFill>
                  <a:srgbClr val="0070C0"/>
                </a:solidFill>
              </a:rPr>
              <a:t>と書く必要がある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66799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クラスの本体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/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void </a:t>
            </a:r>
            <a:r>
              <a:rPr kumimoji="1" lang="en-US" altLang="ja-JP" sz="3200" dirty="0">
                <a:solidFill>
                  <a:srgbClr val="FF0000"/>
                </a:solidFill>
              </a:rPr>
              <a:t>Car::</a:t>
            </a:r>
            <a:r>
              <a:rPr kumimoji="1" lang="en-US" altLang="ja-JP" sz="3200" dirty="0">
                <a:solidFill>
                  <a:srgbClr val="00B0F0"/>
                </a:solidFill>
              </a:rPr>
              <a:t>drive(double hour){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cout</a:t>
            </a:r>
            <a:r>
              <a:rPr kumimoji="1" lang="en-US" altLang="ja-JP" sz="3200" dirty="0">
                <a:solidFill>
                  <a:srgbClr val="00B050"/>
                </a:solidFill>
              </a:rPr>
              <a:t> &lt;&lt; “</a:t>
            </a:r>
            <a:r>
              <a:rPr kumimoji="1" lang="ja-JP" altLang="en-US" sz="3200" dirty="0">
                <a:solidFill>
                  <a:srgbClr val="00B050"/>
                </a:solidFill>
              </a:rPr>
              <a:t>時速</a:t>
            </a:r>
            <a:r>
              <a:rPr kumimoji="1" lang="en-US" altLang="ja-JP" sz="3200" dirty="0">
                <a:solidFill>
                  <a:srgbClr val="00B050"/>
                </a:solidFill>
              </a:rPr>
              <a:t>” &lt;&lt; speed &lt;&lt; “km</a:t>
            </a:r>
            <a:r>
              <a:rPr kumimoji="1" lang="ja-JP" altLang="en-US" sz="3200" dirty="0">
                <a:solidFill>
                  <a:srgbClr val="00B050"/>
                </a:solidFill>
              </a:rPr>
              <a:t>で</a:t>
            </a:r>
            <a:r>
              <a:rPr kumimoji="1" lang="en-US" altLang="ja-JP" sz="3200" dirty="0">
                <a:solidFill>
                  <a:srgbClr val="00B050"/>
                </a:solidFill>
              </a:rPr>
              <a:t>” &lt;&lt;</a:t>
            </a:r>
            <a:br>
              <a:rPr kumimoji="1" lang="en-US" altLang="ja-JP" sz="3200" dirty="0">
                <a:solidFill>
                  <a:srgbClr val="00B050"/>
                </a:solidFill>
              </a:rPr>
            </a:br>
            <a:r>
              <a:rPr kumimoji="1" lang="en-US" altLang="ja-JP" sz="3200" dirty="0">
                <a:solidFill>
                  <a:srgbClr val="00B050"/>
                </a:solidFill>
              </a:rPr>
              <a:t>         hour &lt;&lt; “</a:t>
            </a:r>
            <a:r>
              <a:rPr kumimoji="1" lang="ja-JP" altLang="en-US" sz="3200" dirty="0">
                <a:solidFill>
                  <a:srgbClr val="00B050"/>
                </a:solidFill>
              </a:rPr>
              <a:t>時間走行</a:t>
            </a:r>
            <a:r>
              <a:rPr kumimoji="1" lang="en-US" altLang="ja-JP" sz="3200" dirty="0">
                <a:solidFill>
                  <a:srgbClr val="00B050"/>
                </a:solidFill>
              </a:rPr>
              <a:t>” &lt;&lt; 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endl</a:t>
            </a:r>
            <a:r>
              <a:rPr kumimoji="1" lang="en-US" altLang="ja-JP" sz="3200" dirty="0">
                <a:solidFill>
                  <a:srgbClr val="00B050"/>
                </a:solidFill>
              </a:rPr>
              <a:t>;</a:t>
            </a:r>
            <a:br>
              <a:rPr kumimoji="1" lang="en-US" altLang="ja-JP" sz="3200" dirty="0">
                <a:solidFill>
                  <a:srgbClr val="00B050"/>
                </a:solidFill>
              </a:rPr>
            </a:br>
            <a:r>
              <a:rPr kumimoji="1" lang="en-US" altLang="ja-JP" sz="3200" dirty="0">
                <a:solidFill>
                  <a:srgbClr val="00B050"/>
                </a:solidFill>
              </a:rPr>
              <a:t>    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cout</a:t>
            </a:r>
            <a:r>
              <a:rPr kumimoji="1" lang="en-US" altLang="ja-JP" sz="3200" dirty="0">
                <a:solidFill>
                  <a:srgbClr val="00B050"/>
                </a:solidFill>
              </a:rPr>
              <a:t> &lt;&lt; speed*hour &lt;&lt; “km</a:t>
            </a:r>
            <a:r>
              <a:rPr kumimoji="1" lang="ja-JP" altLang="en-US" sz="3200" dirty="0">
                <a:solidFill>
                  <a:srgbClr val="00B050"/>
                </a:solidFill>
              </a:rPr>
              <a:t>移動</a:t>
            </a:r>
            <a:r>
              <a:rPr kumimoji="1" lang="en-US" altLang="ja-JP" sz="3200" dirty="0">
                <a:solidFill>
                  <a:srgbClr val="00B050"/>
                </a:solidFill>
              </a:rPr>
              <a:t>”&lt;&lt; 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endl</a:t>
            </a:r>
            <a:r>
              <a:rPr kumimoji="1" lang="en-US" altLang="ja-JP" sz="3200" dirty="0">
                <a:solidFill>
                  <a:srgbClr val="00B050"/>
                </a:solidFill>
              </a:rPr>
              <a:t>;</a:t>
            </a:r>
            <a:br>
              <a:rPr kumimoji="1" lang="en-US" altLang="ja-JP" sz="3200" dirty="0">
                <a:solidFill>
                  <a:srgbClr val="00B05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F1AC6E-9ED9-DA7E-3CEB-55F87EDB838E}"/>
              </a:ext>
            </a:extLst>
          </p:cNvPr>
          <p:cNvSpPr txBox="1"/>
          <p:nvPr/>
        </p:nvSpPr>
        <p:spPr>
          <a:xfrm>
            <a:off x="6577360" y="3035196"/>
            <a:ext cx="5449555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/>
              <a:t>car.h</a:t>
            </a:r>
            <a:r>
              <a:rPr kumimoji="1" lang="ja-JP" altLang="en-US" sz="2400" dirty="0"/>
              <a:t>で定義したメンバ関数の実際の処理を記述</a:t>
            </a:r>
            <a:endParaRPr kumimoji="1" lang="en-US" altLang="ja-JP" sz="24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38BB3E1-669C-2886-EB24-46B8F49A1D81}"/>
              </a:ext>
            </a:extLst>
          </p:cNvPr>
          <p:cNvSpPr/>
          <p:nvPr/>
        </p:nvSpPr>
        <p:spPr>
          <a:xfrm rot="19471605" flipH="1">
            <a:off x="5752558" y="3506547"/>
            <a:ext cx="723482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85F3F3-A9B9-A321-711D-C4AD9A6D6320}"/>
              </a:ext>
            </a:extLst>
          </p:cNvPr>
          <p:cNvSpPr txBox="1"/>
          <p:nvPr/>
        </p:nvSpPr>
        <p:spPr>
          <a:xfrm>
            <a:off x="628146" y="2619697"/>
            <a:ext cx="3834520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【</a:t>
            </a:r>
            <a:r>
              <a:rPr kumimoji="1" lang="en-US" altLang="ja-JP" sz="2400" dirty="0">
                <a:solidFill>
                  <a:srgbClr val="FF0000"/>
                </a:solidFill>
              </a:rPr>
              <a:t>Car::</a:t>
            </a:r>
            <a:r>
              <a:rPr kumimoji="1" lang="en-US" altLang="ja-JP" sz="2400" dirty="0"/>
              <a:t>】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Car</a:t>
            </a:r>
            <a:r>
              <a:rPr kumimoji="1" lang="ja-JP" altLang="en-US" sz="2400" dirty="0"/>
              <a:t>クラスで</a:t>
            </a:r>
            <a:endParaRPr kumimoji="1" lang="en-US" altLang="ja-JP" sz="2400" dirty="0"/>
          </a:p>
          <a:p>
            <a:r>
              <a:rPr kumimoji="1" lang="ja-JP" altLang="en-US" sz="2400" dirty="0"/>
              <a:t>定義されていることを表す</a:t>
            </a:r>
            <a:endParaRPr kumimoji="1" lang="en-US" altLang="ja-JP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9CC1571-9EFD-B67E-91E8-971EAD9BC9BA}"/>
              </a:ext>
            </a:extLst>
          </p:cNvPr>
          <p:cNvSpPr/>
          <p:nvPr/>
        </p:nvSpPr>
        <p:spPr>
          <a:xfrm rot="16200000" flipH="1">
            <a:off x="2489568" y="3522303"/>
            <a:ext cx="462561" cy="4314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47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/>
              <a:t>;		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 err="1"/>
              <a:t>.speed</a:t>
            </a:r>
            <a:r>
              <a:rPr kumimoji="1" lang="en-US" altLang="ja-JP" sz="3200" dirty="0"/>
              <a:t> = 40;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 err="1"/>
              <a:t>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0FC29B-8F64-4D4C-1FA9-B5034C653720}"/>
              </a:ext>
            </a:extLst>
          </p:cNvPr>
          <p:cNvSpPr txBox="1"/>
          <p:nvPr/>
        </p:nvSpPr>
        <p:spPr>
          <a:xfrm>
            <a:off x="6558224" y="4192226"/>
            <a:ext cx="5258637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Car</a:t>
            </a:r>
            <a:r>
              <a:rPr kumimoji="1" lang="ja-JP" altLang="en-US" sz="2800" dirty="0"/>
              <a:t>クラスの</a:t>
            </a:r>
            <a:r>
              <a:rPr kumimoji="1" lang="ja-JP" altLang="en-US" sz="2800" b="1" dirty="0">
                <a:solidFill>
                  <a:srgbClr val="FF00FF"/>
                </a:solidFill>
              </a:rPr>
              <a:t>インスタンス</a:t>
            </a:r>
            <a:r>
              <a:rPr kumimoji="1" lang="ja-JP" altLang="en-US" sz="2800" dirty="0"/>
              <a:t>として</a:t>
            </a:r>
            <a:r>
              <a:rPr kumimoji="1" lang="en-US" altLang="ja-JP" sz="2800" b="1" dirty="0" err="1">
                <a:solidFill>
                  <a:srgbClr val="00B0F0"/>
                </a:solidFill>
              </a:rPr>
              <a:t>kuruma</a:t>
            </a:r>
            <a:r>
              <a:rPr kumimoji="1" lang="ja-JP" altLang="en-US" sz="2800" dirty="0"/>
              <a:t>という</a:t>
            </a:r>
            <a:r>
              <a:rPr kumimoji="1" lang="ja-JP" altLang="en-US" sz="2800" b="1" dirty="0">
                <a:solidFill>
                  <a:srgbClr val="FF00FF"/>
                </a:solidFill>
              </a:rPr>
              <a:t>実体</a:t>
            </a:r>
            <a:r>
              <a:rPr kumimoji="1" lang="ja-JP" altLang="en-US" sz="2800" dirty="0"/>
              <a:t>を生成</a:t>
            </a:r>
            <a:endParaRPr kumimoji="1" lang="en-US" altLang="ja-JP" sz="2800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5C784BC-1614-8B36-B8F9-04090A32726A}"/>
              </a:ext>
            </a:extLst>
          </p:cNvPr>
          <p:cNvSpPr/>
          <p:nvPr/>
        </p:nvSpPr>
        <p:spPr>
          <a:xfrm flipH="1">
            <a:off x="5024175" y="4453534"/>
            <a:ext cx="1396721" cy="43149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0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/>
              <a:t>;          </a:t>
            </a:r>
            <a:r>
              <a:rPr kumimoji="1" lang="ja-JP" altLang="en-US" sz="3200" dirty="0"/>
              <a:t>　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ja-JP" altLang="en-US" sz="3200" dirty="0"/>
              <a:t>の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 err="1"/>
              <a:t>.</a:t>
            </a:r>
            <a:r>
              <a:rPr kumimoji="1" lang="en-US" altLang="ja-JP" sz="3200" dirty="0" err="1">
                <a:solidFill>
                  <a:srgbClr val="FF00FF"/>
                </a:solidFill>
              </a:rPr>
              <a:t>speed</a:t>
            </a:r>
            <a:r>
              <a:rPr kumimoji="1" lang="en-US" altLang="ja-JP" sz="3200" dirty="0"/>
              <a:t> = 40;	  </a:t>
            </a:r>
            <a:r>
              <a:rPr kumimoji="1" lang="ja-JP" altLang="en-US" sz="3200" dirty="0">
                <a:solidFill>
                  <a:srgbClr val="FF00FF"/>
                </a:solidFill>
              </a:rPr>
              <a:t>メンバ変数</a:t>
            </a:r>
            <a:r>
              <a:rPr kumimoji="1" lang="ja-JP" altLang="en-US" sz="3200" dirty="0"/>
              <a:t>へ値を代入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 err="1"/>
              <a:t>.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drive</a:t>
            </a:r>
            <a:r>
              <a:rPr kumimoji="1" lang="en-US" altLang="ja-JP" sz="3200" dirty="0">
                <a:solidFill>
                  <a:srgbClr val="00B050"/>
                </a:solidFill>
              </a:rPr>
              <a:t>(</a:t>
            </a:r>
            <a:r>
              <a:rPr kumimoji="1" lang="en-US" altLang="ja-JP" sz="3200" dirty="0"/>
              <a:t>1.5</a:t>
            </a:r>
            <a:r>
              <a:rPr kumimoji="1" lang="en-US" altLang="ja-JP" sz="3200" dirty="0">
                <a:solidFill>
                  <a:srgbClr val="00B050"/>
                </a:solidFill>
              </a:rPr>
              <a:t>)</a:t>
            </a:r>
            <a:r>
              <a:rPr kumimoji="1" lang="en-US" altLang="ja-JP" sz="3200" dirty="0"/>
              <a:t>;	  </a:t>
            </a:r>
            <a:r>
              <a:rPr kumimoji="1" lang="ja-JP" altLang="en-US" sz="3200" dirty="0">
                <a:solidFill>
                  <a:srgbClr val="00B050"/>
                </a:solidFill>
              </a:rPr>
              <a:t>メンバ関数</a:t>
            </a:r>
            <a:r>
              <a:rPr kumimoji="1" lang="ja-JP" altLang="en-US" sz="3200" dirty="0"/>
              <a:t>を実行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27C41F7-7970-EA3B-63C3-E971EE725457}"/>
              </a:ext>
            </a:extLst>
          </p:cNvPr>
          <p:cNvSpPr/>
          <p:nvPr/>
        </p:nvSpPr>
        <p:spPr>
          <a:xfrm flipH="1">
            <a:off x="6672105" y="4951928"/>
            <a:ext cx="723482" cy="4314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048BFDE-330A-2E4C-589B-115E0C447EDF}"/>
              </a:ext>
            </a:extLst>
          </p:cNvPr>
          <p:cNvSpPr/>
          <p:nvPr/>
        </p:nvSpPr>
        <p:spPr>
          <a:xfrm flipH="1">
            <a:off x="6672105" y="5466906"/>
            <a:ext cx="723482" cy="43149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5590C8-A5E6-30FB-741A-FF5BACA748C3}"/>
              </a:ext>
            </a:extLst>
          </p:cNvPr>
          <p:cNvSpPr txBox="1"/>
          <p:nvPr/>
        </p:nvSpPr>
        <p:spPr>
          <a:xfrm>
            <a:off x="1133061" y="3784759"/>
            <a:ext cx="6262526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FF"/>
                </a:solidFill>
              </a:rPr>
              <a:t>メンバ変数</a:t>
            </a:r>
            <a:r>
              <a:rPr kumimoji="1" lang="ja-JP" altLang="en-US" sz="2800" dirty="0"/>
              <a:t>や</a:t>
            </a:r>
            <a:r>
              <a:rPr kumimoji="1" lang="ja-JP" altLang="en-US" sz="2800" dirty="0">
                <a:solidFill>
                  <a:srgbClr val="00B050"/>
                </a:solidFill>
              </a:rPr>
              <a:t>メンバ関数</a:t>
            </a:r>
            <a:r>
              <a:rPr kumimoji="1" lang="ja-JP" altLang="en-US" sz="2800" dirty="0"/>
              <a:t>を使用する</a:t>
            </a:r>
            <a:br>
              <a:rPr kumimoji="1" lang="en-US" altLang="ja-JP" sz="2800" dirty="0"/>
            </a:br>
            <a:r>
              <a:rPr kumimoji="1" lang="ja-JP" altLang="en-US" sz="2800" dirty="0"/>
              <a:t>際は</a:t>
            </a:r>
            <a:r>
              <a:rPr kumimoji="1" lang="ja-JP" altLang="en-US" sz="2800" dirty="0">
                <a:solidFill>
                  <a:srgbClr val="FF0000"/>
                </a:solidFill>
              </a:rPr>
              <a:t>構造体</a:t>
            </a:r>
            <a:r>
              <a:rPr kumimoji="1" lang="ja-JP" altLang="en-US" sz="2800" dirty="0"/>
              <a:t>のときと同様に「</a:t>
            </a:r>
            <a:r>
              <a:rPr kumimoji="1" lang="ja-JP" altLang="en-US" sz="2800" b="1" dirty="0"/>
              <a:t>．</a:t>
            </a:r>
            <a:r>
              <a:rPr kumimoji="1" lang="ja-JP" altLang="en-US" sz="2800" dirty="0"/>
              <a:t>」を使う</a:t>
            </a:r>
            <a:endParaRPr kumimoji="1" lang="en-US" altLang="ja-JP" sz="28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8DF8FDF-3CB4-482F-0368-77F3C92FDD19}"/>
              </a:ext>
            </a:extLst>
          </p:cNvPr>
          <p:cNvSpPr/>
          <p:nvPr/>
        </p:nvSpPr>
        <p:spPr>
          <a:xfrm rot="16200000" flipH="1">
            <a:off x="3565924" y="4736182"/>
            <a:ext cx="443864" cy="43149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496286-85D1-4F20-925D-03129F3F081B}"/>
              </a:ext>
            </a:extLst>
          </p:cNvPr>
          <p:cNvSpPr txBox="1"/>
          <p:nvPr/>
        </p:nvSpPr>
        <p:spPr>
          <a:xfrm>
            <a:off x="5302267" y="860257"/>
            <a:ext cx="6283063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err="1">
                <a:solidFill>
                  <a:srgbClr val="00B050"/>
                </a:solidFill>
              </a:rPr>
              <a:t>car.h</a:t>
            </a:r>
            <a:r>
              <a:rPr kumimoji="1" lang="ja-JP" altLang="en-US" sz="2800" dirty="0"/>
              <a:t>に記述したメンバ変数／関数を</a:t>
            </a:r>
            <a:endParaRPr kumimoji="1" lang="en-US" altLang="ja-JP" sz="2800" dirty="0"/>
          </a:p>
          <a:p>
            <a:r>
              <a:rPr kumimoji="1" lang="ja-JP" altLang="en-US" sz="2800" dirty="0"/>
              <a:t>使用するために読み込んでおく必要がある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9646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（略）</a:t>
            </a: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nbox</a:t>
            </a:r>
            <a:r>
              <a:rPr kumimoji="1" lang="en-US" altLang="ja-JP" sz="3200" dirty="0"/>
              <a:t>,</a:t>
            </a:r>
            <a:r>
              <a:rPr kumimoji="1" lang="en-US" altLang="ja-JP" sz="3200" dirty="0">
                <a:solidFill>
                  <a:srgbClr val="00B0F0"/>
                </a:solidFill>
              </a:rPr>
              <a:t> </a:t>
            </a:r>
            <a:r>
              <a:rPr kumimoji="1" lang="en-US" altLang="ja-JP" sz="3200" dirty="0">
                <a:solidFill>
                  <a:srgbClr val="FF9900"/>
                </a:solidFill>
              </a:rPr>
              <a:t>tanto</a:t>
            </a:r>
            <a:r>
              <a:rPr kumimoji="1" lang="en-US" altLang="ja-JP" sz="3200" dirty="0"/>
              <a:t>; //</a:t>
            </a:r>
            <a:r>
              <a:rPr kumimoji="1" lang="ja-JP" altLang="en-US" sz="3200" dirty="0"/>
              <a:t>複数のインスタンス生成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nbox</a:t>
            </a:r>
            <a:r>
              <a:rPr kumimoji="1" lang="en-US" altLang="ja-JP" sz="3200" dirty="0" err="1"/>
              <a:t>.speed</a:t>
            </a:r>
            <a:r>
              <a:rPr kumimoji="1" lang="en-US" altLang="ja-JP" sz="3200" dirty="0"/>
              <a:t> = 40;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nbox</a:t>
            </a:r>
            <a:r>
              <a:rPr kumimoji="1" lang="en-US" altLang="ja-JP" sz="3200" dirty="0" err="1"/>
              <a:t>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FF9900"/>
                </a:solidFill>
              </a:rPr>
              <a:t>tanto</a:t>
            </a:r>
            <a:r>
              <a:rPr kumimoji="1" lang="en-US" altLang="ja-JP" sz="3200" dirty="0" err="1"/>
              <a:t>.speed</a:t>
            </a:r>
            <a:r>
              <a:rPr kumimoji="1" lang="en-US" altLang="ja-JP" sz="3200" dirty="0"/>
              <a:t> = 50;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>
                <a:solidFill>
                  <a:srgbClr val="FF9900"/>
                </a:solidFill>
              </a:rPr>
              <a:t>tanto</a:t>
            </a:r>
            <a:r>
              <a:rPr kumimoji="1" lang="en-US" altLang="ja-JP" sz="3200" dirty="0" err="1"/>
              <a:t>.drive</a:t>
            </a:r>
            <a:r>
              <a:rPr kumimoji="1" lang="en-US" altLang="ja-JP" sz="3200" dirty="0"/>
              <a:t>(1.0);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550785-E932-6B8C-5F29-91063998FCD6}"/>
              </a:ext>
            </a:extLst>
          </p:cNvPr>
          <p:cNvSpPr txBox="1"/>
          <p:nvPr/>
        </p:nvSpPr>
        <p:spPr>
          <a:xfrm>
            <a:off x="6752617" y="4820242"/>
            <a:ext cx="4481440" cy="132343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solidFill>
                  <a:srgbClr val="00B0F0"/>
                </a:solidFill>
              </a:rPr>
              <a:t>nbox</a:t>
            </a:r>
            <a:r>
              <a:rPr kumimoji="1" lang="ja-JP" altLang="en-US" sz="2000" dirty="0"/>
              <a:t>および</a:t>
            </a:r>
            <a:r>
              <a:rPr kumimoji="1" lang="en-US" altLang="ja-JP" sz="2000" dirty="0">
                <a:solidFill>
                  <a:srgbClr val="FF9900"/>
                </a:solidFill>
              </a:rPr>
              <a:t>tanto</a:t>
            </a:r>
            <a:r>
              <a:rPr kumimoji="1" lang="ja-JP" altLang="en-US" sz="2000" dirty="0"/>
              <a:t>は</a:t>
            </a:r>
            <a:r>
              <a:rPr kumimoji="1" lang="en-US" altLang="ja-JP" sz="2000" dirty="0">
                <a:solidFill>
                  <a:srgbClr val="FF0000"/>
                </a:solidFill>
              </a:rPr>
              <a:t>Car</a:t>
            </a:r>
            <a:r>
              <a:rPr kumimoji="1" lang="ja-JP" altLang="en-US" sz="2000" dirty="0">
                <a:solidFill>
                  <a:srgbClr val="FF0000"/>
                </a:solidFill>
              </a:rPr>
              <a:t>クラス</a:t>
            </a:r>
            <a:r>
              <a:rPr kumimoji="1" lang="ja-JP" altLang="en-US" sz="2000" dirty="0"/>
              <a:t>から生成されたインスタンスなので、</a:t>
            </a:r>
            <a:br>
              <a:rPr kumimoji="1" lang="en-US" altLang="ja-JP" sz="2000" dirty="0"/>
            </a:br>
            <a:r>
              <a:rPr kumimoji="1" lang="ja-JP" altLang="en-US" sz="2000" dirty="0"/>
              <a:t>同じメンバ構成をしている</a:t>
            </a:r>
            <a:endParaRPr kumimoji="1" lang="en-US" altLang="ja-JP" sz="2000" dirty="0"/>
          </a:p>
          <a:p>
            <a:r>
              <a:rPr kumimoji="1" lang="ja-JP" altLang="en-US" sz="2000" dirty="0"/>
              <a:t>ただし、個々は独立して存在している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42391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  <a:r>
              <a:rPr lang="ja-JP" altLang="en-US" dirty="0"/>
              <a:t>（</a:t>
            </a:r>
            <a:r>
              <a:rPr lang="en-US" altLang="ja-JP" dirty="0"/>
              <a:t>Vector2D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P106~109 </a:t>
            </a:r>
            <a:r>
              <a:rPr lang="en-US" altLang="ja-JP" b="1" dirty="0"/>
              <a:t>Example301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Example301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Example301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Example301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car.h</a:t>
            </a:r>
            <a:r>
              <a:rPr lang="ja-JP" altLang="en-US" dirty="0"/>
              <a:t>、</a:t>
            </a:r>
            <a:r>
              <a:rPr lang="en-US" altLang="ja-JP" dirty="0"/>
              <a:t>car.cpp</a:t>
            </a:r>
            <a:r>
              <a:rPr lang="ja-JP" altLang="en-US" dirty="0"/>
              <a:t>、</a:t>
            </a:r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vector2D.h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vector2D.cpp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481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P96~97 </a:t>
            </a:r>
            <a:r>
              <a:rPr lang="en-US" altLang="ja-JP" b="1" dirty="0"/>
              <a:t>Sample301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Sample301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Sample301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Sample301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car.h</a:t>
            </a:r>
            <a:r>
              <a:rPr lang="ja-JP" altLang="en-US" dirty="0"/>
              <a:t>、</a:t>
            </a:r>
            <a:r>
              <a:rPr lang="en-US" altLang="ja-JP" dirty="0"/>
              <a:t>car.cpp</a:t>
            </a:r>
            <a:r>
              <a:rPr lang="ja-JP" altLang="en-US" dirty="0"/>
              <a:t>、</a:t>
            </a:r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vector2D.h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#pragma once</a:t>
            </a:r>
            <a:r>
              <a:rPr kumimoji="1" lang="ja-JP" altLang="en-US" sz="3200" dirty="0">
                <a:solidFill>
                  <a:srgbClr val="00B0F0"/>
                </a:solidFill>
              </a:rPr>
              <a:t>　　　　　　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/>
              <a:t>　　　　　　　　　　　</a:t>
            </a: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Vector2D</a:t>
            </a:r>
            <a:r>
              <a:rPr kumimoji="1" lang="en-US" altLang="ja-JP" sz="3200" dirty="0"/>
              <a:t> {</a:t>
            </a:r>
            <a:r>
              <a:rPr kumimoji="1" lang="ja-JP" altLang="en-US" sz="3200" dirty="0"/>
              <a:t>　　　</a:t>
            </a:r>
            <a:endParaRPr kumimoji="1" lang="en-US" altLang="ja-JP" sz="3200" dirty="0">
              <a:solidFill>
                <a:srgbClr val="FF00FF"/>
              </a:solidFill>
            </a:endParaRPr>
          </a:p>
          <a:p>
            <a:r>
              <a:rPr kumimoji="1" lang="en-US" altLang="ja-JP" sz="3200" dirty="0"/>
              <a:t>public:</a:t>
            </a:r>
            <a:r>
              <a:rPr kumimoji="1" lang="ja-JP" altLang="en-US" sz="3200" dirty="0"/>
              <a:t>　　　　</a:t>
            </a:r>
            <a:endParaRPr kumimoji="1" lang="en-US" altLang="ja-JP" sz="3200" dirty="0">
              <a:solidFill>
                <a:srgbClr val="0070C0"/>
              </a:solidFill>
            </a:endParaRPr>
          </a:p>
          <a:p>
            <a:r>
              <a:rPr kumimoji="1" lang="en-US" altLang="ja-JP" sz="3200" dirty="0"/>
              <a:t>    double </a:t>
            </a:r>
            <a:r>
              <a:rPr kumimoji="1" lang="en-US" altLang="ja-JP" sz="3200" dirty="0" err="1"/>
              <a:t>x,y</a:t>
            </a:r>
            <a:r>
              <a:rPr kumimoji="1" lang="en-US" altLang="ja-JP" sz="3200" dirty="0"/>
              <a:t>; 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double length();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6AA7204-D9BE-403A-AD95-E47ABFAB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kumimoji="1" lang="ja-JP" altLang="en-US" dirty="0"/>
              <a:t>クラスの例</a:t>
            </a:r>
            <a:r>
              <a:rPr lang="ja-JP" altLang="en-US" dirty="0"/>
              <a:t>（</a:t>
            </a:r>
            <a:r>
              <a:rPr lang="en-US" altLang="ja-JP" dirty="0"/>
              <a:t>Vector2D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230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vector2D.cpp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”</a:t>
            </a:r>
            <a:r>
              <a:rPr kumimoji="1" lang="en-US" altLang="ja-JP" sz="3200" dirty="0">
                <a:solidFill>
                  <a:srgbClr val="00B0F0"/>
                </a:solidFill>
              </a:rPr>
              <a:t>vector2D.h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</a:t>
            </a:r>
            <a:r>
              <a:rPr kumimoji="1" lang="en-US" altLang="ja-JP" sz="3200" dirty="0" err="1"/>
              <a:t>math.h</a:t>
            </a:r>
            <a:r>
              <a:rPr kumimoji="1" lang="en-US" altLang="ja-JP" sz="3200" dirty="0"/>
              <a:t>&gt;</a:t>
            </a:r>
          </a:p>
          <a:p>
            <a:r>
              <a:rPr kumimoji="1" lang="en-US" altLang="ja-JP" sz="3200" dirty="0"/>
              <a:t>double </a:t>
            </a:r>
            <a:r>
              <a:rPr kumimoji="1" lang="en-US" altLang="ja-JP" sz="3200" dirty="0">
                <a:solidFill>
                  <a:srgbClr val="00B0F0"/>
                </a:solidFill>
              </a:rPr>
              <a:t>Vector2D::</a:t>
            </a:r>
            <a:r>
              <a:rPr kumimoji="1" lang="en-US" altLang="ja-JP" sz="3200" dirty="0">
                <a:solidFill>
                  <a:srgbClr val="FF0000"/>
                </a:solidFill>
              </a:rPr>
              <a:t>length()</a:t>
            </a:r>
            <a:r>
              <a:rPr kumimoji="1" lang="en-US" altLang="ja-JP" sz="3200" dirty="0"/>
              <a:t> {</a:t>
            </a:r>
            <a:br>
              <a:rPr kumimoji="1" lang="en-US" altLang="ja-JP" sz="3200" dirty="0"/>
            </a:br>
            <a:r>
              <a:rPr kumimoji="1" lang="en-US" altLang="ja-JP" sz="3200" dirty="0"/>
              <a:t>  </a:t>
            </a:r>
            <a:r>
              <a:rPr kumimoji="1" lang="en-US" altLang="ja-JP" sz="3200" dirty="0">
                <a:solidFill>
                  <a:srgbClr val="00B050"/>
                </a:solidFill>
              </a:rPr>
              <a:t>//</a:t>
            </a:r>
            <a:r>
              <a:rPr kumimoji="1" lang="ja-JP" altLang="en-US" sz="3200" dirty="0">
                <a:solidFill>
                  <a:srgbClr val="00B050"/>
                </a:solidFill>
              </a:rPr>
              <a:t>三平方の定理を使って斜辺の長さを求める</a:t>
            </a:r>
            <a:r>
              <a:rPr kumimoji="1" lang="ja-JP" altLang="en-US" sz="3200" dirty="0"/>
              <a:t>　</a:t>
            </a:r>
            <a:endParaRPr kumimoji="1" lang="en-US" altLang="ja-JP" sz="3200" dirty="0"/>
          </a:p>
          <a:p>
            <a:r>
              <a:rPr kumimoji="1" lang="en-US" altLang="ja-JP" sz="3200" dirty="0"/>
              <a:t>  return sqrt(x*x + y*y);</a:t>
            </a:r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6AA7204-D9BE-403A-AD95-E47ABFAB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kumimoji="1" lang="ja-JP" altLang="en-US" dirty="0"/>
              <a:t>クラスの例</a:t>
            </a:r>
            <a:r>
              <a:rPr lang="ja-JP" altLang="en-US" dirty="0"/>
              <a:t>（</a:t>
            </a:r>
            <a:r>
              <a:rPr lang="en-US" altLang="ja-JP" dirty="0"/>
              <a:t>Vector2D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A57914F-ED61-429B-A038-CC64A8C61B50}"/>
              </a:ext>
            </a:extLst>
          </p:cNvPr>
          <p:cNvSpPr/>
          <p:nvPr/>
        </p:nvSpPr>
        <p:spPr>
          <a:xfrm flipH="1">
            <a:off x="9660082" y="3934843"/>
            <a:ext cx="1693718" cy="210935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14C2622-9322-4C91-AD72-81E5C03F8736}"/>
              </a:ext>
            </a:extLst>
          </p:cNvPr>
          <p:cNvCxnSpPr/>
          <p:nvPr/>
        </p:nvCxnSpPr>
        <p:spPr>
          <a:xfrm>
            <a:off x="9660082" y="6197557"/>
            <a:ext cx="1693718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CA65EC1-6DB0-4EF5-A364-D76895833997}"/>
              </a:ext>
            </a:extLst>
          </p:cNvPr>
          <p:cNvCxnSpPr>
            <a:cxnSpLocks/>
          </p:cNvCxnSpPr>
          <p:nvPr/>
        </p:nvCxnSpPr>
        <p:spPr>
          <a:xfrm flipH="1" flipV="1">
            <a:off x="11459945" y="3926151"/>
            <a:ext cx="11618" cy="210970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5FC22D-C4C5-447F-8797-79CBFFEE9CD1}"/>
              </a:ext>
            </a:extLst>
          </p:cNvPr>
          <p:cNvSpPr txBox="1"/>
          <p:nvPr/>
        </p:nvSpPr>
        <p:spPr>
          <a:xfrm>
            <a:off x="10343274" y="6235403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endParaRPr kumimoji="1"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F7D232-D8EA-41ED-8CA5-75A87EF0EB7E}"/>
              </a:ext>
            </a:extLst>
          </p:cNvPr>
          <p:cNvSpPr txBox="1"/>
          <p:nvPr/>
        </p:nvSpPr>
        <p:spPr>
          <a:xfrm>
            <a:off x="11511746" y="4679866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y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055930-4655-404B-88CC-B688035E3C6D}"/>
                  </a:ext>
                </a:extLst>
              </p:cNvPr>
              <p:cNvSpPr txBox="1"/>
              <p:nvPr/>
            </p:nvSpPr>
            <p:spPr>
              <a:xfrm rot="18575473">
                <a:off x="8857665" y="4225678"/>
                <a:ext cx="2309469" cy="7454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055930-4655-404B-88CC-B688035E3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75473">
                <a:off x="8857665" y="4225678"/>
                <a:ext cx="2309469" cy="745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EEB7D4D-2B7F-4474-8A9C-46871C0C6D7A}"/>
              </a:ext>
            </a:extLst>
          </p:cNvPr>
          <p:cNvCxnSpPr>
            <a:cxnSpLocks/>
          </p:cNvCxnSpPr>
          <p:nvPr/>
        </p:nvCxnSpPr>
        <p:spPr>
          <a:xfrm flipV="1">
            <a:off x="9533702" y="3845572"/>
            <a:ext cx="1723401" cy="212946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6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 </a:t>
            </a:r>
            <a:r>
              <a:rPr kumimoji="1" lang="ja-JP" altLang="en-US" dirty="0"/>
              <a:t>その①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”</a:t>
            </a:r>
            <a:r>
              <a:rPr kumimoji="1" lang="en-US" altLang="ja-JP" sz="3200" dirty="0">
                <a:solidFill>
                  <a:srgbClr val="00B0F0"/>
                </a:solidFill>
              </a:rPr>
              <a:t>vector2D.h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  <a:r>
              <a:rPr kumimoji="1" lang="ja-JP" altLang="en-US" sz="3200" dirty="0">
                <a:solidFill>
                  <a:srgbClr val="00B0F0"/>
                </a:solidFill>
              </a:rPr>
              <a:t>　　　　　　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en-US" altLang="ja-JP" sz="3200" dirty="0"/>
              <a:t>using</a:t>
            </a:r>
            <a:r>
              <a:rPr kumimoji="1" lang="ja-JP" altLang="en-US" sz="3200" dirty="0"/>
              <a:t> </a:t>
            </a:r>
            <a:r>
              <a:rPr kumimoji="1" lang="en-US" altLang="ja-JP" sz="3200" dirty="0"/>
              <a:t>namespace std;</a:t>
            </a:r>
          </a:p>
          <a:p>
            <a:r>
              <a:rPr kumimoji="1" lang="en-US" altLang="ja-JP" sz="3200" dirty="0"/>
              <a:t>int main(){</a:t>
            </a:r>
          </a:p>
          <a:p>
            <a:r>
              <a:rPr kumimoji="1" lang="en-US" altLang="ja-JP" sz="3200" dirty="0"/>
              <a:t>  </a:t>
            </a:r>
            <a:r>
              <a:rPr kumimoji="1" lang="en-US" altLang="ja-JP" sz="3200" dirty="0">
                <a:solidFill>
                  <a:srgbClr val="00B0F0"/>
                </a:solidFill>
              </a:rPr>
              <a:t>Vector2D</a:t>
            </a:r>
            <a:r>
              <a:rPr kumimoji="1" lang="en-US" altLang="ja-JP" sz="3200" dirty="0"/>
              <a:t> </a:t>
            </a:r>
            <a:r>
              <a:rPr kumimoji="1" lang="en-US" altLang="ja-JP" sz="3200" dirty="0">
                <a:solidFill>
                  <a:srgbClr val="FF0000"/>
                </a:solidFill>
              </a:rPr>
              <a:t>v</a:t>
            </a:r>
            <a:r>
              <a:rPr kumimoji="1" lang="en-US" altLang="ja-JP" sz="3200" dirty="0"/>
              <a:t>; //</a:t>
            </a:r>
            <a:r>
              <a:rPr kumimoji="1" lang="en-US" altLang="ja-JP" sz="3200" dirty="0">
                <a:solidFill>
                  <a:srgbClr val="00B0F0"/>
                </a:solidFill>
              </a:rPr>
              <a:t>Vector2D</a:t>
            </a:r>
            <a:r>
              <a:rPr kumimoji="1" lang="ja-JP" altLang="en-US" sz="3200" dirty="0"/>
              <a:t>クラスのインスタンス</a:t>
            </a:r>
            <a:r>
              <a:rPr kumimoji="1" lang="en-US" altLang="ja-JP" sz="3200" dirty="0">
                <a:solidFill>
                  <a:srgbClr val="FF0000"/>
                </a:solidFill>
              </a:rPr>
              <a:t>v</a:t>
            </a:r>
          </a:p>
          <a:p>
            <a:r>
              <a:rPr kumimoji="1" lang="en-US" altLang="ja-JP" sz="3200" dirty="0"/>
              <a:t>  </a:t>
            </a: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“</a:t>
            </a:r>
            <a:r>
              <a:rPr kumimoji="1" lang="en-US" altLang="ja-JP" sz="3200" dirty="0" err="1"/>
              <a:t>v.x</a:t>
            </a:r>
            <a:r>
              <a:rPr kumimoji="1" lang="en-US" altLang="ja-JP" sz="3200" dirty="0"/>
              <a:t>=“ &lt;&lt; </a:t>
            </a:r>
            <a:r>
              <a:rPr kumimoji="1" lang="en-US" altLang="ja-JP" sz="3200" dirty="0" err="1"/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</a:t>
            </a:r>
            <a:r>
              <a:rPr kumimoji="1" lang="en-US" altLang="ja-JP" sz="3200" dirty="0" err="1"/>
              <a:t>cin</a:t>
            </a:r>
            <a:r>
              <a:rPr kumimoji="1" lang="en-US" altLang="ja-JP" sz="3200" dirty="0"/>
              <a:t> &gt;&gt;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v</a:t>
            </a:r>
            <a:r>
              <a:rPr kumimoji="1" lang="en-US" altLang="ja-JP" sz="3200" dirty="0" err="1"/>
              <a:t>.x</a:t>
            </a:r>
            <a:r>
              <a:rPr kumimoji="1" lang="en-US" altLang="ja-JP" sz="3200" dirty="0"/>
              <a:t>;</a:t>
            </a:r>
          </a:p>
          <a:p>
            <a:r>
              <a:rPr kumimoji="1" lang="en-US" altLang="ja-JP" sz="3200" dirty="0"/>
              <a:t>  </a:t>
            </a: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“</a:t>
            </a:r>
            <a:r>
              <a:rPr kumimoji="1" lang="en-US" altLang="ja-JP" sz="3200" dirty="0" err="1"/>
              <a:t>v.y</a:t>
            </a:r>
            <a:r>
              <a:rPr kumimoji="1" lang="en-US" altLang="ja-JP" sz="3200" dirty="0"/>
              <a:t>=“ &lt;&lt; </a:t>
            </a:r>
            <a:r>
              <a:rPr kumimoji="1" lang="en-US" altLang="ja-JP" sz="3200" dirty="0" err="1"/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</a:t>
            </a:r>
            <a:r>
              <a:rPr kumimoji="1" lang="en-US" altLang="ja-JP" sz="3200" dirty="0" err="1"/>
              <a:t>cin</a:t>
            </a:r>
            <a:r>
              <a:rPr kumimoji="1" lang="en-US" altLang="ja-JP" sz="3200" dirty="0"/>
              <a:t> &gt;&gt;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v</a:t>
            </a:r>
            <a:r>
              <a:rPr kumimoji="1" lang="en-US" altLang="ja-JP" sz="3200" dirty="0" err="1"/>
              <a:t>.y</a:t>
            </a:r>
            <a:r>
              <a:rPr kumimoji="1" lang="en-US" altLang="ja-JP" sz="3200" dirty="0"/>
              <a:t>;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6AA7204-D9BE-403A-AD95-E47ABFAB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kumimoji="1" lang="ja-JP" altLang="en-US" dirty="0"/>
              <a:t>クラスの例</a:t>
            </a:r>
            <a:r>
              <a:rPr lang="ja-JP" altLang="en-US" dirty="0"/>
              <a:t>（</a:t>
            </a:r>
            <a:r>
              <a:rPr lang="en-US" altLang="ja-JP" dirty="0"/>
              <a:t>Vector2D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1650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 </a:t>
            </a:r>
            <a:r>
              <a:rPr kumimoji="1" lang="ja-JP" altLang="en-US" dirty="0"/>
              <a:t>その</a:t>
            </a:r>
            <a:r>
              <a:rPr lang="ja-JP" altLang="en-US" dirty="0"/>
              <a:t>②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  </a:t>
            </a: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“v=(“ &lt;&lt;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v</a:t>
            </a:r>
            <a:r>
              <a:rPr kumimoji="1" lang="en-US" altLang="ja-JP" sz="3200" dirty="0" err="1"/>
              <a:t>.x</a:t>
            </a:r>
            <a:r>
              <a:rPr kumimoji="1" lang="en-US" altLang="ja-JP" sz="3200" dirty="0"/>
              <a:t> &lt;&lt; “,” &lt;&lt;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v</a:t>
            </a:r>
            <a:r>
              <a:rPr kumimoji="1" lang="en-US" altLang="ja-JP" sz="3200" dirty="0" err="1"/>
              <a:t>.y</a:t>
            </a:r>
            <a:r>
              <a:rPr kumimoji="1" lang="en-US" altLang="ja-JP" sz="3200" dirty="0"/>
              <a:t> </a:t>
            </a:r>
            <a:br>
              <a:rPr kumimoji="1" lang="en-US" altLang="ja-JP" sz="3200" dirty="0"/>
            </a:br>
            <a:r>
              <a:rPr kumimoji="1" lang="en-US" altLang="ja-JP" sz="3200" dirty="0"/>
              <a:t>       &lt;&lt; “)” &lt;&lt; </a:t>
            </a:r>
            <a:r>
              <a:rPr kumimoji="1" lang="en-US" altLang="ja-JP" sz="3200" dirty="0" err="1"/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</a:t>
            </a: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“v</a:t>
            </a:r>
            <a:r>
              <a:rPr kumimoji="1" lang="ja-JP" altLang="en-US" sz="3200" dirty="0"/>
              <a:t>の長さ</a:t>
            </a:r>
            <a:r>
              <a:rPr kumimoji="1" lang="en-US" altLang="ja-JP" sz="3200" dirty="0"/>
              <a:t>:“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v</a:t>
            </a:r>
            <a:r>
              <a:rPr kumimoji="1" lang="en-US" altLang="ja-JP" sz="3200" dirty="0" err="1"/>
              <a:t>.length</a:t>
            </a:r>
            <a:r>
              <a:rPr kumimoji="1" lang="en-US" altLang="ja-JP" sz="3200" dirty="0"/>
              <a:t>() &lt;&lt; </a:t>
            </a:r>
            <a:r>
              <a:rPr kumimoji="1" lang="en-US" altLang="ja-JP" sz="3200" dirty="0" err="1"/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return 0;</a:t>
            </a:r>
          </a:p>
          <a:p>
            <a:r>
              <a:rPr kumimoji="1" lang="en-US" altLang="ja-JP" sz="3200" dirty="0"/>
              <a:t>}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6AA7204-D9BE-403A-AD95-E47ABFAB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kumimoji="1" lang="ja-JP" altLang="en-US" dirty="0"/>
              <a:t>クラスの例</a:t>
            </a:r>
            <a:r>
              <a:rPr lang="ja-JP" altLang="en-US" dirty="0"/>
              <a:t>（</a:t>
            </a:r>
            <a:r>
              <a:rPr lang="en-US" altLang="ja-JP" dirty="0"/>
              <a:t>Vector2D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877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#ifndef _CAR_H_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#define _CAR_H_</a:t>
            </a:r>
            <a:br>
              <a:rPr kumimoji="1" lang="en-US" altLang="ja-JP" sz="3200" dirty="0"/>
            </a:b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#endif // _CAR_H_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84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#ifndef _CAR_H_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#define _CAR_H_</a:t>
            </a:r>
            <a:br>
              <a:rPr kumimoji="1" lang="en-US" altLang="ja-JP" sz="3200" dirty="0"/>
            </a:b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#endif // _CAR_H_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32360A0-E925-7DD3-7B21-08C0074BE73D}"/>
              </a:ext>
            </a:extLst>
          </p:cNvPr>
          <p:cNvGrpSpPr/>
          <p:nvPr/>
        </p:nvGrpSpPr>
        <p:grpSpPr>
          <a:xfrm>
            <a:off x="1048255" y="2190540"/>
            <a:ext cx="4808974" cy="66689"/>
            <a:chOff x="838200" y="3858567"/>
            <a:chExt cx="4808974" cy="66689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EE7FA38-A814-4E4F-DCC1-A51ACBD26DF8}"/>
                </a:ext>
              </a:extLst>
            </p:cNvPr>
            <p:cNvCxnSpPr>
              <a:stCxn id="3" idx="1"/>
            </p:cNvCxnSpPr>
            <p:nvPr/>
          </p:nvCxnSpPr>
          <p:spPr>
            <a:xfrm flipV="1">
              <a:off x="838200" y="3858567"/>
              <a:ext cx="4808974" cy="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DDF772F-26C5-00E8-DC75-F340C2C06CFF}"/>
                </a:ext>
              </a:extLst>
            </p:cNvPr>
            <p:cNvCxnSpPr/>
            <p:nvPr/>
          </p:nvCxnSpPr>
          <p:spPr>
            <a:xfrm flipV="1">
              <a:off x="838200" y="3917629"/>
              <a:ext cx="4808974" cy="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628EE0B-7F00-4294-8E66-191493B46C67}"/>
              </a:ext>
            </a:extLst>
          </p:cNvPr>
          <p:cNvGrpSpPr/>
          <p:nvPr/>
        </p:nvGrpSpPr>
        <p:grpSpPr>
          <a:xfrm>
            <a:off x="1048255" y="2725285"/>
            <a:ext cx="4808974" cy="66689"/>
            <a:chOff x="838200" y="3858567"/>
            <a:chExt cx="4808974" cy="66689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39DBAB7-9222-231F-FE86-99DD7A1C994F}"/>
                </a:ext>
              </a:extLst>
            </p:cNvPr>
            <p:cNvCxnSpPr/>
            <p:nvPr/>
          </p:nvCxnSpPr>
          <p:spPr>
            <a:xfrm flipV="1">
              <a:off x="838200" y="3858567"/>
              <a:ext cx="4808974" cy="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F7AA820-B523-1EE2-DE1C-07A8094F257B}"/>
                </a:ext>
              </a:extLst>
            </p:cNvPr>
            <p:cNvCxnSpPr/>
            <p:nvPr/>
          </p:nvCxnSpPr>
          <p:spPr>
            <a:xfrm flipV="1">
              <a:off x="838200" y="3917629"/>
              <a:ext cx="4808974" cy="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A6D7372-B60C-669E-3AB9-5BB33289BA75}"/>
              </a:ext>
            </a:extLst>
          </p:cNvPr>
          <p:cNvGrpSpPr/>
          <p:nvPr/>
        </p:nvGrpSpPr>
        <p:grpSpPr>
          <a:xfrm>
            <a:off x="1048255" y="6133350"/>
            <a:ext cx="4808974" cy="66689"/>
            <a:chOff x="838200" y="3858567"/>
            <a:chExt cx="4808974" cy="66689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305D68B-D648-3035-CF4E-754B93682373}"/>
                </a:ext>
              </a:extLst>
            </p:cNvPr>
            <p:cNvCxnSpPr/>
            <p:nvPr/>
          </p:nvCxnSpPr>
          <p:spPr>
            <a:xfrm flipV="1">
              <a:off x="838200" y="3858567"/>
              <a:ext cx="4808974" cy="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9DBB11C-35E9-971F-789F-AA74B3418F76}"/>
                </a:ext>
              </a:extLst>
            </p:cNvPr>
            <p:cNvCxnSpPr/>
            <p:nvPr/>
          </p:nvCxnSpPr>
          <p:spPr>
            <a:xfrm flipV="1">
              <a:off x="838200" y="3917629"/>
              <a:ext cx="4808974" cy="76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71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86019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br>
              <a:rPr lang="en-US" altLang="ja-JP" sz="2400" dirty="0"/>
            </a:br>
            <a:r>
              <a:rPr lang="en-US" altLang="ja-JP" dirty="0">
                <a:solidFill>
                  <a:srgbClr val="FF0000"/>
                </a:solidFill>
              </a:rPr>
              <a:t>#ifndef, #define, #endif</a:t>
            </a:r>
            <a:r>
              <a:rPr lang="ja-JP" altLang="en-US" dirty="0">
                <a:solidFill>
                  <a:srgbClr val="FF0000"/>
                </a:solidFill>
              </a:rPr>
              <a:t>　は使わず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en-US" altLang="ja-JP" dirty="0">
                <a:solidFill>
                  <a:srgbClr val="00B0F0"/>
                </a:solidFill>
              </a:rPr>
              <a:t>#pragma once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r>
              <a:rPr lang="ja-JP" altLang="en-US" dirty="0">
                <a:solidFill>
                  <a:srgbClr val="FF0000"/>
                </a:solidFill>
              </a:rPr>
              <a:t>を使ってください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#pragma once</a:t>
            </a:r>
          </a:p>
          <a:p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8116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#include &lt;iostream&gt;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void </a:t>
            </a:r>
            <a:r>
              <a:rPr kumimoji="1" lang="en-US" altLang="ja-JP" sz="3200" dirty="0">
                <a:solidFill>
                  <a:srgbClr val="FF0000"/>
                </a:solidFill>
              </a:rPr>
              <a:t>Car::</a:t>
            </a:r>
            <a:r>
              <a:rPr kumimoji="1" lang="en-US" altLang="ja-JP" sz="3200" dirty="0"/>
              <a:t>drive(double hour){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“</a:t>
            </a:r>
            <a:r>
              <a:rPr kumimoji="1" lang="ja-JP" altLang="en-US" sz="3200" dirty="0"/>
              <a:t>時速</a:t>
            </a:r>
            <a:r>
              <a:rPr kumimoji="1" lang="en-US" altLang="ja-JP" sz="3200" dirty="0"/>
              <a:t>” &lt;&lt; speed &lt;&lt; “km</a:t>
            </a:r>
            <a:r>
              <a:rPr kumimoji="1" lang="ja-JP" altLang="en-US" sz="3200" dirty="0"/>
              <a:t>で</a:t>
            </a:r>
            <a:r>
              <a:rPr kumimoji="1" lang="en-US" altLang="ja-JP" sz="3200" dirty="0"/>
              <a:t>” &lt;&lt;</a:t>
            </a:r>
            <a:br>
              <a:rPr kumimoji="1" lang="en-US" altLang="ja-JP" sz="3200" dirty="0"/>
            </a:br>
            <a:r>
              <a:rPr kumimoji="1" lang="en-US" altLang="ja-JP" sz="3200" dirty="0"/>
              <a:t>         hour &lt;&lt; “</a:t>
            </a:r>
            <a:r>
              <a:rPr kumimoji="1" lang="ja-JP" altLang="en-US" sz="3200" dirty="0"/>
              <a:t>時間走行</a:t>
            </a:r>
            <a:r>
              <a:rPr kumimoji="1" lang="en-US" altLang="ja-JP" sz="3200" dirty="0"/>
              <a:t>” &lt;&lt; </a:t>
            </a:r>
            <a:r>
              <a:rPr kumimoji="1" lang="en-US" altLang="ja-JP" sz="3200" dirty="0" err="1"/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speed*hour &lt;&lt; “km</a:t>
            </a:r>
            <a:r>
              <a:rPr kumimoji="1" lang="ja-JP" altLang="en-US" sz="3200" dirty="0"/>
              <a:t>移動</a:t>
            </a:r>
            <a:r>
              <a:rPr kumimoji="1" lang="en-US" altLang="ja-JP" sz="3200" dirty="0"/>
              <a:t>”&lt;&lt; </a:t>
            </a:r>
            <a:r>
              <a:rPr kumimoji="1" lang="en-US" altLang="ja-JP" sz="3200" dirty="0" err="1"/>
              <a:t>endl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455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#include “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car.h</a:t>
            </a:r>
            <a:r>
              <a:rPr kumimoji="1" lang="en-US" altLang="ja-JP" sz="3200" dirty="0"/>
              <a:t>”</a:t>
            </a:r>
          </a:p>
          <a:p>
            <a:r>
              <a:rPr kumimoji="1" lang="en-US" altLang="ja-JP" sz="3200" dirty="0"/>
              <a:t>using namespace std;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kuruma</a:t>
            </a:r>
            <a:r>
              <a:rPr kumimoji="1" lang="en-US" altLang="ja-JP" sz="3200" dirty="0"/>
              <a:t>; //</a:t>
            </a:r>
            <a:r>
              <a:rPr kumimoji="1" lang="ja-JP" altLang="en-US" sz="3200" dirty="0"/>
              <a:t>テキストでは</a:t>
            </a:r>
            <a:r>
              <a:rPr kumimoji="1" lang="en-US" altLang="ja-JP" sz="3200" dirty="0" err="1"/>
              <a:t>kuruma</a:t>
            </a:r>
            <a:r>
              <a:rPr kumimoji="1" lang="ja-JP" altLang="en-US" sz="3200" dirty="0"/>
              <a:t>でなく</a:t>
            </a:r>
            <a:r>
              <a:rPr kumimoji="1" lang="en-US" altLang="ja-JP" sz="3200" dirty="0"/>
              <a:t>car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kuruma.speed</a:t>
            </a:r>
            <a:r>
              <a:rPr kumimoji="1" lang="en-US" altLang="ja-JP" sz="3200" dirty="0"/>
              <a:t> = 40;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kuruma.drive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731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car.cpp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dirty="0"/>
              <a:t>重要なのは</a:t>
            </a:r>
            <a:r>
              <a:rPr kumimoji="1" lang="en-US" altLang="ja-JP" dirty="0" err="1">
                <a:solidFill>
                  <a:srgbClr val="00B050"/>
                </a:solidFill>
              </a:rPr>
              <a:t>cpp</a:t>
            </a:r>
            <a:r>
              <a:rPr kumimoji="1" lang="ja-JP" altLang="en-US" dirty="0">
                <a:solidFill>
                  <a:srgbClr val="00B050"/>
                </a:solidFill>
              </a:rPr>
              <a:t>ファイルをすべて書く</a:t>
            </a:r>
            <a:r>
              <a:rPr kumimoji="1" lang="ja-JP" altLang="en-US" dirty="0"/>
              <a:t>こと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クラスの定義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#pragma once</a:t>
            </a:r>
            <a:r>
              <a:rPr kumimoji="1" lang="ja-JP" altLang="en-US" sz="3200" dirty="0">
                <a:solidFill>
                  <a:srgbClr val="00B0F0"/>
                </a:solidFill>
              </a:rPr>
              <a:t>　　　　　　</a:t>
            </a:r>
            <a:r>
              <a:rPr kumimoji="1" lang="ja-JP" altLang="en-US" sz="3200" dirty="0">
                <a:solidFill>
                  <a:srgbClr val="00B050"/>
                </a:solidFill>
              </a:rPr>
              <a:t>二重インクルードの禁止</a:t>
            </a:r>
            <a:br>
              <a:rPr kumimoji="1" lang="en-US" altLang="ja-JP" sz="3200" dirty="0">
                <a:solidFill>
                  <a:srgbClr val="00B050"/>
                </a:solidFill>
              </a:rPr>
            </a:br>
            <a:endParaRPr kumimoji="1" lang="en-US" altLang="ja-JP" sz="3200" dirty="0"/>
          </a:p>
          <a:p>
            <a:r>
              <a:rPr kumimoji="1" lang="en-US" altLang="ja-JP" sz="3200" dirty="0"/>
              <a:t>class </a:t>
            </a:r>
            <a:r>
              <a:rPr kumimoji="1" lang="en-US" altLang="ja-JP" sz="3200" dirty="0">
                <a:solidFill>
                  <a:srgbClr val="FF0000"/>
                </a:solidFill>
              </a:rPr>
              <a:t>Car</a:t>
            </a:r>
            <a:r>
              <a:rPr kumimoji="1" lang="en-US" altLang="ja-JP" sz="3200" dirty="0"/>
              <a:t> {</a:t>
            </a: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en-US" altLang="ja-JP" sz="3200" dirty="0"/>
              <a:t>    double speed; 							//</a:t>
            </a:r>
            <a:r>
              <a:rPr kumimoji="1" lang="ja-JP" altLang="en-US" sz="3200" dirty="0"/>
              <a:t>メンバ変数</a:t>
            </a:r>
            <a:endParaRPr kumimoji="1" lang="en-US" altLang="ja-JP" sz="3200" dirty="0"/>
          </a:p>
          <a:p>
            <a:r>
              <a:rPr kumimoji="1" lang="en-US" altLang="ja-JP" sz="3200" dirty="0"/>
              <a:t>    void drive(double hour);	//</a:t>
            </a:r>
            <a:r>
              <a:rPr kumimoji="1" lang="ja-JP" altLang="en-US" sz="3200" dirty="0"/>
              <a:t>メンバ関数</a:t>
            </a:r>
            <a:endParaRPr kumimoji="1" lang="en-US" altLang="ja-JP" sz="3200" dirty="0"/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DBC2F9F-9482-0FEE-B61B-1A53300B41DB}"/>
              </a:ext>
            </a:extLst>
          </p:cNvPr>
          <p:cNvSpPr/>
          <p:nvPr/>
        </p:nvSpPr>
        <p:spPr>
          <a:xfrm flipH="1">
            <a:off x="4823208" y="2007552"/>
            <a:ext cx="723482" cy="43149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82DD35-961B-9B34-5198-BA57B81F6E77}"/>
              </a:ext>
            </a:extLst>
          </p:cNvPr>
          <p:cNvSpPr txBox="1"/>
          <p:nvPr/>
        </p:nvSpPr>
        <p:spPr>
          <a:xfrm>
            <a:off x="5756745" y="2439045"/>
            <a:ext cx="2324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B050"/>
                </a:solidFill>
              </a:rPr>
              <a:t>#ifndef _CAR_H_</a:t>
            </a:r>
            <a:br>
              <a:rPr kumimoji="1" lang="en-US" altLang="ja-JP" dirty="0">
                <a:solidFill>
                  <a:srgbClr val="00B050"/>
                </a:solidFill>
              </a:rPr>
            </a:br>
            <a:r>
              <a:rPr kumimoji="1" lang="en-US" altLang="ja-JP" dirty="0">
                <a:solidFill>
                  <a:srgbClr val="00B050"/>
                </a:solidFill>
              </a:rPr>
              <a:t>#define _CAR_H_</a:t>
            </a:r>
            <a:br>
              <a:rPr kumimoji="1" lang="en-US" altLang="ja-JP" dirty="0">
                <a:solidFill>
                  <a:srgbClr val="00B050"/>
                </a:solidFill>
              </a:rPr>
            </a:br>
            <a:r>
              <a:rPr kumimoji="1" lang="en-US" altLang="ja-JP" dirty="0">
                <a:solidFill>
                  <a:srgbClr val="00B050"/>
                </a:solidFill>
              </a:rPr>
              <a:t>#endif//_CAR_H_</a:t>
            </a:r>
            <a:br>
              <a:rPr kumimoji="1" lang="en-US" altLang="ja-JP" dirty="0">
                <a:solidFill>
                  <a:srgbClr val="00B050"/>
                </a:solidFill>
              </a:rPr>
            </a:br>
            <a:r>
              <a:rPr kumimoji="1" lang="en-US" altLang="ja-JP" dirty="0">
                <a:solidFill>
                  <a:srgbClr val="00B050"/>
                </a:solidFill>
              </a:rPr>
              <a:t>(P.104~105)</a:t>
            </a:r>
            <a:endParaRPr kumimoji="1" lang="ja-JP" altLang="en-US" dirty="0">
              <a:solidFill>
                <a:srgbClr val="00B05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3260AAE-F63A-C37A-85BB-281D484DF293}"/>
              </a:ext>
            </a:extLst>
          </p:cNvPr>
          <p:cNvSpPr txBox="1"/>
          <p:nvPr/>
        </p:nvSpPr>
        <p:spPr>
          <a:xfrm>
            <a:off x="8440800" y="2439045"/>
            <a:ext cx="319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50"/>
                </a:solidFill>
              </a:rPr>
              <a:t>インクルードガード処理という</a:t>
            </a:r>
            <a:br>
              <a:rPr kumimoji="1" lang="en-US" altLang="ja-JP" dirty="0">
                <a:solidFill>
                  <a:srgbClr val="00B050"/>
                </a:solidFill>
              </a:rPr>
            </a:br>
            <a:r>
              <a:rPr kumimoji="1" lang="ja-JP" altLang="en-US" dirty="0">
                <a:solidFill>
                  <a:srgbClr val="00B050"/>
                </a:solidFill>
              </a:rPr>
              <a:t>２重インクルードを防ぐ仕組み</a:t>
            </a:r>
            <a:br>
              <a:rPr kumimoji="1" lang="en-US" altLang="ja-JP" dirty="0">
                <a:solidFill>
                  <a:srgbClr val="00B050"/>
                </a:solidFill>
              </a:rPr>
            </a:br>
            <a:r>
              <a:rPr kumimoji="1" lang="en-US" altLang="ja-JP" dirty="0">
                <a:solidFill>
                  <a:srgbClr val="00B050"/>
                </a:solidFill>
              </a:rPr>
              <a:t>#pragma once</a:t>
            </a:r>
            <a:r>
              <a:rPr kumimoji="1" lang="ja-JP" altLang="en-US" dirty="0">
                <a:solidFill>
                  <a:srgbClr val="00B050"/>
                </a:solidFill>
              </a:rPr>
              <a:t>　で代用可能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2C3CB67C-2F24-3F7D-5921-85121DA23F19}"/>
              </a:ext>
            </a:extLst>
          </p:cNvPr>
          <p:cNvSpPr/>
          <p:nvPr/>
        </p:nvSpPr>
        <p:spPr>
          <a:xfrm>
            <a:off x="7988440" y="2439045"/>
            <a:ext cx="303035" cy="836718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15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2883</TotalTime>
  <Words>1916</Words>
  <Application>Microsoft Office PowerPoint</Application>
  <PresentationFormat>ワイド画面</PresentationFormat>
  <Paragraphs>202</Paragraphs>
  <Slides>23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BIZ UDPゴシック</vt:lpstr>
      <vt:lpstr>0xProto</vt:lpstr>
      <vt:lpstr>Arial</vt:lpstr>
      <vt:lpstr>Cambria Math</vt:lpstr>
      <vt:lpstr>Office Theme</vt:lpstr>
      <vt:lpstr>クラスとは</vt:lpstr>
      <vt:lpstr>クラスの例</vt:lpstr>
      <vt:lpstr>クラスの例</vt:lpstr>
      <vt:lpstr>クラスの例</vt:lpstr>
      <vt:lpstr>クラスの例</vt:lpstr>
      <vt:lpstr>クラスの例</vt:lpstr>
      <vt:lpstr>クラスの例</vt:lpstr>
      <vt:lpstr>クラスの例</vt:lpstr>
      <vt:lpstr>クラスの定義</vt:lpstr>
      <vt:lpstr>クラスの定義</vt:lpstr>
      <vt:lpstr>クラスの定義</vt:lpstr>
      <vt:lpstr>クラスの本体</vt:lpstr>
      <vt:lpstr>クラスの本体</vt:lpstr>
      <vt:lpstr>クラスの本体</vt:lpstr>
      <vt:lpstr>クラスの本体</vt:lpstr>
      <vt:lpstr>クラスの例</vt:lpstr>
      <vt:lpstr>クラスの例</vt:lpstr>
      <vt:lpstr>クラスの例</vt:lpstr>
      <vt:lpstr>クラスの例（Vector2D）</vt:lpstr>
      <vt:lpstr>クラスの例（Vector2D）</vt:lpstr>
      <vt:lpstr>クラスの例（Vector2D）</vt:lpstr>
      <vt:lpstr>クラスの例（Vector2D）</vt:lpstr>
      <vt:lpstr>クラスの例（Vector2D）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69</cp:revision>
  <dcterms:created xsi:type="dcterms:W3CDTF">2024-07-09T01:55:23Z</dcterms:created>
  <dcterms:modified xsi:type="dcterms:W3CDTF">2025-07-09T04:46:51Z</dcterms:modified>
</cp:coreProperties>
</file>