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310" r:id="rId3"/>
    <p:sldId id="311" r:id="rId4"/>
    <p:sldId id="267" r:id="rId5"/>
    <p:sldId id="312" r:id="rId6"/>
    <p:sldId id="313" r:id="rId7"/>
    <p:sldId id="315" r:id="rId8"/>
    <p:sldId id="314" r:id="rId9"/>
    <p:sldId id="265" r:id="rId10"/>
    <p:sldId id="316" r:id="rId11"/>
    <p:sldId id="344" r:id="rId12"/>
    <p:sldId id="317" r:id="rId13"/>
    <p:sldId id="318" r:id="rId14"/>
    <p:sldId id="345" r:id="rId15"/>
    <p:sldId id="346" r:id="rId16"/>
    <p:sldId id="34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2025/9/2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インスタンス生成時の問題点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クラスからインスタンスを生成した直後だと、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メンバ変数は初期化されていない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→　メンバ変数を使ったプログラムを記述したとき、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ja-JP" altLang="en-US" dirty="0">
                <a:solidFill>
                  <a:srgbClr val="FF0000"/>
                </a:solidFill>
              </a:rPr>
              <a:t>初期化忘れで誤動作の可能性</a:t>
            </a:r>
            <a:r>
              <a:rPr lang="ja-JP" altLang="en-US" dirty="0"/>
              <a:t>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（例）</a:t>
            </a:r>
            <a:r>
              <a:rPr lang="en-US" altLang="ja-JP" dirty="0"/>
              <a:t>Sample301</a:t>
            </a:r>
            <a:r>
              <a:rPr lang="ja-JP" altLang="en-US" dirty="0"/>
              <a:t>の</a:t>
            </a:r>
            <a:r>
              <a:rPr lang="en-US" altLang="ja-JP" dirty="0"/>
              <a:t>Car</a:t>
            </a:r>
            <a:r>
              <a:rPr lang="ja-JP" altLang="en-US" dirty="0"/>
              <a:t>クラスの</a:t>
            </a:r>
            <a:r>
              <a:rPr lang="en-US" altLang="ja-JP" dirty="0"/>
              <a:t>speed</a:t>
            </a:r>
            <a:r>
              <a:rPr lang="ja-JP" altLang="en-US" dirty="0"/>
              <a:t>メンバに</a:t>
            </a:r>
            <a:br>
              <a:rPr lang="en-US" altLang="ja-JP" dirty="0"/>
            </a:br>
            <a:r>
              <a:rPr lang="ja-JP" altLang="en-US" dirty="0"/>
              <a:t>　　　値を格納しなくても</a:t>
            </a:r>
            <a:r>
              <a:rPr lang="en-US" altLang="ja-JP" dirty="0"/>
              <a:t>drive</a:t>
            </a:r>
            <a:r>
              <a:rPr lang="ja-JP" altLang="en-US" dirty="0"/>
              <a:t>関数が実行可能</a:t>
            </a:r>
            <a:br>
              <a:rPr lang="en-US" altLang="ja-JP" dirty="0"/>
            </a:br>
            <a:r>
              <a:rPr lang="ja-JP" altLang="en-US" dirty="0"/>
              <a:t>　　　→　想定外の数値が出力（</a:t>
            </a:r>
            <a:r>
              <a:rPr lang="ja-JP" altLang="en-US" b="1" dirty="0">
                <a:solidFill>
                  <a:srgbClr val="00B0F0"/>
                </a:solidFill>
              </a:rPr>
              <a:t>バグ</a:t>
            </a:r>
            <a:r>
              <a:rPr lang="ja-JP" altLang="en-US" dirty="0">
                <a:solidFill>
                  <a:srgbClr val="00B0F0"/>
                </a:solidFill>
              </a:rPr>
              <a:t>の原因</a:t>
            </a:r>
            <a:r>
              <a:rPr lang="ja-JP" altLang="en-US" dirty="0"/>
              <a:t>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</a:t>
            </a:r>
            <a:r>
              <a:rPr lang="en-US" altLang="ja-JP" dirty="0" err="1"/>
              <a:t>h</a:t>
            </a:r>
            <a:r>
              <a:rPr lang="en-US" altLang="ja-JP" dirty="0"/>
              <a:t>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Car()</a:t>
            </a:r>
            <a:r>
              <a:rPr kumimoji="1" lang="ja-JP" altLang="en-US" sz="2400" dirty="0">
                <a:solidFill>
                  <a:srgbClr val="FF0000"/>
                </a:solidFill>
              </a:rPr>
              <a:t>；      コンストラクタ</a:t>
            </a:r>
            <a:r>
              <a:rPr kumimoji="1" lang="ja-JP" altLang="en-US" sz="2400" dirty="0"/>
              <a:t>は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戻り値の型が不要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00B0F0"/>
                </a:solidFill>
              </a:rPr>
              <a:t>~Car();     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は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戻り値の型が不要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DC7A4B4-4014-727F-71CD-F9FCAD84E34A}"/>
              </a:ext>
            </a:extLst>
          </p:cNvPr>
          <p:cNvSpPr/>
          <p:nvPr/>
        </p:nvSpPr>
        <p:spPr>
          <a:xfrm flipH="1">
            <a:off x="3365237" y="3175280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4D96C9A-F19F-26B2-3B45-D78BA5207221}"/>
              </a:ext>
            </a:extLst>
          </p:cNvPr>
          <p:cNvSpPr/>
          <p:nvPr/>
        </p:nvSpPr>
        <p:spPr>
          <a:xfrm flipH="1">
            <a:off x="3365237" y="3526983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33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</a:t>
            </a:r>
            <a:r>
              <a:rPr lang="en-US" altLang="ja-JP" dirty="0" err="1"/>
              <a:t>h</a:t>
            </a:r>
            <a:r>
              <a:rPr lang="en-US" altLang="ja-JP" dirty="0"/>
              <a:t>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~Car();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(double speed);    </a:t>
            </a:r>
            <a:r>
              <a:rPr kumimoji="1" lang="ja-JP" altLang="en-US" sz="2400" dirty="0">
                <a:solidFill>
                  <a:srgbClr val="FF0000"/>
                </a:solidFill>
              </a:rPr>
              <a:t>セッター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getSpeed</a:t>
            </a:r>
            <a:r>
              <a:rPr kumimoji="1" lang="en-US" altLang="ja-JP" sz="2400" dirty="0">
                <a:solidFill>
                  <a:srgbClr val="00B0F0"/>
                </a:solidFill>
              </a:rPr>
              <a:t>();</a:t>
            </a:r>
            <a:r>
              <a:rPr kumimoji="1" lang="ja-JP" altLang="en-US" sz="2400" dirty="0">
                <a:solidFill>
                  <a:srgbClr val="00B0F0"/>
                </a:solidFill>
              </a:rPr>
              <a:t>　　　　　　　　　　　　　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00B0F0"/>
                </a:solidFill>
              </a:rPr>
              <a:t>();          </a:t>
            </a:r>
            <a:r>
              <a:rPr kumimoji="1" lang="ja-JP" altLang="en-US" sz="2400" dirty="0">
                <a:solidFill>
                  <a:srgbClr val="00B0F0"/>
                </a:solidFill>
              </a:rPr>
              <a:t>ゲッター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6DC7A4B4-4014-727F-71CD-F9FCAD84E34A}"/>
              </a:ext>
            </a:extLst>
          </p:cNvPr>
          <p:cNvSpPr/>
          <p:nvPr/>
        </p:nvSpPr>
        <p:spPr>
          <a:xfrm flipH="1">
            <a:off x="7345566" y="3921214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4D96C9A-F19F-26B2-3B45-D78BA5207221}"/>
              </a:ext>
            </a:extLst>
          </p:cNvPr>
          <p:cNvSpPr/>
          <p:nvPr/>
        </p:nvSpPr>
        <p:spPr>
          <a:xfrm flipH="1">
            <a:off x="5513293" y="4260245"/>
            <a:ext cx="2354786" cy="19521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B7092202-9B44-4200-8FF3-E7933800FBDE}"/>
              </a:ext>
            </a:extLst>
          </p:cNvPr>
          <p:cNvSpPr/>
          <p:nvPr/>
        </p:nvSpPr>
        <p:spPr>
          <a:xfrm flipH="1">
            <a:off x="6096000" y="4666459"/>
            <a:ext cx="1772079" cy="19521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896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メンバ変数の初期値を設定（初期化子リスト）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br>
              <a:rPr kumimoji="1" lang="en-US" altLang="ja-JP" sz="2400" dirty="0"/>
            </a:br>
            <a:r>
              <a:rPr kumimoji="1" lang="en-US" altLang="ja-JP" sz="2400" dirty="0"/>
              <a:t>Car::</a:t>
            </a:r>
            <a:r>
              <a:rPr kumimoji="1" lang="en-US" altLang="ja-JP" sz="2400" dirty="0">
                <a:solidFill>
                  <a:srgbClr val="FF0000"/>
                </a:solidFill>
              </a:rPr>
              <a:t>Car() </a:t>
            </a:r>
            <a:r>
              <a:rPr kumimoji="1" lang="en-US" altLang="ja-JP" sz="2400" dirty="0"/>
              <a:t>: </a:t>
            </a:r>
            <a:r>
              <a:rPr kumimoji="1" lang="en-US" altLang="ja-JP" sz="2400" b="1" dirty="0" err="1">
                <a:solidFill>
                  <a:srgbClr val="00B050"/>
                </a:solidFill>
              </a:rPr>
              <a:t>m_speed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(0), </a:t>
            </a:r>
            <a:r>
              <a:rPr kumimoji="1" lang="en-US" altLang="ja-JP" sz="2400" b="1" dirty="0" err="1">
                <a:solidFill>
                  <a:srgbClr val="00B050"/>
                </a:solidFill>
              </a:rPr>
              <a:t>m_migration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(0)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“Car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Car::</a:t>
            </a:r>
            <a:r>
              <a:rPr kumimoji="1" lang="en-US" altLang="ja-JP" sz="2400" dirty="0">
                <a:solidFill>
                  <a:srgbClr val="00B0F0"/>
                </a:solidFill>
              </a:rPr>
              <a:t>~Car()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“Car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Car::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 = speed;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1985C5EA-88D2-9460-E5B6-6AE403476821}"/>
              </a:ext>
            </a:extLst>
          </p:cNvPr>
          <p:cNvSpPr/>
          <p:nvPr/>
        </p:nvSpPr>
        <p:spPr>
          <a:xfrm rot="17364440" flipH="1">
            <a:off x="7063031" y="3009747"/>
            <a:ext cx="522515" cy="223576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C5778E2-CAB7-0A13-D11B-2474FE648ED2}"/>
              </a:ext>
            </a:extLst>
          </p:cNvPr>
          <p:cNvSpPr/>
          <p:nvPr/>
        </p:nvSpPr>
        <p:spPr>
          <a:xfrm rot="19762478" flipH="1">
            <a:off x="5694802" y="2975375"/>
            <a:ext cx="869814" cy="22621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#include “</a:t>
            </a:r>
            <a:r>
              <a:rPr kumimoji="1" lang="en-US" altLang="ja-JP" dirty="0" err="1"/>
              <a:t>car.h</a:t>
            </a:r>
            <a:r>
              <a:rPr kumimoji="1" lang="en-US" altLang="ja-JP" dirty="0"/>
              <a:t>”</a:t>
            </a:r>
          </a:p>
          <a:p>
            <a:r>
              <a:rPr kumimoji="1" lang="en-US" altLang="ja-JP" dirty="0"/>
              <a:t>#include &lt;iostream&gt; </a:t>
            </a:r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en-US" altLang="ja-JP" dirty="0"/>
              <a:t>using namespace std;</a:t>
            </a:r>
            <a:br>
              <a:rPr kumimoji="1" lang="en-US" altLang="ja-JP" dirty="0"/>
            </a:br>
            <a:br>
              <a:rPr kumimoji="1" lang="en-US" altLang="ja-JP" sz="2000" dirty="0"/>
            </a:br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Car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kuruma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FF0000"/>
                </a:solidFill>
              </a:rPr>
              <a:t>コンストラクタ</a:t>
            </a:r>
            <a:r>
              <a:rPr kumimoji="1" lang="ja-JP" altLang="en-US" sz="2400" dirty="0"/>
              <a:t>の実行（インスタンス生成）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kuruma.getMigration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00B0F0"/>
                </a:solidFill>
              </a:rPr>
              <a:t>return</a:t>
            </a:r>
            <a:r>
              <a:rPr kumimoji="1" lang="en-US" altLang="ja-JP" sz="2400" dirty="0"/>
              <a:t> 0;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の実行（インスタンス破棄）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1F8986-8140-8673-2E8E-D8BBE8956806}"/>
              </a:ext>
            </a:extLst>
          </p:cNvPr>
          <p:cNvSpPr/>
          <p:nvPr/>
        </p:nvSpPr>
        <p:spPr>
          <a:xfrm flipH="1">
            <a:off x="4130587" y="35761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3D61C6B-5DBA-5E60-FEDD-12A9E972BF07}"/>
              </a:ext>
            </a:extLst>
          </p:cNvPr>
          <p:cNvSpPr/>
          <p:nvPr/>
        </p:nvSpPr>
        <p:spPr>
          <a:xfrm flipH="1">
            <a:off x="3796331" y="5738326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5200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#include “</a:t>
            </a:r>
            <a:r>
              <a:rPr kumimoji="1" lang="en-US" altLang="ja-JP" dirty="0" err="1"/>
              <a:t>car.h</a:t>
            </a:r>
            <a:r>
              <a:rPr kumimoji="1" lang="en-US" altLang="ja-JP" dirty="0"/>
              <a:t>”</a:t>
            </a:r>
          </a:p>
          <a:p>
            <a:r>
              <a:rPr kumimoji="1" lang="en-US" altLang="ja-JP" dirty="0"/>
              <a:t>#include &lt;iostream&gt; </a:t>
            </a:r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en-US" altLang="ja-JP" dirty="0"/>
              <a:t>using namespace std;</a:t>
            </a:r>
            <a:br>
              <a:rPr kumimoji="1" lang="en-US" altLang="ja-JP" dirty="0"/>
            </a:br>
            <a:br>
              <a:rPr kumimoji="1" lang="en-US" altLang="ja-JP" sz="2000" dirty="0"/>
            </a:br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Car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kuruma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FF0000"/>
                </a:solidFill>
              </a:rPr>
              <a:t>コンストラクタ</a:t>
            </a:r>
            <a:r>
              <a:rPr kumimoji="1" lang="ja-JP" altLang="en-US" sz="2400" dirty="0"/>
              <a:t>の実行（インスタンス生成）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kuruma.getMigration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00B0F0"/>
                </a:solidFill>
              </a:rPr>
              <a:t>return</a:t>
            </a:r>
            <a:r>
              <a:rPr kumimoji="1" lang="en-US" altLang="ja-JP" sz="2400" dirty="0"/>
              <a:t> 0;</a:t>
            </a:r>
            <a:r>
              <a:rPr kumimoji="1" lang="ja-JP" altLang="en-US" sz="2400" dirty="0"/>
              <a:t>　　　　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の実行（インスタンス破棄）</a:t>
            </a:r>
            <a:endParaRPr kumimoji="1" lang="en-US" altLang="ja-JP" sz="2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1F8986-8140-8673-2E8E-D8BBE8956806}"/>
              </a:ext>
            </a:extLst>
          </p:cNvPr>
          <p:cNvSpPr/>
          <p:nvPr/>
        </p:nvSpPr>
        <p:spPr>
          <a:xfrm flipH="1">
            <a:off x="4130587" y="35761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3D61C6B-5DBA-5E60-FEDD-12A9E972BF07}"/>
              </a:ext>
            </a:extLst>
          </p:cNvPr>
          <p:cNvSpPr/>
          <p:nvPr/>
        </p:nvSpPr>
        <p:spPr>
          <a:xfrm flipH="1">
            <a:off x="1396031" y="6132773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07B9CF-2F41-4C7D-BAF3-A13C821E9077}"/>
              </a:ext>
            </a:extLst>
          </p:cNvPr>
          <p:cNvSpPr txBox="1"/>
          <p:nvPr/>
        </p:nvSpPr>
        <p:spPr>
          <a:xfrm>
            <a:off x="3869329" y="2338777"/>
            <a:ext cx="7865704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クラスのインスタンス</a:t>
            </a:r>
            <a:r>
              <a:rPr kumimoji="1" lang="en-US" altLang="ja-JP" sz="2800" dirty="0" err="1"/>
              <a:t>kuruma</a:t>
            </a:r>
            <a:r>
              <a:rPr kumimoji="1" lang="ja-JP" altLang="en-US" sz="2800" dirty="0"/>
              <a:t>が生成された</a:t>
            </a:r>
            <a:endParaRPr kumimoji="1" lang="en-US" altLang="ja-JP" sz="2800" dirty="0"/>
          </a:p>
          <a:p>
            <a:r>
              <a:rPr kumimoji="1" lang="ja-JP" altLang="en-US" sz="2800" dirty="0"/>
              <a:t>時点で</a:t>
            </a:r>
            <a:r>
              <a:rPr kumimoji="1" lang="ja-JP" altLang="en-US" sz="2800" dirty="0">
                <a:solidFill>
                  <a:srgbClr val="00B0F0"/>
                </a:solidFill>
              </a:rPr>
              <a:t>自動的にコンストラクタ</a:t>
            </a:r>
            <a:r>
              <a:rPr kumimoji="1" lang="en-US" altLang="ja-JP" sz="2800" dirty="0">
                <a:solidFill>
                  <a:srgbClr val="00B0F0"/>
                </a:solidFill>
              </a:rPr>
              <a:t>Car()</a:t>
            </a:r>
            <a:r>
              <a:rPr kumimoji="1" lang="ja-JP" altLang="en-US" sz="2800" dirty="0">
                <a:solidFill>
                  <a:srgbClr val="00B0F0"/>
                </a:solidFill>
              </a:rPr>
              <a:t>が実行</a:t>
            </a:r>
          </a:p>
        </p:txBody>
      </p:sp>
    </p:spTree>
    <p:extLst>
      <p:ext uri="{BB962C8B-B14F-4D97-AF65-F5344CB8AC3E}">
        <p14:creationId xmlns:p14="http://schemas.microsoft.com/office/powerpoint/2010/main" val="3543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550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#include “</a:t>
            </a:r>
            <a:r>
              <a:rPr kumimoji="1" lang="en-US" altLang="ja-JP" dirty="0" err="1"/>
              <a:t>car.h</a:t>
            </a:r>
            <a:r>
              <a:rPr kumimoji="1" lang="en-US" altLang="ja-JP" dirty="0"/>
              <a:t>”</a:t>
            </a:r>
          </a:p>
          <a:p>
            <a:r>
              <a:rPr kumimoji="1" lang="en-US" altLang="ja-JP" dirty="0"/>
              <a:t>#include &lt;iostream&gt; </a:t>
            </a:r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en-US" altLang="ja-JP" dirty="0"/>
              <a:t>using namespace std;</a:t>
            </a:r>
            <a:br>
              <a:rPr kumimoji="1" lang="en-US" altLang="ja-JP" dirty="0"/>
            </a:br>
            <a:br>
              <a:rPr kumimoji="1" lang="en-US" altLang="ja-JP" sz="2000" dirty="0"/>
            </a:br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Car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kuruma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FF0000"/>
                </a:solidFill>
              </a:rPr>
              <a:t>コンストラクタ</a:t>
            </a:r>
            <a:r>
              <a:rPr kumimoji="1" lang="ja-JP" altLang="en-US" sz="2400" dirty="0"/>
              <a:t>の実行（インスタンス生成）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kuruma.getMigration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00B0F0"/>
                </a:solidFill>
              </a:rPr>
              <a:t>return</a:t>
            </a:r>
            <a:r>
              <a:rPr kumimoji="1" lang="en-US" altLang="ja-JP" sz="2400" dirty="0"/>
              <a:t>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  <a:r>
              <a:rPr kumimoji="1" lang="ja-JP" altLang="en-US" sz="2400" dirty="0"/>
              <a:t>　　　　</a:t>
            </a:r>
            <a:r>
              <a:rPr kumimoji="1" lang="ja-JP" altLang="en-US" sz="2400" dirty="0">
                <a:solidFill>
                  <a:srgbClr val="00B0F0"/>
                </a:solidFill>
              </a:rPr>
              <a:t>デストラクタ</a:t>
            </a:r>
            <a:r>
              <a:rPr kumimoji="1" lang="ja-JP" altLang="en-US" sz="2400" dirty="0"/>
              <a:t>の実行（インスタンス破棄）</a:t>
            </a:r>
            <a:endParaRPr kumimoji="1" lang="en-US" altLang="ja-JP" sz="24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1F8986-8140-8673-2E8E-D8BBE8956806}"/>
              </a:ext>
            </a:extLst>
          </p:cNvPr>
          <p:cNvSpPr/>
          <p:nvPr/>
        </p:nvSpPr>
        <p:spPr>
          <a:xfrm flipH="1">
            <a:off x="4130587" y="3576131"/>
            <a:ext cx="522515" cy="22357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3D61C6B-5DBA-5E60-FEDD-12A9E972BF07}"/>
              </a:ext>
            </a:extLst>
          </p:cNvPr>
          <p:cNvSpPr/>
          <p:nvPr/>
        </p:nvSpPr>
        <p:spPr>
          <a:xfrm flipH="1">
            <a:off x="1447986" y="6132773"/>
            <a:ext cx="522515" cy="223576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07B9CF-2F41-4C7D-BAF3-A13C821E9077}"/>
              </a:ext>
            </a:extLst>
          </p:cNvPr>
          <p:cNvSpPr txBox="1"/>
          <p:nvPr/>
        </p:nvSpPr>
        <p:spPr>
          <a:xfrm>
            <a:off x="3796331" y="3096693"/>
            <a:ext cx="7865704" cy="2246769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rgbClr val="00B050"/>
                </a:solidFill>
              </a:rPr>
              <a:t>return</a:t>
            </a:r>
            <a:r>
              <a:rPr kumimoji="1" lang="ja-JP" altLang="en-US" sz="2800" dirty="0">
                <a:solidFill>
                  <a:srgbClr val="00B050"/>
                </a:solidFill>
              </a:rPr>
              <a:t>文は関数の処理を終わらせる命令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インスタンス</a:t>
            </a:r>
            <a:r>
              <a:rPr kumimoji="1" lang="en-US" altLang="ja-JP" sz="2800" dirty="0" err="1"/>
              <a:t>kuruma</a:t>
            </a:r>
            <a:r>
              <a:rPr kumimoji="1" lang="ja-JP" altLang="en-US" sz="2800" dirty="0"/>
              <a:t>は、</a:t>
            </a:r>
            <a:r>
              <a:rPr kumimoji="1" lang="en-US" altLang="ja-JP" sz="2800" dirty="0"/>
              <a:t>main</a:t>
            </a:r>
            <a:r>
              <a:rPr kumimoji="1" lang="ja-JP" altLang="en-US" sz="2800" dirty="0"/>
              <a:t>関数の中で生成</a:t>
            </a:r>
            <a:endParaRPr kumimoji="1" lang="en-US" altLang="ja-JP" sz="2800" dirty="0"/>
          </a:p>
          <a:p>
            <a:r>
              <a:rPr kumimoji="1" lang="ja-JP" altLang="en-US" sz="2800" dirty="0"/>
              <a:t>されたので、</a:t>
            </a:r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関数が終了した時点で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en-US" altLang="ja-JP" sz="2800" dirty="0" err="1">
                <a:solidFill>
                  <a:srgbClr val="FF0000"/>
                </a:solidFill>
              </a:rPr>
              <a:t>kuruma</a:t>
            </a:r>
            <a:r>
              <a:rPr kumimoji="1" lang="ja-JP" altLang="en-US" sz="2800" dirty="0">
                <a:solidFill>
                  <a:srgbClr val="FF0000"/>
                </a:solidFill>
              </a:rPr>
              <a:t>インスタンスが消去</a:t>
            </a:r>
            <a:r>
              <a:rPr kumimoji="1" lang="ja-JP" altLang="en-US" sz="2800" dirty="0"/>
              <a:t>され、</a:t>
            </a:r>
            <a:br>
              <a:rPr kumimoji="1" lang="en-US" altLang="ja-JP" sz="2800" dirty="0"/>
            </a:br>
            <a:r>
              <a:rPr kumimoji="1" lang="ja-JP" altLang="en-US" sz="2800" dirty="0">
                <a:solidFill>
                  <a:srgbClr val="00B0F0"/>
                </a:solidFill>
              </a:rPr>
              <a:t>デストラクタ</a:t>
            </a:r>
            <a:r>
              <a:rPr kumimoji="1" lang="en-US" altLang="ja-JP" sz="2800" dirty="0">
                <a:solidFill>
                  <a:srgbClr val="00B0F0"/>
                </a:solidFill>
              </a:rPr>
              <a:t>~Car()</a:t>
            </a:r>
            <a:r>
              <a:rPr kumimoji="1" lang="ja-JP" altLang="en-US" sz="2800" dirty="0">
                <a:solidFill>
                  <a:srgbClr val="00B0F0"/>
                </a:solidFill>
              </a:rPr>
              <a:t>が自動的に実行</a:t>
            </a:r>
            <a:r>
              <a:rPr kumimoji="1" lang="ja-JP" altLang="en-US" sz="2800" dirty="0"/>
              <a:t>される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4501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まとめ</a:t>
            </a:r>
            <a:endParaRPr lang="en-US" altLang="ja-JP" b="1" dirty="0">
              <a:solidFill>
                <a:srgbClr val="FF0000"/>
              </a:solidFill>
            </a:endParaRPr>
          </a:p>
          <a:p>
            <a:pPr lvl="1"/>
            <a:r>
              <a:rPr lang="ja-JP" altLang="en-US" b="1" dirty="0">
                <a:solidFill>
                  <a:srgbClr val="FF0000"/>
                </a:solidFill>
              </a:rPr>
              <a:t>コンストラクタ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インスタンスが生成される際に必ず実行される関数</a:t>
            </a:r>
            <a:br>
              <a:rPr lang="en-US" altLang="ja-JP" dirty="0"/>
            </a:br>
            <a:r>
              <a:rPr lang="ja-JP" altLang="en-US" dirty="0"/>
              <a:t>関数名はクラス名と同じになる</a:t>
            </a:r>
            <a:br>
              <a:rPr lang="en-US" altLang="ja-JP" dirty="0"/>
            </a:br>
            <a:r>
              <a:rPr lang="ja-JP" altLang="en-US" dirty="0"/>
              <a:t>メンバ変数の初期化を行うことができる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B0F0"/>
                </a:solidFill>
              </a:rPr>
              <a:t>デストラクタ</a:t>
            </a:r>
            <a:br>
              <a:rPr lang="en-US" altLang="ja-JP" dirty="0"/>
            </a:br>
            <a:r>
              <a:rPr lang="ja-JP" altLang="en-US" dirty="0"/>
              <a:t>インスタンスが消去される際に必ず実行される関数</a:t>
            </a:r>
            <a:br>
              <a:rPr lang="en-US" altLang="ja-JP" dirty="0"/>
            </a:br>
            <a:r>
              <a:rPr lang="ja-JP" altLang="en-US" dirty="0"/>
              <a:t>関数名はクラス名の前に「～（チルダ）」がつく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72052C-3250-4025-95A5-46C68DAC31FF}"/>
              </a:ext>
            </a:extLst>
          </p:cNvPr>
          <p:cNvSpPr txBox="1"/>
          <p:nvPr/>
        </p:nvSpPr>
        <p:spPr>
          <a:xfrm>
            <a:off x="1461739" y="6063961"/>
            <a:ext cx="979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ただし、どちらも省略可能で、なくてもよい場合もある</a:t>
            </a:r>
          </a:p>
        </p:txBody>
      </p:sp>
    </p:spTree>
    <p:extLst>
      <p:ext uri="{BB962C8B-B14F-4D97-AF65-F5344CB8AC3E}">
        <p14:creationId xmlns:p14="http://schemas.microsoft.com/office/powerpoint/2010/main" val="6732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コンストラクタ</a:t>
            </a:r>
            <a:r>
              <a:rPr lang="en-US" altLang="ja-JP" b="1" dirty="0">
                <a:solidFill>
                  <a:srgbClr val="FF0000"/>
                </a:solidFill>
              </a:rPr>
              <a:t>(constructor)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どのようなクラスであってもインスタンス生成時に</a:t>
            </a:r>
            <a:r>
              <a:rPr lang="ja-JP" altLang="en-US" dirty="0">
                <a:solidFill>
                  <a:srgbClr val="00B0F0"/>
                </a:solidFill>
              </a:rPr>
              <a:t>必ず実行される</a:t>
            </a:r>
            <a:r>
              <a:rPr lang="ja-JP" altLang="en-US" dirty="0"/>
              <a:t>関数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コンストラクタの中でメンバ変数の初期化処理を</a:t>
            </a:r>
            <a:br>
              <a:rPr lang="en-US" altLang="ja-JP" dirty="0"/>
            </a:br>
            <a:r>
              <a:rPr lang="ja-JP" altLang="en-US" dirty="0"/>
              <a:t>入れておけばよい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>
                <a:solidFill>
                  <a:srgbClr val="00B050"/>
                </a:solidFill>
              </a:rPr>
              <a:t>関数名</a:t>
            </a:r>
            <a:r>
              <a:rPr lang="ja-JP" altLang="en-US" dirty="0">
                <a:solidFill>
                  <a:srgbClr val="00B050"/>
                </a:solidFill>
              </a:rPr>
              <a:t>は</a:t>
            </a:r>
            <a:r>
              <a:rPr lang="ja-JP" altLang="en-US" b="1" dirty="0">
                <a:solidFill>
                  <a:srgbClr val="00B050"/>
                </a:solidFill>
              </a:rPr>
              <a:t>クラス名</a:t>
            </a:r>
            <a:r>
              <a:rPr lang="ja-JP" altLang="en-US" dirty="0">
                <a:solidFill>
                  <a:srgbClr val="00B050"/>
                </a:solidFill>
              </a:rPr>
              <a:t>と同じ</a:t>
            </a:r>
            <a:r>
              <a:rPr lang="ja-JP" altLang="en-US" dirty="0"/>
              <a:t>にする</a:t>
            </a:r>
            <a:br>
              <a:rPr lang="en-US" altLang="ja-JP" dirty="0"/>
            </a:br>
            <a:r>
              <a:rPr lang="ja-JP" altLang="en-US" dirty="0"/>
              <a:t>例：</a:t>
            </a:r>
            <a:r>
              <a:rPr lang="en-US" altLang="ja-JP" dirty="0">
                <a:solidFill>
                  <a:srgbClr val="FF0000"/>
                </a:solidFill>
              </a:rPr>
              <a:t>Car</a:t>
            </a:r>
            <a:r>
              <a:rPr lang="ja-JP" altLang="en-US" dirty="0"/>
              <a:t>クラスのコンストラクタは　</a:t>
            </a:r>
            <a:r>
              <a:rPr lang="en-US" altLang="ja-JP" sz="4000" b="1" dirty="0">
                <a:solidFill>
                  <a:srgbClr val="FF0000"/>
                </a:solidFill>
              </a:rPr>
              <a:t>Car()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0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デストラクタ</a:t>
            </a:r>
            <a:r>
              <a:rPr lang="en-US" altLang="ja-JP" b="1" dirty="0">
                <a:solidFill>
                  <a:srgbClr val="FF0000"/>
                </a:solidFill>
              </a:rPr>
              <a:t>(destructor)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インスタンスが破棄される直前に</a:t>
            </a:r>
            <a:r>
              <a:rPr lang="ja-JP" altLang="en-US" dirty="0">
                <a:solidFill>
                  <a:srgbClr val="00B0F0"/>
                </a:solidFill>
              </a:rPr>
              <a:t>必ず実行</a:t>
            </a:r>
            <a:r>
              <a:rPr lang="ja-JP" altLang="en-US">
                <a:solidFill>
                  <a:srgbClr val="00B0F0"/>
                </a:solidFill>
              </a:rPr>
              <a:t>される</a:t>
            </a:r>
            <a:r>
              <a:rPr lang="ja-JP" altLang="en-US"/>
              <a:t>関数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>
                <a:solidFill>
                  <a:srgbClr val="00B050"/>
                </a:solidFill>
              </a:rPr>
              <a:t>関数名</a:t>
            </a:r>
            <a:r>
              <a:rPr lang="ja-JP" altLang="en-US" dirty="0">
                <a:solidFill>
                  <a:srgbClr val="00B050"/>
                </a:solidFill>
              </a:rPr>
              <a:t>は</a:t>
            </a:r>
            <a:r>
              <a:rPr lang="ja-JP" altLang="en-US" b="1" dirty="0">
                <a:solidFill>
                  <a:srgbClr val="00B050"/>
                </a:solidFill>
              </a:rPr>
              <a:t>クラス名の前</a:t>
            </a:r>
            <a:r>
              <a:rPr lang="ja-JP" altLang="en-US" dirty="0">
                <a:solidFill>
                  <a:srgbClr val="00B050"/>
                </a:solidFill>
              </a:rPr>
              <a:t>に</a:t>
            </a:r>
            <a:r>
              <a:rPr lang="ja-JP" altLang="en-US" b="1" dirty="0">
                <a:solidFill>
                  <a:srgbClr val="00B050"/>
                </a:solidFill>
              </a:rPr>
              <a:t>「</a:t>
            </a:r>
            <a:r>
              <a:rPr lang="en-US" altLang="ja-JP" b="1" dirty="0">
                <a:solidFill>
                  <a:srgbClr val="00B050"/>
                </a:solidFill>
              </a:rPr>
              <a:t>~</a:t>
            </a:r>
            <a:r>
              <a:rPr lang="ja-JP" altLang="en-US" b="1" dirty="0">
                <a:solidFill>
                  <a:srgbClr val="00B050"/>
                </a:solidFill>
              </a:rPr>
              <a:t>（チルダ）」</a:t>
            </a:r>
            <a:r>
              <a:rPr lang="ja-JP" altLang="en-US" dirty="0">
                <a:solidFill>
                  <a:srgbClr val="00B050"/>
                </a:solidFill>
              </a:rPr>
              <a:t>を付ける</a:t>
            </a:r>
            <a:br>
              <a:rPr lang="en-US" altLang="ja-JP" dirty="0"/>
            </a:br>
            <a:r>
              <a:rPr lang="ja-JP" altLang="en-US" dirty="0"/>
              <a:t>例：</a:t>
            </a:r>
            <a:r>
              <a:rPr lang="en-US" altLang="ja-JP" dirty="0">
                <a:solidFill>
                  <a:srgbClr val="FF0000"/>
                </a:solidFill>
              </a:rPr>
              <a:t>Car</a:t>
            </a:r>
            <a:r>
              <a:rPr lang="ja-JP" altLang="en-US" dirty="0"/>
              <a:t>クラスのデストラクタ：　</a:t>
            </a:r>
            <a:r>
              <a:rPr lang="en-US" altLang="ja-JP" sz="4000" b="1" dirty="0">
                <a:solidFill>
                  <a:srgbClr val="FF0000"/>
                </a:solidFill>
              </a:rPr>
              <a:t>~Car()</a:t>
            </a:r>
            <a:endParaRPr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908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P134~136 </a:t>
            </a:r>
            <a:r>
              <a:rPr lang="en-US" altLang="ja-JP" b="1" dirty="0"/>
              <a:t>Sample401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Sample301c</a:t>
            </a:r>
            <a:r>
              <a:rPr lang="ja-JP" altLang="en-US" dirty="0"/>
              <a:t>フォルダから</a:t>
            </a:r>
            <a:r>
              <a:rPr lang="en-US" altLang="ja-JP" b="1" dirty="0"/>
              <a:t>Sample401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Sample301c Sample401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Sample401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car.h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car.cpp, main.cpp</a:t>
            </a:r>
            <a:r>
              <a:rPr lang="ja-JP" altLang="en-US" dirty="0"/>
              <a:t>を編集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en-US" altLang="ja-JP" dirty="0"/>
              <a:t>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Car()</a:t>
            </a:r>
            <a:r>
              <a:rPr kumimoji="1" lang="ja-JP" altLang="en-US" sz="2400" dirty="0">
                <a:solidFill>
                  <a:srgbClr val="FF0000"/>
                </a:solidFill>
              </a:rPr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~Car();</a:t>
            </a:r>
            <a:endParaRPr kumimoji="1" lang="en-US" altLang="ja-JP" sz="2400" dirty="0"/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</a:t>
            </a:r>
            <a:r>
              <a:rPr kumimoji="1" lang="en-US" altLang="ja-JP" sz="2400" dirty="0">
                <a:solidFill>
                  <a:srgbClr val="FF0000"/>
                </a:solidFill>
              </a:rPr>
              <a:t>speed</a:t>
            </a:r>
            <a:r>
              <a:rPr kumimoji="1" lang="en-US" altLang="ja-JP" sz="2400" dirty="0"/>
              <a:t>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double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double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double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Car::Car()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(0)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Car::~Car()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/>
              <a:t>void Car::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</a:t>
            </a:r>
            <a:r>
              <a:rPr kumimoji="1" lang="en-US" altLang="ja-JP" sz="2400" dirty="0">
                <a:solidFill>
                  <a:srgbClr val="FF0000"/>
                </a:solidFill>
              </a:rPr>
              <a:t>speed</a:t>
            </a:r>
            <a:r>
              <a:rPr kumimoji="1" lang="en-US" altLang="ja-JP" sz="2400" dirty="0"/>
              <a:t>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/>
              <a:t> = </a:t>
            </a:r>
            <a:r>
              <a:rPr kumimoji="1" lang="en-US" altLang="ja-JP" sz="2400" dirty="0">
                <a:solidFill>
                  <a:srgbClr val="FF0000"/>
                </a:solidFill>
              </a:rPr>
              <a:t>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double Car::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return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double Car::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return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/>
              <a:t>void Car::drive(double hour){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時速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&lt;&lt; “km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” &lt;&lt;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hour &lt;&lt; “</a:t>
            </a:r>
            <a:r>
              <a:rPr kumimoji="1" lang="ja-JP" altLang="en-US" sz="2400" dirty="0"/>
              <a:t>時間走行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en-US" altLang="ja-JP" sz="2400" dirty="0"/>
              <a:t>* hour &lt;&lt; “km</a:t>
            </a:r>
            <a:r>
              <a:rPr kumimoji="1" lang="ja-JP" altLang="en-US" sz="2400" dirty="0"/>
              <a:t>移動した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 +=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 * hour;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65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 (Sample401)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924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#include “</a:t>
            </a:r>
            <a:r>
              <a:rPr kumimoji="1" lang="en-US" altLang="ja-JP" dirty="0" err="1"/>
              <a:t>car.h</a:t>
            </a:r>
            <a:r>
              <a:rPr kumimoji="1" lang="en-US" altLang="ja-JP" dirty="0"/>
              <a:t>”</a:t>
            </a:r>
          </a:p>
          <a:p>
            <a:r>
              <a:rPr kumimoji="1" lang="en-US" altLang="ja-JP" dirty="0"/>
              <a:t>#include &lt;iostream&gt; </a:t>
            </a:r>
            <a:r>
              <a:rPr kumimoji="1" lang="ja-JP" altLang="en-US" dirty="0"/>
              <a:t>　　　</a:t>
            </a:r>
            <a:endParaRPr kumimoji="1" lang="en-US" altLang="ja-JP" dirty="0"/>
          </a:p>
          <a:p>
            <a:r>
              <a:rPr kumimoji="1" lang="en-US" altLang="ja-JP" dirty="0"/>
              <a:t>using namespace std;</a:t>
            </a:r>
            <a:br>
              <a:rPr kumimoji="1" lang="en-US" altLang="ja-JP" dirty="0"/>
            </a:br>
            <a:br>
              <a:rPr kumimoji="1" lang="en-US" altLang="ja-JP" sz="2000" dirty="0"/>
            </a:br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Car </a:t>
            </a:r>
            <a:r>
              <a:rPr kumimoji="1" lang="en-US" altLang="ja-JP" sz="2400" dirty="0" err="1"/>
              <a:t>kuruma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kuruma.setSpeed</a:t>
            </a:r>
            <a:r>
              <a:rPr kumimoji="1" lang="en-US" altLang="ja-JP" sz="2400" dirty="0"/>
              <a:t>(60);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kuruma.drive</a:t>
            </a:r>
            <a:r>
              <a:rPr kumimoji="1" lang="en-US" altLang="ja-JP" sz="2400" dirty="0"/>
              <a:t>(2.0);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総走行距離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kuruma.getMigration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return 0;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327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コンストラクタとデストラクタ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car.cpp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2880</TotalTime>
  <Words>1519</Words>
  <Application>Microsoft Office PowerPoint</Application>
  <PresentationFormat>ワイド画面</PresentationFormat>
  <Paragraphs>158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BIZ UDPゴシック</vt:lpstr>
      <vt:lpstr>0xProto</vt:lpstr>
      <vt:lpstr>Arial</vt:lpstr>
      <vt:lpstr>Office Theme</vt:lpstr>
      <vt:lpstr>インスタンス生成時の問題点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  <vt:lpstr>コンストラクタとデストラクタ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80</cp:revision>
  <dcterms:created xsi:type="dcterms:W3CDTF">2024-07-09T01:55:23Z</dcterms:created>
  <dcterms:modified xsi:type="dcterms:W3CDTF">2025-09-02T06:19:12Z</dcterms:modified>
</cp:coreProperties>
</file>