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57" r:id="rId3"/>
    <p:sldId id="267" r:id="rId4"/>
    <p:sldId id="266" r:id="rId5"/>
    <p:sldId id="258" r:id="rId6"/>
    <p:sldId id="261" r:id="rId7"/>
    <p:sldId id="259" r:id="rId8"/>
    <p:sldId id="260" r:id="rId9"/>
    <p:sldId id="262" r:id="rId10"/>
    <p:sldId id="326" r:id="rId11"/>
    <p:sldId id="336" r:id="rId12"/>
    <p:sldId id="263" r:id="rId13"/>
    <p:sldId id="268" r:id="rId14"/>
    <p:sldId id="264" r:id="rId15"/>
    <p:sldId id="285" r:id="rId16"/>
    <p:sldId id="322" r:id="rId17"/>
    <p:sldId id="328" r:id="rId18"/>
    <p:sldId id="323" r:id="rId19"/>
    <p:sldId id="324" r:id="rId20"/>
    <p:sldId id="327" r:id="rId21"/>
    <p:sldId id="325" r:id="rId22"/>
    <p:sldId id="329" r:id="rId23"/>
    <p:sldId id="330" r:id="rId24"/>
    <p:sldId id="265" r:id="rId25"/>
    <p:sldId id="331" r:id="rId26"/>
    <p:sldId id="332" r:id="rId27"/>
    <p:sldId id="333" r:id="rId28"/>
    <p:sldId id="334" r:id="rId29"/>
    <p:sldId id="33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C++</a:t>
            </a:r>
            <a:r>
              <a:rPr lang="ja-JP" altLang="en-US" dirty="0"/>
              <a:t>と</a:t>
            </a:r>
            <a:r>
              <a:rPr lang="en-US" altLang="ja-JP" dirty="0"/>
              <a:t>C</a:t>
            </a:r>
            <a:r>
              <a:rPr lang="ja-JP" altLang="en-US" dirty="0"/>
              <a:t>言語の違い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/>
              <a:t>インクルードファイル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C</a:t>
            </a:r>
            <a:r>
              <a:rPr lang="ja-JP" altLang="en-US" dirty="0"/>
              <a:t>言語：</a:t>
            </a:r>
            <a:r>
              <a:rPr lang="en-US" altLang="ja-JP" dirty="0"/>
              <a:t>	</a:t>
            </a:r>
            <a:r>
              <a:rPr lang="en-US" altLang="ja-JP" dirty="0" err="1"/>
              <a:t>stdio.h</a:t>
            </a:r>
            <a:br>
              <a:rPr lang="en-US" altLang="ja-JP" dirty="0"/>
            </a:br>
            <a:r>
              <a:rPr lang="en-US" altLang="ja-JP" dirty="0"/>
              <a:t>C++:	iostream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どちらも標準入出力に関するヘッダファイルだが</a:t>
            </a:r>
            <a:br>
              <a:rPr lang="en-US" altLang="ja-JP" dirty="0"/>
            </a:br>
            <a:r>
              <a:rPr lang="ja-JP" altLang="en-US" dirty="0"/>
              <a:t>名称が変更されている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102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EC204E-47F7-1206-5749-50C50E91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C++</a:t>
            </a:r>
            <a:r>
              <a:rPr lang="ja-JP" altLang="en-US" dirty="0"/>
              <a:t>のための準備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065346-7061-05F6-5FE9-60987CC15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393"/>
            <a:ext cx="10896600" cy="4881563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右ペインに</a:t>
            </a:r>
            <a:r>
              <a:rPr lang="en-US" altLang="ja-JP" sz="3600" dirty="0">
                <a:solidFill>
                  <a:schemeClr val="bg1"/>
                </a:solidFill>
                <a:highlight>
                  <a:srgbClr val="0000FF"/>
                </a:highlight>
                <a:latin typeface="+mj-ea"/>
                <a:ea typeface="+mj-ea"/>
              </a:rPr>
              <a:t>Publish repository</a:t>
            </a:r>
            <a:r>
              <a:rPr lang="ja-JP" altLang="en-US" sz="3600" dirty="0"/>
              <a:t>ボタンが</a:t>
            </a:r>
            <a:br>
              <a:rPr lang="en-US" altLang="ja-JP" sz="3600" dirty="0"/>
            </a:br>
            <a:r>
              <a:rPr lang="ja-JP" altLang="en-US" sz="3600" dirty="0"/>
              <a:t>表示されているので、このボタンをクリック</a:t>
            </a:r>
            <a:endParaRPr lang="en-US" altLang="ja-JP" sz="36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3A0004F-3E1A-D125-D5A8-2C8874FC1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360" y="2884483"/>
            <a:ext cx="9009116" cy="1847107"/>
          </a:xfrm>
          <a:prstGeom prst="rect">
            <a:avLst/>
          </a:prstGeom>
        </p:spPr>
      </p:pic>
      <p:sp>
        <p:nvSpPr>
          <p:cNvPr id="8" name="矢印: 下 7">
            <a:extLst>
              <a:ext uri="{FF2B5EF4-FFF2-40B4-BE49-F238E27FC236}">
                <a16:creationId xmlns:a16="http://schemas.microsoft.com/office/drawing/2014/main" id="{2E09F599-70C7-3C3B-4E66-1CA9615DC6AE}"/>
              </a:ext>
            </a:extLst>
          </p:cNvPr>
          <p:cNvSpPr/>
          <p:nvPr/>
        </p:nvSpPr>
        <p:spPr>
          <a:xfrm>
            <a:off x="8932718" y="3057262"/>
            <a:ext cx="457200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91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EC204E-47F7-1206-5749-50C50E91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C++</a:t>
            </a:r>
            <a:r>
              <a:rPr lang="ja-JP" altLang="en-US" dirty="0"/>
              <a:t>のための準備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065346-7061-05F6-5FE9-60987CC15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393"/>
            <a:ext cx="10896600" cy="5227616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Name</a:t>
            </a:r>
            <a:r>
              <a:rPr lang="ja-JP" altLang="en-US" sz="3600" dirty="0"/>
              <a:t>にリポジトリ名が</a:t>
            </a:r>
            <a:br>
              <a:rPr lang="en-US" altLang="ja-JP" sz="3600" dirty="0"/>
            </a:br>
            <a:r>
              <a:rPr lang="ja-JP" altLang="en-US" sz="3600" dirty="0"/>
              <a:t>入っていることを確認</a:t>
            </a:r>
            <a:br>
              <a:rPr lang="en-US" altLang="ja-JP" sz="3600" dirty="0"/>
            </a:br>
            <a:r>
              <a:rPr lang="ja-JP" altLang="en-US" sz="3600" dirty="0"/>
              <a:t>してから</a:t>
            </a:r>
            <a:br>
              <a:rPr lang="en-US" altLang="ja-JP" sz="3600" dirty="0"/>
            </a:br>
            <a:br>
              <a:rPr lang="en-US" altLang="ja-JP" sz="3600" dirty="0"/>
            </a:br>
            <a:r>
              <a:rPr lang="en-US" altLang="ja-JP" b="1" dirty="0">
                <a:solidFill>
                  <a:schemeClr val="bg1"/>
                </a:solidFill>
                <a:highlight>
                  <a:srgbClr val="0000FF"/>
                </a:highlight>
                <a:latin typeface="+mj-ea"/>
                <a:ea typeface="+mj-ea"/>
              </a:rPr>
              <a:t>Publish Repository</a:t>
            </a:r>
            <a:br>
              <a:rPr lang="en-US" altLang="ja-JP" b="1" dirty="0">
                <a:solidFill>
                  <a:schemeClr val="bg1"/>
                </a:solidFill>
                <a:highlight>
                  <a:srgbClr val="0000FF"/>
                </a:highlight>
              </a:rPr>
            </a:br>
            <a:br>
              <a:rPr lang="en-US" altLang="ja-JP" b="1" dirty="0">
                <a:solidFill>
                  <a:srgbClr val="00B0F0"/>
                </a:solidFill>
              </a:rPr>
            </a:br>
            <a:r>
              <a:rPr lang="ja-JP" altLang="en-US" sz="3600" dirty="0"/>
              <a:t>をクリック</a:t>
            </a:r>
            <a:br>
              <a:rPr lang="en-US" altLang="ja-JP" sz="3600" dirty="0"/>
            </a:br>
            <a:br>
              <a:rPr lang="en-US" altLang="ja-JP" sz="3600" dirty="0"/>
            </a:br>
            <a:r>
              <a:rPr lang="ja-JP" altLang="en-US" sz="3200" dirty="0"/>
              <a:t>以上で、</a:t>
            </a:r>
            <a:r>
              <a:rPr lang="en-US" altLang="ja-JP" sz="3200" dirty="0"/>
              <a:t>C++</a:t>
            </a:r>
            <a:r>
              <a:rPr lang="ja-JP" altLang="en-US" sz="3200" dirty="0"/>
              <a:t>ファイルを</a:t>
            </a:r>
            <a:br>
              <a:rPr lang="en-US" altLang="ja-JP" sz="3200" dirty="0"/>
            </a:br>
            <a:r>
              <a:rPr lang="ja-JP" altLang="en-US" sz="3200" dirty="0"/>
              <a:t>保存する準備が完了</a:t>
            </a:r>
            <a:endParaRPr lang="en-US" altLang="ja-JP" sz="3600" dirty="0"/>
          </a:p>
        </p:txBody>
      </p:sp>
      <p:graphicFrame>
        <p:nvGraphicFramePr>
          <p:cNvPr id="4" name="オブジェクト 3">
            <a:extLst>
              <a:ext uri="{FF2B5EF4-FFF2-40B4-BE49-F238E27FC236}">
                <a16:creationId xmlns:a16="http://schemas.microsoft.com/office/drawing/2014/main" id="{DDD7AF69-33A5-1355-DD0B-EBE5F9C1AD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096287"/>
              </p:ext>
            </p:extLst>
          </p:nvPr>
        </p:nvGraphicFramePr>
        <p:xfrm>
          <a:off x="6096000" y="1825337"/>
          <a:ext cx="5943600" cy="4142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3" imgW="12511119" imgH="8719558" progId="">
                  <p:embed/>
                </p:oleObj>
              </mc:Choice>
              <mc:Fallback>
                <p:oleObj r:id="rId3" imgW="12511119" imgH="8719558" progId="">
                  <p:embed/>
                  <p:pic>
                    <p:nvPicPr>
                      <p:cNvPr id="4" name="オブジェクト 3">
                        <a:extLst>
                          <a:ext uri="{FF2B5EF4-FFF2-40B4-BE49-F238E27FC236}">
                            <a16:creationId xmlns:a16="http://schemas.microsoft.com/office/drawing/2014/main" id="{DDD7AF69-33A5-1355-DD0B-EBE5F9C1AD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1825337"/>
                        <a:ext cx="5943600" cy="414243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矢印: 下 7">
            <a:extLst>
              <a:ext uri="{FF2B5EF4-FFF2-40B4-BE49-F238E27FC236}">
                <a16:creationId xmlns:a16="http://schemas.microsoft.com/office/drawing/2014/main" id="{2E09F599-70C7-3C3B-4E66-1CA9615DC6AE}"/>
              </a:ext>
            </a:extLst>
          </p:cNvPr>
          <p:cNvSpPr/>
          <p:nvPr/>
        </p:nvSpPr>
        <p:spPr>
          <a:xfrm>
            <a:off x="10744200" y="4873337"/>
            <a:ext cx="457200" cy="5334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816B12-086E-88B6-1645-80F93C06FA89}"/>
              </a:ext>
            </a:extLst>
          </p:cNvPr>
          <p:cNvSpPr txBox="1"/>
          <p:nvPr/>
        </p:nvSpPr>
        <p:spPr>
          <a:xfrm>
            <a:off x="6365352" y="339363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リポジトリ名と同じ</a:t>
            </a:r>
          </a:p>
        </p:txBody>
      </p:sp>
    </p:spTree>
    <p:extLst>
      <p:ext uri="{BB962C8B-B14F-4D97-AF65-F5344CB8AC3E}">
        <p14:creationId xmlns:p14="http://schemas.microsoft.com/office/powerpoint/2010/main" val="1166361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のための準備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VisualStudio</a:t>
            </a:r>
            <a:r>
              <a:rPr kumimoji="1" lang="en-US" altLang="ja-JP" dirty="0"/>
              <a:t> Code</a:t>
            </a:r>
            <a:r>
              <a:rPr kumimoji="1" lang="ja-JP" altLang="en-US" dirty="0"/>
              <a:t>を用いたコンパイル＆実行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　→　</a:t>
            </a:r>
            <a:r>
              <a:rPr kumimoji="1" lang="ja-JP" altLang="en-US" sz="4000" b="1" dirty="0">
                <a:solidFill>
                  <a:srgbClr val="FF0000"/>
                </a:solidFill>
              </a:rPr>
              <a:t>後期</a:t>
            </a:r>
            <a:r>
              <a:rPr kumimoji="1" lang="ja-JP" altLang="en-US" dirty="0"/>
              <a:t>に入ってから行う</a:t>
            </a:r>
            <a:r>
              <a:rPr kumimoji="1" lang="ja-JP" altLang="en-US" sz="2800" dirty="0"/>
              <a:t>（予定）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　　　ボタンをクリックするだけでコンパイルと</a:t>
            </a:r>
            <a:br>
              <a:rPr kumimoji="1" lang="en-US" altLang="ja-JP" dirty="0"/>
            </a:br>
            <a:r>
              <a:rPr kumimoji="1" lang="ja-JP" altLang="en-US" dirty="0"/>
              <a:t>　　　実行ができるようになる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　　　</a:t>
            </a:r>
            <a:r>
              <a:rPr kumimoji="1" lang="en-US" altLang="ja-JP" dirty="0" err="1"/>
              <a:t>VSCode</a:t>
            </a:r>
            <a:r>
              <a:rPr kumimoji="1" lang="ja-JP" altLang="en-US" dirty="0"/>
              <a:t>から直接</a:t>
            </a:r>
            <a:r>
              <a:rPr kumimoji="1" lang="en-US" altLang="ja-JP" dirty="0"/>
              <a:t>GitHub</a:t>
            </a:r>
            <a:r>
              <a:rPr kumimoji="1" lang="ja-JP" altLang="en-US" dirty="0" err="1"/>
              <a:t>への</a:t>
            </a:r>
            <a:r>
              <a:rPr kumimoji="1" lang="ja-JP" altLang="en-US" dirty="0"/>
              <a:t>アップロード</a:t>
            </a:r>
            <a:br>
              <a:rPr kumimoji="1" lang="en-US" altLang="ja-JP" dirty="0"/>
            </a:br>
            <a:r>
              <a:rPr kumimoji="1" lang="ja-JP" altLang="en-US" dirty="0"/>
              <a:t>　　　も可能</a:t>
            </a:r>
          </a:p>
        </p:txBody>
      </p:sp>
    </p:spTree>
    <p:extLst>
      <p:ext uri="{BB962C8B-B14F-4D97-AF65-F5344CB8AC3E}">
        <p14:creationId xmlns:p14="http://schemas.microsoft.com/office/powerpoint/2010/main" val="371913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のための準備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VisualStudio</a:t>
            </a:r>
            <a:r>
              <a:rPr kumimoji="1" lang="en-US" altLang="ja-JP" dirty="0"/>
              <a:t> Code</a:t>
            </a:r>
            <a:r>
              <a:rPr kumimoji="1" lang="ja-JP" altLang="en-US" dirty="0"/>
              <a:t>を用いたコンパイル＆実行</a:t>
            </a:r>
            <a:br>
              <a:rPr kumimoji="1"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kumimoji="1" lang="en-US" altLang="ja-JP" dirty="0" err="1"/>
              <a:t>VSCode</a:t>
            </a:r>
            <a:r>
              <a:rPr kumimoji="1" lang="ja-JP" altLang="en-US" dirty="0"/>
              <a:t>のインストール（済み）</a:t>
            </a:r>
            <a:endParaRPr kumimoji="1"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kumimoji="1" lang="ja-JP" altLang="en-US" dirty="0"/>
              <a:t>拡張機能のインストール</a:t>
            </a:r>
            <a:endParaRPr kumimoji="1" lang="en-US" altLang="ja-JP" dirty="0"/>
          </a:p>
          <a:p>
            <a:pPr lvl="2"/>
            <a:r>
              <a:rPr lang="en-US" altLang="ja-JP" dirty="0"/>
              <a:t>Japanese Language Pack</a:t>
            </a:r>
          </a:p>
          <a:p>
            <a:pPr lvl="2"/>
            <a:r>
              <a:rPr kumimoji="1" lang="en-US" altLang="ja-JP" dirty="0"/>
              <a:t>C/C++</a:t>
            </a:r>
          </a:p>
          <a:p>
            <a:pPr lvl="2"/>
            <a:r>
              <a:rPr lang="en-US" altLang="ja-JP" dirty="0" err="1"/>
              <a:t>IntelliCode</a:t>
            </a:r>
            <a:endParaRPr lang="en-US" altLang="ja-JP" dirty="0"/>
          </a:p>
          <a:p>
            <a:pPr lvl="2"/>
            <a:r>
              <a:rPr kumimoji="1" lang="en-US" altLang="ja-JP" dirty="0"/>
              <a:t>Code </a:t>
            </a:r>
            <a:r>
              <a:rPr lang="en-US" altLang="ja-JP" dirty="0"/>
              <a:t>Runner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各種設定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Git</a:t>
            </a:r>
            <a:r>
              <a:rPr lang="ja-JP" altLang="en-US" dirty="0"/>
              <a:t>のインストール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6055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のための準備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941424" cy="4980311"/>
          </a:xfrm>
        </p:spPr>
        <p:txBody>
          <a:bodyPr/>
          <a:lstStyle/>
          <a:p>
            <a:r>
              <a:rPr lang="ja-JP" altLang="en-US" dirty="0"/>
              <a:t>課題ごとにフォルダを作成する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例えば教科書</a:t>
            </a:r>
            <a:r>
              <a:rPr lang="en-US" altLang="ja-JP" dirty="0"/>
              <a:t>P.57</a:t>
            </a:r>
            <a:r>
              <a:rPr lang="ja-JP" altLang="en-US" dirty="0"/>
              <a:t>のプログラムなら</a:t>
            </a:r>
            <a:r>
              <a:rPr lang="en-US" altLang="ja-JP" dirty="0"/>
              <a:t>…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「</a:t>
            </a:r>
            <a:r>
              <a:rPr lang="en-US" altLang="ja-JP" dirty="0">
                <a:solidFill>
                  <a:srgbClr val="00B0F0"/>
                </a:solidFill>
              </a:rPr>
              <a:t>Sample201</a:t>
            </a:r>
            <a:r>
              <a:rPr lang="ja-JP" altLang="en-US" dirty="0"/>
              <a:t>」というフォルダを作成して、</a:t>
            </a:r>
            <a:br>
              <a:rPr lang="en-US" altLang="ja-JP" dirty="0"/>
            </a:br>
            <a:r>
              <a:rPr lang="ja-JP" altLang="en-US" dirty="0"/>
              <a:t>その中に「</a:t>
            </a:r>
            <a:r>
              <a:rPr lang="en-US" altLang="ja-JP" dirty="0">
                <a:solidFill>
                  <a:srgbClr val="00B050"/>
                </a:solidFill>
              </a:rPr>
              <a:t>main.cpp</a:t>
            </a:r>
            <a:r>
              <a:rPr lang="ja-JP" altLang="en-US" dirty="0"/>
              <a:t>」を作成する</a:t>
            </a:r>
            <a:br>
              <a:rPr lang="en-US" altLang="ja-JP" dirty="0"/>
            </a:br>
            <a:br>
              <a:rPr lang="en-US" altLang="ja-JP" dirty="0"/>
            </a:br>
            <a:endParaRPr kumimoji="1" lang="ja-JP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66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のための準備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用フォルダに</a:t>
            </a:r>
            <a:r>
              <a:rPr lang="en-US" altLang="ja-JP" b="1" dirty="0"/>
              <a:t>Sample201</a:t>
            </a:r>
            <a:r>
              <a:rPr lang="ja-JP" altLang="en-US" dirty="0"/>
              <a:t>フォルダを作成する</a:t>
            </a:r>
            <a:br>
              <a:rPr lang="en-US" altLang="ja-JP" dirty="0"/>
            </a:br>
            <a:r>
              <a:rPr lang="ja-JP" altLang="en-US" dirty="0"/>
              <a:t>にはコマンドプロンプトで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Sample201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Sample201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を新規作成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フォルダ構成やファイルの場所はこのようになる</a:t>
            </a:r>
            <a:br>
              <a:rPr lang="en-US" altLang="ja-JP" dirty="0"/>
            </a:br>
            <a:r>
              <a:rPr lang="en-US" altLang="ja-JP" dirty="0"/>
              <a:t>C:¥GitHub\cpp2025\</a:t>
            </a:r>
            <a:r>
              <a:rPr lang="en-US" altLang="ja-JP" dirty="0">
                <a:solidFill>
                  <a:srgbClr val="00B0F0"/>
                </a:solidFill>
              </a:rPr>
              <a:t>Sample201</a:t>
            </a:r>
            <a:r>
              <a:rPr lang="en-US" altLang="ja-JP" dirty="0"/>
              <a:t>\</a:t>
            </a:r>
            <a:r>
              <a:rPr lang="en-US" altLang="ja-JP" dirty="0">
                <a:solidFill>
                  <a:srgbClr val="00B050"/>
                </a:solidFill>
              </a:rPr>
              <a:t>main.cpp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85874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のための準備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&lt;iostream&gt;</a:t>
            </a:r>
          </a:p>
          <a:p>
            <a:r>
              <a:rPr kumimoji="1" lang="en-US" altLang="ja-JP" sz="2400" dirty="0"/>
              <a:t>using namespace std;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main(int </a:t>
            </a:r>
            <a:r>
              <a:rPr kumimoji="1" lang="en-US" altLang="ja-JP" sz="2400" dirty="0" err="1"/>
              <a:t>argc</a:t>
            </a:r>
            <a:r>
              <a:rPr kumimoji="1" lang="en-US" altLang="ja-JP" sz="2400" dirty="0"/>
              <a:t>, char** </a:t>
            </a:r>
            <a:r>
              <a:rPr kumimoji="1" lang="en-US" altLang="ja-JP" sz="2400" dirty="0" err="1"/>
              <a:t>argv</a:t>
            </a:r>
            <a:r>
              <a:rPr kumimoji="1" lang="en-US" altLang="ja-JP" sz="2400" dirty="0"/>
              <a:t>) {</a:t>
            </a:r>
          </a:p>
          <a:p>
            <a:r>
              <a:rPr kumimoji="1" lang="ja-JP" altLang="en-US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“Hello World.”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r>
              <a:rPr kumimoji="1" lang="ja-JP" altLang="en-US" sz="2400" dirty="0"/>
              <a:t>    </a:t>
            </a:r>
            <a:endParaRPr kumimoji="1" lang="en-US" altLang="ja-JP" sz="2400" dirty="0"/>
          </a:p>
          <a:p>
            <a:r>
              <a:rPr kumimoji="1" lang="en-US" altLang="ja-JP" sz="2400" dirty="0"/>
              <a:t>    return 0;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6918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のための準備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&lt;iostream&gt;</a:t>
            </a:r>
          </a:p>
          <a:p>
            <a:r>
              <a:rPr kumimoji="1" lang="en-US" altLang="ja-JP" sz="2400" dirty="0"/>
              <a:t>using namespace std;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</a:t>
            </a:r>
            <a:r>
              <a:rPr kumimoji="1" lang="en-US" altLang="ja-JP" sz="2400" strike="sngStrike" dirty="0"/>
              <a:t>int </a:t>
            </a:r>
            <a:r>
              <a:rPr kumimoji="1" lang="en-US" altLang="ja-JP" sz="2400" strike="sngStrike" dirty="0" err="1"/>
              <a:t>argc</a:t>
            </a:r>
            <a:r>
              <a:rPr kumimoji="1" lang="en-US" altLang="ja-JP" sz="2400" strike="sngStrike" dirty="0"/>
              <a:t>, char** </a:t>
            </a:r>
            <a:r>
              <a:rPr kumimoji="1" lang="en-US" altLang="ja-JP" sz="2400" strike="sngStrike" dirty="0" err="1"/>
              <a:t>argv</a:t>
            </a:r>
            <a:r>
              <a:rPr kumimoji="1" lang="en-US" altLang="ja-JP" sz="2400" dirty="0"/>
              <a:t>) {</a:t>
            </a:r>
          </a:p>
          <a:p>
            <a:r>
              <a:rPr kumimoji="1" lang="ja-JP" altLang="en-US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“Hello World.”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r>
              <a:rPr kumimoji="1" lang="ja-JP" altLang="en-US" sz="2400" dirty="0"/>
              <a:t>    </a:t>
            </a:r>
            <a:endParaRPr kumimoji="1" lang="en-US" altLang="ja-JP" sz="2400" dirty="0"/>
          </a:p>
          <a:p>
            <a:r>
              <a:rPr kumimoji="1" lang="en-US" altLang="ja-JP" sz="2400" dirty="0"/>
              <a:t>    return 0;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CA1F6EF-34A6-9328-46AC-4EEA682E85C3}"/>
              </a:ext>
            </a:extLst>
          </p:cNvPr>
          <p:cNvSpPr txBox="1"/>
          <p:nvPr/>
        </p:nvSpPr>
        <p:spPr>
          <a:xfrm>
            <a:off x="5839089" y="1194147"/>
            <a:ext cx="5304657" cy="1077218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main</a:t>
            </a:r>
            <a:r>
              <a:rPr kumimoji="1" lang="ja-JP" altLang="en-US" sz="3200" dirty="0"/>
              <a:t>関数の引数は当分使用</a:t>
            </a:r>
            <a:endParaRPr kumimoji="1" lang="en-US" altLang="ja-JP" sz="3200" dirty="0"/>
          </a:p>
          <a:p>
            <a:r>
              <a:rPr kumimoji="1" lang="ja-JP" altLang="en-US" sz="3200" dirty="0"/>
              <a:t>しないので引数は省略する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5789B0A-E2A4-0CB8-2420-CFF297A424F0}"/>
              </a:ext>
            </a:extLst>
          </p:cNvPr>
          <p:cNvCxnSpPr/>
          <p:nvPr/>
        </p:nvCxnSpPr>
        <p:spPr>
          <a:xfrm>
            <a:off x="2836718" y="3262745"/>
            <a:ext cx="39381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1E88675-5C0B-4037-8DC7-46CD1777CDA8}"/>
              </a:ext>
            </a:extLst>
          </p:cNvPr>
          <p:cNvCxnSpPr/>
          <p:nvPr/>
        </p:nvCxnSpPr>
        <p:spPr>
          <a:xfrm>
            <a:off x="2812473" y="3293917"/>
            <a:ext cx="39381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矢印: 下 3">
            <a:extLst>
              <a:ext uri="{FF2B5EF4-FFF2-40B4-BE49-F238E27FC236}">
                <a16:creationId xmlns:a16="http://schemas.microsoft.com/office/drawing/2014/main" id="{5D113D26-2340-4B3D-9A46-DBF84B13B4BD}"/>
              </a:ext>
            </a:extLst>
          </p:cNvPr>
          <p:cNvSpPr/>
          <p:nvPr/>
        </p:nvSpPr>
        <p:spPr>
          <a:xfrm rot="1872037">
            <a:off x="5654890" y="2408469"/>
            <a:ext cx="457200" cy="7171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190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のための準備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&lt;</a:t>
            </a:r>
            <a:r>
              <a:rPr kumimoji="1" lang="en-US" altLang="ja-JP" sz="2400" dirty="0">
                <a:solidFill>
                  <a:srgbClr val="FF0000"/>
                </a:solidFill>
              </a:rPr>
              <a:t>iostream</a:t>
            </a:r>
            <a:r>
              <a:rPr kumimoji="1" lang="en-US" altLang="ja-JP" sz="2400" dirty="0"/>
              <a:t>&gt; </a:t>
            </a:r>
          </a:p>
          <a:p>
            <a:r>
              <a:rPr kumimoji="1" lang="en-US" altLang="ja-JP" sz="2400" dirty="0"/>
              <a:t>using namespace std;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ja-JP" altLang="en-US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“Hello World.”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r>
              <a:rPr kumimoji="1" lang="ja-JP" altLang="en-US" sz="2400" dirty="0"/>
              <a:t>    </a:t>
            </a:r>
            <a:endParaRPr kumimoji="1" lang="en-US" altLang="ja-JP" sz="2400" dirty="0"/>
          </a:p>
          <a:p>
            <a:r>
              <a:rPr kumimoji="1" lang="en-US" altLang="ja-JP" sz="2400" dirty="0"/>
              <a:t>    return 0;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B52B40-6336-287D-8C5D-9B262CD0CCBC}"/>
              </a:ext>
            </a:extLst>
          </p:cNvPr>
          <p:cNvSpPr txBox="1"/>
          <p:nvPr/>
        </p:nvSpPr>
        <p:spPr>
          <a:xfrm>
            <a:off x="5014926" y="1554003"/>
            <a:ext cx="6412333" cy="9541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Input/Output</a:t>
            </a:r>
            <a:r>
              <a:rPr kumimoji="1" lang="ja-JP" altLang="en-US" sz="2800" dirty="0"/>
              <a:t>用インクルードファイル</a:t>
            </a:r>
            <a:endParaRPr kumimoji="1" lang="en-US" altLang="ja-JP" sz="2800" dirty="0"/>
          </a:p>
          <a:p>
            <a:r>
              <a:rPr kumimoji="1" lang="ja-JP" altLang="en-US" sz="2800" dirty="0"/>
              <a:t>の読み込み</a:t>
            </a:r>
          </a:p>
        </p:txBody>
      </p:sp>
    </p:spTree>
    <p:extLst>
      <p:ext uri="{BB962C8B-B14F-4D97-AF65-F5344CB8AC3E}">
        <p14:creationId xmlns:p14="http://schemas.microsoft.com/office/powerpoint/2010/main" val="4092806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のための準備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&lt;iostream&gt;</a:t>
            </a:r>
          </a:p>
          <a:p>
            <a:r>
              <a:rPr kumimoji="1" lang="en-US" altLang="ja-JP" sz="2400" dirty="0"/>
              <a:t>using </a:t>
            </a:r>
            <a:r>
              <a:rPr kumimoji="1" lang="en-US" altLang="ja-JP" sz="2400" dirty="0">
                <a:solidFill>
                  <a:srgbClr val="00B0F0"/>
                </a:solidFill>
              </a:rPr>
              <a:t>namespace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std</a:t>
            </a:r>
            <a:r>
              <a:rPr kumimoji="1" lang="en-US" altLang="ja-JP" sz="2400" dirty="0"/>
              <a:t>;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ja-JP" altLang="en-US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“Hello World.”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r>
              <a:rPr kumimoji="1" lang="ja-JP" altLang="en-US" sz="2400" dirty="0"/>
              <a:t>    </a:t>
            </a:r>
            <a:endParaRPr kumimoji="1" lang="en-US" altLang="ja-JP" sz="2400" dirty="0"/>
          </a:p>
          <a:p>
            <a:r>
              <a:rPr kumimoji="1" lang="en-US" altLang="ja-JP" sz="2400" dirty="0"/>
              <a:t>    return 0;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E301F5F-384A-2A63-A843-048432FA6D4B}"/>
              </a:ext>
            </a:extLst>
          </p:cNvPr>
          <p:cNvSpPr txBox="1"/>
          <p:nvPr/>
        </p:nvSpPr>
        <p:spPr>
          <a:xfrm>
            <a:off x="5035708" y="2160489"/>
            <a:ext cx="4095993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標準</a:t>
            </a:r>
            <a:r>
              <a:rPr kumimoji="1" lang="ja-JP" altLang="en-US" sz="2800" dirty="0">
                <a:solidFill>
                  <a:srgbClr val="00B0F0"/>
                </a:solidFill>
              </a:rPr>
              <a:t>名前空間</a:t>
            </a:r>
            <a:r>
              <a:rPr kumimoji="1" lang="ja-JP" altLang="en-US" sz="2800" dirty="0"/>
              <a:t>を利用する</a:t>
            </a:r>
          </a:p>
        </p:txBody>
      </p:sp>
    </p:spTree>
    <p:extLst>
      <p:ext uri="{BB962C8B-B14F-4D97-AF65-F5344CB8AC3E}">
        <p14:creationId xmlns:p14="http://schemas.microsoft.com/office/powerpoint/2010/main" val="55493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C++</a:t>
            </a:r>
            <a:r>
              <a:rPr lang="ja-JP" altLang="en-US" dirty="0"/>
              <a:t>と</a:t>
            </a:r>
            <a:r>
              <a:rPr lang="en-US" altLang="ja-JP" dirty="0"/>
              <a:t>C</a:t>
            </a:r>
            <a:r>
              <a:rPr lang="ja-JP" altLang="en-US" dirty="0"/>
              <a:t>言語の違い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b="1" dirty="0">
                <a:solidFill>
                  <a:srgbClr val="00B050"/>
                </a:solidFill>
              </a:rPr>
              <a:t>名前空間の概念</a:t>
            </a:r>
            <a:br>
              <a:rPr kumimoji="1" lang="en-US" altLang="ja-JP" b="1" dirty="0"/>
            </a:br>
            <a:br>
              <a:rPr kumimoji="1" lang="en-US" altLang="ja-JP" dirty="0"/>
            </a:br>
            <a:r>
              <a:rPr lang="en-US" altLang="ja-JP" dirty="0"/>
              <a:t>C++</a:t>
            </a:r>
            <a:r>
              <a:rPr lang="ja-JP" altLang="en-US" dirty="0"/>
              <a:t>には</a:t>
            </a:r>
            <a:r>
              <a:rPr lang="en-US" altLang="ja-JP" b="1" dirty="0">
                <a:solidFill>
                  <a:srgbClr val="FF0000"/>
                </a:solidFill>
              </a:rPr>
              <a:t>std</a:t>
            </a:r>
            <a:r>
              <a:rPr lang="ja-JP" altLang="en-US" dirty="0"/>
              <a:t>という</a:t>
            </a:r>
            <a:r>
              <a:rPr lang="ja-JP" altLang="en-US" b="1" dirty="0">
                <a:solidFill>
                  <a:srgbClr val="FF0000"/>
                </a:solidFill>
              </a:rPr>
              <a:t>標準名前空間</a:t>
            </a:r>
            <a:r>
              <a:rPr lang="ja-JP" altLang="en-US" dirty="0"/>
              <a:t>があり、</a:t>
            </a:r>
            <a:br>
              <a:rPr lang="en-US" altLang="ja-JP" dirty="0"/>
            </a:br>
            <a:r>
              <a:rPr lang="ja-JP" altLang="en-US" dirty="0"/>
              <a:t>ほとんどの標準関数がこの名前空間で定義されている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b="1" dirty="0">
                <a:solidFill>
                  <a:srgbClr val="00B050"/>
                </a:solidFill>
              </a:rPr>
              <a:t>namespace</a:t>
            </a:r>
            <a:r>
              <a:rPr lang="en-US" altLang="ja-JP" dirty="0">
                <a:solidFill>
                  <a:srgbClr val="00B050"/>
                </a:solidFill>
              </a:rPr>
              <a:t> </a:t>
            </a:r>
            <a:r>
              <a:rPr lang="ja-JP" altLang="en-US" dirty="0">
                <a:solidFill>
                  <a:srgbClr val="00B050"/>
                </a:solidFill>
              </a:rPr>
              <a:t>〇〇</a:t>
            </a:r>
            <a:r>
              <a:rPr lang="ja-JP" altLang="en-US" dirty="0"/>
              <a:t>というように名前空間を自分で</a:t>
            </a:r>
            <a:br>
              <a:rPr lang="en-US" altLang="ja-JP" dirty="0"/>
            </a:br>
            <a:r>
              <a:rPr lang="ja-JP" altLang="en-US" dirty="0"/>
              <a:t>作成して変数や関数を定義できる。名前空間が異なると、同じ変数名や関数名を使っても、異なる処理を書くことができる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5121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のための準備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（</a:t>
            </a:r>
            <a:r>
              <a:rPr kumimoji="1" lang="en-US" altLang="ja-JP" sz="3200" dirty="0"/>
              <a:t>using namespace</a:t>
            </a:r>
            <a:r>
              <a:rPr kumimoji="1" lang="ja-JP" altLang="en-US" sz="3200" dirty="0"/>
              <a:t>を</a:t>
            </a:r>
            <a:r>
              <a:rPr kumimoji="1" lang="ja-JP" altLang="en-US" sz="3200" dirty="0">
                <a:solidFill>
                  <a:srgbClr val="FF0000"/>
                </a:solidFill>
              </a:rPr>
              <a:t>使用しない</a:t>
            </a:r>
            <a:r>
              <a:rPr kumimoji="1" lang="ja-JP" altLang="en-US" sz="3200" dirty="0"/>
              <a:t>場合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&lt;iostream&gt;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ja-JP" altLang="en-US" sz="2400" dirty="0"/>
              <a:t>    </a:t>
            </a:r>
            <a:r>
              <a:rPr kumimoji="1" lang="en-US" altLang="ja-JP" sz="2400" dirty="0">
                <a:solidFill>
                  <a:srgbClr val="FF0000"/>
                </a:solidFill>
              </a:rPr>
              <a:t>std::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“Hello World.” &lt;&lt; </a:t>
            </a:r>
            <a:r>
              <a:rPr kumimoji="1" lang="en-US" altLang="ja-JP" sz="2400" dirty="0">
                <a:solidFill>
                  <a:srgbClr val="FF0000"/>
                </a:solidFill>
              </a:rPr>
              <a:t>std::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r>
              <a:rPr kumimoji="1" lang="ja-JP" altLang="en-US" sz="2400" dirty="0"/>
              <a:t>    </a:t>
            </a:r>
            <a:endParaRPr kumimoji="1" lang="en-US" altLang="ja-JP" sz="2400" dirty="0"/>
          </a:p>
          <a:p>
            <a:r>
              <a:rPr kumimoji="1" lang="en-US" altLang="ja-JP" sz="2400" dirty="0"/>
              <a:t>    return 0;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660340-801D-1FA9-872A-2E60E2A506D3}"/>
              </a:ext>
            </a:extLst>
          </p:cNvPr>
          <p:cNvSpPr txBox="1"/>
          <p:nvPr/>
        </p:nvSpPr>
        <p:spPr>
          <a:xfrm>
            <a:off x="4257152" y="3771420"/>
            <a:ext cx="4796506" cy="138499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標準名前空間で定義されて</a:t>
            </a:r>
            <a:endParaRPr kumimoji="1" lang="en-US" altLang="ja-JP" sz="2800" dirty="0"/>
          </a:p>
          <a:p>
            <a:r>
              <a:rPr kumimoji="1" lang="ja-JP" altLang="en-US" sz="2800" dirty="0"/>
              <a:t>いる命令等を利用する場合は</a:t>
            </a: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FF0000"/>
                </a:solidFill>
              </a:rPr>
              <a:t>【</a:t>
            </a:r>
            <a:r>
              <a:rPr kumimoji="1" lang="ja-JP" altLang="en-US" sz="2800" dirty="0">
                <a:solidFill>
                  <a:srgbClr val="FF0000"/>
                </a:solidFill>
              </a:rPr>
              <a:t>名前空間：：</a:t>
            </a:r>
            <a:r>
              <a:rPr kumimoji="1" lang="en-US" altLang="ja-JP" sz="2800" dirty="0">
                <a:solidFill>
                  <a:srgbClr val="FF0000"/>
                </a:solidFill>
              </a:rPr>
              <a:t>】</a:t>
            </a:r>
            <a:r>
              <a:rPr kumimoji="1" lang="ja-JP" altLang="en-US" sz="2800" dirty="0"/>
              <a:t>を書く必要あり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219674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のための準備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&lt;iostream&gt;</a:t>
            </a:r>
          </a:p>
          <a:p>
            <a:r>
              <a:rPr kumimoji="1" lang="en-US" altLang="ja-JP" sz="2400" dirty="0"/>
              <a:t>using namespace std;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ja-JP" altLang="en-US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/>
              <a:t> &lt;&lt; “Hello World.”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/>
              <a:t>;</a:t>
            </a:r>
            <a:r>
              <a:rPr kumimoji="1" lang="ja-JP" altLang="en-US" sz="2400" dirty="0"/>
              <a:t>    </a:t>
            </a:r>
            <a:endParaRPr kumimoji="1" lang="en-US" altLang="ja-JP" sz="2400" dirty="0"/>
          </a:p>
          <a:p>
            <a:r>
              <a:rPr kumimoji="1" lang="en-US" altLang="ja-JP" sz="2400" dirty="0"/>
              <a:t>    return 0;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EFF581-A511-C134-78ED-11278F8C9B33}"/>
              </a:ext>
            </a:extLst>
          </p:cNvPr>
          <p:cNvSpPr txBox="1"/>
          <p:nvPr/>
        </p:nvSpPr>
        <p:spPr>
          <a:xfrm>
            <a:off x="3372897" y="4384369"/>
            <a:ext cx="5556329" cy="9541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b="1" dirty="0" err="1">
                <a:solidFill>
                  <a:srgbClr val="FF0000"/>
                </a:solidFill>
              </a:rPr>
              <a:t>cout</a:t>
            </a:r>
            <a:r>
              <a:rPr kumimoji="1" lang="ja-JP" altLang="en-US" sz="2800" dirty="0"/>
              <a:t> はコンソール画面への出力</a:t>
            </a:r>
            <a:endParaRPr kumimoji="1" lang="en-US" altLang="ja-JP" sz="2800" dirty="0"/>
          </a:p>
          <a:p>
            <a:r>
              <a:rPr kumimoji="1" lang="en-US" altLang="ja-JP" sz="2800" b="1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は改行（</a:t>
            </a:r>
            <a:r>
              <a:rPr kumimoji="1" lang="en-US" altLang="ja-JP" sz="2800" dirty="0"/>
              <a:t>”\n”</a:t>
            </a:r>
            <a:r>
              <a:rPr kumimoji="1" lang="ja-JP" altLang="en-US" sz="2800" dirty="0"/>
              <a:t>で代用可）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4303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のための準備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&lt;iostream&gt;</a:t>
            </a:r>
          </a:p>
          <a:p>
            <a:r>
              <a:rPr kumimoji="1" lang="en-US" altLang="ja-JP" sz="2400" dirty="0"/>
              <a:t>using namespace std;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int</a:t>
            </a:r>
            <a:r>
              <a:rPr kumimoji="1" lang="en-US" altLang="ja-JP" sz="2400" dirty="0"/>
              <a:t> main() {</a:t>
            </a:r>
          </a:p>
          <a:p>
            <a:r>
              <a:rPr kumimoji="1" lang="ja-JP" altLang="en-US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“Hello World.”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r>
              <a:rPr kumimoji="1" lang="ja-JP" altLang="en-US" sz="2400" dirty="0"/>
              <a:t>    </a:t>
            </a:r>
            <a:endParaRPr kumimoji="1" lang="en-US" altLang="ja-JP" sz="2400" dirty="0"/>
          </a:p>
          <a:p>
            <a:r>
              <a:rPr kumimoji="1" lang="en-US" altLang="ja-JP" sz="2400" dirty="0"/>
              <a:t>    return </a:t>
            </a:r>
            <a:r>
              <a:rPr kumimoji="1" lang="en-US" altLang="ja-JP" sz="2400" dirty="0">
                <a:solidFill>
                  <a:srgbClr val="FF0000"/>
                </a:solidFill>
              </a:rPr>
              <a:t>0</a:t>
            </a:r>
            <a:r>
              <a:rPr kumimoji="1" lang="en-US" altLang="ja-JP" sz="2400" dirty="0"/>
              <a:t>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E01240-008A-407D-9645-0544EAAE4D39}"/>
              </a:ext>
            </a:extLst>
          </p:cNvPr>
          <p:cNvSpPr txBox="1"/>
          <p:nvPr/>
        </p:nvSpPr>
        <p:spPr>
          <a:xfrm>
            <a:off x="2243134" y="4358578"/>
            <a:ext cx="7705732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main</a:t>
            </a:r>
            <a:r>
              <a:rPr kumimoji="1" lang="ja-JP" altLang="en-US" sz="2800" b="1" dirty="0"/>
              <a:t>関数が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int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型</a:t>
            </a:r>
            <a:r>
              <a:rPr kumimoji="1" lang="ja-JP" altLang="en-US" sz="2800" b="1" dirty="0"/>
              <a:t>なので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戻り値</a:t>
            </a:r>
            <a:r>
              <a:rPr kumimoji="1" lang="ja-JP" altLang="en-US" sz="2800" b="1" dirty="0"/>
              <a:t>の設定が必要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290850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main</a:t>
            </a:r>
            <a:r>
              <a:rPr kumimoji="1" lang="ja-JP" altLang="en-US" dirty="0"/>
              <a:t>関数の戻り値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（参考）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int</a:t>
            </a:r>
            <a:r>
              <a:rPr lang="en-US" altLang="ja-JP" sz="2400" dirty="0"/>
              <a:t> main() {</a:t>
            </a:r>
          </a:p>
          <a:p>
            <a:r>
              <a:rPr lang="ja-JP" altLang="en-US" sz="2400" dirty="0"/>
              <a:t>　　</a:t>
            </a:r>
            <a:r>
              <a:rPr lang="en-US" altLang="ja-JP" sz="2400" dirty="0"/>
              <a:t>FILE* </a:t>
            </a:r>
            <a:r>
              <a:rPr lang="en-US" altLang="ja-JP" sz="2400" dirty="0" err="1"/>
              <a:t>fp</a:t>
            </a:r>
            <a:r>
              <a:rPr lang="en-US" altLang="ja-JP" sz="2400" dirty="0"/>
              <a:t>;</a:t>
            </a:r>
          </a:p>
          <a:p>
            <a:r>
              <a:rPr lang="ja-JP" altLang="en-US" sz="2400" dirty="0"/>
              <a:t>　　</a:t>
            </a:r>
            <a:r>
              <a:rPr lang="en-US" altLang="ja-JP" sz="2400" dirty="0"/>
              <a:t>if (</a:t>
            </a:r>
            <a:r>
              <a:rPr lang="en-US" altLang="ja-JP" sz="2400" dirty="0" err="1"/>
              <a:t>fp</a:t>
            </a:r>
            <a:r>
              <a:rPr lang="en-US" altLang="ja-JP" sz="2400" dirty="0"/>
              <a:t> = </a:t>
            </a:r>
            <a:r>
              <a:rPr lang="en-US" altLang="ja-JP" sz="2400" dirty="0" err="1"/>
              <a:t>fopen</a:t>
            </a:r>
            <a:r>
              <a:rPr lang="en-US" altLang="ja-JP" sz="2400" dirty="0"/>
              <a:t>("data.txt", "r")) {</a:t>
            </a:r>
          </a:p>
          <a:p>
            <a:r>
              <a:rPr lang="ja-JP" altLang="en-US" sz="2400" dirty="0"/>
              <a:t>　　　　</a:t>
            </a:r>
            <a:r>
              <a:rPr lang="en-US" altLang="ja-JP" sz="2400" dirty="0" err="1"/>
              <a:t>fclose</a:t>
            </a:r>
            <a:r>
              <a:rPr lang="en-US" altLang="ja-JP" sz="2400" dirty="0"/>
              <a:t>(</a:t>
            </a:r>
            <a:r>
              <a:rPr lang="en-US" altLang="ja-JP" sz="2400" dirty="0" err="1"/>
              <a:t>fp</a:t>
            </a:r>
            <a:r>
              <a:rPr lang="en-US" altLang="ja-JP" sz="2400" dirty="0"/>
              <a:t>);</a:t>
            </a:r>
          </a:p>
          <a:p>
            <a:r>
              <a:rPr lang="ja-JP" altLang="en-US" sz="2400" dirty="0"/>
              <a:t>　　</a:t>
            </a:r>
            <a:r>
              <a:rPr lang="en-US" altLang="ja-JP" sz="2400" dirty="0"/>
              <a:t>}</a:t>
            </a:r>
          </a:p>
          <a:p>
            <a:r>
              <a:rPr lang="ja-JP" altLang="en-US" sz="2400" dirty="0"/>
              <a:t>　　</a:t>
            </a:r>
            <a:r>
              <a:rPr lang="en-US" altLang="ja-JP" sz="2400" dirty="0"/>
              <a:t>else {</a:t>
            </a:r>
          </a:p>
          <a:p>
            <a:r>
              <a:rPr lang="ja-JP" altLang="en-US" sz="2400" dirty="0"/>
              <a:t>　　　　</a:t>
            </a:r>
            <a:r>
              <a:rPr lang="nn-NO" altLang="ja-JP" sz="2400" dirty="0"/>
              <a:t>cout &lt;&lt; "File Open Error!" &lt;&lt; endl;</a:t>
            </a:r>
          </a:p>
          <a:p>
            <a:r>
              <a:rPr lang="ja-JP" altLang="en-US" sz="2400" dirty="0"/>
              <a:t>　　　　</a:t>
            </a:r>
            <a:r>
              <a:rPr lang="en-US" altLang="ja-JP" sz="2400" dirty="0"/>
              <a:t>return </a:t>
            </a:r>
            <a:r>
              <a:rPr lang="en-US" altLang="ja-JP" sz="2400" dirty="0">
                <a:solidFill>
                  <a:srgbClr val="FF0000"/>
                </a:solidFill>
              </a:rPr>
              <a:t>-1</a:t>
            </a:r>
            <a:r>
              <a:rPr lang="en-US" altLang="ja-JP" sz="2400" dirty="0"/>
              <a:t>;</a:t>
            </a:r>
          </a:p>
          <a:p>
            <a:r>
              <a:rPr lang="ja-JP" altLang="en-US" sz="2400" dirty="0"/>
              <a:t>　　</a:t>
            </a:r>
            <a:r>
              <a:rPr lang="en-US" altLang="ja-JP" sz="2400" dirty="0"/>
              <a:t>}</a:t>
            </a:r>
          </a:p>
          <a:p>
            <a:r>
              <a:rPr lang="ja-JP" altLang="en-US" sz="2400" dirty="0"/>
              <a:t>　　</a:t>
            </a:r>
            <a:r>
              <a:rPr lang="en-US" altLang="ja-JP" sz="2400" dirty="0" err="1"/>
              <a:t>cout</a:t>
            </a:r>
            <a:r>
              <a:rPr lang="en-US" altLang="ja-JP" sz="2400" dirty="0"/>
              <a:t> &lt;&lt; “File Open Success!" &lt;&lt; </a:t>
            </a:r>
            <a:r>
              <a:rPr lang="en-US" altLang="ja-JP" sz="2400" dirty="0" err="1"/>
              <a:t>endl</a:t>
            </a:r>
            <a:r>
              <a:rPr lang="en-US" altLang="ja-JP" sz="2400" dirty="0"/>
              <a:t>;</a:t>
            </a:r>
          </a:p>
          <a:p>
            <a:r>
              <a:rPr lang="ja-JP" altLang="en-US" sz="2400" dirty="0"/>
              <a:t>　　</a:t>
            </a:r>
            <a:r>
              <a:rPr lang="en-US" altLang="ja-JP" sz="2400" dirty="0"/>
              <a:t>return </a:t>
            </a:r>
            <a:r>
              <a:rPr lang="en-US" altLang="ja-JP" sz="2400" dirty="0">
                <a:solidFill>
                  <a:srgbClr val="FF0000"/>
                </a:solidFill>
              </a:rPr>
              <a:t>0</a:t>
            </a:r>
            <a:r>
              <a:rPr lang="en-US" altLang="ja-JP" sz="2400" dirty="0"/>
              <a:t>;</a:t>
            </a:r>
          </a:p>
          <a:p>
            <a:r>
              <a:rPr lang="en-US" altLang="ja-JP" sz="2400" dirty="0"/>
              <a:t>}</a:t>
            </a:r>
            <a:endParaRPr kumimoji="1"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E01240-008A-407D-9645-0544EAAE4D39}"/>
              </a:ext>
            </a:extLst>
          </p:cNvPr>
          <p:cNvSpPr txBox="1"/>
          <p:nvPr/>
        </p:nvSpPr>
        <p:spPr>
          <a:xfrm>
            <a:off x="8365644" y="224090"/>
            <a:ext cx="3528483" cy="384914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ファイルオープンに</a:t>
            </a:r>
            <a:endParaRPr kumimoji="1" lang="en-US" altLang="ja-JP" sz="2400" dirty="0"/>
          </a:p>
          <a:p>
            <a:r>
              <a:rPr kumimoji="1" lang="ja-JP" altLang="en-US" sz="2400" dirty="0"/>
              <a:t>失敗したら</a:t>
            </a:r>
            <a:r>
              <a:rPr kumimoji="1" lang="en-US" altLang="ja-JP" sz="2400" dirty="0">
                <a:solidFill>
                  <a:srgbClr val="FF0000"/>
                </a:solidFill>
              </a:rPr>
              <a:t>-1</a:t>
            </a:r>
            <a:endParaRPr kumimoji="1" lang="en-US" altLang="ja-JP" sz="2400" dirty="0"/>
          </a:p>
          <a:p>
            <a:r>
              <a:rPr kumimoji="1" lang="ja-JP" altLang="en-US" sz="2400" dirty="0"/>
              <a:t>成功したら</a:t>
            </a:r>
            <a:r>
              <a:rPr kumimoji="1" lang="en-US" altLang="ja-JP" sz="2400" dirty="0">
                <a:solidFill>
                  <a:srgbClr val="FF0000"/>
                </a:solidFill>
              </a:rPr>
              <a:t>0</a:t>
            </a:r>
          </a:p>
          <a:p>
            <a:r>
              <a:rPr kumimoji="1" lang="ja-JP" altLang="en-US" sz="2400" dirty="0"/>
              <a:t>を返すプログラム</a:t>
            </a:r>
            <a:endParaRPr kumimoji="1" lang="en-US" altLang="ja-JP" sz="2400" dirty="0"/>
          </a:p>
          <a:p>
            <a:r>
              <a:rPr kumimoji="1" lang="ja-JP" altLang="en-US" sz="2400" dirty="0"/>
              <a:t>コマンドプロンプトで</a:t>
            </a:r>
            <a:endParaRPr kumimoji="1" lang="en-US" altLang="ja-JP" sz="2400" dirty="0"/>
          </a:p>
          <a:p>
            <a:r>
              <a:rPr kumimoji="1" lang="en-US" altLang="ja-JP" sz="2400" dirty="0"/>
              <a:t>main.exe</a:t>
            </a:r>
            <a:r>
              <a:rPr kumimoji="1" lang="ja-JP" altLang="en-US" sz="2400" dirty="0"/>
              <a:t>を実行後に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>
                <a:solidFill>
                  <a:schemeClr val="bg1"/>
                </a:solidFill>
                <a:highlight>
                  <a:srgbClr val="000000"/>
                </a:highlight>
              </a:rPr>
              <a:t>echo %</a:t>
            </a:r>
            <a:r>
              <a:rPr kumimoji="1" lang="en-US" altLang="ja-JP" sz="2400" dirty="0" err="1">
                <a:solidFill>
                  <a:schemeClr val="bg1"/>
                </a:solidFill>
                <a:highlight>
                  <a:srgbClr val="000000"/>
                </a:highlight>
              </a:rPr>
              <a:t>errorlevel</a:t>
            </a:r>
            <a:r>
              <a:rPr kumimoji="1" lang="en-US" altLang="ja-JP" sz="2400" dirty="0">
                <a:solidFill>
                  <a:schemeClr val="bg1"/>
                </a:solidFill>
                <a:highlight>
                  <a:srgbClr val="000000"/>
                </a:highlight>
              </a:rPr>
              <a:t>%</a:t>
            </a:r>
          </a:p>
          <a:p>
            <a:endParaRPr kumimoji="1" lang="en-US" altLang="ja-JP" sz="2400" dirty="0">
              <a:solidFill>
                <a:schemeClr val="bg1"/>
              </a:solidFill>
            </a:endParaRPr>
          </a:p>
          <a:p>
            <a:r>
              <a:rPr kumimoji="1" lang="ja-JP" altLang="en-US" sz="2400" dirty="0"/>
              <a:t>で戻り値を確認できる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822554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 err="1"/>
              <a:t>での</a:t>
            </a:r>
            <a:r>
              <a:rPr kumimoji="1" lang="ja-JP" altLang="en-US" dirty="0"/>
              <a:t>コンパイル方法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941424" cy="4980311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C:\&gt; </a:t>
            </a:r>
            <a:r>
              <a:rPr kumimoji="1" lang="en-US" altLang="ja-JP" sz="4400" dirty="0"/>
              <a:t>cl </a:t>
            </a:r>
            <a:r>
              <a:rPr kumimoji="1" lang="en-US" altLang="ja-JP" sz="4400" dirty="0">
                <a:solidFill>
                  <a:srgbClr val="FF0000"/>
                </a:solidFill>
              </a:rPr>
              <a:t>/</a:t>
            </a:r>
            <a:r>
              <a:rPr kumimoji="1" lang="en-US" altLang="ja-JP" sz="4400" dirty="0" err="1">
                <a:solidFill>
                  <a:srgbClr val="FF0000"/>
                </a:solidFill>
              </a:rPr>
              <a:t>EHsc</a:t>
            </a:r>
            <a:r>
              <a:rPr kumimoji="1" lang="en-US" altLang="ja-JP" sz="4400" dirty="0"/>
              <a:t> main.cpp</a:t>
            </a:r>
            <a:br>
              <a:rPr kumimoji="1" lang="en-US" altLang="ja-JP" sz="4400" dirty="0"/>
            </a:br>
            <a:br>
              <a:rPr kumimoji="1" lang="en-US" altLang="ja-JP" sz="4400" dirty="0"/>
            </a:br>
            <a:r>
              <a:rPr kumimoji="1" lang="en-US" altLang="ja-JP" dirty="0"/>
              <a:t>cl</a:t>
            </a:r>
            <a:r>
              <a:rPr kumimoji="1" lang="ja-JP" altLang="en-US" dirty="0"/>
              <a:t>の後に「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EHsc</a:t>
            </a:r>
            <a:r>
              <a:rPr kumimoji="1" lang="ja-JP" altLang="en-US" dirty="0"/>
              <a:t>」オプションを付ける必要がある</a:t>
            </a:r>
            <a:br>
              <a:rPr kumimoji="1" lang="en-US" altLang="ja-JP" dirty="0"/>
            </a:br>
            <a:r>
              <a:rPr kumimoji="1" lang="ja-JP" altLang="en-US" dirty="0"/>
              <a:t>ので注意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コンパイルに成功したら </a:t>
            </a:r>
            <a:r>
              <a:rPr kumimoji="1" lang="en-US" altLang="ja-JP" dirty="0"/>
              <a:t>main.exe </a:t>
            </a:r>
            <a:r>
              <a:rPr kumimoji="1" lang="ja-JP" altLang="en-US" dirty="0"/>
              <a:t>を実行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4145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string</a:t>
            </a:r>
            <a:r>
              <a:rPr kumimoji="1" lang="ja-JP" altLang="en-US" dirty="0"/>
              <a:t>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用フォルダに</a:t>
            </a:r>
            <a:r>
              <a:rPr lang="en-US" altLang="ja-JP" b="1" dirty="0"/>
              <a:t>Sample204</a:t>
            </a:r>
            <a:r>
              <a:rPr lang="ja-JP" altLang="en-US" dirty="0"/>
              <a:t>フォルダを作成する</a:t>
            </a:r>
            <a:br>
              <a:rPr lang="en-US" altLang="ja-JP" dirty="0"/>
            </a:br>
            <a:r>
              <a:rPr lang="ja-JP" altLang="en-US" dirty="0"/>
              <a:t>にはコマンドプロンプトで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..					</a:t>
            </a:r>
            <a:r>
              <a:rPr lang="ja-JP" altLang="en-US" sz="2800" dirty="0">
                <a:solidFill>
                  <a:srgbClr val="00B050"/>
                </a:solidFill>
              </a:rPr>
              <a:t>一つ上のフォルダへ戻る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Sample204		</a:t>
            </a:r>
            <a:r>
              <a:rPr lang="ja-JP" altLang="en-US" sz="2800" dirty="0">
                <a:solidFill>
                  <a:srgbClr val="00B050"/>
                </a:solidFill>
              </a:rPr>
              <a:t>フォルダの作成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Sample204			</a:t>
            </a:r>
            <a:r>
              <a:rPr lang="ja-JP" altLang="en-US" sz="2800" dirty="0">
                <a:solidFill>
                  <a:srgbClr val="00B050"/>
                </a:solidFill>
              </a:rPr>
              <a:t>作成したフォルダ内へ移動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を新規作成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1943761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string</a:t>
            </a:r>
            <a:r>
              <a:rPr lang="ja-JP" altLang="en-US" dirty="0"/>
              <a:t>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lang="en-US" altLang="ja-JP" dirty="0"/>
              <a:t>(Sample204)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&lt;iostream&gt;</a:t>
            </a:r>
            <a:br>
              <a:rPr kumimoji="1" lang="en-US" altLang="ja-JP" sz="2400" dirty="0"/>
            </a:br>
            <a:r>
              <a:rPr kumimoji="1" lang="en-US" altLang="ja-JP" sz="2400" dirty="0"/>
              <a:t>#include &lt;string&gt;</a:t>
            </a:r>
          </a:p>
          <a:p>
            <a:r>
              <a:rPr kumimoji="1" lang="en-US" altLang="ja-JP" sz="2400" dirty="0"/>
              <a:t>using namespace std;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main() {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string</a:t>
            </a:r>
            <a:r>
              <a:rPr kumimoji="1" lang="en-US" altLang="ja-JP" sz="2400" dirty="0"/>
              <a:t> s, t;</a:t>
            </a:r>
            <a:br>
              <a:rPr kumimoji="1" lang="en-US" altLang="ja-JP" sz="2400" dirty="0"/>
            </a:br>
            <a:r>
              <a:rPr kumimoji="1" lang="en-US" altLang="ja-JP" sz="2400" dirty="0"/>
              <a:t>    t = “</a:t>
            </a:r>
            <a:r>
              <a:rPr kumimoji="1" lang="ja-JP" altLang="en-US" sz="2400" dirty="0"/>
              <a:t>入力された文字列は「</a:t>
            </a:r>
            <a:r>
              <a:rPr kumimoji="1" lang="en-US" altLang="ja-JP" sz="2400" dirty="0"/>
              <a:t>”;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文字列を入力</a:t>
            </a:r>
            <a:r>
              <a:rPr kumimoji="1" lang="en-US" altLang="ja-JP" sz="2400" dirty="0"/>
              <a:t>:”;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cin</a:t>
            </a:r>
            <a:r>
              <a:rPr kumimoji="1" lang="en-US" altLang="ja-JP" sz="2400" dirty="0"/>
              <a:t> &gt;&gt; s;</a:t>
            </a:r>
          </a:p>
          <a:p>
            <a:r>
              <a:rPr kumimoji="1" lang="ja-JP" altLang="en-US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t + s &lt;&lt; “</a:t>
            </a:r>
            <a:r>
              <a:rPr kumimoji="1" lang="ja-JP" altLang="en-US" sz="2400" dirty="0"/>
              <a:t>」です。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r>
              <a:rPr kumimoji="1" lang="ja-JP" altLang="en-US" sz="2400" dirty="0"/>
              <a:t>    </a:t>
            </a:r>
            <a:endParaRPr kumimoji="1" lang="en-US" altLang="ja-JP" sz="2400" dirty="0"/>
          </a:p>
          <a:p>
            <a:r>
              <a:rPr kumimoji="1" lang="en-US" altLang="ja-JP" sz="2400" dirty="0"/>
              <a:t>    return 0;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B52B40-6336-287D-8C5D-9B262CD0CCBC}"/>
              </a:ext>
            </a:extLst>
          </p:cNvPr>
          <p:cNvSpPr txBox="1"/>
          <p:nvPr/>
        </p:nvSpPr>
        <p:spPr>
          <a:xfrm>
            <a:off x="4487197" y="3431887"/>
            <a:ext cx="4394152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文字列変数</a:t>
            </a:r>
            <a:r>
              <a:rPr kumimoji="1" lang="en-US" altLang="ja-JP" sz="2800" dirty="0">
                <a:solidFill>
                  <a:srgbClr val="00B050"/>
                </a:solidFill>
              </a:rPr>
              <a:t>string</a:t>
            </a:r>
            <a:r>
              <a:rPr kumimoji="1" lang="ja-JP" altLang="en-US" sz="2800" dirty="0"/>
              <a:t>の宣言</a:t>
            </a:r>
            <a:endParaRPr kumimoji="1" lang="ja-JP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330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string</a:t>
            </a:r>
            <a:r>
              <a:rPr lang="ja-JP" altLang="en-US" dirty="0"/>
              <a:t>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lang="en-US" altLang="ja-JP" dirty="0"/>
              <a:t>(Sample204)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&lt;iostream&gt;</a:t>
            </a:r>
            <a:br>
              <a:rPr kumimoji="1" lang="en-US" altLang="ja-JP" sz="2400" dirty="0"/>
            </a:br>
            <a:r>
              <a:rPr kumimoji="1" lang="en-US" altLang="ja-JP" sz="2400" dirty="0"/>
              <a:t>#include &lt;string&gt;</a:t>
            </a:r>
          </a:p>
          <a:p>
            <a:r>
              <a:rPr kumimoji="1" lang="en-US" altLang="ja-JP" sz="2400" dirty="0"/>
              <a:t>using namespace std;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main() {</a:t>
            </a:r>
            <a:br>
              <a:rPr kumimoji="1" lang="en-US" altLang="ja-JP" sz="2400" dirty="0"/>
            </a:br>
            <a:r>
              <a:rPr kumimoji="1" lang="en-US" altLang="ja-JP" sz="2400" dirty="0"/>
              <a:t>    string s, t;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t =</a:t>
            </a:r>
            <a:r>
              <a:rPr kumimoji="1" lang="en-US" altLang="ja-JP" sz="2400" dirty="0"/>
              <a:t> “</a:t>
            </a:r>
            <a:r>
              <a:rPr kumimoji="1" lang="ja-JP" altLang="en-US" sz="2400" dirty="0"/>
              <a:t>入力された文字列は「</a:t>
            </a:r>
            <a:r>
              <a:rPr kumimoji="1" lang="en-US" altLang="ja-JP" sz="2400" dirty="0"/>
              <a:t>”;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文字列を入力</a:t>
            </a:r>
            <a:r>
              <a:rPr kumimoji="1" lang="en-US" altLang="ja-JP" sz="2400" dirty="0"/>
              <a:t>:”;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cin</a:t>
            </a:r>
            <a:r>
              <a:rPr kumimoji="1" lang="en-US" altLang="ja-JP" sz="2400" dirty="0"/>
              <a:t> &gt;&gt; s;</a:t>
            </a:r>
          </a:p>
          <a:p>
            <a:r>
              <a:rPr kumimoji="1" lang="ja-JP" altLang="en-US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t + s &lt;&lt; “</a:t>
            </a:r>
            <a:r>
              <a:rPr kumimoji="1" lang="ja-JP" altLang="en-US" sz="2400" dirty="0"/>
              <a:t>」です。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r>
              <a:rPr kumimoji="1" lang="ja-JP" altLang="en-US" sz="2400" dirty="0"/>
              <a:t>    </a:t>
            </a:r>
            <a:endParaRPr kumimoji="1" lang="en-US" altLang="ja-JP" sz="2400" dirty="0"/>
          </a:p>
          <a:p>
            <a:r>
              <a:rPr kumimoji="1" lang="en-US" altLang="ja-JP" sz="2400" dirty="0"/>
              <a:t>    return 0;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B52B40-6336-287D-8C5D-9B262CD0CCBC}"/>
              </a:ext>
            </a:extLst>
          </p:cNvPr>
          <p:cNvSpPr txBox="1"/>
          <p:nvPr/>
        </p:nvSpPr>
        <p:spPr>
          <a:xfrm>
            <a:off x="6536394" y="2133023"/>
            <a:ext cx="4607352" cy="224676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string</a:t>
            </a:r>
            <a:r>
              <a:rPr kumimoji="1" lang="ja-JP" altLang="en-US" sz="2800" dirty="0"/>
              <a:t>型の変数には</a:t>
            </a:r>
            <a:endParaRPr kumimoji="1" lang="en-US" altLang="ja-JP" sz="2800" dirty="0"/>
          </a:p>
          <a:p>
            <a:r>
              <a:rPr kumimoji="1" lang="ja-JP" altLang="en-US" sz="2800" dirty="0"/>
              <a:t>代入演算子「</a:t>
            </a:r>
            <a:r>
              <a:rPr kumimoji="1" lang="ja-JP" altLang="en-US" sz="2800" dirty="0">
                <a:solidFill>
                  <a:srgbClr val="FF0000"/>
                </a:solidFill>
              </a:rPr>
              <a:t>＝</a:t>
            </a:r>
            <a:r>
              <a:rPr kumimoji="1" lang="ja-JP" altLang="en-US" sz="2800" dirty="0"/>
              <a:t>」を使って</a:t>
            </a:r>
            <a:endParaRPr kumimoji="1" lang="en-US" altLang="ja-JP" sz="2800" dirty="0"/>
          </a:p>
          <a:p>
            <a:r>
              <a:rPr kumimoji="1" lang="ja-JP" altLang="en-US" sz="2800" dirty="0"/>
              <a:t>直接文字列の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代入</a:t>
            </a:r>
            <a:r>
              <a:rPr kumimoji="1" lang="ja-JP" altLang="en-US" sz="2800" dirty="0"/>
              <a:t>が可能</a:t>
            </a:r>
            <a:br>
              <a:rPr kumimoji="1" lang="en-US" altLang="ja-JP" sz="2800" dirty="0"/>
            </a:br>
            <a:br>
              <a:rPr kumimoji="1" lang="en-US" altLang="ja-JP" sz="2800" dirty="0"/>
            </a:br>
            <a:r>
              <a:rPr kumimoji="1" lang="en-US" altLang="ja-JP" sz="2800" dirty="0"/>
              <a:t>※C</a:t>
            </a:r>
            <a:r>
              <a:rPr kumimoji="1" lang="ja-JP" altLang="en-US" sz="2800" dirty="0"/>
              <a:t>言語では</a:t>
            </a:r>
            <a:r>
              <a:rPr kumimoji="1" lang="en-US" altLang="ja-JP" sz="2800" dirty="0" err="1"/>
              <a:t>strcpy</a:t>
            </a:r>
            <a:r>
              <a:rPr kumimoji="1" lang="ja-JP" altLang="en-US" sz="2800" dirty="0"/>
              <a:t>が必要</a:t>
            </a:r>
          </a:p>
        </p:txBody>
      </p:sp>
    </p:spTree>
    <p:extLst>
      <p:ext uri="{BB962C8B-B14F-4D97-AF65-F5344CB8AC3E}">
        <p14:creationId xmlns:p14="http://schemas.microsoft.com/office/powerpoint/2010/main" val="1117198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string</a:t>
            </a:r>
            <a:r>
              <a:rPr lang="ja-JP" altLang="en-US" dirty="0"/>
              <a:t>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lang="en-US" altLang="ja-JP" dirty="0"/>
              <a:t>(Sample204)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&lt;iostream&gt;</a:t>
            </a:r>
            <a:br>
              <a:rPr kumimoji="1" lang="en-US" altLang="ja-JP" sz="2400" dirty="0"/>
            </a:br>
            <a:r>
              <a:rPr kumimoji="1" lang="en-US" altLang="ja-JP" sz="2400" dirty="0"/>
              <a:t>#include &lt;string&gt;</a:t>
            </a:r>
          </a:p>
          <a:p>
            <a:r>
              <a:rPr kumimoji="1" lang="en-US" altLang="ja-JP" sz="2400" dirty="0"/>
              <a:t>using namespace std;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main() {</a:t>
            </a:r>
            <a:br>
              <a:rPr kumimoji="1" lang="en-US" altLang="ja-JP" sz="2400" dirty="0"/>
            </a:br>
            <a:r>
              <a:rPr kumimoji="1" lang="en-US" altLang="ja-JP" sz="2400" dirty="0"/>
              <a:t>    string s, t;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b="1" dirty="0"/>
              <a:t>t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2400" dirty="0"/>
              <a:t>= “</a:t>
            </a:r>
            <a:r>
              <a:rPr kumimoji="1" lang="ja-JP" altLang="en-US" sz="2400" dirty="0"/>
              <a:t>入力された文字列は「</a:t>
            </a:r>
            <a:r>
              <a:rPr kumimoji="1" lang="en-US" altLang="ja-JP" sz="2400" dirty="0"/>
              <a:t>”;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文字列を入力</a:t>
            </a:r>
            <a:r>
              <a:rPr kumimoji="1" lang="en-US" altLang="ja-JP" sz="2400" dirty="0"/>
              <a:t>:”;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cin</a:t>
            </a:r>
            <a:r>
              <a:rPr kumimoji="1" lang="en-US" altLang="ja-JP" sz="2400" dirty="0"/>
              <a:t> &gt;&gt; s;</a:t>
            </a:r>
          </a:p>
          <a:p>
            <a:r>
              <a:rPr kumimoji="1" lang="ja-JP" altLang="en-US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>
                <a:solidFill>
                  <a:srgbClr val="FF0000"/>
                </a:solidFill>
              </a:rPr>
              <a:t>t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+</a:t>
            </a:r>
            <a:r>
              <a:rPr kumimoji="1" lang="en-US" altLang="ja-JP" sz="2400" dirty="0">
                <a:solidFill>
                  <a:srgbClr val="FF0000"/>
                </a:solidFill>
              </a:rPr>
              <a:t> s </a:t>
            </a:r>
            <a:r>
              <a:rPr kumimoji="1" lang="en-US" altLang="ja-JP" sz="2400" dirty="0"/>
              <a:t>&lt;&lt; “</a:t>
            </a:r>
            <a:r>
              <a:rPr kumimoji="1" lang="ja-JP" altLang="en-US" sz="2400" dirty="0"/>
              <a:t>」です。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r>
              <a:rPr kumimoji="1" lang="ja-JP" altLang="en-US" sz="2400" dirty="0"/>
              <a:t>    </a:t>
            </a:r>
            <a:endParaRPr kumimoji="1" lang="en-US" altLang="ja-JP" sz="2400" dirty="0"/>
          </a:p>
          <a:p>
            <a:r>
              <a:rPr kumimoji="1" lang="en-US" altLang="ja-JP" sz="2400" dirty="0"/>
              <a:t>    return 0;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B52B40-6336-287D-8C5D-9B262CD0CCBC}"/>
              </a:ext>
            </a:extLst>
          </p:cNvPr>
          <p:cNvSpPr txBox="1"/>
          <p:nvPr/>
        </p:nvSpPr>
        <p:spPr>
          <a:xfrm>
            <a:off x="6536394" y="2133023"/>
            <a:ext cx="4607352" cy="224676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string</a:t>
            </a:r>
            <a:r>
              <a:rPr kumimoji="1" lang="ja-JP" altLang="en-US" sz="2800" dirty="0"/>
              <a:t>型の変数では</a:t>
            </a:r>
            <a:endParaRPr kumimoji="1" lang="en-US" altLang="ja-JP" sz="2800" dirty="0"/>
          </a:p>
          <a:p>
            <a:r>
              <a:rPr kumimoji="1" lang="ja-JP" altLang="en-US" sz="2800" dirty="0"/>
              <a:t>加算演算子「</a:t>
            </a:r>
            <a:r>
              <a:rPr kumimoji="1" lang="ja-JP" altLang="en-US" sz="2800" dirty="0">
                <a:solidFill>
                  <a:srgbClr val="FF0000"/>
                </a:solidFill>
              </a:rPr>
              <a:t>＋</a:t>
            </a:r>
            <a:r>
              <a:rPr kumimoji="1" lang="ja-JP" altLang="en-US" sz="2800" dirty="0"/>
              <a:t>」を使って</a:t>
            </a:r>
            <a:endParaRPr kumimoji="1" lang="en-US" altLang="ja-JP" sz="2800" dirty="0"/>
          </a:p>
          <a:p>
            <a:r>
              <a:rPr kumimoji="1" lang="ja-JP" altLang="en-US" sz="2800" dirty="0"/>
              <a:t>文字列の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連結</a:t>
            </a:r>
            <a:r>
              <a:rPr kumimoji="1" lang="ja-JP" altLang="en-US" sz="2800" dirty="0"/>
              <a:t>が可能</a:t>
            </a:r>
            <a:br>
              <a:rPr kumimoji="1" lang="en-US" altLang="ja-JP" sz="2800" dirty="0"/>
            </a:br>
            <a:br>
              <a:rPr kumimoji="1" lang="en-US" altLang="ja-JP" sz="2800" dirty="0"/>
            </a:br>
            <a:r>
              <a:rPr kumimoji="1" lang="en-US" altLang="ja-JP" sz="2800" dirty="0"/>
              <a:t>※C</a:t>
            </a:r>
            <a:r>
              <a:rPr kumimoji="1" lang="ja-JP" altLang="en-US" sz="2800" dirty="0"/>
              <a:t>言語では</a:t>
            </a:r>
            <a:r>
              <a:rPr kumimoji="1" lang="en-US" altLang="ja-JP" sz="2800" dirty="0" err="1"/>
              <a:t>strcat</a:t>
            </a:r>
            <a:r>
              <a:rPr kumimoji="1" lang="ja-JP" altLang="en-US" sz="2800" dirty="0"/>
              <a:t>が必要</a:t>
            </a:r>
          </a:p>
        </p:txBody>
      </p:sp>
    </p:spTree>
    <p:extLst>
      <p:ext uri="{BB962C8B-B14F-4D97-AF65-F5344CB8AC3E}">
        <p14:creationId xmlns:p14="http://schemas.microsoft.com/office/powerpoint/2010/main" val="1008962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string</a:t>
            </a:r>
            <a:r>
              <a:rPr lang="ja-JP" altLang="en-US" dirty="0"/>
              <a:t>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lang="en-US" altLang="ja-JP" dirty="0"/>
              <a:t>(Sample204)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&lt;iostream&gt;</a:t>
            </a:r>
            <a:br>
              <a:rPr kumimoji="1" lang="en-US" altLang="ja-JP" sz="2400" dirty="0"/>
            </a:br>
            <a:r>
              <a:rPr kumimoji="1" lang="en-US" altLang="ja-JP" sz="2400" dirty="0"/>
              <a:t>#include &lt;string&gt;</a:t>
            </a:r>
          </a:p>
          <a:p>
            <a:r>
              <a:rPr kumimoji="1" lang="en-US" altLang="ja-JP" sz="2400" dirty="0"/>
              <a:t>using namespace std;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main() {</a:t>
            </a:r>
            <a:br>
              <a:rPr kumimoji="1" lang="en-US" altLang="ja-JP" sz="2400" dirty="0"/>
            </a:br>
            <a:r>
              <a:rPr kumimoji="1" lang="en-US" altLang="ja-JP" sz="2400" dirty="0"/>
              <a:t>    string s, t;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b="1" dirty="0"/>
              <a:t>t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2400" dirty="0"/>
              <a:t>= “</a:t>
            </a:r>
            <a:r>
              <a:rPr kumimoji="1" lang="ja-JP" altLang="en-US" sz="2400" dirty="0"/>
              <a:t>入力された文字列は「</a:t>
            </a:r>
            <a:r>
              <a:rPr kumimoji="1" lang="en-US" altLang="ja-JP" sz="2400" dirty="0"/>
              <a:t>”;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文字列を入力</a:t>
            </a:r>
            <a:r>
              <a:rPr kumimoji="1" lang="en-US" altLang="ja-JP" sz="2400" dirty="0"/>
              <a:t>:”;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cin</a:t>
            </a:r>
            <a:r>
              <a:rPr kumimoji="1" lang="en-US" altLang="ja-JP" sz="2400" dirty="0"/>
              <a:t> &gt;&gt; s;</a:t>
            </a:r>
          </a:p>
          <a:p>
            <a:r>
              <a:rPr kumimoji="1" lang="ja-JP" altLang="en-US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>
                <a:solidFill>
                  <a:srgbClr val="FF0000"/>
                </a:solidFill>
              </a:rPr>
              <a:t>t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+</a:t>
            </a:r>
            <a:r>
              <a:rPr kumimoji="1" lang="en-US" altLang="ja-JP" sz="2400" dirty="0">
                <a:solidFill>
                  <a:srgbClr val="FF0000"/>
                </a:solidFill>
              </a:rPr>
              <a:t> s </a:t>
            </a:r>
            <a:r>
              <a:rPr kumimoji="1" lang="en-US" altLang="ja-JP" sz="2400" dirty="0"/>
              <a:t>&lt;&lt; “</a:t>
            </a:r>
            <a:r>
              <a:rPr kumimoji="1" lang="ja-JP" altLang="en-US" sz="2400" dirty="0"/>
              <a:t>」です。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r>
              <a:rPr kumimoji="1" lang="ja-JP" altLang="en-US" sz="2400" dirty="0"/>
              <a:t>    </a:t>
            </a:r>
            <a:endParaRPr kumimoji="1" lang="en-US" altLang="ja-JP" sz="2400" dirty="0"/>
          </a:p>
          <a:p>
            <a:r>
              <a:rPr kumimoji="1" lang="en-US" altLang="ja-JP" sz="2400" dirty="0"/>
              <a:t>    return 0;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B52B40-6336-287D-8C5D-9B262CD0CCBC}"/>
              </a:ext>
            </a:extLst>
          </p:cNvPr>
          <p:cNvSpPr txBox="1"/>
          <p:nvPr/>
        </p:nvSpPr>
        <p:spPr>
          <a:xfrm>
            <a:off x="3490085" y="2434974"/>
            <a:ext cx="5884944" cy="353943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他にも</a:t>
            </a:r>
            <a:r>
              <a:rPr kumimoji="1" lang="en-US" altLang="ja-JP" sz="2800" dirty="0"/>
              <a:t>string</a:t>
            </a:r>
            <a:r>
              <a:rPr kumimoji="1" lang="ja-JP" altLang="en-US" sz="2800" dirty="0"/>
              <a:t>型の変数では</a:t>
            </a:r>
            <a:endParaRPr kumimoji="1" lang="en-US" altLang="ja-JP" sz="2800" dirty="0"/>
          </a:p>
          <a:p>
            <a:r>
              <a:rPr kumimoji="1" lang="ja-JP" altLang="en-US" sz="2800" dirty="0"/>
              <a:t>比較演算子</a:t>
            </a:r>
            <a:br>
              <a:rPr kumimoji="1" lang="en-US" altLang="ja-JP" sz="2800" dirty="0"/>
            </a:br>
            <a:br>
              <a:rPr kumimoji="1" lang="en-US" altLang="ja-JP" sz="2800" dirty="0"/>
            </a:br>
            <a:r>
              <a:rPr kumimoji="1" lang="ja-JP" altLang="en-US" sz="2800" dirty="0"/>
              <a:t>「</a:t>
            </a:r>
            <a:r>
              <a:rPr kumimoji="1" lang="en-US" altLang="ja-JP" sz="2800" dirty="0">
                <a:solidFill>
                  <a:srgbClr val="FF0000"/>
                </a:solidFill>
              </a:rPr>
              <a:t>==, !=, &lt;, &gt;</a:t>
            </a:r>
            <a:r>
              <a:rPr kumimoji="1" lang="ja-JP" altLang="en-US" sz="2800" dirty="0"/>
              <a:t>」</a:t>
            </a:r>
            <a:endParaRPr kumimoji="1" lang="en-US" altLang="ja-JP" sz="2800" dirty="0"/>
          </a:p>
          <a:p>
            <a:br>
              <a:rPr kumimoji="1" lang="en-US" altLang="ja-JP" sz="2800" dirty="0"/>
            </a:br>
            <a:r>
              <a:rPr kumimoji="1" lang="ja-JP" altLang="en-US" sz="2800" dirty="0"/>
              <a:t>を文字列同士の比較に使用できる！</a:t>
            </a:r>
            <a:br>
              <a:rPr kumimoji="1" lang="en-US" altLang="ja-JP" sz="2800" dirty="0"/>
            </a:br>
            <a:br>
              <a:rPr kumimoji="1" lang="en-US" altLang="ja-JP" sz="2800" dirty="0"/>
            </a:br>
            <a:r>
              <a:rPr kumimoji="1" lang="en-US" altLang="ja-JP" sz="2800" dirty="0"/>
              <a:t>※C</a:t>
            </a:r>
            <a:r>
              <a:rPr kumimoji="1" lang="ja-JP" altLang="en-US" sz="2800" dirty="0"/>
              <a:t>言語では</a:t>
            </a:r>
            <a:r>
              <a:rPr kumimoji="1" lang="en-US" altLang="ja-JP" sz="2800" dirty="0" err="1"/>
              <a:t>strcmp</a:t>
            </a:r>
            <a:r>
              <a:rPr kumimoji="1" lang="ja-JP" altLang="en-US" sz="2800" dirty="0"/>
              <a:t>が必要</a:t>
            </a:r>
          </a:p>
        </p:txBody>
      </p:sp>
    </p:spTree>
    <p:extLst>
      <p:ext uri="{BB962C8B-B14F-4D97-AF65-F5344CB8AC3E}">
        <p14:creationId xmlns:p14="http://schemas.microsoft.com/office/powerpoint/2010/main" val="88838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名前空間の例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rgbClr val="00B0F0"/>
                </a:solidFill>
              </a:rPr>
              <a:t>using namespace </a:t>
            </a:r>
            <a:r>
              <a:rPr lang="ja-JP" altLang="en-US" dirty="0"/>
              <a:t>を用いると、デフォルトの</a:t>
            </a:r>
            <a:br>
              <a:rPr lang="en-US" altLang="ja-JP" dirty="0"/>
            </a:br>
            <a:r>
              <a:rPr lang="ja-JP" altLang="en-US" dirty="0"/>
              <a:t>名前空間を設定可能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同じ </a:t>
            </a:r>
            <a:r>
              <a:rPr lang="en-US" altLang="ja-JP" dirty="0">
                <a:solidFill>
                  <a:srgbClr val="FF0000"/>
                </a:solidFill>
              </a:rPr>
              <a:t>b</a:t>
            </a:r>
            <a:r>
              <a:rPr lang="en-US" altLang="ja-JP" dirty="0"/>
              <a:t> </a:t>
            </a:r>
            <a:r>
              <a:rPr lang="ja-JP" altLang="en-US" dirty="0"/>
              <a:t>という変数名</a:t>
            </a:r>
            <a:br>
              <a:rPr lang="en-US" altLang="ja-JP" dirty="0"/>
            </a:br>
            <a:r>
              <a:rPr lang="ja-JP" altLang="en-US" dirty="0"/>
              <a:t>でも、名前空間毎に</a:t>
            </a:r>
            <a:br>
              <a:rPr lang="en-US" altLang="ja-JP" dirty="0"/>
            </a:br>
            <a:r>
              <a:rPr lang="ja-JP" altLang="en-US" dirty="0"/>
              <a:t>違う値を格納すること</a:t>
            </a:r>
            <a:br>
              <a:rPr lang="en-US" altLang="ja-JP" dirty="0"/>
            </a:br>
            <a:r>
              <a:rPr lang="ja-JP" altLang="en-US" dirty="0"/>
              <a:t>ができる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243252" y="2036569"/>
            <a:ext cx="4615366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namespace </a:t>
            </a:r>
            <a:r>
              <a:rPr kumimoji="1" lang="en-US" altLang="ja-JP" sz="2400" dirty="0">
                <a:solidFill>
                  <a:srgbClr val="00B0F0"/>
                </a:solidFill>
              </a:rPr>
              <a:t>A</a:t>
            </a:r>
            <a:r>
              <a:rPr kumimoji="1" lang="en-US" altLang="ja-JP" sz="2400" dirty="0"/>
              <a:t> {</a:t>
            </a:r>
            <a:br>
              <a:rPr kumimoji="1" lang="en-US" altLang="ja-JP" sz="2400" dirty="0"/>
            </a:br>
            <a:r>
              <a:rPr kumimoji="1" lang="en-US" altLang="ja-JP" sz="2400" dirty="0"/>
              <a:t>  int </a:t>
            </a:r>
            <a:r>
              <a:rPr kumimoji="1" lang="en-US" altLang="ja-JP" sz="2400" dirty="0">
                <a:solidFill>
                  <a:srgbClr val="FF0000"/>
                </a:solidFill>
              </a:rPr>
              <a:t>b</a:t>
            </a:r>
            <a:r>
              <a:rPr kumimoji="1" lang="en-US" altLang="ja-JP" sz="2400" dirty="0"/>
              <a:t> = 0;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namespace </a:t>
            </a:r>
            <a:r>
              <a:rPr kumimoji="1" lang="en-US" altLang="ja-JP" sz="2400" dirty="0">
                <a:solidFill>
                  <a:srgbClr val="00B050"/>
                </a:solidFill>
              </a:rPr>
              <a:t>B</a:t>
            </a:r>
            <a:r>
              <a:rPr kumimoji="1" lang="en-US" altLang="ja-JP" sz="2400" dirty="0"/>
              <a:t> {</a:t>
            </a:r>
          </a:p>
          <a:p>
            <a:r>
              <a:rPr kumimoji="1" lang="en-US" altLang="ja-JP" sz="2400" dirty="0"/>
              <a:t>  int </a:t>
            </a:r>
            <a:r>
              <a:rPr kumimoji="1" lang="en-US" altLang="ja-JP" sz="2400" dirty="0">
                <a:solidFill>
                  <a:srgbClr val="FF0000"/>
                </a:solidFill>
              </a:rPr>
              <a:t>b</a:t>
            </a:r>
            <a:r>
              <a:rPr kumimoji="1" lang="en-US" altLang="ja-JP" sz="2400" dirty="0"/>
              <a:t> = 9;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using namespace </a:t>
            </a:r>
            <a:r>
              <a:rPr kumimoji="1" lang="en-US" altLang="ja-JP" sz="2400" dirty="0">
                <a:solidFill>
                  <a:srgbClr val="00B0F0"/>
                </a:solidFill>
              </a:rPr>
              <a:t>A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std::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b; // 0</a:t>
            </a:r>
            <a:r>
              <a:rPr kumimoji="1" lang="ja-JP" altLang="en-US" sz="2400" dirty="0"/>
              <a:t>表示</a:t>
            </a:r>
            <a:endParaRPr kumimoji="1" lang="en-US" altLang="ja-JP" sz="2400" dirty="0"/>
          </a:p>
          <a:p>
            <a:br>
              <a:rPr kumimoji="1" lang="en-US" altLang="ja-JP" sz="2400" dirty="0"/>
            </a:br>
            <a:r>
              <a:rPr kumimoji="1" lang="en-US" altLang="ja-JP" sz="2400" dirty="0"/>
              <a:t>using namespace </a:t>
            </a:r>
            <a:r>
              <a:rPr kumimoji="1" lang="en-US" altLang="ja-JP" sz="2400" dirty="0">
                <a:solidFill>
                  <a:srgbClr val="00B050"/>
                </a:solidFill>
              </a:rPr>
              <a:t>B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std::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b; // 9</a:t>
            </a:r>
            <a:r>
              <a:rPr kumimoji="1" lang="ja-JP" altLang="en-US" sz="2400" dirty="0"/>
              <a:t>表示</a:t>
            </a:r>
          </a:p>
        </p:txBody>
      </p:sp>
    </p:spTree>
    <p:extLst>
      <p:ext uri="{BB962C8B-B14F-4D97-AF65-F5344CB8AC3E}">
        <p14:creationId xmlns:p14="http://schemas.microsoft.com/office/powerpoint/2010/main" val="77923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名前空間の例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名前空間を用いると、同じ変数名や関数名を複数使用することができる（教科書</a:t>
            </a:r>
            <a:r>
              <a:rPr lang="en-US" altLang="ja-JP" dirty="0"/>
              <a:t>p.70</a:t>
            </a:r>
            <a:r>
              <a:rPr lang="ja-JP" altLang="en-US" dirty="0"/>
              <a:t>～</a:t>
            </a:r>
            <a:r>
              <a:rPr lang="en-US" altLang="ja-JP" dirty="0"/>
              <a:t>73</a:t>
            </a:r>
            <a:r>
              <a:rPr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50451" y="2537538"/>
            <a:ext cx="3498073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namespace </a:t>
            </a:r>
            <a:r>
              <a:rPr kumimoji="1" lang="en-US" altLang="ja-JP" sz="3200" dirty="0">
                <a:solidFill>
                  <a:srgbClr val="00B0F0"/>
                </a:solidFill>
              </a:rPr>
              <a:t>A</a:t>
            </a:r>
            <a:r>
              <a:rPr kumimoji="1" lang="en-US" altLang="ja-JP" sz="3200" dirty="0"/>
              <a:t> </a:t>
            </a:r>
            <a:r>
              <a:rPr kumimoji="1" lang="en-US" altLang="ja-JP" sz="3200" dirty="0">
                <a:solidFill>
                  <a:srgbClr val="00B0F0"/>
                </a:solidFill>
              </a:rPr>
              <a:t>{</a:t>
            </a:r>
            <a:br>
              <a:rPr kumimoji="1" lang="en-US" altLang="ja-JP" sz="3200" dirty="0"/>
            </a:br>
            <a:r>
              <a:rPr kumimoji="1" lang="en-US" altLang="ja-JP" sz="3200" dirty="0"/>
              <a:t>  int </a:t>
            </a:r>
            <a:r>
              <a:rPr kumimoji="1" lang="en-US" altLang="ja-JP" sz="3200" dirty="0">
                <a:solidFill>
                  <a:srgbClr val="FF0000"/>
                </a:solidFill>
              </a:rPr>
              <a:t>b</a:t>
            </a:r>
            <a:r>
              <a:rPr kumimoji="1" lang="en-US" altLang="ja-JP" sz="3200" dirty="0"/>
              <a:t> = 0;</a:t>
            </a:r>
          </a:p>
          <a:p>
            <a:r>
              <a:rPr kumimoji="1" lang="en-US" altLang="ja-JP" sz="3200" dirty="0">
                <a:solidFill>
                  <a:srgbClr val="00B0F0"/>
                </a:solidFill>
              </a:rPr>
              <a:t>}</a:t>
            </a:r>
          </a:p>
          <a:p>
            <a:r>
              <a:rPr kumimoji="1" lang="en-US" altLang="ja-JP" sz="3200" dirty="0"/>
              <a:t>namespace </a:t>
            </a:r>
            <a:r>
              <a:rPr kumimoji="1" lang="en-US" altLang="ja-JP" sz="3200" dirty="0">
                <a:solidFill>
                  <a:srgbClr val="00B050"/>
                </a:solidFill>
              </a:rPr>
              <a:t>B</a:t>
            </a:r>
            <a:r>
              <a:rPr kumimoji="1" lang="en-US" altLang="ja-JP" sz="3200" dirty="0"/>
              <a:t> </a:t>
            </a:r>
            <a:r>
              <a:rPr kumimoji="1" lang="en-US" altLang="ja-JP" sz="3200" dirty="0">
                <a:solidFill>
                  <a:srgbClr val="00B050"/>
                </a:solidFill>
              </a:rPr>
              <a:t>{</a:t>
            </a:r>
          </a:p>
          <a:p>
            <a:r>
              <a:rPr kumimoji="1" lang="ja-JP" altLang="en-US" sz="3200" dirty="0"/>
              <a:t>　　</a:t>
            </a:r>
            <a:r>
              <a:rPr kumimoji="1" lang="en-US" altLang="ja-JP" sz="3200" dirty="0"/>
              <a:t>int </a:t>
            </a:r>
            <a:r>
              <a:rPr kumimoji="1" lang="en-US" altLang="ja-JP" sz="3200" dirty="0">
                <a:solidFill>
                  <a:srgbClr val="FF0000"/>
                </a:solidFill>
              </a:rPr>
              <a:t>b</a:t>
            </a:r>
            <a:r>
              <a:rPr kumimoji="1" lang="en-US" altLang="ja-JP" sz="3200" dirty="0"/>
              <a:t> = 9;</a:t>
            </a:r>
          </a:p>
          <a:p>
            <a:r>
              <a:rPr kumimoji="1" lang="en-US" altLang="ja-JP" sz="3200" dirty="0">
                <a:solidFill>
                  <a:srgbClr val="00B050"/>
                </a:solidFill>
              </a:rPr>
              <a:t>}</a:t>
            </a:r>
          </a:p>
          <a:p>
            <a:r>
              <a:rPr kumimoji="1" lang="en-US" altLang="ja-JP" sz="3200" dirty="0" err="1"/>
              <a:t>cout</a:t>
            </a:r>
            <a:r>
              <a:rPr kumimoji="1" lang="en-US" altLang="ja-JP" sz="3200" dirty="0"/>
              <a:t> &lt;&lt; A::b;</a:t>
            </a:r>
            <a:br>
              <a:rPr kumimoji="1" lang="en-US" altLang="ja-JP" sz="3200" dirty="0"/>
            </a:br>
            <a:r>
              <a:rPr kumimoji="1" lang="en-US" altLang="ja-JP" sz="3200" dirty="0" err="1"/>
              <a:t>cout</a:t>
            </a:r>
            <a:r>
              <a:rPr kumimoji="1" lang="en-US" altLang="ja-JP" sz="3200" dirty="0"/>
              <a:t> &lt;&lt; B::b;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FA0DA5-6BB6-49B6-AF84-F40C8E4BACC0}"/>
              </a:ext>
            </a:extLst>
          </p:cNvPr>
          <p:cNvSpPr txBox="1"/>
          <p:nvPr/>
        </p:nvSpPr>
        <p:spPr>
          <a:xfrm>
            <a:off x="5201339" y="5093274"/>
            <a:ext cx="530653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00B0F0"/>
                </a:solidFill>
              </a:rPr>
              <a:t>A</a:t>
            </a:r>
            <a:r>
              <a:rPr kumimoji="1" lang="en-US" altLang="ja-JP" sz="2800" dirty="0"/>
              <a:t>::</a:t>
            </a:r>
            <a:r>
              <a:rPr kumimoji="1" lang="en-US" altLang="ja-JP" sz="2800" dirty="0">
                <a:solidFill>
                  <a:srgbClr val="FF0000"/>
                </a:solidFill>
              </a:rPr>
              <a:t>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の内容は </a:t>
            </a:r>
            <a:r>
              <a:rPr kumimoji="1" lang="en-US" altLang="ja-JP" sz="2800" dirty="0"/>
              <a:t>0</a:t>
            </a:r>
            <a:br>
              <a:rPr kumimoji="1" lang="en-US" altLang="ja-JP" sz="2800" dirty="0"/>
            </a:br>
            <a:r>
              <a:rPr kumimoji="1" lang="en-US" altLang="ja-JP" sz="2800" dirty="0">
                <a:solidFill>
                  <a:srgbClr val="00B050"/>
                </a:solidFill>
              </a:rPr>
              <a:t>B</a:t>
            </a:r>
            <a:r>
              <a:rPr kumimoji="1" lang="en-US" altLang="ja-JP" sz="2800" dirty="0"/>
              <a:t>::</a:t>
            </a:r>
            <a:r>
              <a:rPr kumimoji="1" lang="en-US" altLang="ja-JP" sz="2800" dirty="0">
                <a:solidFill>
                  <a:srgbClr val="FF0000"/>
                </a:solidFill>
              </a:rPr>
              <a:t>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の内容は </a:t>
            </a:r>
            <a:r>
              <a:rPr kumimoji="1" lang="en-US" altLang="ja-JP" sz="2800" dirty="0"/>
              <a:t>9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C8AA5BD-491C-4AC1-8024-9F7DF59B6ECE}"/>
              </a:ext>
            </a:extLst>
          </p:cNvPr>
          <p:cNvSpPr txBox="1"/>
          <p:nvPr/>
        </p:nvSpPr>
        <p:spPr>
          <a:xfrm>
            <a:off x="5201339" y="2537538"/>
            <a:ext cx="4357283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:: </a:t>
            </a:r>
            <a:r>
              <a:rPr kumimoji="1" lang="ja-JP" altLang="en-US" sz="2800" dirty="0">
                <a:solidFill>
                  <a:srgbClr val="FF0000"/>
                </a:solidFill>
              </a:rPr>
              <a:t>「スコープ解決演算子」</a:t>
            </a:r>
            <a:br>
              <a:rPr kumimoji="1" lang="en-US" altLang="ja-JP" sz="2800" dirty="0">
                <a:solidFill>
                  <a:srgbClr val="FF0000"/>
                </a:solidFill>
              </a:rPr>
            </a:br>
            <a:br>
              <a:rPr kumimoji="1" lang="en-US" altLang="ja-JP" sz="2800" dirty="0">
                <a:solidFill>
                  <a:srgbClr val="FF0000"/>
                </a:solidFill>
              </a:rPr>
            </a:br>
            <a:r>
              <a:rPr kumimoji="1" lang="ja-JP" altLang="en-US" sz="2800" dirty="0">
                <a:solidFill>
                  <a:srgbClr val="FF0000"/>
                </a:solidFill>
              </a:rPr>
              <a:t>■</a:t>
            </a:r>
            <a:r>
              <a:rPr kumimoji="1" lang="en-US" altLang="ja-JP" sz="2800" dirty="0">
                <a:solidFill>
                  <a:srgbClr val="FF0000"/>
                </a:solidFill>
              </a:rPr>
              <a:t>::</a:t>
            </a:r>
            <a:r>
              <a:rPr kumimoji="1" lang="ja-JP" altLang="en-US" sz="2800" dirty="0">
                <a:solidFill>
                  <a:srgbClr val="FF0000"/>
                </a:solidFill>
              </a:rPr>
              <a:t>△　と書くと</a:t>
            </a:r>
            <a:br>
              <a:rPr kumimoji="1" lang="en-US" altLang="ja-JP" sz="2800" dirty="0">
                <a:solidFill>
                  <a:srgbClr val="FF0000"/>
                </a:solidFill>
              </a:rPr>
            </a:br>
            <a:r>
              <a:rPr kumimoji="1" lang="ja-JP" altLang="en-US" sz="2800" dirty="0">
                <a:solidFill>
                  <a:srgbClr val="FF0000"/>
                </a:solidFill>
              </a:rPr>
              <a:t>■は名前空間やクラス名</a:t>
            </a:r>
            <a:br>
              <a:rPr kumimoji="1" lang="en-US" altLang="ja-JP" sz="2800" dirty="0">
                <a:solidFill>
                  <a:srgbClr val="FF0000"/>
                </a:solidFill>
              </a:rPr>
            </a:br>
            <a:r>
              <a:rPr kumimoji="1" lang="ja-JP" altLang="en-US" sz="2800" dirty="0">
                <a:solidFill>
                  <a:srgbClr val="FF0000"/>
                </a:solidFill>
              </a:rPr>
              <a:t>△は変数や関数名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15D6852-8F2B-4AED-8097-52E12F4293E0}"/>
              </a:ext>
            </a:extLst>
          </p:cNvPr>
          <p:cNvSpPr txBox="1"/>
          <p:nvPr/>
        </p:nvSpPr>
        <p:spPr>
          <a:xfrm>
            <a:off x="5103322" y="2972735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ダブルコロン</a:t>
            </a:r>
          </a:p>
        </p:txBody>
      </p:sp>
    </p:spTree>
    <p:extLst>
      <p:ext uri="{BB962C8B-B14F-4D97-AF65-F5344CB8AC3E}">
        <p14:creationId xmlns:p14="http://schemas.microsoft.com/office/powerpoint/2010/main" val="38651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42F1A-863E-48D2-B94D-A54F8F15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C++</a:t>
            </a:r>
            <a:r>
              <a:rPr lang="ja-JP" altLang="en-US" dirty="0"/>
              <a:t>と</a:t>
            </a:r>
            <a:r>
              <a:rPr lang="en-US" altLang="ja-JP" dirty="0"/>
              <a:t>C</a:t>
            </a:r>
            <a:r>
              <a:rPr lang="ja-JP" altLang="en-US" dirty="0"/>
              <a:t>言語の違い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EABD46-697C-4EEF-B061-72D54875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>
                <a:solidFill>
                  <a:srgbClr val="00B050"/>
                </a:solidFill>
              </a:rPr>
              <a:t>ストリームの概念</a:t>
            </a:r>
            <a:br>
              <a:rPr lang="en-US" altLang="ja-JP" dirty="0"/>
            </a:br>
            <a:r>
              <a:rPr lang="en-US" altLang="ja-JP" dirty="0"/>
              <a:t>C++:	</a:t>
            </a:r>
            <a:r>
              <a:rPr lang="ja-JP" altLang="en-US" dirty="0"/>
              <a:t>画面表示、キー入力、ファイル入出力すべて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ja-JP" altLang="en-US" b="1" dirty="0">
                <a:solidFill>
                  <a:srgbClr val="FF0000"/>
                </a:solidFill>
              </a:rPr>
              <a:t>ストリーム</a:t>
            </a:r>
            <a:r>
              <a:rPr lang="ja-JP" altLang="en-US" dirty="0"/>
              <a:t>（プログラムやデータの流れ）と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ja-JP" altLang="en-US" dirty="0"/>
              <a:t>いう概念を使って記述する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en-US" altLang="ja-JP" dirty="0" err="1"/>
              <a:t>cout</a:t>
            </a:r>
            <a:r>
              <a:rPr lang="en-US" altLang="ja-JP" dirty="0"/>
              <a:t> &lt;&lt; “test”</a:t>
            </a:r>
            <a:r>
              <a:rPr lang="ja-JP" altLang="en-US" dirty="0"/>
              <a:t>もストリームを使用</a:t>
            </a:r>
            <a:br>
              <a:rPr lang="en-US" altLang="ja-JP" dirty="0"/>
            </a:br>
            <a:endParaRPr lang="en-US" altLang="ja-JP" dirty="0"/>
          </a:p>
          <a:p>
            <a:r>
              <a:rPr kumimoji="1" lang="ja-JP" altLang="en-US" b="1" dirty="0">
                <a:solidFill>
                  <a:srgbClr val="00B050"/>
                </a:solidFill>
              </a:rPr>
              <a:t>文字列変数</a:t>
            </a:r>
            <a:r>
              <a:rPr kumimoji="1" lang="en-US" altLang="ja-JP" b="1" dirty="0">
                <a:solidFill>
                  <a:srgbClr val="00B050"/>
                </a:solidFill>
              </a:rPr>
              <a:t>string</a:t>
            </a:r>
            <a:br>
              <a:rPr kumimoji="1" lang="en-US" altLang="ja-JP" dirty="0"/>
            </a:br>
            <a:r>
              <a:rPr kumimoji="1" lang="en-US" altLang="ja-JP" dirty="0"/>
              <a:t>C++:	</a:t>
            </a:r>
            <a:r>
              <a:rPr kumimoji="1" lang="ja-JP" altLang="en-US" dirty="0"/>
              <a:t>文字列を表現する際、文字型変数でなく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en-US" altLang="ja-JP" b="1" dirty="0">
                <a:solidFill>
                  <a:srgbClr val="00B0F0"/>
                </a:solidFill>
              </a:rPr>
              <a:t>string</a:t>
            </a:r>
            <a:r>
              <a:rPr lang="ja-JP" altLang="en-US" b="1" dirty="0">
                <a:solidFill>
                  <a:srgbClr val="00B0F0"/>
                </a:solidFill>
              </a:rPr>
              <a:t>型</a:t>
            </a:r>
            <a:r>
              <a:rPr lang="ja-JP" altLang="en-US" dirty="0"/>
              <a:t>を使用可能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400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42F1A-863E-48D2-B94D-A54F8F15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C++</a:t>
            </a:r>
            <a:r>
              <a:rPr lang="ja-JP" altLang="en-US" dirty="0"/>
              <a:t>と</a:t>
            </a:r>
            <a:r>
              <a:rPr lang="en-US" altLang="ja-JP" dirty="0"/>
              <a:t>C</a:t>
            </a:r>
            <a:r>
              <a:rPr lang="ja-JP" altLang="en-US" dirty="0"/>
              <a:t>言語の違い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EABD46-697C-4EEF-B061-72D54875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dirty="0">
                <a:solidFill>
                  <a:srgbClr val="00B050"/>
                </a:solidFill>
              </a:rPr>
              <a:t>型推論</a:t>
            </a:r>
            <a:br>
              <a:rPr lang="en-US" altLang="ja-JP" dirty="0"/>
            </a:br>
            <a:r>
              <a:rPr lang="en-US" altLang="ja-JP" dirty="0"/>
              <a:t>C++:	int</a:t>
            </a:r>
            <a:r>
              <a:rPr lang="ja-JP" altLang="en-US" dirty="0"/>
              <a:t>や</a:t>
            </a:r>
            <a:r>
              <a:rPr lang="en-US" altLang="ja-JP" dirty="0"/>
              <a:t>double</a:t>
            </a:r>
            <a:r>
              <a:rPr lang="ja-JP" altLang="en-US" dirty="0"/>
              <a:t>といった明示的な型宣言を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ja-JP" altLang="en-US" dirty="0"/>
              <a:t>使用せず、</a:t>
            </a:r>
            <a:r>
              <a:rPr lang="en-US" altLang="ja-JP" b="1" dirty="0">
                <a:solidFill>
                  <a:srgbClr val="00B050"/>
                </a:solidFill>
              </a:rPr>
              <a:t>auto</a:t>
            </a:r>
            <a:r>
              <a:rPr lang="ja-JP" altLang="en-US" b="1" dirty="0">
                <a:solidFill>
                  <a:srgbClr val="00B050"/>
                </a:solidFill>
              </a:rPr>
              <a:t>宣言子</a:t>
            </a:r>
            <a:r>
              <a:rPr lang="ja-JP" altLang="en-US" dirty="0"/>
              <a:t>を使って、変数を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ja-JP" altLang="en-US" dirty="0"/>
              <a:t>宣言したり、関数の戻り値に使用できる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ja-JP" altLang="en-US" dirty="0"/>
              <a:t>例</a:t>
            </a:r>
            <a:r>
              <a:rPr lang="en-US" altLang="ja-JP" dirty="0"/>
              <a:t>	</a:t>
            </a:r>
            <a:r>
              <a:rPr lang="en-US" altLang="ja-JP" dirty="0">
                <a:solidFill>
                  <a:srgbClr val="00B050"/>
                </a:solidFill>
              </a:rPr>
              <a:t>auto</a:t>
            </a:r>
            <a:r>
              <a:rPr lang="en-US" altLang="ja-JP" dirty="0"/>
              <a:t> a = </a:t>
            </a:r>
            <a:r>
              <a:rPr lang="en-US" altLang="ja-JP" dirty="0">
                <a:solidFill>
                  <a:srgbClr val="00B0F0"/>
                </a:solidFill>
              </a:rPr>
              <a:t>10</a:t>
            </a:r>
            <a:r>
              <a:rPr lang="en-US" altLang="ja-JP" dirty="0"/>
              <a:t>; //a</a:t>
            </a:r>
            <a:r>
              <a:rPr lang="ja-JP" altLang="en-US" dirty="0"/>
              <a:t>は</a:t>
            </a:r>
            <a:r>
              <a:rPr lang="ja-JP" altLang="en-US" dirty="0">
                <a:solidFill>
                  <a:srgbClr val="00B0F0"/>
                </a:solidFill>
              </a:rPr>
              <a:t>整数</a:t>
            </a:r>
            <a:r>
              <a:rPr lang="ja-JP" altLang="en-US" dirty="0"/>
              <a:t>型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ja-JP" altLang="en-US" dirty="0"/>
              <a:t>　　</a:t>
            </a:r>
            <a:r>
              <a:rPr lang="en-US" altLang="ja-JP" dirty="0"/>
              <a:t>	</a:t>
            </a:r>
            <a:r>
              <a:rPr lang="en-US" altLang="ja-JP" dirty="0">
                <a:solidFill>
                  <a:srgbClr val="00B050"/>
                </a:solidFill>
              </a:rPr>
              <a:t>auto</a:t>
            </a:r>
            <a:r>
              <a:rPr lang="en-US" altLang="ja-JP" dirty="0"/>
              <a:t> b = </a:t>
            </a:r>
            <a:r>
              <a:rPr lang="en-US" altLang="ja-JP" dirty="0">
                <a:solidFill>
                  <a:srgbClr val="FF0000"/>
                </a:solidFill>
              </a:rPr>
              <a:t>1.5</a:t>
            </a:r>
            <a:r>
              <a:rPr lang="en-US" altLang="ja-JP" dirty="0"/>
              <a:t>;//b</a:t>
            </a:r>
            <a:r>
              <a:rPr lang="ja-JP" altLang="en-US" dirty="0"/>
              <a:t>は</a:t>
            </a:r>
            <a:r>
              <a:rPr lang="ja-JP" altLang="en-US" dirty="0">
                <a:solidFill>
                  <a:srgbClr val="FF0000"/>
                </a:solidFill>
              </a:rPr>
              <a:t>実数</a:t>
            </a:r>
            <a:r>
              <a:rPr lang="ja-JP" altLang="en-US" dirty="0"/>
              <a:t>型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b="1" dirty="0">
                <a:solidFill>
                  <a:srgbClr val="00B050"/>
                </a:solidFill>
              </a:rPr>
              <a:t>スマートポインタ</a:t>
            </a:r>
            <a:br>
              <a:rPr lang="en-US" altLang="ja-JP" dirty="0"/>
            </a:br>
            <a:r>
              <a:rPr lang="en-US" altLang="ja-JP" dirty="0"/>
              <a:t>C++</a:t>
            </a:r>
            <a:r>
              <a:rPr lang="ja-JP" altLang="en-US" dirty="0"/>
              <a:t>：</a:t>
            </a:r>
            <a:r>
              <a:rPr lang="en-US" altLang="ja-JP" dirty="0"/>
              <a:t>	C</a:t>
            </a:r>
            <a:r>
              <a:rPr lang="ja-JP" altLang="en-US" dirty="0"/>
              <a:t>のポインタから、より厳密なメモリ管理を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ja-JP" altLang="en-US" dirty="0"/>
              <a:t>行えるようにしたポインタ</a:t>
            </a:r>
            <a:r>
              <a:rPr lang="ja-JP" altLang="en-US" dirty="0">
                <a:solidFill>
                  <a:srgbClr val="FF0000"/>
                </a:solidFill>
              </a:rPr>
              <a:t>（２年生で習う）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8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42F1A-863E-48D2-B94D-A54F8F15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C++</a:t>
            </a:r>
            <a:r>
              <a:rPr lang="ja-JP" altLang="en-US" dirty="0"/>
              <a:t>と</a:t>
            </a:r>
            <a:r>
              <a:rPr lang="en-US" altLang="ja-JP" dirty="0"/>
              <a:t>C</a:t>
            </a:r>
            <a:r>
              <a:rPr lang="ja-JP" altLang="en-US" dirty="0"/>
              <a:t>言語の違い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EABD46-697C-4EEF-B061-72D54875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b="1" dirty="0">
                <a:solidFill>
                  <a:srgbClr val="00B050"/>
                </a:solidFill>
              </a:rPr>
              <a:t>bool</a:t>
            </a:r>
            <a:r>
              <a:rPr lang="ja-JP" altLang="en-US" b="1" dirty="0">
                <a:solidFill>
                  <a:srgbClr val="00B050"/>
                </a:solidFill>
              </a:rPr>
              <a:t>型</a:t>
            </a:r>
            <a:br>
              <a:rPr lang="en-US" altLang="ja-JP" dirty="0"/>
            </a:br>
            <a:r>
              <a:rPr lang="en-US" altLang="ja-JP" dirty="0"/>
              <a:t>C++:	</a:t>
            </a:r>
            <a:r>
              <a:rPr lang="en-US" altLang="ja-JP" dirty="0">
                <a:solidFill>
                  <a:srgbClr val="00B0F0"/>
                </a:solidFill>
              </a:rPr>
              <a:t>true</a:t>
            </a:r>
            <a:r>
              <a:rPr lang="ja-JP" altLang="en-US" dirty="0"/>
              <a:t>で</a:t>
            </a:r>
            <a:r>
              <a:rPr lang="ja-JP" altLang="en-US" dirty="0">
                <a:solidFill>
                  <a:srgbClr val="00B0F0"/>
                </a:solidFill>
              </a:rPr>
              <a:t>真</a:t>
            </a:r>
            <a:r>
              <a:rPr lang="ja-JP" altLang="en-US" dirty="0"/>
              <a:t>、</a:t>
            </a:r>
            <a:r>
              <a:rPr lang="en-US" altLang="ja-JP" dirty="0">
                <a:solidFill>
                  <a:srgbClr val="FF0000"/>
                </a:solidFill>
              </a:rPr>
              <a:t>false</a:t>
            </a:r>
            <a:r>
              <a:rPr lang="ja-JP" altLang="en-US" dirty="0"/>
              <a:t>で</a:t>
            </a:r>
            <a:r>
              <a:rPr lang="ja-JP" altLang="en-US" dirty="0">
                <a:solidFill>
                  <a:srgbClr val="FF0000"/>
                </a:solidFill>
              </a:rPr>
              <a:t>偽</a:t>
            </a:r>
            <a:r>
              <a:rPr lang="ja-JP" altLang="en-US" dirty="0"/>
              <a:t>を表現できる</a:t>
            </a:r>
            <a:br>
              <a:rPr lang="en-US" altLang="ja-JP" dirty="0"/>
            </a:br>
            <a:endParaRPr lang="en-US" altLang="ja-JP" dirty="0"/>
          </a:p>
          <a:p>
            <a:r>
              <a:rPr kumimoji="1" lang="ja-JP" altLang="en-US" b="1" dirty="0">
                <a:solidFill>
                  <a:srgbClr val="FF0000"/>
                </a:solidFill>
              </a:rPr>
              <a:t>クラス</a:t>
            </a:r>
            <a:r>
              <a:rPr kumimoji="1" lang="ja-JP" altLang="en-US" b="1" dirty="0"/>
              <a:t>と</a:t>
            </a:r>
            <a:r>
              <a:rPr kumimoji="1" lang="ja-JP" altLang="en-US" b="1" dirty="0">
                <a:solidFill>
                  <a:srgbClr val="00B050"/>
                </a:solidFill>
              </a:rPr>
              <a:t>オブジェクト　</a:t>
            </a:r>
            <a:r>
              <a:rPr kumimoji="1" lang="en-US" altLang="ja-JP" b="1" dirty="0">
                <a:solidFill>
                  <a:srgbClr val="FF00FF"/>
                </a:solidFill>
              </a:rPr>
              <a:t>【</a:t>
            </a:r>
            <a:r>
              <a:rPr kumimoji="1" lang="ja-JP" altLang="en-US" b="1" dirty="0">
                <a:solidFill>
                  <a:srgbClr val="FF00FF"/>
                </a:solidFill>
              </a:rPr>
              <a:t>重要</a:t>
            </a:r>
            <a:r>
              <a:rPr kumimoji="1" lang="en-US" altLang="ja-JP" b="1" dirty="0">
                <a:solidFill>
                  <a:srgbClr val="FF00FF"/>
                </a:solidFill>
              </a:rPr>
              <a:t>!!!】</a:t>
            </a:r>
            <a:br>
              <a:rPr kumimoji="1" lang="en-US" altLang="ja-JP" dirty="0"/>
            </a:br>
            <a:r>
              <a:rPr kumimoji="1" lang="en-US" altLang="ja-JP" dirty="0"/>
              <a:t>C++:	</a:t>
            </a:r>
            <a:r>
              <a:rPr kumimoji="1" lang="ja-JP" altLang="en-US" dirty="0"/>
              <a:t>構造体を発展させたもので、データだけで</a:t>
            </a:r>
            <a:br>
              <a:rPr kumimoji="1" lang="en-US" altLang="ja-JP" dirty="0"/>
            </a:br>
            <a:r>
              <a:rPr kumimoji="1" lang="ja-JP" altLang="en-US" dirty="0"/>
              <a:t>　　</a:t>
            </a:r>
            <a:r>
              <a:rPr kumimoji="1" lang="en-US" altLang="ja-JP" dirty="0"/>
              <a:t>		</a:t>
            </a:r>
            <a:r>
              <a:rPr kumimoji="1" lang="ja-JP" altLang="en-US" dirty="0"/>
              <a:t>なく、データを処理する関数も内包できる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		</a:t>
            </a:r>
            <a:r>
              <a:rPr kumimoji="1" lang="ja-JP" altLang="en-US" dirty="0"/>
              <a:t>クラスは設計図にあたり、そこから</a:t>
            </a:r>
            <a:r>
              <a:rPr kumimoji="1" lang="ja-JP" altLang="en-US" dirty="0">
                <a:solidFill>
                  <a:srgbClr val="00B050"/>
                </a:solidFill>
              </a:rPr>
              <a:t>オブジェ</a:t>
            </a:r>
            <a:br>
              <a:rPr kumimoji="1" lang="en-US" altLang="ja-JP" dirty="0">
                <a:solidFill>
                  <a:srgbClr val="00B050"/>
                </a:solidFill>
              </a:rPr>
            </a:br>
            <a:r>
              <a:rPr kumimoji="1" lang="en-US" altLang="ja-JP" dirty="0">
                <a:solidFill>
                  <a:srgbClr val="00B050"/>
                </a:solidFill>
              </a:rPr>
              <a:t>		</a:t>
            </a:r>
            <a:r>
              <a:rPr kumimoji="1" lang="ja-JP" altLang="en-US" dirty="0">
                <a:solidFill>
                  <a:srgbClr val="00B050"/>
                </a:solidFill>
              </a:rPr>
              <a:t>クト</a:t>
            </a:r>
            <a:r>
              <a:rPr kumimoji="1" lang="ja-JP" altLang="en-US" dirty="0"/>
              <a:t>を生成して値を設定したり、関数を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kumimoji="1" lang="ja-JP" altLang="en-US" dirty="0"/>
              <a:t>実行</a:t>
            </a:r>
            <a:r>
              <a:rPr lang="ja-JP" altLang="en-US" dirty="0"/>
              <a:t>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324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E6CED-9C2C-7E39-0179-9F6A1F73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その他の</a:t>
            </a:r>
            <a:r>
              <a:rPr lang="en-US" altLang="ja-JP" dirty="0"/>
              <a:t>C++</a:t>
            </a:r>
            <a:r>
              <a:rPr lang="ja-JP" altLang="en-US" dirty="0"/>
              <a:t>関連キーワード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0743FE-C8E4-6A16-FFE3-EF1295E1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インスタンス</a:t>
            </a:r>
            <a:endParaRPr lang="en-US" altLang="ja-JP" dirty="0"/>
          </a:p>
          <a:p>
            <a:r>
              <a:rPr kumimoji="1" lang="ja-JP" altLang="en-US" dirty="0"/>
              <a:t>継承／ポリモーフィズム</a:t>
            </a:r>
            <a:endParaRPr kumimoji="1" lang="en-US" altLang="ja-JP" dirty="0"/>
          </a:p>
          <a:p>
            <a:r>
              <a:rPr lang="ja-JP" altLang="en-US" dirty="0"/>
              <a:t>カプセル化</a:t>
            </a:r>
            <a:endParaRPr lang="en-US" altLang="ja-JP" dirty="0"/>
          </a:p>
          <a:p>
            <a:r>
              <a:rPr kumimoji="1" lang="ja-JP" altLang="en-US" dirty="0"/>
              <a:t>ゲッター</a:t>
            </a:r>
            <a:r>
              <a:rPr lang="ja-JP" altLang="en-US" dirty="0"/>
              <a:t>／セッター</a:t>
            </a:r>
            <a:endParaRPr lang="en-US" altLang="ja-JP" dirty="0"/>
          </a:p>
          <a:p>
            <a:r>
              <a:rPr kumimoji="1" lang="ja-JP" altLang="en-US" dirty="0"/>
              <a:t>コンストラクタ／デストラクタ</a:t>
            </a:r>
            <a:endParaRPr kumimoji="1" lang="en-US" altLang="ja-JP" dirty="0"/>
          </a:p>
          <a:p>
            <a:r>
              <a:rPr lang="ja-JP" altLang="en-US" dirty="0"/>
              <a:t>コンテナ（</a:t>
            </a:r>
            <a:r>
              <a:rPr lang="en-US" altLang="ja-JP" dirty="0"/>
              <a:t>vector</a:t>
            </a:r>
            <a:r>
              <a:rPr lang="ja-JP" altLang="en-US" dirty="0"/>
              <a:t>／</a:t>
            </a:r>
            <a:r>
              <a:rPr lang="en-US" altLang="ja-JP" dirty="0"/>
              <a:t>list</a:t>
            </a:r>
            <a:r>
              <a:rPr lang="ja-JP" altLang="en-US" dirty="0"/>
              <a:t>／イテレータ）</a:t>
            </a:r>
            <a:endParaRPr lang="en-US" altLang="ja-JP" dirty="0"/>
          </a:p>
          <a:p>
            <a:r>
              <a:rPr lang="ja-JP" altLang="en-US" dirty="0"/>
              <a:t>テンプレート</a:t>
            </a:r>
            <a:endParaRPr lang="en-US" altLang="ja-JP" dirty="0"/>
          </a:p>
          <a:p>
            <a:r>
              <a:rPr lang="ja-JP" altLang="en-US" dirty="0"/>
              <a:t>オーバーロード</a:t>
            </a:r>
            <a:endParaRPr lang="en-US" altLang="ja-JP" dirty="0"/>
          </a:p>
        </p:txBody>
      </p:sp>
      <p:sp>
        <p:nvSpPr>
          <p:cNvPr id="4" name="右中かっこ 3">
            <a:extLst>
              <a:ext uri="{FF2B5EF4-FFF2-40B4-BE49-F238E27FC236}">
                <a16:creationId xmlns:a16="http://schemas.microsoft.com/office/drawing/2014/main" id="{54DA1BE6-1373-4892-BB38-8DA8923C9ED1}"/>
              </a:ext>
            </a:extLst>
          </p:cNvPr>
          <p:cNvSpPr/>
          <p:nvPr/>
        </p:nvSpPr>
        <p:spPr>
          <a:xfrm>
            <a:off x="7207624" y="1376038"/>
            <a:ext cx="322729" cy="30704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AE0DC2-BF63-454B-9EE5-E02E9B0183D9}"/>
              </a:ext>
            </a:extLst>
          </p:cNvPr>
          <p:cNvSpPr txBox="1"/>
          <p:nvPr/>
        </p:nvSpPr>
        <p:spPr>
          <a:xfrm>
            <a:off x="7602071" y="2588100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クラス関連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A2F8F6-DAD9-430F-8F45-9F70BD6BF32B}"/>
              </a:ext>
            </a:extLst>
          </p:cNvPr>
          <p:cNvSpPr txBox="1"/>
          <p:nvPr/>
        </p:nvSpPr>
        <p:spPr>
          <a:xfrm>
            <a:off x="5905292" y="5616494"/>
            <a:ext cx="57631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00B0F0"/>
                </a:solidFill>
              </a:rPr>
              <a:t>いきなりは覚えられないので、</a:t>
            </a:r>
            <a:endParaRPr kumimoji="1" lang="en-US" altLang="ja-JP" sz="2800" dirty="0">
              <a:solidFill>
                <a:srgbClr val="00B0F0"/>
              </a:solidFill>
            </a:endParaRPr>
          </a:p>
          <a:p>
            <a:r>
              <a:rPr kumimoji="1" lang="ja-JP" altLang="en-US" sz="2800" dirty="0">
                <a:solidFill>
                  <a:srgbClr val="00B0F0"/>
                </a:solidFill>
              </a:rPr>
              <a:t>講義中に出てきたときに解説します</a:t>
            </a:r>
          </a:p>
        </p:txBody>
      </p:sp>
    </p:spTree>
    <p:extLst>
      <p:ext uri="{BB962C8B-B14F-4D97-AF65-F5344CB8AC3E}">
        <p14:creationId xmlns:p14="http://schemas.microsoft.com/office/powerpoint/2010/main" val="426524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のための準備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GitHubDesktop</a:t>
            </a:r>
            <a:r>
              <a:rPr kumimoji="1" lang="ja-JP" altLang="en-US" dirty="0"/>
              <a:t>で</a:t>
            </a:r>
            <a:br>
              <a:rPr lang="en-US" altLang="ja-JP" dirty="0"/>
            </a:br>
            <a:r>
              <a:rPr kumimoji="1" lang="en-US" altLang="ja-JP" dirty="0"/>
              <a:t>C++</a:t>
            </a:r>
            <a:r>
              <a:rPr kumimoji="1" lang="ja-JP" altLang="en-US" dirty="0"/>
              <a:t>用のリポジトリ作成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リポジトリ名は</a:t>
            </a:r>
            <a:r>
              <a:rPr kumimoji="1" lang="en-US" altLang="ja-JP" dirty="0"/>
              <a:t>C</a:t>
            </a:r>
            <a:r>
              <a:rPr kumimoji="1" lang="ja-JP" altLang="en-US" dirty="0"/>
              <a:t>言語と</a:t>
            </a:r>
            <a:br>
              <a:rPr kumimoji="1" lang="en-US" altLang="ja-JP" dirty="0"/>
            </a:br>
            <a:r>
              <a:rPr kumimoji="1" lang="ja-JP" altLang="en-US" dirty="0"/>
              <a:t>かぶらない名前にする</a:t>
            </a:r>
            <a:br>
              <a:rPr kumimoji="1" lang="en-US" altLang="ja-JP" dirty="0"/>
            </a:br>
            <a:r>
              <a:rPr kumimoji="1" lang="ja-JP" altLang="en-US" dirty="0"/>
              <a:t>ここでは</a:t>
            </a:r>
            <a:r>
              <a:rPr kumimoji="1" lang="en-US" altLang="ja-JP" dirty="0">
                <a:solidFill>
                  <a:srgbClr val="FF0000"/>
                </a:solidFill>
              </a:rPr>
              <a:t>cpp2025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Git ignore</a:t>
            </a:r>
            <a:r>
              <a:rPr kumimoji="1" lang="ja-JP" altLang="en-US" dirty="0"/>
              <a:t>は</a:t>
            </a:r>
            <a:r>
              <a:rPr kumimoji="1" lang="en-US" altLang="ja-JP" dirty="0">
                <a:solidFill>
                  <a:srgbClr val="FF0000"/>
                </a:solidFill>
              </a:rPr>
              <a:t>C++</a:t>
            </a:r>
            <a:r>
              <a:rPr kumimoji="1" lang="ja-JP" altLang="en-US" dirty="0"/>
              <a:t>を</a:t>
            </a:r>
            <a:br>
              <a:rPr kumimoji="1" lang="en-US" altLang="ja-JP" dirty="0"/>
            </a:br>
            <a:r>
              <a:rPr kumimoji="1" lang="ja-JP" altLang="en-US" dirty="0"/>
              <a:t>選択しておく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D6404B3-4F69-4E27-AB2E-4D0C144F9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625" y="380695"/>
            <a:ext cx="5263724" cy="61120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A427CDE-CFFE-B4E9-DF17-8AC99563D7F2}"/>
              </a:ext>
            </a:extLst>
          </p:cNvPr>
          <p:cNvSpPr/>
          <p:nvPr/>
        </p:nvSpPr>
        <p:spPr>
          <a:xfrm>
            <a:off x="6591719" y="1537397"/>
            <a:ext cx="4953837" cy="422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9A694F-E808-C0D2-A768-77C1E2A5567F}"/>
              </a:ext>
            </a:extLst>
          </p:cNvPr>
          <p:cNvSpPr/>
          <p:nvPr/>
        </p:nvSpPr>
        <p:spPr>
          <a:xfrm>
            <a:off x="6600569" y="3067562"/>
            <a:ext cx="3869814" cy="422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58220E3-A342-0685-289D-E27E6BC0E6DA}"/>
              </a:ext>
            </a:extLst>
          </p:cNvPr>
          <p:cNvSpPr/>
          <p:nvPr/>
        </p:nvSpPr>
        <p:spPr>
          <a:xfrm>
            <a:off x="6591719" y="3557317"/>
            <a:ext cx="241160" cy="271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7B758B-96F4-7650-84B0-BE3CC15EF19B}"/>
              </a:ext>
            </a:extLst>
          </p:cNvPr>
          <p:cNvSpPr/>
          <p:nvPr/>
        </p:nvSpPr>
        <p:spPr>
          <a:xfrm>
            <a:off x="6600569" y="4210124"/>
            <a:ext cx="4953837" cy="422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4F2280A-D45D-8727-F109-EB2B6FA47B60}"/>
              </a:ext>
            </a:extLst>
          </p:cNvPr>
          <p:cNvSpPr/>
          <p:nvPr/>
        </p:nvSpPr>
        <p:spPr>
          <a:xfrm>
            <a:off x="8139164" y="5868102"/>
            <a:ext cx="1699847" cy="422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C651834-4C69-4C96-8B56-20288C3C8413}"/>
              </a:ext>
            </a:extLst>
          </p:cNvPr>
          <p:cNvSpPr/>
          <p:nvPr/>
        </p:nvSpPr>
        <p:spPr>
          <a:xfrm>
            <a:off x="6712299" y="1653413"/>
            <a:ext cx="870495" cy="226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BB139C6-CE51-45D5-B1B3-45E13C11791E}"/>
              </a:ext>
            </a:extLst>
          </p:cNvPr>
          <p:cNvSpPr txBox="1"/>
          <p:nvPr/>
        </p:nvSpPr>
        <p:spPr>
          <a:xfrm>
            <a:off x="6632692" y="1563746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ｃｐｐ２０２５</a:t>
            </a:r>
          </a:p>
        </p:txBody>
      </p:sp>
    </p:spTree>
    <p:extLst>
      <p:ext uri="{BB962C8B-B14F-4D97-AF65-F5344CB8AC3E}">
        <p14:creationId xmlns:p14="http://schemas.microsoft.com/office/powerpoint/2010/main" val="200358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2317</TotalTime>
  <Words>2144</Words>
  <Application>Microsoft Office PowerPoint</Application>
  <PresentationFormat>ワイド画面</PresentationFormat>
  <Paragraphs>244</Paragraphs>
  <Slides>29</Slides>
  <Notes>0</Notes>
  <HiddenSlides>2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0</vt:i4>
      </vt:variant>
      <vt:variant>
        <vt:lpstr>スライド タイトル</vt:lpstr>
      </vt:variant>
      <vt:variant>
        <vt:i4>29</vt:i4>
      </vt:variant>
    </vt:vector>
  </HeadingPairs>
  <TitlesOfParts>
    <vt:vector size="33" baseType="lpstr">
      <vt:lpstr>BIZ UDPゴシック</vt:lpstr>
      <vt:lpstr>0xProto</vt:lpstr>
      <vt:lpstr>Arial</vt:lpstr>
      <vt:lpstr>Office Theme</vt:lpstr>
      <vt:lpstr>C++とC言語の違い</vt:lpstr>
      <vt:lpstr>C++とC言語の違い</vt:lpstr>
      <vt:lpstr>名前空間の例</vt:lpstr>
      <vt:lpstr>名前空間の例</vt:lpstr>
      <vt:lpstr>C++とC言語の違い</vt:lpstr>
      <vt:lpstr>C++とC言語の違い</vt:lpstr>
      <vt:lpstr>C++とC言語の違い</vt:lpstr>
      <vt:lpstr>その他のC++関連キーワード</vt:lpstr>
      <vt:lpstr>C++のための準備</vt:lpstr>
      <vt:lpstr>C++のための準備</vt:lpstr>
      <vt:lpstr>C++のための準備</vt:lpstr>
      <vt:lpstr>C++のための準備</vt:lpstr>
      <vt:lpstr>C++のための準備</vt:lpstr>
      <vt:lpstr>C++のための準備</vt:lpstr>
      <vt:lpstr>C++のための準備</vt:lpstr>
      <vt:lpstr>C++のための準備</vt:lpstr>
      <vt:lpstr>C++のための準備</vt:lpstr>
      <vt:lpstr>C++のための準備</vt:lpstr>
      <vt:lpstr>C++のための準備</vt:lpstr>
      <vt:lpstr>C++のための準備</vt:lpstr>
      <vt:lpstr>C++のための準備</vt:lpstr>
      <vt:lpstr>C++のための準備</vt:lpstr>
      <vt:lpstr>main関数の戻り値</vt:lpstr>
      <vt:lpstr>C++でのコンパイル方法</vt:lpstr>
      <vt:lpstr>string型</vt:lpstr>
      <vt:lpstr>string型</vt:lpstr>
      <vt:lpstr>string型</vt:lpstr>
      <vt:lpstr>string型</vt:lpstr>
      <vt:lpstr>string型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65</cp:revision>
  <dcterms:created xsi:type="dcterms:W3CDTF">2024-07-09T01:55:23Z</dcterms:created>
  <dcterms:modified xsi:type="dcterms:W3CDTF">2025-07-10T06:26:21Z</dcterms:modified>
</cp:coreProperties>
</file>