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63" r:id="rId2"/>
    <p:sldId id="269" r:id="rId3"/>
    <p:sldId id="345" r:id="rId4"/>
    <p:sldId id="346" r:id="rId5"/>
    <p:sldId id="270" r:id="rId6"/>
    <p:sldId id="347" r:id="rId7"/>
    <p:sldId id="348" r:id="rId8"/>
    <p:sldId id="343" r:id="rId9"/>
    <p:sldId id="356" r:id="rId10"/>
    <p:sldId id="349" r:id="rId11"/>
    <p:sldId id="370" r:id="rId12"/>
    <p:sldId id="350" r:id="rId13"/>
    <p:sldId id="357" r:id="rId14"/>
    <p:sldId id="358" r:id="rId15"/>
    <p:sldId id="368" r:id="rId16"/>
    <p:sldId id="360" r:id="rId17"/>
    <p:sldId id="365" r:id="rId18"/>
    <p:sldId id="369" r:id="rId19"/>
    <p:sldId id="361" r:id="rId20"/>
    <p:sldId id="359" r:id="rId21"/>
    <p:sldId id="362" r:id="rId22"/>
    <p:sldId id="371" r:id="rId23"/>
    <p:sldId id="372" r:id="rId24"/>
    <p:sldId id="364" r:id="rId25"/>
    <p:sldId id="366" r:id="rId26"/>
    <p:sldId id="36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70AD4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varScale="1">
        <p:scale>
          <a:sx n="79" d="100"/>
          <a:sy n="79" d="100"/>
        </p:scale>
        <p:origin x="6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2024/10/4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2024/10/4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2024/10/4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2024/10/4</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ja-JP" altLang="en-US" dirty="0"/>
              <a:t>コンテナクラスの一種</a:t>
            </a:r>
            <a:br>
              <a:rPr lang="en-US" altLang="ja-JP" dirty="0"/>
            </a:br>
            <a:endParaRPr lang="en-US" altLang="ja-JP" dirty="0"/>
          </a:p>
          <a:p>
            <a:r>
              <a:rPr lang="ja-JP" altLang="en-US" dirty="0"/>
              <a:t>コンテナとは？</a:t>
            </a:r>
            <a:br>
              <a:rPr lang="en-US" altLang="ja-JP" dirty="0"/>
            </a:br>
            <a:r>
              <a:rPr lang="en-US" altLang="ja-JP" b="1" dirty="0">
                <a:solidFill>
                  <a:srgbClr val="FF0000"/>
                </a:solidFill>
              </a:rPr>
              <a:t>STL</a:t>
            </a:r>
            <a:r>
              <a:rPr lang="ja-JP" altLang="en-US" b="1" dirty="0">
                <a:solidFill>
                  <a:srgbClr val="FF0000"/>
                </a:solidFill>
              </a:rPr>
              <a:t>（</a:t>
            </a:r>
            <a:r>
              <a:rPr lang="en-US" altLang="ja-JP" b="1" dirty="0">
                <a:solidFill>
                  <a:srgbClr val="FF0000"/>
                </a:solidFill>
              </a:rPr>
              <a:t>Standard Template Library</a:t>
            </a:r>
            <a:r>
              <a:rPr lang="ja-JP" altLang="en-US" b="1" dirty="0">
                <a:solidFill>
                  <a:srgbClr val="FF0000"/>
                </a:solidFill>
              </a:rPr>
              <a:t>）</a:t>
            </a:r>
            <a:r>
              <a:rPr lang="ja-JP" altLang="en-US" dirty="0"/>
              <a:t>で定義されている、</a:t>
            </a:r>
            <a:r>
              <a:rPr lang="en-US" altLang="ja-JP" dirty="0"/>
              <a:t>C</a:t>
            </a:r>
            <a:r>
              <a:rPr lang="ja-JP" altLang="en-US" dirty="0"/>
              <a:t>言語の配列のように複数の値を格納できるもの</a:t>
            </a:r>
            <a:br>
              <a:rPr lang="en-US" altLang="ja-JP" dirty="0"/>
            </a:br>
            <a:endParaRPr lang="en-US" altLang="ja-JP" dirty="0"/>
          </a:p>
          <a:p>
            <a:r>
              <a:rPr lang="en-US" altLang="ja-JP" dirty="0"/>
              <a:t>vector, list, map, array, </a:t>
            </a:r>
            <a:r>
              <a:rPr lang="en-US" altLang="ja-JP" dirty="0" err="1"/>
              <a:t>bitset</a:t>
            </a:r>
            <a:r>
              <a:rPr lang="en-US" altLang="ja-JP" dirty="0"/>
              <a:t>, stack, queue </a:t>
            </a:r>
            <a:r>
              <a:rPr lang="ja-JP" altLang="en-US" dirty="0"/>
              <a:t>等さまざまな</a:t>
            </a:r>
            <a:br>
              <a:rPr lang="en-US" altLang="ja-JP" dirty="0"/>
            </a:br>
            <a:r>
              <a:rPr lang="ja-JP" altLang="en-US" dirty="0"/>
              <a:t>コンテナクラスが存在する</a:t>
            </a:r>
            <a:endParaRPr lang="en-US" altLang="ja-JP" dirty="0"/>
          </a:p>
        </p:txBody>
      </p:sp>
    </p:spTree>
    <p:extLst>
      <p:ext uri="{BB962C8B-B14F-4D97-AF65-F5344CB8AC3E}">
        <p14:creationId xmlns:p14="http://schemas.microsoft.com/office/powerpoint/2010/main" val="106759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の宣言方法</a:t>
            </a:r>
            <a:br>
              <a:rPr lang="en-US" altLang="ja-JP" dirty="0"/>
            </a:br>
            <a:endParaRPr lang="en-US" altLang="ja-JP" dirty="0"/>
          </a:p>
          <a:p>
            <a:r>
              <a:rPr lang="en-US" altLang="ja-JP" dirty="0">
                <a:solidFill>
                  <a:srgbClr val="FF0000"/>
                </a:solidFill>
              </a:rPr>
              <a:t>#include &lt;vector&gt; </a:t>
            </a:r>
            <a:r>
              <a:rPr lang="ja-JP" altLang="en-US" dirty="0"/>
              <a:t>が必須</a:t>
            </a:r>
            <a:r>
              <a:rPr lang="en-US" altLang="ja-JP" dirty="0"/>
              <a:t>!</a:t>
            </a:r>
            <a:br>
              <a:rPr lang="en-US" altLang="ja-JP" dirty="0"/>
            </a:br>
            <a:endParaRPr lang="en-US" altLang="ja-JP" dirty="0"/>
          </a:p>
          <a:p>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 </a:t>
            </a:r>
            <a:r>
              <a:rPr lang="ja-JP" altLang="en-US" dirty="0">
                <a:solidFill>
                  <a:srgbClr val="FF00FF"/>
                </a:solidFill>
              </a:rPr>
              <a:t>配列名</a:t>
            </a:r>
            <a:br>
              <a:rPr lang="en-US" altLang="ja-JP" dirty="0"/>
            </a:br>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 </a:t>
            </a:r>
            <a:r>
              <a:rPr lang="ja-JP" altLang="en-US" dirty="0">
                <a:solidFill>
                  <a:srgbClr val="FF00FF"/>
                </a:solidFill>
              </a:rPr>
              <a:t>配列名 </a:t>
            </a:r>
            <a:r>
              <a:rPr lang="en-US" altLang="ja-JP" dirty="0">
                <a:solidFill>
                  <a:srgbClr val="00B050"/>
                </a:solidFill>
              </a:rPr>
              <a:t>{ </a:t>
            </a:r>
            <a:r>
              <a:rPr lang="ja-JP" altLang="en-US" dirty="0">
                <a:solidFill>
                  <a:srgbClr val="00B050"/>
                </a:solidFill>
              </a:rPr>
              <a:t>初期値 </a:t>
            </a:r>
            <a:r>
              <a:rPr lang="en-US" altLang="ja-JP" dirty="0">
                <a:solidFill>
                  <a:srgbClr val="00B050"/>
                </a:solidFill>
              </a:rPr>
              <a:t>}</a:t>
            </a:r>
            <a:br>
              <a:rPr lang="en-US" altLang="ja-JP" dirty="0">
                <a:solidFill>
                  <a:srgbClr val="00B050"/>
                </a:solidFill>
              </a:rPr>
            </a:br>
            <a:br>
              <a:rPr lang="en-US" altLang="ja-JP" dirty="0">
                <a:solidFill>
                  <a:srgbClr val="00B050"/>
                </a:solidFill>
              </a:rPr>
            </a:br>
            <a:r>
              <a:rPr lang="en-US" altLang="ja-JP" dirty="0"/>
              <a:t>※</a:t>
            </a:r>
            <a:r>
              <a:rPr lang="en-US" altLang="ja-JP" dirty="0">
                <a:solidFill>
                  <a:srgbClr val="0070C0"/>
                </a:solidFill>
              </a:rPr>
              <a:t>using namespace std</a:t>
            </a:r>
            <a:r>
              <a:rPr lang="ja-JP" altLang="en-US" dirty="0"/>
              <a:t>を記述している場合</a:t>
            </a:r>
            <a:br>
              <a:rPr lang="en-US" altLang="ja-JP" dirty="0"/>
            </a:br>
            <a:r>
              <a:rPr lang="ja-JP" altLang="en-US" dirty="0"/>
              <a:t>　　「 </a:t>
            </a:r>
            <a:r>
              <a:rPr lang="en-US" altLang="ja-JP" dirty="0"/>
              <a:t>std:: </a:t>
            </a:r>
            <a:r>
              <a:rPr lang="ja-JP" altLang="en-US" dirty="0"/>
              <a:t>」は省略可能</a:t>
            </a:r>
            <a:endParaRPr lang="en-US" altLang="ja-JP" dirty="0"/>
          </a:p>
        </p:txBody>
      </p:sp>
    </p:spTree>
    <p:extLst>
      <p:ext uri="{BB962C8B-B14F-4D97-AF65-F5344CB8AC3E}">
        <p14:creationId xmlns:p14="http://schemas.microsoft.com/office/powerpoint/2010/main" val="1786727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355312"/>
          </a:xfrm>
          <a:prstGeom prst="rect">
            <a:avLst/>
          </a:prstGeom>
          <a:noFill/>
          <a:ln>
            <a:solidFill>
              <a:schemeClr val="tx1"/>
            </a:solidFill>
          </a:ln>
        </p:spPr>
        <p:txBody>
          <a:bodyPr wrap="square" rtlCol="0">
            <a:spAutoFit/>
          </a:bodyPr>
          <a:lstStyle/>
          <a:p>
            <a:r>
              <a:rPr lang="en-US" altLang="ja-JP" dirty="0">
                <a:solidFill>
                  <a:srgbClr val="808080"/>
                </a:solidFill>
                <a:ea typeface="ＭＳ ゴシック" panose="020B0609070205080204" pitchFamily="49" charset="-128"/>
              </a:rPr>
              <a:t>#include</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&lt;vector&gt;</a:t>
            </a:r>
            <a:endParaRPr lang="en-US" altLang="ja-JP" dirty="0">
              <a:solidFill>
                <a:srgbClr val="000000"/>
              </a:solidFill>
              <a:ea typeface="ＭＳ ゴシック" panose="020B0609070205080204" pitchFamily="49" charset="-128"/>
            </a:endParaRPr>
          </a:p>
          <a:p>
            <a:r>
              <a:rPr lang="en-US" altLang="ja-JP" dirty="0">
                <a:solidFill>
                  <a:srgbClr val="808080"/>
                </a:solidFill>
                <a:ea typeface="ＭＳ ゴシック" panose="020B0609070205080204" pitchFamily="49" charset="-128"/>
              </a:rPr>
              <a:t>#include</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&lt;string&gt;</a:t>
            </a:r>
            <a:br>
              <a:rPr lang="en-US" altLang="ja-JP" dirty="0">
                <a:solidFill>
                  <a:srgbClr val="A31515"/>
                </a:solidFill>
                <a:ea typeface="ＭＳ ゴシック" panose="020B0609070205080204" pitchFamily="49" charset="-128"/>
              </a:rPr>
            </a:br>
            <a:r>
              <a:rPr lang="en-US" altLang="ja-JP" dirty="0">
                <a:solidFill>
                  <a:srgbClr val="FF0000"/>
                </a:solidFill>
                <a:ea typeface="ＭＳ ゴシック" panose="020B0609070205080204" pitchFamily="49" charset="-128"/>
              </a:rPr>
              <a:t>using namespace std;</a:t>
            </a:r>
          </a:p>
          <a:p>
            <a:r>
              <a:rPr lang="en-US" altLang="ja-JP" dirty="0">
                <a:solidFill>
                  <a:srgbClr val="0000FF"/>
                </a:solidFill>
                <a:ea typeface="ＭＳ ゴシック" panose="020B0609070205080204" pitchFamily="49" charset="-128"/>
              </a:rPr>
              <a:t>int</a:t>
            </a:r>
            <a:r>
              <a:rPr lang="en-US" altLang="ja-JP" dirty="0">
                <a:solidFill>
                  <a:srgbClr val="000000"/>
                </a:solidFill>
                <a:ea typeface="ＭＳ ゴシック" panose="020B0609070205080204" pitchFamily="49" charset="-128"/>
              </a:rPr>
              <a:t> main(){</a:t>
            </a:r>
          </a:p>
          <a:p>
            <a:r>
              <a:rPr lang="en-US" altLang="ja-JP" b="1" dirty="0">
                <a:solidFill>
                  <a:srgbClr val="2B91AF"/>
                </a:solidFill>
                <a:ea typeface="ＭＳ ゴシック" panose="020B0609070205080204" pitchFamily="49" charset="-128"/>
              </a:rPr>
              <a:t>vector</a:t>
            </a:r>
            <a:r>
              <a:rPr lang="en-US" altLang="ja-JP" dirty="0">
                <a:solidFill>
                  <a:srgbClr val="000000"/>
                </a:solidFill>
                <a:ea typeface="ＭＳ ゴシック" panose="020B0609070205080204" pitchFamily="49" charset="-128"/>
              </a:rPr>
              <a:t>&lt;</a:t>
            </a:r>
            <a:r>
              <a:rPr lang="en-US" altLang="ja-JP" dirty="0">
                <a:solidFill>
                  <a:srgbClr val="0000FF"/>
                </a:solidFill>
                <a:ea typeface="ＭＳ ゴシック" panose="020B0609070205080204" pitchFamily="49" charset="-128"/>
              </a:rPr>
              <a:t>int</a:t>
            </a:r>
            <a:r>
              <a:rPr lang="en-US" altLang="ja-JP" dirty="0">
                <a:solidFill>
                  <a:srgbClr val="000000"/>
                </a:solidFill>
                <a:ea typeface="ＭＳ ゴシック" panose="020B0609070205080204" pitchFamily="49" charset="-128"/>
              </a:rPr>
              <a:t>&gt; v1;</a:t>
            </a:r>
          </a:p>
          <a:p>
            <a:r>
              <a:rPr lang="en-US" altLang="ja-JP" b="1" dirty="0">
                <a:solidFill>
                  <a:srgbClr val="2B91AF"/>
                </a:solidFill>
                <a:ea typeface="ＭＳ ゴシック" panose="020B0609070205080204" pitchFamily="49" charset="-128"/>
              </a:rPr>
              <a:t>vector</a:t>
            </a:r>
            <a:r>
              <a:rPr lang="en-US" altLang="ja-JP" dirty="0">
                <a:solidFill>
                  <a:srgbClr val="000000"/>
                </a:solidFill>
                <a:ea typeface="ＭＳ ゴシック" panose="020B0609070205080204" pitchFamily="49" charset="-128"/>
              </a:rPr>
              <a:t>&lt;</a:t>
            </a:r>
            <a:r>
              <a:rPr lang="en-US" altLang="ja-JP" dirty="0">
                <a:solidFill>
                  <a:srgbClr val="2B91AF"/>
                </a:solidFill>
                <a:ea typeface="ＭＳ ゴシック" panose="020B0609070205080204" pitchFamily="49" charset="-128"/>
              </a:rPr>
              <a:t>string</a:t>
            </a:r>
            <a:r>
              <a:rPr lang="en-US" altLang="ja-JP" dirty="0">
                <a:solidFill>
                  <a:srgbClr val="000000"/>
                </a:solidFill>
                <a:ea typeface="ＭＳ ゴシック" panose="020B0609070205080204" pitchFamily="49" charset="-128"/>
              </a:rPr>
              <a:t>&gt; v2;</a:t>
            </a:r>
          </a:p>
          <a:p>
            <a:r>
              <a:rPr lang="en-US" altLang="ja-JP" dirty="0">
                <a:solidFill>
                  <a:srgbClr val="000000"/>
                </a:solidFill>
                <a:ea typeface="ＭＳ ゴシック" panose="020B0609070205080204" pitchFamily="49" charset="-128"/>
              </a:rPr>
              <a:t>	v1.push_back(1);</a:t>
            </a:r>
          </a:p>
          <a:p>
            <a:r>
              <a:rPr lang="en-US" altLang="ja-JP" dirty="0">
                <a:solidFill>
                  <a:srgbClr val="000000"/>
                </a:solidFill>
                <a:ea typeface="ＭＳ ゴシック" panose="020B0609070205080204" pitchFamily="49" charset="-128"/>
              </a:rPr>
              <a:t>	v1.push_back(2);</a:t>
            </a:r>
          </a:p>
          <a:p>
            <a:r>
              <a:rPr lang="en-US" altLang="ja-JP" dirty="0">
                <a:solidFill>
                  <a:srgbClr val="000000"/>
                </a:solidFill>
                <a:ea typeface="ＭＳ ゴシック" panose="020B0609070205080204" pitchFamily="49" charset="-128"/>
              </a:rPr>
              <a:t>	v1.push_back(3);</a:t>
            </a:r>
          </a:p>
          <a:p>
            <a:r>
              <a:rPr lang="en-US" altLang="ja-JP" dirty="0">
                <a:solidFill>
                  <a:srgbClr val="000000"/>
                </a:solidFill>
                <a:ea typeface="ＭＳ ゴシック" panose="020B0609070205080204" pitchFamily="49" charset="-128"/>
              </a:rPr>
              <a:t>	v2.push_back(</a:t>
            </a:r>
            <a:r>
              <a:rPr lang="en-US" altLang="ja-JP" dirty="0">
                <a:solidFill>
                  <a:srgbClr val="A31515"/>
                </a:solidFill>
                <a:ea typeface="ＭＳ ゴシック" panose="020B0609070205080204" pitchFamily="49" charset="-128"/>
              </a:rPr>
              <a:t>"ABC"</a:t>
            </a:r>
            <a:r>
              <a:rPr lang="en-US" altLang="ja-JP" dirty="0">
                <a:solidFill>
                  <a:srgbClr val="000000"/>
                </a:solidFill>
                <a:ea typeface="ＭＳ ゴシック" panose="020B0609070205080204" pitchFamily="49" charset="-128"/>
              </a:rPr>
              <a:t>);</a:t>
            </a:r>
          </a:p>
          <a:p>
            <a:r>
              <a:rPr lang="en-US" altLang="ja-JP" dirty="0">
                <a:solidFill>
                  <a:srgbClr val="000000"/>
                </a:solidFill>
                <a:ea typeface="ＭＳ ゴシック" panose="020B0609070205080204" pitchFamily="49" charset="-128"/>
              </a:rPr>
              <a:t>	v2.push_back(</a:t>
            </a:r>
            <a:r>
              <a:rPr lang="en-US" altLang="ja-JP" dirty="0">
                <a:solidFill>
                  <a:srgbClr val="A31515"/>
                </a:solidFill>
                <a:ea typeface="ＭＳ ゴシック" panose="020B0609070205080204" pitchFamily="49" charset="-128"/>
              </a:rPr>
              <a:t>"DEF"</a:t>
            </a:r>
            <a:r>
              <a:rPr lang="en-US" altLang="ja-JP" dirty="0">
                <a:solidFill>
                  <a:srgbClr val="000000"/>
                </a:solidFill>
                <a:ea typeface="ＭＳ ゴシック" panose="020B0609070205080204" pitchFamily="49" charset="-128"/>
              </a:rPr>
              <a:t>);</a:t>
            </a:r>
          </a:p>
          <a:p>
            <a:r>
              <a:rPr lang="nn-NO" altLang="ja-JP" dirty="0">
                <a:solidFill>
                  <a:srgbClr val="0000FF"/>
                </a:solidFill>
                <a:ea typeface="ＭＳ ゴシック" panose="020B0609070205080204" pitchFamily="49" charset="-128"/>
              </a:rPr>
              <a:t>	for</a:t>
            </a:r>
            <a:r>
              <a:rPr lang="nn-NO" altLang="ja-JP" dirty="0">
                <a:solidFill>
                  <a:srgbClr val="000000"/>
                </a:solidFill>
                <a:ea typeface="ＭＳ ゴシック" panose="020B0609070205080204" pitchFamily="49" charset="-128"/>
              </a:rPr>
              <a:t> (</a:t>
            </a:r>
            <a:r>
              <a:rPr lang="nn-NO" altLang="ja-JP" dirty="0">
                <a:solidFill>
                  <a:srgbClr val="0000FF"/>
                </a:solidFill>
                <a:ea typeface="ＭＳ ゴシック" panose="020B0609070205080204" pitchFamily="49" charset="-128"/>
              </a:rPr>
              <a:t>int</a:t>
            </a:r>
            <a:r>
              <a:rPr lang="nn-NO" altLang="ja-JP" dirty="0">
                <a:solidFill>
                  <a:srgbClr val="000000"/>
                </a:solidFill>
                <a:ea typeface="ＭＳ ゴシック" panose="020B0609070205080204" pitchFamily="49" charset="-128"/>
              </a:rPr>
              <a:t> i = 0; i &lt; v1.size(); i++) {</a:t>
            </a:r>
          </a:p>
          <a:p>
            <a:r>
              <a:rPr lang="sv-SE" altLang="ja-JP" dirty="0">
                <a:solidFill>
                  <a:srgbClr val="000000"/>
                </a:solidFill>
                <a:ea typeface="ＭＳ ゴシック" panose="020B0609070205080204" pitchFamily="49" charset="-128"/>
              </a:rPr>
              <a:t>		</a:t>
            </a:r>
            <a:r>
              <a:rPr lang="en-US" altLang="ja-JP" dirty="0">
                <a:solidFill>
                  <a:srgbClr val="2B91AF"/>
                </a:solidFill>
                <a:ea typeface="ＭＳ ゴシック" panose="020B0609070205080204" pitchFamily="49" charset="-128"/>
              </a:rPr>
              <a:t> </a:t>
            </a:r>
            <a:r>
              <a:rPr lang="sv-SE" altLang="ja-JP" dirty="0">
                <a:solidFill>
                  <a:srgbClr val="000000"/>
                </a:solidFill>
                <a:ea typeface="ＭＳ ゴシック" panose="020B0609070205080204" pitchFamily="49" charset="-128"/>
              </a:rPr>
              <a:t>cout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a:t>
            </a:r>
            <a:r>
              <a:rPr lang="sv-SE" altLang="ja-JP" dirty="0">
                <a:solidFill>
                  <a:srgbClr val="A31515"/>
                </a:solidFill>
                <a:ea typeface="ＭＳ ゴシック" panose="020B0609070205080204" pitchFamily="49" charset="-128"/>
              </a:rPr>
              <a:t>”v1["</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i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a:t>
            </a:r>
            <a:r>
              <a:rPr lang="sv-SE" altLang="ja-JP" dirty="0">
                <a:solidFill>
                  <a:srgbClr val="A31515"/>
                </a:solidFill>
                <a:ea typeface="ＭＳ ゴシック" panose="020B0609070205080204" pitchFamily="49" charset="-128"/>
              </a:rPr>
              <a:t>"]="</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v1</a:t>
            </a:r>
            <a:r>
              <a:rPr lang="sv-SE" altLang="ja-JP" dirty="0">
                <a:solidFill>
                  <a:srgbClr val="008080"/>
                </a:solidFill>
                <a:ea typeface="ＭＳ ゴシック" panose="020B0609070205080204" pitchFamily="49" charset="-128"/>
              </a:rPr>
              <a:t>[</a:t>
            </a:r>
            <a:r>
              <a:rPr lang="sv-SE" altLang="ja-JP" dirty="0">
                <a:solidFill>
                  <a:srgbClr val="000000"/>
                </a:solidFill>
                <a:ea typeface="ＭＳ ゴシック" panose="020B0609070205080204" pitchFamily="49" charset="-128"/>
              </a:rPr>
              <a:t>i</a:t>
            </a:r>
            <a:r>
              <a:rPr lang="sv-SE" altLang="ja-JP" dirty="0">
                <a:solidFill>
                  <a:srgbClr val="008080"/>
                </a:solidFill>
                <a:ea typeface="ＭＳ ゴシック" panose="020B0609070205080204" pitchFamily="49" charset="-128"/>
              </a:rPr>
              <a:t>]</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endl;</a:t>
            </a:r>
          </a:p>
          <a:p>
            <a:r>
              <a:rPr lang="en-US" altLang="ja-JP" dirty="0">
                <a:solidFill>
                  <a:srgbClr val="000000"/>
                </a:solidFill>
                <a:ea typeface="ＭＳ ゴシック" panose="020B0609070205080204" pitchFamily="49" charset="-128"/>
              </a:rPr>
              <a:t>	}</a:t>
            </a:r>
          </a:p>
          <a:p>
            <a:r>
              <a:rPr lang="nn-NO" altLang="ja-JP" dirty="0">
                <a:solidFill>
                  <a:srgbClr val="0000FF"/>
                </a:solidFill>
                <a:ea typeface="ＭＳ ゴシック" panose="020B0609070205080204" pitchFamily="49" charset="-128"/>
              </a:rPr>
              <a:t>	for</a:t>
            </a:r>
            <a:r>
              <a:rPr lang="nn-NO" altLang="ja-JP" dirty="0">
                <a:solidFill>
                  <a:srgbClr val="000000"/>
                </a:solidFill>
                <a:ea typeface="ＭＳ ゴシック" panose="020B0609070205080204" pitchFamily="49" charset="-128"/>
              </a:rPr>
              <a:t> (</a:t>
            </a:r>
            <a:r>
              <a:rPr lang="nn-NO" altLang="ja-JP" dirty="0">
                <a:solidFill>
                  <a:srgbClr val="0000FF"/>
                </a:solidFill>
                <a:ea typeface="ＭＳ ゴシック" panose="020B0609070205080204" pitchFamily="49" charset="-128"/>
              </a:rPr>
              <a:t>int</a:t>
            </a:r>
            <a:r>
              <a:rPr lang="nn-NO" altLang="ja-JP" dirty="0">
                <a:solidFill>
                  <a:srgbClr val="000000"/>
                </a:solidFill>
                <a:ea typeface="ＭＳ ゴシック" panose="020B0609070205080204" pitchFamily="49" charset="-128"/>
              </a:rPr>
              <a:t> i = 0; i &lt;  2.size(); i++) {</a:t>
            </a:r>
          </a:p>
          <a:p>
            <a:r>
              <a:rPr lang="en-US" altLang="ja-JP" dirty="0">
                <a:solidFill>
                  <a:srgbClr val="000000"/>
                </a:solidFill>
                <a:ea typeface="ＭＳ ゴシック" panose="020B0609070205080204" pitchFamily="49" charset="-128"/>
              </a:rPr>
              <a:t>		</a:t>
            </a:r>
            <a:r>
              <a:rPr lang="en-US" altLang="ja-JP" dirty="0">
                <a:solidFill>
                  <a:srgbClr val="2B91AF"/>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cout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“v2["</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i</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v2</a:t>
            </a:r>
            <a:r>
              <a:rPr lang="en-US" altLang="ja-JP" dirty="0">
                <a:solidFill>
                  <a:srgbClr val="008080"/>
                </a:solidFill>
                <a:ea typeface="ＭＳ ゴシック" panose="020B0609070205080204" pitchFamily="49" charset="-128"/>
              </a:rPr>
              <a:t>[</a:t>
            </a:r>
            <a:r>
              <a:rPr lang="en-US" altLang="ja-JP" dirty="0" err="1">
                <a:solidFill>
                  <a:srgbClr val="000000"/>
                </a:solidFill>
                <a:ea typeface="ＭＳ ゴシック" panose="020B0609070205080204" pitchFamily="49" charset="-128"/>
              </a:rPr>
              <a:t>i</a:t>
            </a:r>
            <a:r>
              <a:rPr lang="en-US" altLang="ja-JP" dirty="0">
                <a:solidFill>
                  <a:srgbClr val="008080"/>
                </a:solidFill>
                <a:ea typeface="ＭＳ ゴシック" panose="020B0609070205080204" pitchFamily="49" charset="-128"/>
              </a:rPr>
              <a: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endl</a:t>
            </a:r>
            <a:r>
              <a:rPr lang="en-US" altLang="ja-JP" dirty="0">
                <a:solidFill>
                  <a:srgbClr val="000000"/>
                </a:solidFill>
                <a:ea typeface="ＭＳ ゴシック" panose="020B0609070205080204" pitchFamily="49" charset="-128"/>
              </a:rPr>
              <a:t>;</a:t>
            </a:r>
          </a:p>
          <a:p>
            <a:r>
              <a:rPr lang="en-US" altLang="ja-JP" dirty="0">
                <a:solidFill>
                  <a:srgbClr val="000000"/>
                </a:solidFill>
                <a:ea typeface="ＭＳ ゴシック" panose="020B0609070205080204" pitchFamily="49" charset="-128"/>
              </a:rPr>
              <a:t>	}</a:t>
            </a:r>
          </a:p>
          <a:p>
            <a:r>
              <a:rPr lang="en-US" altLang="ja-JP" dirty="0">
                <a:solidFill>
                  <a:srgbClr val="0000FF"/>
                </a:solidFill>
                <a:ea typeface="ＭＳ ゴシック" panose="020B0609070205080204" pitchFamily="49" charset="-128"/>
              </a:rPr>
              <a:t>	return</a:t>
            </a:r>
            <a:r>
              <a:rPr lang="en-US" altLang="ja-JP" dirty="0">
                <a:solidFill>
                  <a:srgbClr val="000000"/>
                </a:solidFill>
                <a:ea typeface="ＭＳ ゴシック" panose="020B0609070205080204" pitchFamily="49" charset="-128"/>
              </a:rPr>
              <a:t> 0;</a:t>
            </a:r>
          </a:p>
          <a:p>
            <a:r>
              <a:rPr lang="en-US" altLang="ja-JP" dirty="0">
                <a:solidFill>
                  <a:srgbClr val="000000"/>
                </a:solidFill>
                <a:ea typeface="ＭＳ ゴシック" panose="020B0609070205080204" pitchFamily="49" charset="-128"/>
              </a:rPr>
              <a:t>}</a:t>
            </a:r>
            <a:endParaRPr kumimoji="1" lang="ja-JP" altLang="en-US" sz="7200" dirty="0"/>
          </a:p>
        </p:txBody>
      </p:sp>
    </p:spTree>
    <p:extLst>
      <p:ext uri="{BB962C8B-B14F-4D97-AF65-F5344CB8AC3E}">
        <p14:creationId xmlns:p14="http://schemas.microsoft.com/office/powerpoint/2010/main" val="4103416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en-US" altLang="ja-JP" dirty="0"/>
              <a:t>vector</a:t>
            </a:r>
            <a:r>
              <a:rPr lang="ja-JP" altLang="en-US" dirty="0"/>
              <a:t>の</a:t>
            </a:r>
            <a:r>
              <a:rPr lang="ja-JP" altLang="en-US" b="1" dirty="0"/>
              <a:t>末尾にデータを追加</a:t>
            </a:r>
            <a:br>
              <a:rPr lang="en-US" altLang="ja-JP" dirty="0"/>
            </a:br>
            <a:endParaRPr lang="en-US" altLang="ja-JP" dirty="0"/>
          </a:p>
          <a:p>
            <a:r>
              <a:rPr lang="en-US" altLang="ja-JP" dirty="0"/>
              <a:t>std::vector&lt;</a:t>
            </a:r>
            <a:r>
              <a:rPr lang="en-US" altLang="ja-JP" dirty="0">
                <a:solidFill>
                  <a:srgbClr val="00B0F0"/>
                </a:solidFill>
              </a:rPr>
              <a:t>int</a:t>
            </a:r>
            <a:r>
              <a:rPr lang="en-US" altLang="ja-JP" dirty="0"/>
              <a:t>&gt; </a:t>
            </a:r>
            <a:r>
              <a:rPr lang="en-US" altLang="ja-JP" dirty="0">
                <a:solidFill>
                  <a:srgbClr val="FF00FF"/>
                </a:solidFill>
              </a:rPr>
              <a:t>v1</a:t>
            </a:r>
            <a:br>
              <a:rPr lang="en-US" altLang="ja-JP" dirty="0"/>
            </a:br>
            <a:br>
              <a:rPr lang="en-US" altLang="ja-JP" dirty="0"/>
            </a:br>
            <a:r>
              <a:rPr lang="en-US" altLang="ja-JP" dirty="0">
                <a:solidFill>
                  <a:srgbClr val="FF00FF"/>
                </a:solidFill>
              </a:rPr>
              <a:t>v1</a:t>
            </a:r>
            <a:r>
              <a:rPr lang="en-US" altLang="ja-JP" dirty="0"/>
              <a:t>.</a:t>
            </a:r>
            <a:r>
              <a:rPr lang="en-US" altLang="ja-JP" dirty="0">
                <a:solidFill>
                  <a:srgbClr val="FF0000"/>
                </a:solidFill>
              </a:rPr>
              <a:t>push_back</a:t>
            </a:r>
            <a:r>
              <a:rPr lang="en-US" altLang="ja-JP" dirty="0"/>
              <a:t>(10)</a:t>
            </a:r>
            <a:r>
              <a:rPr lang="ja-JP" altLang="en-US" dirty="0"/>
              <a:t>　　　　　</a:t>
            </a:r>
            <a:br>
              <a:rPr lang="en-US" altLang="ja-JP" dirty="0"/>
            </a:br>
            <a:r>
              <a:rPr lang="ja-JP" altLang="en-US" dirty="0"/>
              <a:t>　　　　　</a:t>
            </a:r>
            <a:r>
              <a:rPr lang="en-US" altLang="ja-JP" sz="2400" dirty="0"/>
              <a:t>or</a:t>
            </a:r>
            <a:br>
              <a:rPr lang="en-US" altLang="ja-JP" dirty="0">
                <a:solidFill>
                  <a:srgbClr val="00B050"/>
                </a:solidFill>
              </a:rPr>
            </a:br>
            <a:r>
              <a:rPr lang="en-US" altLang="ja-JP" dirty="0">
                <a:solidFill>
                  <a:srgbClr val="FF00FF"/>
                </a:solidFill>
              </a:rPr>
              <a:t>v1</a:t>
            </a:r>
            <a:r>
              <a:rPr lang="en-US" altLang="ja-JP" dirty="0"/>
              <a:t>.</a:t>
            </a:r>
            <a:r>
              <a:rPr lang="en-US" altLang="ja-JP" dirty="0">
                <a:solidFill>
                  <a:srgbClr val="00B050"/>
                </a:solidFill>
              </a:rPr>
              <a:t>emplace_back</a:t>
            </a:r>
            <a:r>
              <a:rPr lang="en-US" altLang="ja-JP" dirty="0"/>
              <a:t>(31)</a:t>
            </a:r>
            <a:br>
              <a:rPr lang="en-US" altLang="ja-JP" dirty="0"/>
            </a:br>
            <a:br>
              <a:rPr lang="en-US" altLang="ja-JP" dirty="0"/>
            </a:br>
            <a:r>
              <a:rPr lang="ja-JP" altLang="en-US" dirty="0"/>
              <a:t>引数に同じ基本型のデータを指定すると要素数が増えていく</a:t>
            </a:r>
            <a:endParaRPr lang="en-US" altLang="ja-JP" dirty="0"/>
          </a:p>
        </p:txBody>
      </p:sp>
    </p:spTree>
    <p:extLst>
      <p:ext uri="{BB962C8B-B14F-4D97-AF65-F5344CB8AC3E}">
        <p14:creationId xmlns:p14="http://schemas.microsoft.com/office/powerpoint/2010/main" val="2259584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クラス（要素の追加と要素数）</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247317"/>
          </a:xfrm>
          <a:prstGeom prst="rect">
            <a:avLst/>
          </a:prstGeom>
          <a:noFill/>
          <a:ln>
            <a:solidFill>
              <a:schemeClr val="tx1"/>
            </a:solidFill>
          </a:ln>
        </p:spPr>
        <p:txBody>
          <a:bodyPr wrap="square" rtlCol="0">
            <a:spAutoFit/>
          </a:bodyPr>
          <a:lstStyle/>
          <a:p>
            <a:r>
              <a:rPr lang="en-US" altLang="ja-JP" sz="1800" dirty="0">
                <a:solidFill>
                  <a:srgbClr val="000000"/>
                </a:solidFill>
                <a:ea typeface="ＭＳ ゴシック" panose="020B0609070205080204" pitchFamily="49" charset="-128"/>
              </a:rPr>
              <a:t>	v1.push_back(3);</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"ABC"</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“DEF”</a:t>
            </a:r>
            <a:r>
              <a:rPr lang="en-US" altLang="ja-JP" sz="1800" dirty="0">
                <a:solidFill>
                  <a:srgbClr val="000000"/>
                </a:solidFill>
                <a:ea typeface="ＭＳ ゴシック" panose="020B0609070205080204" pitchFamily="49" charset="-128"/>
              </a:rPr>
              <a:t>);</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r>
              <a:rPr lang="ja-JP" altLang="en-US" dirty="0">
                <a:solidFill>
                  <a:srgbClr val="00B050"/>
                </a:solidFill>
                <a:ea typeface="ＭＳ ゴシック" panose="020B0609070205080204" pitchFamily="49" charset="-128"/>
              </a:rPr>
              <a:t>末尾に要素追加</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v1.size(); i++) {</a:t>
            </a:r>
          </a:p>
          <a:p>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i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v1</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i</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p>
          <a:p>
            <a:r>
              <a:rPr lang="en-US" altLang="ja-JP" sz="1800" dirty="0">
                <a:solidFill>
                  <a:srgbClr val="000000"/>
                </a:solidFill>
                <a:ea typeface="ＭＳ ゴシック" panose="020B0609070205080204" pitchFamily="49" charset="-128"/>
              </a:rPr>
              <a:t>	}</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v2.emplace_back(</a:t>
            </a:r>
            <a:r>
              <a:rPr lang="en-US" altLang="ja-JP" sz="1800" dirty="0">
                <a:solidFill>
                  <a:srgbClr val="C00000"/>
                </a:solidFill>
                <a:ea typeface="ＭＳ ゴシック" panose="020B0609070205080204" pitchFamily="49" charset="-128"/>
              </a:rPr>
              <a:t>“G”</a:t>
            </a:r>
            <a:r>
              <a:rPr lang="en-US" altLang="ja-JP" sz="1800" dirty="0">
                <a:solidFill>
                  <a:srgbClr val="000000"/>
                </a:solidFill>
                <a:ea typeface="ＭＳ ゴシック" panose="020B0609070205080204" pitchFamily="49" charset="-128"/>
              </a:rPr>
              <a:t>);</a:t>
            </a:r>
            <a:r>
              <a:rPr lang="en-US" altLang="ja-JP" dirty="0">
                <a:solidFill>
                  <a:srgbClr val="00B050"/>
                </a:solidFill>
                <a:ea typeface="ＭＳ ゴシック" panose="020B0609070205080204" pitchFamily="49" charset="-128"/>
              </a:rPr>
              <a:t> //</a:t>
            </a:r>
            <a:r>
              <a:rPr lang="ja-JP" altLang="en-US" dirty="0">
                <a:solidFill>
                  <a:srgbClr val="00B050"/>
                </a:solidFill>
                <a:ea typeface="ＭＳ ゴシック" panose="020B0609070205080204" pitchFamily="49" charset="-128"/>
              </a:rPr>
              <a:t>末尾に要素追加</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”v2</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v2.size()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2.size(); i++) {</a:t>
            </a:r>
          </a:p>
          <a:p>
            <a:r>
              <a:rPr lang="en-US"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a:t>
            </a:r>
            <a:r>
              <a:rPr lang="en-US" altLang="ja-JP" sz="1800" dirty="0" err="1">
                <a:solidFill>
                  <a:srgbClr val="000000"/>
                </a:solidFill>
                <a:ea typeface="ＭＳ ゴシック" panose="020B0609070205080204" pitchFamily="49" charset="-128"/>
              </a:rPr>
              <a:t>cout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“v2["</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err="1">
                <a:solidFill>
                  <a:srgbClr val="000000"/>
                </a:solidFill>
                <a:ea typeface="ＭＳ ゴシック" panose="020B0609070205080204" pitchFamily="49" charset="-128"/>
              </a:rPr>
              <a:t>i</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v2</a:t>
            </a:r>
            <a:r>
              <a:rPr lang="en-US" altLang="ja-JP" sz="1800" dirty="0">
                <a:solidFill>
                  <a:srgbClr val="008080"/>
                </a:solidFill>
                <a:ea typeface="ＭＳ ゴシック" panose="020B0609070205080204" pitchFamily="49" charset="-128"/>
              </a:rPr>
              <a:t>[</a:t>
            </a:r>
            <a:r>
              <a:rPr lang="en-US" altLang="ja-JP" sz="1800" dirty="0" err="1">
                <a:solidFill>
                  <a:srgbClr val="000000"/>
                </a:solidFill>
                <a:ea typeface="ＭＳ ゴシック" panose="020B0609070205080204" pitchFamily="49" charset="-128"/>
              </a:rPr>
              <a:t>i</a:t>
            </a:r>
            <a:r>
              <a:rPr lang="en-US" altLang="ja-JP" sz="1800" dirty="0">
                <a:solidFill>
                  <a:srgbClr val="008080"/>
                </a:solidFill>
                <a:ea typeface="ＭＳ ゴシック" panose="020B0609070205080204" pitchFamily="49" charset="-128"/>
              </a:rPr>
              <a: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err="1">
                <a:solidFill>
                  <a:srgbClr val="000000"/>
                </a:solidFill>
                <a:ea typeface="ＭＳ ゴシック" panose="020B0609070205080204" pitchFamily="49" charset="-128"/>
              </a:rPr>
              <a:t>endl</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a:t>
            </a:r>
          </a:p>
          <a:p>
            <a:r>
              <a:rPr lang="en-US" altLang="ja-JP" dirty="0">
                <a:solidFill>
                  <a:srgbClr val="000000"/>
                </a:solidFill>
                <a:ea typeface="ＭＳ ゴシック" panose="020B0609070205080204" pitchFamily="49" charset="-128"/>
              </a:rPr>
              <a:t>	</a:t>
            </a:r>
            <a:r>
              <a:rPr lang="en-US" altLang="ja-JP" sz="1800" dirty="0">
                <a:solidFill>
                  <a:srgbClr val="0000FF"/>
                </a:solidFill>
                <a:ea typeface="ＭＳ ゴシック" panose="020B0609070205080204" pitchFamily="49" charset="-128"/>
              </a:rPr>
              <a:t>return</a:t>
            </a:r>
            <a:r>
              <a:rPr lang="en-US" altLang="ja-JP" sz="1800" dirty="0">
                <a:solidFill>
                  <a:srgbClr val="000000"/>
                </a:solidFill>
                <a:ea typeface="ＭＳ ゴシック" panose="020B0609070205080204" pitchFamily="49" charset="-128"/>
              </a:rPr>
              <a:t> 0;</a:t>
            </a:r>
          </a:p>
          <a:p>
            <a:r>
              <a:rPr lang="en-US" altLang="ja-JP" sz="1800" dirty="0">
                <a:solidFill>
                  <a:srgbClr val="000000"/>
                </a:solidFill>
                <a:ea typeface="ＭＳ ゴシック" panose="020B0609070205080204" pitchFamily="49" charset="-128"/>
              </a:rPr>
              <a:t>}</a:t>
            </a:r>
            <a:endParaRPr kumimoji="1" lang="ja-JP" altLang="en-US" sz="7200" dirty="0"/>
          </a:p>
        </p:txBody>
      </p:sp>
      <p:sp>
        <p:nvSpPr>
          <p:cNvPr id="4" name="矢印: 右 3">
            <a:extLst>
              <a:ext uri="{FF2B5EF4-FFF2-40B4-BE49-F238E27FC236}">
                <a16:creationId xmlns:a16="http://schemas.microsoft.com/office/drawing/2014/main" id="{E8A58551-4CF3-D307-EAB6-CF9E51BE1DC7}"/>
              </a:ext>
            </a:extLst>
          </p:cNvPr>
          <p:cNvSpPr/>
          <p:nvPr/>
        </p:nvSpPr>
        <p:spPr>
          <a:xfrm>
            <a:off x="751890" y="1994170"/>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03D5EDFA-B62E-1A7D-6F0F-3459E14ADF01}"/>
              </a:ext>
            </a:extLst>
          </p:cNvPr>
          <p:cNvSpPr/>
          <p:nvPr/>
        </p:nvSpPr>
        <p:spPr>
          <a:xfrm>
            <a:off x="751890" y="228061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6B69035C-6E49-DCD4-2A2A-91578FDAC4C1}"/>
              </a:ext>
            </a:extLst>
          </p:cNvPr>
          <p:cNvSpPr/>
          <p:nvPr/>
        </p:nvSpPr>
        <p:spPr>
          <a:xfrm>
            <a:off x="751890" y="338030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59195E56-BDC3-6E61-5656-D95DDA3C28FB}"/>
              </a:ext>
            </a:extLst>
          </p:cNvPr>
          <p:cNvSpPr/>
          <p:nvPr/>
        </p:nvSpPr>
        <p:spPr>
          <a:xfrm>
            <a:off x="751890" y="365313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40620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クラス（要素の削除）</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801314"/>
          </a:xfrm>
          <a:prstGeom prst="rect">
            <a:avLst/>
          </a:prstGeom>
          <a:noFill/>
          <a:ln>
            <a:solidFill>
              <a:schemeClr val="tx1"/>
            </a:solidFill>
          </a:ln>
        </p:spPr>
        <p:txBody>
          <a:bodyPr wrap="square" rtlCol="0">
            <a:spAutoFit/>
          </a:bodyPr>
          <a:lstStyle/>
          <a:p>
            <a:r>
              <a:rPr lang="en-US" altLang="ja-JP" sz="1800" dirty="0">
                <a:solidFill>
                  <a:srgbClr val="000000"/>
                </a:solidFill>
                <a:ea typeface="ＭＳ ゴシック" panose="020B0609070205080204" pitchFamily="49" charset="-128"/>
              </a:rPr>
              <a:t>	v1.push_back(3);</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"ABC"</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“DEF”</a:t>
            </a:r>
            <a:r>
              <a:rPr lang="en-US" altLang="ja-JP" sz="1800" dirty="0">
                <a:solidFill>
                  <a:srgbClr val="000000"/>
                </a:solidFill>
                <a:ea typeface="ＭＳ ゴシック" panose="020B0609070205080204" pitchFamily="49" charset="-128"/>
              </a:rPr>
              <a:t>);</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v1.pop_back();</a:t>
            </a:r>
            <a:r>
              <a:rPr lang="ja-JP" altLang="en-US" sz="1800" dirty="0">
                <a:solidFill>
                  <a:srgbClr val="000000"/>
                </a:solidFill>
                <a:ea typeface="ＭＳ ゴシック" panose="020B0609070205080204" pitchFamily="49" charset="-128"/>
              </a:rPr>
              <a:t>  </a:t>
            </a:r>
            <a:r>
              <a:rPr lang="en-US" altLang="ja-JP" dirty="0">
                <a:solidFill>
                  <a:srgbClr val="00B050"/>
                </a:solidFill>
                <a:ea typeface="ＭＳ ゴシック" panose="020B0609070205080204" pitchFamily="49" charset="-128"/>
              </a:rPr>
              <a:t>//</a:t>
            </a:r>
            <a:r>
              <a:rPr lang="ja-JP" altLang="en-US" dirty="0">
                <a:solidFill>
                  <a:srgbClr val="00B050"/>
                </a:solidFill>
                <a:ea typeface="ＭＳ ゴシック" panose="020B0609070205080204" pitchFamily="49" charset="-128"/>
              </a:rPr>
              <a:t>末尾要素の削除</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r>
              <a:rPr lang="nn-NO" altLang="ja-JP" dirty="0">
                <a:solidFill>
                  <a:srgbClr val="0000FF"/>
                </a:solidFill>
                <a:ea typeface="ＭＳ ゴシック" panose="020B0609070205080204" pitchFamily="49" charset="-128"/>
              </a:rPr>
              <a:t>	for</a:t>
            </a:r>
            <a:r>
              <a:rPr lang="nn-NO" altLang="ja-JP" dirty="0">
                <a:solidFill>
                  <a:srgbClr val="000000"/>
                </a:solidFill>
                <a:ea typeface="ＭＳ ゴシック" panose="020B0609070205080204" pitchFamily="49" charset="-128"/>
              </a:rPr>
              <a:t> (</a:t>
            </a:r>
            <a:r>
              <a:rPr lang="nn-NO" altLang="ja-JP" dirty="0">
                <a:solidFill>
                  <a:srgbClr val="0000FF"/>
                </a:solidFill>
                <a:ea typeface="ＭＳ ゴシック" panose="020B0609070205080204" pitchFamily="49" charset="-128"/>
              </a:rPr>
              <a:t>int</a:t>
            </a:r>
            <a:r>
              <a:rPr lang="nn-NO" altLang="ja-JP" dirty="0">
                <a:solidFill>
                  <a:srgbClr val="000000"/>
                </a:solidFill>
                <a:ea typeface="ＭＳ ゴシック" panose="020B0609070205080204" pitchFamily="49" charset="-128"/>
              </a:rPr>
              <a:t> i = 0; i &lt; v1.size(); i++) {</a:t>
            </a:r>
          </a:p>
          <a:p>
            <a:r>
              <a:rPr lang="sv-SE" altLang="ja-JP" dirty="0">
                <a:solidFill>
                  <a:srgbClr val="000000"/>
                </a:solidFill>
                <a:ea typeface="ＭＳ ゴシック" panose="020B0609070205080204" pitchFamily="49" charset="-128"/>
              </a:rPr>
              <a:t>		</a:t>
            </a:r>
            <a:r>
              <a:rPr lang="en-US" altLang="ja-JP" dirty="0">
                <a:solidFill>
                  <a:srgbClr val="2B91AF"/>
                </a:solidFill>
                <a:ea typeface="ＭＳ ゴシック" panose="020B0609070205080204" pitchFamily="49" charset="-128"/>
              </a:rPr>
              <a:t> std::</a:t>
            </a:r>
            <a:r>
              <a:rPr lang="sv-SE" altLang="ja-JP" dirty="0">
                <a:solidFill>
                  <a:srgbClr val="000000"/>
                </a:solidFill>
                <a:ea typeface="ＭＳ ゴシック" panose="020B0609070205080204" pitchFamily="49" charset="-128"/>
              </a:rPr>
              <a:t>cout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a:t>
            </a:r>
            <a:r>
              <a:rPr lang="sv-SE" altLang="ja-JP" dirty="0">
                <a:solidFill>
                  <a:srgbClr val="A31515"/>
                </a:solidFill>
                <a:ea typeface="ＭＳ ゴシック" panose="020B0609070205080204" pitchFamily="49" charset="-128"/>
              </a:rPr>
              <a:t>”v1["</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i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a:t>
            </a:r>
            <a:r>
              <a:rPr lang="sv-SE" altLang="ja-JP" dirty="0">
                <a:solidFill>
                  <a:srgbClr val="A31515"/>
                </a:solidFill>
                <a:ea typeface="ＭＳ ゴシック" panose="020B0609070205080204" pitchFamily="49" charset="-128"/>
              </a:rPr>
              <a:t>"]="</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v1</a:t>
            </a:r>
            <a:r>
              <a:rPr lang="sv-SE" altLang="ja-JP" dirty="0">
                <a:solidFill>
                  <a:srgbClr val="008080"/>
                </a:solidFill>
                <a:ea typeface="ＭＳ ゴシック" panose="020B0609070205080204" pitchFamily="49" charset="-128"/>
              </a:rPr>
              <a:t>[</a:t>
            </a:r>
            <a:r>
              <a:rPr lang="sv-SE" altLang="ja-JP" dirty="0">
                <a:solidFill>
                  <a:srgbClr val="000000"/>
                </a:solidFill>
                <a:ea typeface="ＭＳ ゴシック" panose="020B0609070205080204" pitchFamily="49" charset="-128"/>
              </a:rPr>
              <a:t>i</a:t>
            </a:r>
            <a:r>
              <a:rPr lang="sv-SE" altLang="ja-JP" dirty="0">
                <a:solidFill>
                  <a:srgbClr val="008080"/>
                </a:solidFill>
                <a:ea typeface="ＭＳ ゴシック" panose="020B0609070205080204" pitchFamily="49" charset="-128"/>
              </a:rPr>
              <a:t>]</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endl;</a:t>
            </a:r>
          </a:p>
          <a:p>
            <a:r>
              <a:rPr lang="en-US" altLang="ja-JP" dirty="0">
                <a:solidFill>
                  <a:srgbClr val="000000"/>
                </a:solidFill>
                <a:ea typeface="ＭＳ ゴシック" panose="020B0609070205080204" pitchFamily="49" charset="-128"/>
              </a:rPr>
              <a:t>	}</a:t>
            </a:r>
          </a:p>
          <a:p>
            <a:r>
              <a:rPr lang="en-US" altLang="ja-JP" dirty="0">
                <a:solidFill>
                  <a:srgbClr val="000000"/>
                </a:solidFill>
                <a:ea typeface="ＭＳ ゴシック" panose="020B0609070205080204" pitchFamily="49" charset="-128"/>
              </a:rPr>
              <a:t>	</a:t>
            </a:r>
            <a:r>
              <a:rPr lang="en-US" altLang="ja-JP" sz="1800" dirty="0">
                <a:solidFill>
                  <a:srgbClr val="000000"/>
                </a:solidFill>
                <a:ea typeface="ＭＳ ゴシック" panose="020B0609070205080204" pitchFamily="49" charset="-128"/>
              </a:rPr>
              <a:t>v2.pop_back();</a:t>
            </a:r>
          </a:p>
          <a:p>
            <a:r>
              <a:rPr lang="en-US" altLang="ja-JP" sz="1800" dirty="0">
                <a:solidFill>
                  <a:srgbClr val="000000"/>
                </a:solidFill>
                <a:ea typeface="ＭＳ ゴシック" panose="020B0609070205080204" pitchFamily="49" charset="-128"/>
              </a:rPr>
              <a:t>	v2.emplace_back(</a:t>
            </a:r>
            <a:r>
              <a:rPr lang="en-US" altLang="ja-JP" sz="1800" dirty="0">
                <a:solidFill>
                  <a:srgbClr val="C00000"/>
                </a:solidFill>
                <a:ea typeface="ＭＳ ゴシック" panose="020B0609070205080204" pitchFamily="49" charset="-128"/>
              </a:rPr>
              <a:t>“G”</a:t>
            </a:r>
            <a:r>
              <a:rPr lang="en-US" altLang="ja-JP" sz="1800" dirty="0">
                <a:solidFill>
                  <a:srgbClr val="000000"/>
                </a:solidFill>
                <a:ea typeface="ＭＳ ゴシック" panose="020B0609070205080204" pitchFamily="49" charset="-128"/>
              </a:rPr>
              <a:t>);</a:t>
            </a: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”v2</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v2.size()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r>
              <a:rPr lang="nn-NO" altLang="ja-JP" dirty="0">
                <a:solidFill>
                  <a:srgbClr val="0000FF"/>
                </a:solidFill>
                <a:ea typeface="ＭＳ ゴシック" panose="020B0609070205080204" pitchFamily="49" charset="-128"/>
              </a:rPr>
              <a:t>	for</a:t>
            </a:r>
            <a:r>
              <a:rPr lang="nn-NO" altLang="ja-JP" dirty="0">
                <a:solidFill>
                  <a:srgbClr val="000000"/>
                </a:solidFill>
                <a:ea typeface="ＭＳ ゴシック" panose="020B0609070205080204" pitchFamily="49" charset="-128"/>
              </a:rPr>
              <a:t> (</a:t>
            </a:r>
            <a:r>
              <a:rPr lang="nn-NO" altLang="ja-JP" dirty="0">
                <a:solidFill>
                  <a:srgbClr val="0000FF"/>
                </a:solidFill>
                <a:ea typeface="ＭＳ ゴシック" panose="020B0609070205080204" pitchFamily="49" charset="-128"/>
              </a:rPr>
              <a:t>int</a:t>
            </a:r>
            <a:r>
              <a:rPr lang="nn-NO" altLang="ja-JP" dirty="0">
                <a:solidFill>
                  <a:srgbClr val="000000"/>
                </a:solidFill>
                <a:ea typeface="ＭＳ ゴシック" panose="020B0609070205080204" pitchFamily="49" charset="-128"/>
              </a:rPr>
              <a:t> i = 0; i &lt;  2.size(); i++) {</a:t>
            </a:r>
          </a:p>
          <a:p>
            <a:r>
              <a:rPr lang="en-US" altLang="ja-JP" dirty="0">
                <a:solidFill>
                  <a:srgbClr val="000000"/>
                </a:solidFill>
                <a:ea typeface="ＭＳ ゴシック" panose="020B0609070205080204" pitchFamily="49" charset="-128"/>
              </a:rPr>
              <a:t>		</a:t>
            </a:r>
            <a:r>
              <a:rPr lang="en-US" altLang="ja-JP" dirty="0">
                <a:solidFill>
                  <a:srgbClr val="2B91AF"/>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cout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“v2["</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i</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v2</a:t>
            </a:r>
            <a:r>
              <a:rPr lang="en-US" altLang="ja-JP" dirty="0">
                <a:solidFill>
                  <a:srgbClr val="008080"/>
                </a:solidFill>
                <a:ea typeface="ＭＳ ゴシック" panose="020B0609070205080204" pitchFamily="49" charset="-128"/>
              </a:rPr>
              <a:t>[</a:t>
            </a:r>
            <a:r>
              <a:rPr lang="en-US" altLang="ja-JP" dirty="0" err="1">
                <a:solidFill>
                  <a:srgbClr val="000000"/>
                </a:solidFill>
                <a:ea typeface="ＭＳ ゴシック" panose="020B0609070205080204" pitchFamily="49" charset="-128"/>
              </a:rPr>
              <a:t>i</a:t>
            </a:r>
            <a:r>
              <a:rPr lang="en-US" altLang="ja-JP" dirty="0">
                <a:solidFill>
                  <a:srgbClr val="008080"/>
                </a:solidFill>
                <a:ea typeface="ＭＳ ゴシック" panose="020B0609070205080204" pitchFamily="49" charset="-128"/>
              </a:rPr>
              <a: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endl</a:t>
            </a:r>
            <a:r>
              <a:rPr lang="en-US" altLang="ja-JP" dirty="0">
                <a:solidFill>
                  <a:srgbClr val="000000"/>
                </a:solidFill>
                <a:ea typeface="ＭＳ ゴシック" panose="020B0609070205080204" pitchFamily="49" charset="-128"/>
              </a:rPr>
              <a:t>;</a:t>
            </a:r>
          </a:p>
          <a:p>
            <a:r>
              <a:rPr lang="en-US" altLang="ja-JP" dirty="0">
                <a:solidFill>
                  <a:srgbClr val="000000"/>
                </a:solidFill>
                <a:ea typeface="ＭＳ ゴシック" panose="020B0609070205080204" pitchFamily="49" charset="-128"/>
              </a:rPr>
              <a:t>	}</a:t>
            </a:r>
          </a:p>
          <a:p>
            <a:r>
              <a:rPr lang="en-US" altLang="ja-JP" sz="1800" dirty="0">
                <a:solidFill>
                  <a:srgbClr val="0000FF"/>
                </a:solidFill>
                <a:ea typeface="ＭＳ ゴシック" panose="020B0609070205080204" pitchFamily="49" charset="-128"/>
              </a:rPr>
              <a:t>	return</a:t>
            </a:r>
            <a:r>
              <a:rPr lang="en-US" altLang="ja-JP" sz="1800" dirty="0">
                <a:solidFill>
                  <a:srgbClr val="000000"/>
                </a:solidFill>
                <a:ea typeface="ＭＳ ゴシック" panose="020B0609070205080204" pitchFamily="49" charset="-128"/>
              </a:rPr>
              <a:t> 0;</a:t>
            </a:r>
          </a:p>
          <a:p>
            <a:r>
              <a:rPr lang="en-US" altLang="ja-JP" sz="1800" dirty="0">
                <a:solidFill>
                  <a:srgbClr val="000000"/>
                </a:solidFill>
                <a:ea typeface="ＭＳ ゴシック" panose="020B0609070205080204" pitchFamily="49" charset="-128"/>
              </a:rPr>
              <a:t>}</a:t>
            </a:r>
            <a:endParaRPr kumimoji="1" lang="ja-JP" altLang="en-US" sz="7200" dirty="0"/>
          </a:p>
        </p:txBody>
      </p:sp>
      <p:sp>
        <p:nvSpPr>
          <p:cNvPr id="6" name="矢印: 右 5">
            <a:extLst>
              <a:ext uri="{FF2B5EF4-FFF2-40B4-BE49-F238E27FC236}">
                <a16:creationId xmlns:a16="http://schemas.microsoft.com/office/drawing/2014/main" id="{03D5EDFA-B62E-1A7D-6F0F-3459E14ADF01}"/>
              </a:ext>
            </a:extLst>
          </p:cNvPr>
          <p:cNvSpPr/>
          <p:nvPr/>
        </p:nvSpPr>
        <p:spPr>
          <a:xfrm>
            <a:off x="751890" y="2002898"/>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3635335"/>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82705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クラス（挿入と削除）</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の末尾だけでなく、指定した場所に要素を</a:t>
            </a:r>
            <a:br>
              <a:rPr lang="en-US" altLang="ja-JP" dirty="0"/>
            </a:br>
            <a:r>
              <a:rPr lang="ja-JP" altLang="en-US" dirty="0"/>
              <a:t>追加するメンバ関数</a:t>
            </a:r>
            <a:br>
              <a:rPr lang="en-US" altLang="ja-JP" dirty="0"/>
            </a:br>
            <a:br>
              <a:rPr lang="en-US" altLang="ja-JP" dirty="0"/>
            </a:br>
            <a:r>
              <a:rPr lang="ja-JP" altLang="en-US" dirty="0"/>
              <a:t>・</a:t>
            </a:r>
            <a:r>
              <a:rPr lang="en-US" altLang="ja-JP" dirty="0">
                <a:solidFill>
                  <a:srgbClr val="FF0000"/>
                </a:solidFill>
              </a:rPr>
              <a:t>insert</a:t>
            </a:r>
            <a:r>
              <a:rPr lang="en-US" altLang="ja-JP" dirty="0"/>
              <a:t>(</a:t>
            </a:r>
            <a:r>
              <a:rPr lang="ja-JP" altLang="en-US" dirty="0">
                <a:solidFill>
                  <a:srgbClr val="00B050"/>
                </a:solidFill>
              </a:rPr>
              <a:t>場所</a:t>
            </a:r>
            <a:r>
              <a:rPr lang="en-US" altLang="ja-JP" dirty="0"/>
              <a:t>, </a:t>
            </a:r>
            <a:r>
              <a:rPr lang="ja-JP" altLang="en-US" dirty="0"/>
              <a:t>値</a:t>
            </a:r>
            <a:r>
              <a:rPr lang="en-US" altLang="ja-JP" dirty="0"/>
              <a:t>)</a:t>
            </a:r>
            <a:br>
              <a:rPr lang="en-US" altLang="ja-JP" dirty="0"/>
            </a:br>
            <a:r>
              <a:rPr lang="ja-JP" altLang="en-US" dirty="0"/>
              <a:t>・</a:t>
            </a:r>
            <a:r>
              <a:rPr lang="en-US" altLang="ja-JP" dirty="0">
                <a:solidFill>
                  <a:srgbClr val="FF0000"/>
                </a:solidFill>
              </a:rPr>
              <a:t>erase</a:t>
            </a:r>
            <a:r>
              <a:rPr lang="en-US" altLang="ja-JP" dirty="0"/>
              <a:t>(</a:t>
            </a:r>
            <a:r>
              <a:rPr lang="ja-JP" altLang="en-US" dirty="0">
                <a:solidFill>
                  <a:srgbClr val="00B050"/>
                </a:solidFill>
              </a:rPr>
              <a:t>場所</a:t>
            </a:r>
            <a:r>
              <a:rPr lang="en-US" altLang="ja-JP" dirty="0"/>
              <a:t>)</a:t>
            </a:r>
            <a:br>
              <a:rPr lang="en-US" altLang="ja-JP" dirty="0"/>
            </a:br>
            <a:br>
              <a:rPr lang="en-US" altLang="ja-JP" dirty="0"/>
            </a:br>
            <a:r>
              <a:rPr lang="ja-JP" altLang="en-US" dirty="0"/>
              <a:t>が存在するが、挿入する</a:t>
            </a:r>
            <a:r>
              <a:rPr lang="ja-JP" altLang="en-US" dirty="0">
                <a:solidFill>
                  <a:srgbClr val="00B050"/>
                </a:solidFill>
              </a:rPr>
              <a:t>場所</a:t>
            </a:r>
            <a:r>
              <a:rPr lang="ja-JP" altLang="en-US" dirty="0"/>
              <a:t>、削除する</a:t>
            </a:r>
            <a:r>
              <a:rPr lang="ja-JP" altLang="en-US" dirty="0">
                <a:solidFill>
                  <a:srgbClr val="00B050"/>
                </a:solidFill>
              </a:rPr>
              <a:t>場所</a:t>
            </a:r>
            <a:r>
              <a:rPr lang="ja-JP" altLang="en-US" dirty="0"/>
              <a:t>は</a:t>
            </a:r>
            <a:br>
              <a:rPr lang="en-US" altLang="ja-JP" dirty="0"/>
            </a:br>
            <a:r>
              <a:rPr lang="ja-JP" altLang="en-US" dirty="0"/>
              <a:t>どちらも配列の添え字の番号ではない</a:t>
            </a:r>
            <a:r>
              <a:rPr lang="en-US" altLang="ja-JP" dirty="0"/>
              <a:t>…</a:t>
            </a:r>
          </a:p>
        </p:txBody>
      </p:sp>
    </p:spTree>
    <p:extLst>
      <p:ext uri="{BB962C8B-B14F-4D97-AF65-F5344CB8AC3E}">
        <p14:creationId xmlns:p14="http://schemas.microsoft.com/office/powerpoint/2010/main" val="2524719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b="1" dirty="0">
                <a:solidFill>
                  <a:srgbClr val="FF0000"/>
                </a:solidFill>
              </a:rPr>
              <a:t>イテレータ</a:t>
            </a:r>
            <a:r>
              <a:rPr kumimoji="1" lang="ja-JP" altLang="en-US" dirty="0"/>
              <a:t>（</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といったコンテナクラス内の要素の位置を示す</a:t>
            </a:r>
            <a:r>
              <a:rPr lang="ja-JP" altLang="en-US" b="1" dirty="0">
                <a:solidFill>
                  <a:srgbClr val="0070C0"/>
                </a:solidFill>
              </a:rPr>
              <a:t>ポインタ</a:t>
            </a:r>
            <a:r>
              <a:rPr lang="ja-JP" altLang="en-US" dirty="0">
                <a:solidFill>
                  <a:srgbClr val="0070C0"/>
                </a:solidFill>
              </a:rPr>
              <a:t>のようなもの</a:t>
            </a:r>
            <a:br>
              <a:rPr lang="en-US" altLang="ja-JP" dirty="0"/>
            </a:br>
            <a:br>
              <a:rPr lang="en-US" altLang="ja-JP" dirty="0"/>
            </a:br>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&gt;::iterator </a:t>
            </a:r>
            <a:r>
              <a:rPr lang="en-US" altLang="ja-JP" dirty="0" err="1">
                <a:solidFill>
                  <a:srgbClr val="FF00FF"/>
                </a:solidFill>
              </a:rPr>
              <a:t>itr</a:t>
            </a:r>
            <a:br>
              <a:rPr lang="en-US" altLang="ja-JP" dirty="0">
                <a:solidFill>
                  <a:srgbClr val="FF00FF"/>
                </a:solidFill>
              </a:rPr>
            </a:br>
            <a:br>
              <a:rPr lang="en-US" altLang="ja-JP" dirty="0">
                <a:solidFill>
                  <a:srgbClr val="FF00FF"/>
                </a:solidFill>
              </a:rPr>
            </a:br>
            <a:r>
              <a:rPr lang="en-US" altLang="ja-JP" dirty="0" err="1">
                <a:solidFill>
                  <a:srgbClr val="FF00FF"/>
                </a:solidFill>
              </a:rPr>
              <a:t>itr</a:t>
            </a:r>
            <a:r>
              <a:rPr lang="en-US" altLang="ja-JP" dirty="0">
                <a:solidFill>
                  <a:srgbClr val="FF00FF"/>
                </a:solidFill>
              </a:rPr>
              <a:t> </a:t>
            </a:r>
            <a:r>
              <a:rPr lang="en-US" altLang="ja-JP" dirty="0"/>
              <a:t>= v1.</a:t>
            </a:r>
            <a:r>
              <a:rPr lang="en-US" altLang="ja-JP" dirty="0">
                <a:solidFill>
                  <a:srgbClr val="00B050"/>
                </a:solidFill>
              </a:rPr>
              <a:t>begin</a:t>
            </a:r>
            <a:r>
              <a:rPr lang="en-US" altLang="ja-JP" dirty="0"/>
              <a:t>();</a:t>
            </a:r>
            <a:br>
              <a:rPr lang="en-US" altLang="ja-JP" dirty="0"/>
            </a:br>
            <a:br>
              <a:rPr lang="en-US" altLang="ja-JP" dirty="0"/>
            </a:br>
            <a:r>
              <a:rPr lang="ja-JP" altLang="en-US" dirty="0"/>
              <a:t>とすると、</a:t>
            </a:r>
            <a:r>
              <a:rPr lang="en-US" altLang="ja-JP" dirty="0" err="1">
                <a:solidFill>
                  <a:srgbClr val="FF00FF"/>
                </a:solidFill>
              </a:rPr>
              <a:t>itr</a:t>
            </a:r>
            <a:r>
              <a:rPr lang="ja-JP" altLang="en-US" dirty="0"/>
              <a:t>は</a:t>
            </a:r>
            <a:r>
              <a:rPr lang="ja-JP" altLang="en-US" dirty="0">
                <a:solidFill>
                  <a:srgbClr val="00B050"/>
                </a:solidFill>
              </a:rPr>
              <a:t>先頭要素</a:t>
            </a:r>
            <a:r>
              <a:rPr lang="ja-JP" altLang="en-US" dirty="0"/>
              <a:t>の</a:t>
            </a:r>
            <a:r>
              <a:rPr lang="ja-JP" altLang="en-US" dirty="0">
                <a:solidFill>
                  <a:srgbClr val="FF0000"/>
                </a:solidFill>
              </a:rPr>
              <a:t>イテレータ</a:t>
            </a:r>
            <a:r>
              <a:rPr lang="ja-JP" altLang="en-US" dirty="0"/>
              <a:t>となる</a:t>
            </a:r>
            <a:endParaRPr lang="en-US" altLang="ja-JP" dirty="0"/>
          </a:p>
        </p:txBody>
      </p:sp>
    </p:spTree>
    <p:extLst>
      <p:ext uri="{BB962C8B-B14F-4D97-AF65-F5344CB8AC3E}">
        <p14:creationId xmlns:p14="http://schemas.microsoft.com/office/powerpoint/2010/main" val="2497991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 </a:t>
            </a:r>
            <a:r>
              <a:rPr lang="en-US" altLang="ja-JP" dirty="0"/>
              <a:t>= </a:t>
            </a:r>
            <a:r>
              <a:rPr lang="ja-JP" altLang="en-US" dirty="0"/>
              <a:t>コンテナ</a:t>
            </a:r>
            <a:r>
              <a:rPr lang="en-US" altLang="ja-JP" dirty="0"/>
              <a:t>.</a:t>
            </a:r>
            <a:r>
              <a:rPr lang="en-US" altLang="ja-JP" dirty="0">
                <a:solidFill>
                  <a:srgbClr val="00B050"/>
                </a:solidFill>
              </a:rPr>
              <a:t>begin()</a:t>
            </a:r>
            <a:br>
              <a:rPr lang="en-US" altLang="ja-JP" dirty="0"/>
            </a:br>
            <a:br>
              <a:rPr lang="en-US" altLang="ja-JP" dirty="0"/>
            </a:br>
            <a:r>
              <a:rPr lang="ja-JP" altLang="en-US" dirty="0"/>
              <a:t>コンテナクラスの先頭要素の場所がイテレータに</a:t>
            </a:r>
            <a:br>
              <a:rPr lang="en-US" altLang="ja-JP" dirty="0"/>
            </a:br>
            <a:r>
              <a:rPr lang="ja-JP" altLang="en-US" dirty="0"/>
              <a:t>代入</a:t>
            </a:r>
            <a:br>
              <a:rPr lang="en-US" altLang="ja-JP" dirty="0"/>
            </a:br>
            <a:endParaRPr lang="en-US" altLang="ja-JP" dirty="0"/>
          </a:p>
          <a:p>
            <a:r>
              <a:rPr lang="ja-JP" altLang="en-US" dirty="0"/>
              <a:t>イテレータ </a:t>
            </a:r>
            <a:r>
              <a:rPr lang="en-US" altLang="ja-JP" dirty="0"/>
              <a:t>= </a:t>
            </a:r>
            <a:r>
              <a:rPr lang="ja-JP" altLang="en-US" dirty="0"/>
              <a:t>コンテナ</a:t>
            </a:r>
            <a:r>
              <a:rPr lang="en-US" altLang="ja-JP" dirty="0"/>
              <a:t>.</a:t>
            </a:r>
            <a:r>
              <a:rPr lang="en-US" altLang="ja-JP" dirty="0">
                <a:solidFill>
                  <a:srgbClr val="00B050"/>
                </a:solidFill>
              </a:rPr>
              <a:t>end()</a:t>
            </a:r>
            <a:br>
              <a:rPr lang="en-US" altLang="ja-JP" dirty="0">
                <a:solidFill>
                  <a:srgbClr val="FF0000"/>
                </a:solidFill>
              </a:rPr>
            </a:br>
            <a:br>
              <a:rPr lang="en-US" altLang="ja-JP" dirty="0">
                <a:solidFill>
                  <a:srgbClr val="FF0000"/>
                </a:solidFill>
              </a:rPr>
            </a:br>
            <a:r>
              <a:rPr lang="ja-JP" altLang="en-US" dirty="0"/>
              <a:t>コンテナクラスの</a:t>
            </a:r>
            <a:r>
              <a:rPr lang="ja-JP" altLang="en-US" dirty="0">
                <a:solidFill>
                  <a:srgbClr val="FF0000"/>
                </a:solidFill>
              </a:rPr>
              <a:t>最終要素のひとつ先の場所</a:t>
            </a:r>
            <a:r>
              <a:rPr lang="ja-JP" altLang="en-US" dirty="0"/>
              <a:t>が</a:t>
            </a:r>
            <a:br>
              <a:rPr lang="en-US" altLang="ja-JP" dirty="0">
                <a:solidFill>
                  <a:srgbClr val="FF0000"/>
                </a:solidFill>
              </a:rPr>
            </a:br>
            <a:r>
              <a:rPr lang="ja-JP" altLang="en-US" dirty="0"/>
              <a:t>イテレータに代入</a:t>
            </a:r>
            <a:endParaRPr lang="en-US" altLang="ja-JP" dirty="0"/>
          </a:p>
        </p:txBody>
      </p:sp>
    </p:spTree>
    <p:extLst>
      <p:ext uri="{BB962C8B-B14F-4D97-AF65-F5344CB8AC3E}">
        <p14:creationId xmlns:p14="http://schemas.microsoft.com/office/powerpoint/2010/main" val="1121064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endParaRPr lang="en-US" altLang="ja-JP" dirty="0"/>
          </a:p>
        </p:txBody>
      </p:sp>
      <p:sp>
        <p:nvSpPr>
          <p:cNvPr id="4" name="正方形/長方形 3">
            <a:extLst>
              <a:ext uri="{FF2B5EF4-FFF2-40B4-BE49-F238E27FC236}">
                <a16:creationId xmlns:a16="http://schemas.microsoft.com/office/drawing/2014/main" id="{8C92A0CA-C692-84F3-EDE3-3924A2951327}"/>
              </a:ext>
            </a:extLst>
          </p:cNvPr>
          <p:cNvSpPr/>
          <p:nvPr/>
        </p:nvSpPr>
        <p:spPr>
          <a:xfrm>
            <a:off x="2548646" y="3083668"/>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3249FE8C-08EA-7AE9-542F-0327CD755D0D}"/>
              </a:ext>
            </a:extLst>
          </p:cNvPr>
          <p:cNvSpPr/>
          <p:nvPr/>
        </p:nvSpPr>
        <p:spPr>
          <a:xfrm>
            <a:off x="3754875" y="3083668"/>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B4D39F2-EB1E-1824-7142-9446B9787468}"/>
              </a:ext>
            </a:extLst>
          </p:cNvPr>
          <p:cNvSpPr/>
          <p:nvPr/>
        </p:nvSpPr>
        <p:spPr>
          <a:xfrm>
            <a:off x="4961104" y="3083668"/>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E8D2B83-4289-DED2-C8BB-3DE4EFF4A40A}"/>
              </a:ext>
            </a:extLst>
          </p:cNvPr>
          <p:cNvSpPr/>
          <p:nvPr/>
        </p:nvSpPr>
        <p:spPr>
          <a:xfrm>
            <a:off x="6167333" y="3083668"/>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26EEC1F-0C89-ABDB-0AB2-31CB0729918A}"/>
              </a:ext>
            </a:extLst>
          </p:cNvPr>
          <p:cNvSpPr/>
          <p:nvPr/>
        </p:nvSpPr>
        <p:spPr>
          <a:xfrm>
            <a:off x="7373562" y="3083667"/>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0A9A4A6-F2B6-3548-BE80-265530594254}"/>
              </a:ext>
            </a:extLst>
          </p:cNvPr>
          <p:cNvSpPr/>
          <p:nvPr/>
        </p:nvSpPr>
        <p:spPr>
          <a:xfrm>
            <a:off x="8579791" y="3083666"/>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08C2BF6-9DDF-FDA0-118F-E9F9C3701836}"/>
              </a:ext>
            </a:extLst>
          </p:cNvPr>
          <p:cNvSpPr/>
          <p:nvPr/>
        </p:nvSpPr>
        <p:spPr>
          <a:xfrm>
            <a:off x="9786020" y="3083665"/>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B968CC95-1182-ABBA-A10E-E4145369BDF1}"/>
              </a:ext>
            </a:extLst>
          </p:cNvPr>
          <p:cNvSpPr txBox="1"/>
          <p:nvPr/>
        </p:nvSpPr>
        <p:spPr>
          <a:xfrm>
            <a:off x="976793" y="3201822"/>
            <a:ext cx="1521570" cy="954107"/>
          </a:xfrm>
          <a:prstGeom prst="rect">
            <a:avLst/>
          </a:prstGeom>
          <a:noFill/>
        </p:spPr>
        <p:txBody>
          <a:bodyPr wrap="none" rtlCol="0">
            <a:spAutoFit/>
          </a:bodyPr>
          <a:lstStyle/>
          <a:p>
            <a:r>
              <a:rPr kumimoji="1" lang="en-US" altLang="ja-JP" sz="2800" dirty="0"/>
              <a:t>vector</a:t>
            </a:r>
          </a:p>
          <a:p>
            <a:pPr algn="ctr"/>
            <a:r>
              <a:rPr kumimoji="1" lang="ja-JP" altLang="en-US" sz="2800" dirty="0"/>
              <a:t>配列</a:t>
            </a:r>
          </a:p>
        </p:txBody>
      </p:sp>
      <p:sp>
        <p:nvSpPr>
          <p:cNvPr id="12" name="テキスト ボックス 11">
            <a:extLst>
              <a:ext uri="{FF2B5EF4-FFF2-40B4-BE49-F238E27FC236}">
                <a16:creationId xmlns:a16="http://schemas.microsoft.com/office/drawing/2014/main" id="{02CA0A52-A2F8-E906-CE4C-EAA1E9AC4D65}"/>
              </a:ext>
            </a:extLst>
          </p:cNvPr>
          <p:cNvSpPr txBox="1"/>
          <p:nvPr/>
        </p:nvSpPr>
        <p:spPr>
          <a:xfrm>
            <a:off x="2947481" y="2665379"/>
            <a:ext cx="7888698" cy="369332"/>
          </a:xfrm>
          <a:prstGeom prst="rect">
            <a:avLst/>
          </a:prstGeom>
          <a:noFill/>
        </p:spPr>
        <p:txBody>
          <a:bodyPr wrap="none" rtlCol="0">
            <a:spAutoFit/>
          </a:bodyPr>
          <a:lstStyle/>
          <a:p>
            <a:r>
              <a:rPr kumimoji="1" lang="en-US" altLang="ja-JP" dirty="0"/>
              <a:t>0       1        2        3       4        5       6  </a:t>
            </a:r>
            <a:endParaRPr kumimoji="1" lang="ja-JP" altLang="en-US" dirty="0"/>
          </a:p>
        </p:txBody>
      </p:sp>
      <p:sp>
        <p:nvSpPr>
          <p:cNvPr id="13" name="矢印: 下 12">
            <a:extLst>
              <a:ext uri="{FF2B5EF4-FFF2-40B4-BE49-F238E27FC236}">
                <a16:creationId xmlns:a16="http://schemas.microsoft.com/office/drawing/2014/main" id="{1C70427C-FA44-744F-5CF0-F760BFD0DB1A}"/>
              </a:ext>
            </a:extLst>
          </p:cNvPr>
          <p:cNvSpPr/>
          <p:nvPr/>
        </p:nvSpPr>
        <p:spPr>
          <a:xfrm flipV="1">
            <a:off x="2947481" y="4324052"/>
            <a:ext cx="428017" cy="62257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024950DC-1EB0-CBBB-7F54-23BFFFF8F2EE}"/>
              </a:ext>
            </a:extLst>
          </p:cNvPr>
          <p:cNvSpPr/>
          <p:nvPr/>
        </p:nvSpPr>
        <p:spPr>
          <a:xfrm flipV="1">
            <a:off x="7762667" y="4338852"/>
            <a:ext cx="428017" cy="62257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25A64CC7-B77A-63FB-88E5-A5D2C4C60148}"/>
              </a:ext>
            </a:extLst>
          </p:cNvPr>
          <p:cNvSpPr txBox="1"/>
          <p:nvPr/>
        </p:nvSpPr>
        <p:spPr>
          <a:xfrm>
            <a:off x="2279566" y="4994529"/>
            <a:ext cx="1744388" cy="523220"/>
          </a:xfrm>
          <a:prstGeom prst="rect">
            <a:avLst/>
          </a:prstGeom>
          <a:noFill/>
        </p:spPr>
        <p:txBody>
          <a:bodyPr wrap="none" rtlCol="0">
            <a:spAutoFit/>
          </a:bodyPr>
          <a:lstStyle/>
          <a:p>
            <a:r>
              <a:rPr kumimoji="1" lang="en-US" altLang="ja-JP" sz="2800" dirty="0"/>
              <a:t>begin()</a:t>
            </a:r>
            <a:endParaRPr kumimoji="1" lang="ja-JP" altLang="en-US" sz="2800" dirty="0"/>
          </a:p>
        </p:txBody>
      </p:sp>
      <p:sp>
        <p:nvSpPr>
          <p:cNvPr id="16" name="テキスト ボックス 15">
            <a:extLst>
              <a:ext uri="{FF2B5EF4-FFF2-40B4-BE49-F238E27FC236}">
                <a16:creationId xmlns:a16="http://schemas.microsoft.com/office/drawing/2014/main" id="{E3AF7324-9633-8FC2-F7C1-DDB8BA082EF8}"/>
              </a:ext>
            </a:extLst>
          </p:cNvPr>
          <p:cNvSpPr txBox="1"/>
          <p:nvPr/>
        </p:nvSpPr>
        <p:spPr>
          <a:xfrm>
            <a:off x="7324918" y="4946622"/>
            <a:ext cx="1298753" cy="523220"/>
          </a:xfrm>
          <a:prstGeom prst="rect">
            <a:avLst/>
          </a:prstGeom>
          <a:noFill/>
        </p:spPr>
        <p:txBody>
          <a:bodyPr wrap="none" rtlCol="0">
            <a:spAutoFit/>
          </a:bodyPr>
          <a:lstStyle/>
          <a:p>
            <a:r>
              <a:rPr kumimoji="1" lang="en-US" altLang="ja-JP" sz="2800" dirty="0"/>
              <a:t>end()</a:t>
            </a:r>
            <a:endParaRPr kumimoji="1" lang="ja-JP" altLang="en-US" sz="2800" dirty="0"/>
          </a:p>
        </p:txBody>
      </p:sp>
      <p:sp>
        <p:nvSpPr>
          <p:cNvPr id="17" name="テキスト ボックス 16">
            <a:extLst>
              <a:ext uri="{FF2B5EF4-FFF2-40B4-BE49-F238E27FC236}">
                <a16:creationId xmlns:a16="http://schemas.microsoft.com/office/drawing/2014/main" id="{8F20C32E-466A-F0EE-C721-688F34159373}"/>
              </a:ext>
            </a:extLst>
          </p:cNvPr>
          <p:cNvSpPr txBox="1"/>
          <p:nvPr/>
        </p:nvSpPr>
        <p:spPr>
          <a:xfrm>
            <a:off x="7573020" y="3502113"/>
            <a:ext cx="837089" cy="369332"/>
          </a:xfrm>
          <a:prstGeom prst="rect">
            <a:avLst/>
          </a:prstGeom>
          <a:noFill/>
        </p:spPr>
        <p:txBody>
          <a:bodyPr wrap="none" rtlCol="0">
            <a:spAutoFit/>
          </a:bodyPr>
          <a:lstStyle/>
          <a:p>
            <a:r>
              <a:rPr kumimoji="1" lang="ja-JP" altLang="en-US" dirty="0"/>
              <a:t>値なし</a:t>
            </a:r>
          </a:p>
        </p:txBody>
      </p:sp>
      <p:sp>
        <p:nvSpPr>
          <p:cNvPr id="18" name="テキスト ボックス 17">
            <a:extLst>
              <a:ext uri="{FF2B5EF4-FFF2-40B4-BE49-F238E27FC236}">
                <a16:creationId xmlns:a16="http://schemas.microsoft.com/office/drawing/2014/main" id="{80F38037-88BA-7C8C-68BE-5D37FDB5833D}"/>
              </a:ext>
            </a:extLst>
          </p:cNvPr>
          <p:cNvSpPr txBox="1"/>
          <p:nvPr/>
        </p:nvSpPr>
        <p:spPr>
          <a:xfrm>
            <a:off x="8821410" y="3513936"/>
            <a:ext cx="837089" cy="369332"/>
          </a:xfrm>
          <a:prstGeom prst="rect">
            <a:avLst/>
          </a:prstGeom>
          <a:noFill/>
        </p:spPr>
        <p:txBody>
          <a:bodyPr wrap="none" rtlCol="0">
            <a:spAutoFit/>
          </a:bodyPr>
          <a:lstStyle/>
          <a:p>
            <a:r>
              <a:rPr kumimoji="1" lang="ja-JP" altLang="en-US" dirty="0"/>
              <a:t>値なし</a:t>
            </a:r>
          </a:p>
        </p:txBody>
      </p:sp>
      <p:sp>
        <p:nvSpPr>
          <p:cNvPr id="19" name="テキスト ボックス 18">
            <a:extLst>
              <a:ext uri="{FF2B5EF4-FFF2-40B4-BE49-F238E27FC236}">
                <a16:creationId xmlns:a16="http://schemas.microsoft.com/office/drawing/2014/main" id="{69158CCC-3B10-9264-A37F-30B945291A6D}"/>
              </a:ext>
            </a:extLst>
          </p:cNvPr>
          <p:cNvSpPr txBox="1"/>
          <p:nvPr/>
        </p:nvSpPr>
        <p:spPr>
          <a:xfrm>
            <a:off x="10027639" y="3513936"/>
            <a:ext cx="837089" cy="369332"/>
          </a:xfrm>
          <a:prstGeom prst="rect">
            <a:avLst/>
          </a:prstGeom>
          <a:noFill/>
        </p:spPr>
        <p:txBody>
          <a:bodyPr wrap="none" rtlCol="0">
            <a:spAutoFit/>
          </a:bodyPr>
          <a:lstStyle/>
          <a:p>
            <a:r>
              <a:rPr kumimoji="1" lang="ja-JP" altLang="en-US" dirty="0"/>
              <a:t>値なし</a:t>
            </a:r>
          </a:p>
        </p:txBody>
      </p:sp>
      <p:sp>
        <p:nvSpPr>
          <p:cNvPr id="20" name="テキスト ボックス 19">
            <a:extLst>
              <a:ext uri="{FF2B5EF4-FFF2-40B4-BE49-F238E27FC236}">
                <a16:creationId xmlns:a16="http://schemas.microsoft.com/office/drawing/2014/main" id="{01055DCE-5EA7-C0AB-C41B-FC1B2973DA0D}"/>
              </a:ext>
            </a:extLst>
          </p:cNvPr>
          <p:cNvSpPr txBox="1"/>
          <p:nvPr/>
        </p:nvSpPr>
        <p:spPr>
          <a:xfrm>
            <a:off x="2763420" y="3467769"/>
            <a:ext cx="4424609" cy="461665"/>
          </a:xfrm>
          <a:prstGeom prst="rect">
            <a:avLst/>
          </a:prstGeom>
          <a:noFill/>
        </p:spPr>
        <p:txBody>
          <a:bodyPr wrap="none" rtlCol="0">
            <a:spAutoFit/>
          </a:bodyPr>
          <a:lstStyle/>
          <a:p>
            <a:r>
              <a:rPr kumimoji="1" lang="en-US" altLang="ja-JP" sz="2400" dirty="0">
                <a:solidFill>
                  <a:schemeClr val="bg1"/>
                </a:solidFill>
              </a:rPr>
              <a:t>100</a:t>
            </a:r>
            <a:r>
              <a:rPr kumimoji="1" lang="ja-JP" altLang="en-US" sz="2400" dirty="0">
                <a:solidFill>
                  <a:schemeClr val="bg1"/>
                </a:solidFill>
              </a:rPr>
              <a:t>　　　</a:t>
            </a:r>
            <a:r>
              <a:rPr kumimoji="1" lang="en-US" altLang="ja-JP" sz="2400" dirty="0">
                <a:solidFill>
                  <a:schemeClr val="bg1"/>
                </a:solidFill>
              </a:rPr>
              <a:t>101    102   103</a:t>
            </a:r>
            <a:endParaRPr kumimoji="1" lang="ja-JP" altLang="en-US" sz="2400" dirty="0">
              <a:solidFill>
                <a:schemeClr val="bg1"/>
              </a:solidFill>
            </a:endParaRPr>
          </a:p>
        </p:txBody>
      </p:sp>
    </p:spTree>
    <p:extLst>
      <p:ext uri="{BB962C8B-B14F-4D97-AF65-F5344CB8AC3E}">
        <p14:creationId xmlns:p14="http://schemas.microsoft.com/office/powerpoint/2010/main" val="3045694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イテレータを使うと、コンテナクラス内の指定場所への要素の追加や削除を行うことが可能</a:t>
            </a:r>
            <a:br>
              <a:rPr lang="en-US" altLang="ja-JP" dirty="0"/>
            </a:br>
            <a:br>
              <a:rPr lang="en-US" altLang="ja-JP" dirty="0"/>
            </a:br>
            <a:r>
              <a:rPr lang="en-US" altLang="ja-JP" dirty="0"/>
              <a:t>v1.</a:t>
            </a:r>
            <a:r>
              <a:rPr lang="en-US" altLang="ja-JP" dirty="0">
                <a:solidFill>
                  <a:srgbClr val="FF0000"/>
                </a:solidFill>
              </a:rPr>
              <a:t>insert</a:t>
            </a:r>
            <a:r>
              <a:rPr lang="en-US" altLang="ja-JP" dirty="0"/>
              <a:t>(</a:t>
            </a:r>
            <a:r>
              <a:rPr lang="ja-JP" altLang="en-US" dirty="0">
                <a:solidFill>
                  <a:srgbClr val="00B050"/>
                </a:solidFill>
              </a:rPr>
              <a:t>イテレータ</a:t>
            </a:r>
            <a:r>
              <a:rPr lang="en-US" altLang="ja-JP" dirty="0"/>
              <a:t>, </a:t>
            </a:r>
            <a:r>
              <a:rPr lang="ja-JP" altLang="en-US" dirty="0"/>
              <a:t>挿入する値</a:t>
            </a:r>
            <a:r>
              <a:rPr lang="en-US" altLang="ja-JP" dirty="0"/>
              <a:t>)</a:t>
            </a:r>
            <a:br>
              <a:rPr lang="en-US" altLang="ja-JP" dirty="0"/>
            </a:br>
            <a:r>
              <a:rPr lang="ja-JP" altLang="en-US" dirty="0"/>
              <a:t>とすると、イテレータが指し示す場所に値を挿入することが可能</a:t>
            </a:r>
            <a:br>
              <a:rPr lang="en-US" altLang="ja-JP" dirty="0"/>
            </a:br>
            <a:br>
              <a:rPr lang="en-US" altLang="ja-JP" dirty="0"/>
            </a:br>
            <a:r>
              <a:rPr lang="en-US" altLang="ja-JP" dirty="0"/>
              <a:t>v1.</a:t>
            </a:r>
            <a:r>
              <a:rPr lang="en-US" altLang="ja-JP" dirty="0">
                <a:solidFill>
                  <a:srgbClr val="FF0000"/>
                </a:solidFill>
              </a:rPr>
              <a:t>erase</a:t>
            </a:r>
            <a:r>
              <a:rPr lang="en-US" altLang="ja-JP" dirty="0"/>
              <a:t>(</a:t>
            </a:r>
            <a:r>
              <a:rPr lang="ja-JP" altLang="en-US" dirty="0">
                <a:solidFill>
                  <a:srgbClr val="00B050"/>
                </a:solidFill>
              </a:rPr>
              <a:t>イテレータ</a:t>
            </a:r>
            <a:r>
              <a:rPr lang="en-US" altLang="ja-JP" dirty="0"/>
              <a:t>)</a:t>
            </a:r>
            <a:br>
              <a:rPr lang="en-US" altLang="ja-JP" dirty="0"/>
            </a:br>
            <a:r>
              <a:rPr lang="ja-JP" altLang="en-US" dirty="0"/>
              <a:t>とすると、イテレータの示す場所の要素を削除</a:t>
            </a:r>
            <a:endParaRPr lang="en-US" altLang="ja-JP" dirty="0"/>
          </a:p>
        </p:txBody>
      </p:sp>
    </p:spTree>
    <p:extLst>
      <p:ext uri="{BB962C8B-B14F-4D97-AF65-F5344CB8AC3E}">
        <p14:creationId xmlns:p14="http://schemas.microsoft.com/office/powerpoint/2010/main" val="3479718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コンテナクラス</a:t>
            </a:r>
            <a:endParaRPr lang="en-US" altLang="ja-JP" dirty="0"/>
          </a:p>
          <a:p>
            <a:pPr lvl="1"/>
            <a:r>
              <a:rPr lang="en-US" altLang="ja-JP" dirty="0">
                <a:solidFill>
                  <a:srgbClr val="00B050"/>
                </a:solidFill>
              </a:rPr>
              <a:t>vector</a:t>
            </a:r>
            <a:r>
              <a:rPr lang="ja-JP" altLang="en-US" dirty="0"/>
              <a:t>：動的配列（自由にサイズを変更可能な配列）</a:t>
            </a:r>
            <a:endParaRPr lang="en-US" altLang="ja-JP" dirty="0"/>
          </a:p>
          <a:p>
            <a:pPr lvl="1"/>
            <a:r>
              <a:rPr lang="en-US" altLang="ja-JP" dirty="0"/>
              <a:t>array</a:t>
            </a:r>
            <a:r>
              <a:rPr lang="ja-JP" altLang="en-US" dirty="0"/>
              <a:t> </a:t>
            </a:r>
            <a:r>
              <a:rPr lang="en-US" altLang="ja-JP" dirty="0"/>
              <a:t>:</a:t>
            </a:r>
            <a:r>
              <a:rPr lang="ja-JP" altLang="en-US" dirty="0"/>
              <a:t>静的配列（一旦決めたサイズは変更不可）</a:t>
            </a:r>
            <a:endParaRPr lang="en-US" altLang="ja-JP" dirty="0"/>
          </a:p>
          <a:p>
            <a:pPr lvl="1"/>
            <a:r>
              <a:rPr lang="en-US" altLang="ja-JP" dirty="0">
                <a:solidFill>
                  <a:srgbClr val="00B050"/>
                </a:solidFill>
              </a:rPr>
              <a:t>list</a:t>
            </a:r>
            <a:r>
              <a:rPr lang="en-US" altLang="ja-JP" dirty="0"/>
              <a:t>  :</a:t>
            </a:r>
            <a:r>
              <a:rPr lang="ja-JP" altLang="en-US" dirty="0"/>
              <a:t>リスト構造を実現するクラス</a:t>
            </a:r>
            <a:endParaRPr lang="en-US" altLang="ja-JP" dirty="0"/>
          </a:p>
          <a:p>
            <a:pPr lvl="1"/>
            <a:r>
              <a:rPr lang="en-US" altLang="ja-JP" dirty="0">
                <a:solidFill>
                  <a:srgbClr val="00B050"/>
                </a:solidFill>
              </a:rPr>
              <a:t>map </a:t>
            </a:r>
            <a:r>
              <a:rPr lang="en-US" altLang="ja-JP" dirty="0"/>
              <a:t>  :</a:t>
            </a:r>
            <a:r>
              <a:rPr lang="ja-JP" altLang="en-US" dirty="0"/>
              <a:t>連想配列という特殊な配列クラス</a:t>
            </a:r>
            <a:endParaRPr lang="en-US" altLang="ja-JP" dirty="0"/>
          </a:p>
          <a:p>
            <a:pPr lvl="1"/>
            <a:r>
              <a:rPr lang="en-US" altLang="ja-JP" dirty="0"/>
              <a:t>bitset:2</a:t>
            </a:r>
            <a:r>
              <a:rPr lang="ja-JP" altLang="en-US" dirty="0"/>
              <a:t>進数値を容易に扱うためのクラス</a:t>
            </a:r>
            <a:endParaRPr lang="en-US" altLang="ja-JP" dirty="0"/>
          </a:p>
          <a:p>
            <a:pPr lvl="1"/>
            <a:r>
              <a:rPr lang="en-US" altLang="ja-JP" dirty="0"/>
              <a:t>stack :</a:t>
            </a:r>
            <a:r>
              <a:rPr lang="ja-JP" altLang="en-US" dirty="0"/>
              <a:t>スタック（後入れ先出し）を実現するクラス</a:t>
            </a:r>
            <a:endParaRPr lang="en-US" altLang="ja-JP" dirty="0"/>
          </a:p>
          <a:p>
            <a:pPr lvl="1"/>
            <a:r>
              <a:rPr lang="en-US" altLang="ja-JP" dirty="0"/>
              <a:t>queue :</a:t>
            </a:r>
            <a:r>
              <a:rPr lang="ja-JP" altLang="en-US" dirty="0"/>
              <a:t>キュー（先入れ先出し）を実現するクラス</a:t>
            </a:r>
            <a:endParaRPr lang="en-US" altLang="ja-JP" dirty="0"/>
          </a:p>
        </p:txBody>
      </p:sp>
    </p:spTree>
    <p:extLst>
      <p:ext uri="{BB962C8B-B14F-4D97-AF65-F5344CB8AC3E}">
        <p14:creationId xmlns:p14="http://schemas.microsoft.com/office/powerpoint/2010/main" val="3091025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524315"/>
          </a:xfrm>
          <a:prstGeom prst="rect">
            <a:avLst/>
          </a:prstGeom>
          <a:noFill/>
          <a:ln>
            <a:solidFill>
              <a:schemeClr val="tx1"/>
            </a:solidFill>
          </a:ln>
        </p:spPr>
        <p:txBody>
          <a:bodyPr wrap="square" rtlCol="0">
            <a:spAutoFit/>
          </a:bodyPr>
          <a:lstStyle/>
          <a:p>
            <a:r>
              <a:rPr lang="en-US" altLang="ja-JP" sz="1800" dirty="0">
                <a:solidFill>
                  <a:srgbClr val="000000"/>
                </a:solidFill>
                <a:ea typeface="ＭＳ ゴシック" panose="020B0609070205080204" pitchFamily="49" charset="-128"/>
              </a:rPr>
              <a:t>	v1.push_back(3);</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"ABC"</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“DEF”</a:t>
            </a:r>
            <a:r>
              <a:rPr lang="en-US" altLang="ja-JP" sz="1800" dirty="0">
                <a:solidFill>
                  <a:srgbClr val="000000"/>
                </a:solidFill>
                <a:ea typeface="ＭＳ ゴシック" panose="020B0609070205080204" pitchFamily="49" charset="-128"/>
              </a:rPr>
              <a:t>);</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v1.pop_back();</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ea typeface="ＭＳ ゴシック" panose="020B0609070205080204" pitchFamily="49" charset="-128"/>
              </a:rPr>
              <a:t>vector&lt;int&gt;::iterator </a:t>
            </a:r>
            <a:r>
              <a:rPr lang="en-US" altLang="ja-JP" dirty="0">
                <a:ea typeface="ＭＳ ゴシック" panose="020B0609070205080204" pitchFamily="49" charset="-128"/>
              </a:rPr>
              <a:t>itrV1 = v1.begin();</a:t>
            </a:r>
          </a:p>
          <a:p>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a:t>
            </a:r>
            <a:r>
              <a:rPr lang="ja-JP" altLang="en-US" sz="1800" dirty="0">
                <a:solidFill>
                  <a:srgbClr val="C00000"/>
                </a:solidFill>
                <a:ea typeface="ＭＳ ゴシック" panose="020B0609070205080204" pitchFamily="49" charset="-128"/>
              </a:rPr>
              <a:t>イテレータが指す要素の値</a:t>
            </a:r>
            <a:r>
              <a:rPr lang="en-US" altLang="ja-JP" sz="1800" dirty="0">
                <a:solidFill>
                  <a:srgbClr val="C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 </a:t>
            </a:r>
            <a:r>
              <a:rPr lang="nn-NO" altLang="ja-JP" dirty="0">
                <a:solidFill>
                  <a:srgbClr val="000000"/>
                </a:solidFill>
                <a:ea typeface="ＭＳ ゴシック" panose="020B0609070205080204" pitchFamily="49" charset="-128"/>
              </a:rPr>
              <a:t>*</a:t>
            </a:r>
            <a:r>
              <a:rPr lang="nn-NO" altLang="ja-JP" sz="1800" dirty="0">
                <a:solidFill>
                  <a:srgbClr val="000000"/>
                </a:solidFill>
                <a:ea typeface="ＭＳ ゴシック" panose="020B0609070205080204" pitchFamily="49" charset="-128"/>
              </a:rPr>
              <a:t>itrV1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 </a:t>
            </a:r>
            <a:r>
              <a:rPr lang="sv-SE" altLang="ja-JP" sz="1800" dirty="0">
                <a:solidFill>
                  <a:srgbClr val="000000"/>
                </a:solidFill>
                <a:ea typeface="ＭＳ ゴシック" panose="020B0609070205080204" pitchFamily="49" charset="-128"/>
              </a:rPr>
              <a:t>endl;</a:t>
            </a:r>
            <a:br>
              <a:rPr lang="en-US" altLang="ja-JP" dirty="0">
                <a:ea typeface="ＭＳ ゴシック" panose="020B0609070205080204" pitchFamily="49" charset="-128"/>
              </a:rPr>
            </a:br>
            <a:r>
              <a:rPr lang="en-US" altLang="ja-JP" dirty="0">
                <a:ea typeface="ＭＳ ゴシック" panose="020B0609070205080204" pitchFamily="49" charset="-128"/>
              </a:rPr>
              <a:t>	v1.insert(itrV1 + 1, 11);</a:t>
            </a:r>
            <a:r>
              <a:rPr lang="en-US" altLang="ja-JP" dirty="0">
                <a:solidFill>
                  <a:srgbClr val="00B050"/>
                </a:solidFill>
                <a:ea typeface="ＭＳ ゴシック" panose="020B0609070205080204" pitchFamily="49" charset="-128"/>
              </a:rPr>
              <a:t> //</a:t>
            </a:r>
            <a:r>
              <a:rPr lang="ja-JP" altLang="en-US" dirty="0">
                <a:solidFill>
                  <a:srgbClr val="00B050"/>
                </a:solidFill>
                <a:ea typeface="ＭＳ ゴシック" panose="020B0609070205080204" pitchFamily="49" charset="-128"/>
              </a:rPr>
              <a:t>指定した場所（先頭から</a:t>
            </a:r>
            <a:r>
              <a:rPr lang="en-US" altLang="ja-JP" dirty="0">
                <a:solidFill>
                  <a:srgbClr val="00B050"/>
                </a:solidFill>
                <a:ea typeface="ＭＳ ゴシック" panose="020B0609070205080204" pitchFamily="49" charset="-128"/>
              </a:rPr>
              <a:t>+1</a:t>
            </a:r>
            <a:r>
              <a:rPr lang="ja-JP" altLang="en-US" dirty="0">
                <a:solidFill>
                  <a:srgbClr val="00B050"/>
                </a:solidFill>
                <a:ea typeface="ＭＳ ゴシック" panose="020B0609070205080204" pitchFamily="49" charset="-128"/>
              </a:rPr>
              <a:t>番目）へ要素（</a:t>
            </a:r>
            <a:r>
              <a:rPr lang="en-US" altLang="ja-JP" dirty="0">
                <a:solidFill>
                  <a:srgbClr val="00B050"/>
                </a:solidFill>
                <a:ea typeface="ＭＳ ゴシック" panose="020B0609070205080204" pitchFamily="49" charset="-128"/>
              </a:rPr>
              <a:t>11</a:t>
            </a:r>
            <a:r>
              <a:rPr lang="ja-JP" altLang="en-US" dirty="0">
                <a:solidFill>
                  <a:srgbClr val="00B050"/>
                </a:solidFill>
                <a:ea typeface="ＭＳ ゴシック" panose="020B0609070205080204" pitchFamily="49" charset="-128"/>
              </a:rPr>
              <a:t>）を追加</a:t>
            </a:r>
            <a:br>
              <a:rPr lang="en-US" altLang="ja-JP" dirty="0">
                <a:solidFill>
                  <a:srgbClr val="00B050"/>
                </a:solidFill>
                <a:ea typeface="ＭＳ ゴシック" panose="020B0609070205080204" pitchFamily="49" charset="-128"/>
              </a:rPr>
            </a:br>
            <a:r>
              <a:rPr lang="en-US" altLang="ja-JP" dirty="0">
                <a:solidFill>
                  <a:srgbClr val="00B050"/>
                </a:solidFill>
                <a:ea typeface="ＭＳ ゴシック" panose="020B0609070205080204" pitchFamily="49" charset="-128"/>
              </a:rPr>
              <a:t>	</a:t>
            </a:r>
            <a:r>
              <a:rPr lang="en-US" altLang="ja-JP" dirty="0">
                <a:ea typeface="ＭＳ ゴシック" panose="020B0609070205080204" pitchFamily="49" charset="-128"/>
              </a:rPr>
              <a:t>v1.erase(itrV1 + 2);      </a:t>
            </a:r>
            <a:r>
              <a:rPr lang="en-US" altLang="ja-JP" dirty="0">
                <a:solidFill>
                  <a:srgbClr val="00B050"/>
                </a:solidFill>
                <a:ea typeface="ＭＳ ゴシック" panose="020B0609070205080204" pitchFamily="49" charset="-128"/>
              </a:rPr>
              <a:t>//</a:t>
            </a:r>
            <a:r>
              <a:rPr lang="ja-JP" altLang="en-US" dirty="0">
                <a:solidFill>
                  <a:srgbClr val="00B050"/>
                </a:solidFill>
                <a:ea typeface="ＭＳ ゴシック" panose="020B0609070205080204" pitchFamily="49" charset="-128"/>
              </a:rPr>
              <a:t>指定した場所（先頭から</a:t>
            </a:r>
            <a:r>
              <a:rPr lang="en-US" altLang="ja-JP" dirty="0">
                <a:solidFill>
                  <a:srgbClr val="00B050"/>
                </a:solidFill>
                <a:ea typeface="ＭＳ ゴシック" panose="020B0609070205080204" pitchFamily="49" charset="-128"/>
              </a:rPr>
              <a:t>+2</a:t>
            </a:r>
            <a:r>
              <a:rPr lang="ja-JP" altLang="en-US" dirty="0">
                <a:solidFill>
                  <a:srgbClr val="00B050"/>
                </a:solidFill>
                <a:ea typeface="ＭＳ ゴシック" panose="020B0609070205080204" pitchFamily="49" charset="-128"/>
              </a:rPr>
              <a:t>番目）の要素を削除</a:t>
            </a:r>
            <a:br>
              <a:rPr lang="en-US" altLang="ja-JP" dirty="0">
                <a:solidFill>
                  <a:srgbClr val="00B050"/>
                </a:solidFill>
                <a:ea typeface="ＭＳ ゴシック" panose="020B0609070205080204" pitchFamily="49" charset="-128"/>
              </a:rPr>
            </a:br>
            <a:endParaRPr lang="en-US" altLang="ja-JP" sz="1800" dirty="0">
              <a:ea typeface="ＭＳ ゴシック" panose="020B0609070205080204" pitchFamily="49" charset="-128"/>
            </a:endParaRP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v1.size(); i++) {</a:t>
            </a:r>
          </a:p>
          <a:p>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i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v1</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i</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p>
          <a:p>
            <a:r>
              <a:rPr lang="en-US" altLang="ja-JP" sz="1800" dirty="0">
                <a:solidFill>
                  <a:srgbClr val="000000"/>
                </a:solidFill>
                <a:ea typeface="ＭＳ ゴシック" panose="020B0609070205080204" pitchFamily="49" charset="-128"/>
              </a:rPr>
              <a:t>	}</a:t>
            </a:r>
          </a:p>
          <a:p>
            <a:r>
              <a:rPr lang="en-US" altLang="ja-JP" dirty="0">
                <a:solidFill>
                  <a:srgbClr val="000000"/>
                </a:solidFill>
                <a:ea typeface="ＭＳ ゴシック" panose="020B0609070205080204" pitchFamily="49" charset="-128"/>
              </a:rPr>
              <a:t>	</a:t>
            </a:r>
            <a:endParaRPr kumimoji="1" lang="ja-JP" altLang="en-US" sz="7200" dirty="0"/>
          </a:p>
        </p:txBody>
      </p:sp>
      <p:sp>
        <p:nvSpPr>
          <p:cNvPr id="6" name="矢印: 右 5">
            <a:extLst>
              <a:ext uri="{FF2B5EF4-FFF2-40B4-BE49-F238E27FC236}">
                <a16:creationId xmlns:a16="http://schemas.microsoft.com/office/drawing/2014/main" id="{03D5EDFA-B62E-1A7D-6F0F-3459E14ADF01}"/>
              </a:ext>
            </a:extLst>
          </p:cNvPr>
          <p:cNvSpPr/>
          <p:nvPr/>
        </p:nvSpPr>
        <p:spPr>
          <a:xfrm>
            <a:off x="751890" y="311719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3386660"/>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矢印: 右 3">
            <a:extLst>
              <a:ext uri="{FF2B5EF4-FFF2-40B4-BE49-F238E27FC236}">
                <a16:creationId xmlns:a16="http://schemas.microsoft.com/office/drawing/2014/main" id="{86B9B186-1BB5-F16E-3670-8A2086A70C18}"/>
              </a:ext>
            </a:extLst>
          </p:cNvPr>
          <p:cNvSpPr/>
          <p:nvPr/>
        </p:nvSpPr>
        <p:spPr>
          <a:xfrm>
            <a:off x="751890" y="3670654"/>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9087A89B-F7B2-3E12-AF89-DAD7CA93458E}"/>
              </a:ext>
            </a:extLst>
          </p:cNvPr>
          <p:cNvSpPr/>
          <p:nvPr/>
        </p:nvSpPr>
        <p:spPr>
          <a:xfrm>
            <a:off x="751890" y="394961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31016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6" name="矢印: 右 5">
            <a:extLst>
              <a:ext uri="{FF2B5EF4-FFF2-40B4-BE49-F238E27FC236}">
                <a16:creationId xmlns:a16="http://schemas.microsoft.com/office/drawing/2014/main" id="{03D5EDFA-B62E-1A7D-6F0F-3459E14ADF01}"/>
              </a:ext>
            </a:extLst>
          </p:cNvPr>
          <p:cNvSpPr/>
          <p:nvPr/>
        </p:nvSpPr>
        <p:spPr>
          <a:xfrm>
            <a:off x="751890" y="3097744"/>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3367208"/>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矢印: 右 3">
            <a:extLst>
              <a:ext uri="{FF2B5EF4-FFF2-40B4-BE49-F238E27FC236}">
                <a16:creationId xmlns:a16="http://schemas.microsoft.com/office/drawing/2014/main" id="{86B9B186-1BB5-F16E-3670-8A2086A70C18}"/>
              </a:ext>
            </a:extLst>
          </p:cNvPr>
          <p:cNvSpPr/>
          <p:nvPr/>
        </p:nvSpPr>
        <p:spPr>
          <a:xfrm>
            <a:off x="751890" y="3651202"/>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9087A89B-F7B2-3E12-AF89-DAD7CA93458E}"/>
              </a:ext>
            </a:extLst>
          </p:cNvPr>
          <p:cNvSpPr/>
          <p:nvPr/>
        </p:nvSpPr>
        <p:spPr>
          <a:xfrm>
            <a:off x="751890" y="3930159"/>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0CAB547E-819E-B80D-2FF5-C768B59DD596}"/>
              </a:ext>
            </a:extLst>
          </p:cNvPr>
          <p:cNvSpPr txBox="1"/>
          <p:nvPr/>
        </p:nvSpPr>
        <p:spPr>
          <a:xfrm>
            <a:off x="751890" y="1120695"/>
            <a:ext cx="10688220" cy="4524315"/>
          </a:xfrm>
          <a:prstGeom prst="rect">
            <a:avLst/>
          </a:prstGeom>
          <a:noFill/>
          <a:ln>
            <a:solidFill>
              <a:schemeClr val="tx1"/>
            </a:solidFill>
          </a:ln>
        </p:spPr>
        <p:txBody>
          <a:bodyPr wrap="square" rtlCol="0">
            <a:spAutoFit/>
          </a:bodyPr>
          <a:lstStyle/>
          <a:p>
            <a:r>
              <a:rPr lang="en-US" altLang="ja-JP" sz="1800" dirty="0">
                <a:solidFill>
                  <a:srgbClr val="000000"/>
                </a:solidFill>
                <a:ea typeface="ＭＳ ゴシック" panose="020B0609070205080204" pitchFamily="49" charset="-128"/>
              </a:rPr>
              <a:t>	v1.push_back(3);</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"ABC"</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“DEF”</a:t>
            </a:r>
            <a:r>
              <a:rPr lang="en-US" altLang="ja-JP" sz="1800" dirty="0">
                <a:solidFill>
                  <a:srgbClr val="000000"/>
                </a:solidFill>
                <a:ea typeface="ＭＳ ゴシック" panose="020B0609070205080204" pitchFamily="49" charset="-128"/>
              </a:rPr>
              <a:t>);</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v1.pop_back();</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auto</a:t>
            </a:r>
            <a:r>
              <a:rPr lang="en-US" altLang="ja-JP" sz="1800" dirty="0">
                <a:ea typeface="ＭＳ ゴシック" panose="020B0609070205080204" pitchFamily="49" charset="-128"/>
              </a:rPr>
              <a:t> </a:t>
            </a:r>
            <a:r>
              <a:rPr lang="en-US" altLang="ja-JP" dirty="0">
                <a:ea typeface="ＭＳ ゴシック" panose="020B0609070205080204" pitchFamily="49" charset="-128"/>
              </a:rPr>
              <a:t>itrV1 = v1.begin();</a:t>
            </a:r>
          </a:p>
          <a:p>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a:t>
            </a:r>
            <a:r>
              <a:rPr lang="ja-JP" altLang="en-US" sz="1800" dirty="0">
                <a:solidFill>
                  <a:srgbClr val="C00000"/>
                </a:solidFill>
                <a:ea typeface="ＭＳ ゴシック" panose="020B0609070205080204" pitchFamily="49" charset="-128"/>
              </a:rPr>
              <a:t>イテレータが指す要素の値</a:t>
            </a:r>
            <a:r>
              <a:rPr lang="en-US" altLang="ja-JP" sz="1800" dirty="0">
                <a:solidFill>
                  <a:srgbClr val="C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 </a:t>
            </a:r>
            <a:r>
              <a:rPr lang="nn-NO" altLang="ja-JP" dirty="0">
                <a:solidFill>
                  <a:srgbClr val="000000"/>
                </a:solidFill>
                <a:ea typeface="ＭＳ ゴシック" panose="020B0609070205080204" pitchFamily="49" charset="-128"/>
              </a:rPr>
              <a:t>*</a:t>
            </a:r>
            <a:r>
              <a:rPr lang="nn-NO" altLang="ja-JP" sz="1800" dirty="0">
                <a:solidFill>
                  <a:srgbClr val="000000"/>
                </a:solidFill>
                <a:ea typeface="ＭＳ ゴシック" panose="020B0609070205080204" pitchFamily="49" charset="-128"/>
              </a:rPr>
              <a:t>itrV1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 </a:t>
            </a:r>
            <a:r>
              <a:rPr lang="sv-SE" altLang="ja-JP" sz="1800" dirty="0">
                <a:solidFill>
                  <a:srgbClr val="000000"/>
                </a:solidFill>
                <a:ea typeface="ＭＳ ゴシック" panose="020B0609070205080204" pitchFamily="49" charset="-128"/>
              </a:rPr>
              <a:t>endl;</a:t>
            </a:r>
            <a:br>
              <a:rPr lang="en-US" altLang="ja-JP" dirty="0">
                <a:ea typeface="ＭＳ ゴシック" panose="020B0609070205080204" pitchFamily="49" charset="-128"/>
              </a:rPr>
            </a:br>
            <a:r>
              <a:rPr lang="en-US" altLang="ja-JP" dirty="0">
                <a:ea typeface="ＭＳ ゴシック" panose="020B0609070205080204" pitchFamily="49" charset="-128"/>
              </a:rPr>
              <a:t>	v1.insert(itrV1 + 1, 11);</a:t>
            </a:r>
            <a:r>
              <a:rPr lang="en-US" altLang="ja-JP" dirty="0">
                <a:solidFill>
                  <a:srgbClr val="00B050"/>
                </a:solidFill>
                <a:ea typeface="ＭＳ ゴシック" panose="020B0609070205080204" pitchFamily="49" charset="-128"/>
              </a:rPr>
              <a:t> //</a:t>
            </a:r>
            <a:r>
              <a:rPr lang="ja-JP" altLang="en-US" dirty="0">
                <a:solidFill>
                  <a:srgbClr val="00B050"/>
                </a:solidFill>
                <a:ea typeface="ＭＳ ゴシック" panose="020B0609070205080204" pitchFamily="49" charset="-128"/>
              </a:rPr>
              <a:t>指定した場所（先頭から</a:t>
            </a:r>
            <a:r>
              <a:rPr lang="en-US" altLang="ja-JP" dirty="0">
                <a:solidFill>
                  <a:srgbClr val="00B050"/>
                </a:solidFill>
                <a:ea typeface="ＭＳ ゴシック" panose="020B0609070205080204" pitchFamily="49" charset="-128"/>
              </a:rPr>
              <a:t>+1</a:t>
            </a:r>
            <a:r>
              <a:rPr lang="ja-JP" altLang="en-US" dirty="0">
                <a:solidFill>
                  <a:srgbClr val="00B050"/>
                </a:solidFill>
                <a:ea typeface="ＭＳ ゴシック" panose="020B0609070205080204" pitchFamily="49" charset="-128"/>
              </a:rPr>
              <a:t>番目）へ要素（</a:t>
            </a:r>
            <a:r>
              <a:rPr lang="en-US" altLang="ja-JP" dirty="0">
                <a:solidFill>
                  <a:srgbClr val="00B050"/>
                </a:solidFill>
                <a:ea typeface="ＭＳ ゴシック" panose="020B0609070205080204" pitchFamily="49" charset="-128"/>
              </a:rPr>
              <a:t>11</a:t>
            </a:r>
            <a:r>
              <a:rPr lang="ja-JP" altLang="en-US" dirty="0">
                <a:solidFill>
                  <a:srgbClr val="00B050"/>
                </a:solidFill>
                <a:ea typeface="ＭＳ ゴシック" panose="020B0609070205080204" pitchFamily="49" charset="-128"/>
              </a:rPr>
              <a:t>）を追加</a:t>
            </a:r>
            <a:br>
              <a:rPr lang="en-US" altLang="ja-JP" dirty="0">
                <a:solidFill>
                  <a:srgbClr val="00B050"/>
                </a:solidFill>
                <a:ea typeface="ＭＳ ゴシック" panose="020B0609070205080204" pitchFamily="49" charset="-128"/>
              </a:rPr>
            </a:br>
            <a:r>
              <a:rPr lang="en-US" altLang="ja-JP" dirty="0">
                <a:solidFill>
                  <a:srgbClr val="00B050"/>
                </a:solidFill>
                <a:ea typeface="ＭＳ ゴシック" panose="020B0609070205080204" pitchFamily="49" charset="-128"/>
              </a:rPr>
              <a:t>	</a:t>
            </a:r>
            <a:r>
              <a:rPr lang="en-US" altLang="ja-JP" dirty="0">
                <a:ea typeface="ＭＳ ゴシック" panose="020B0609070205080204" pitchFamily="49" charset="-128"/>
              </a:rPr>
              <a:t>v1.erase(itrV1 + 2);      </a:t>
            </a:r>
            <a:r>
              <a:rPr lang="en-US" altLang="ja-JP" dirty="0">
                <a:solidFill>
                  <a:srgbClr val="00B050"/>
                </a:solidFill>
                <a:ea typeface="ＭＳ ゴシック" panose="020B0609070205080204" pitchFamily="49" charset="-128"/>
              </a:rPr>
              <a:t>//</a:t>
            </a:r>
            <a:r>
              <a:rPr lang="ja-JP" altLang="en-US" dirty="0">
                <a:solidFill>
                  <a:srgbClr val="00B050"/>
                </a:solidFill>
                <a:ea typeface="ＭＳ ゴシック" panose="020B0609070205080204" pitchFamily="49" charset="-128"/>
              </a:rPr>
              <a:t>指定した場所（先頭から</a:t>
            </a:r>
            <a:r>
              <a:rPr lang="en-US" altLang="ja-JP" dirty="0">
                <a:solidFill>
                  <a:srgbClr val="00B050"/>
                </a:solidFill>
                <a:ea typeface="ＭＳ ゴシック" panose="020B0609070205080204" pitchFamily="49" charset="-128"/>
              </a:rPr>
              <a:t>+2</a:t>
            </a:r>
            <a:r>
              <a:rPr lang="ja-JP" altLang="en-US" dirty="0">
                <a:solidFill>
                  <a:srgbClr val="00B050"/>
                </a:solidFill>
                <a:ea typeface="ＭＳ ゴシック" panose="020B0609070205080204" pitchFamily="49" charset="-128"/>
              </a:rPr>
              <a:t>番目）の要素を削除</a:t>
            </a:r>
            <a:br>
              <a:rPr lang="en-US" altLang="ja-JP" dirty="0">
                <a:solidFill>
                  <a:srgbClr val="00B050"/>
                </a:solidFill>
                <a:ea typeface="ＭＳ ゴシック" panose="020B0609070205080204" pitchFamily="49" charset="-128"/>
              </a:rPr>
            </a:br>
            <a:endParaRPr lang="en-US" altLang="ja-JP" sz="1800" dirty="0">
              <a:ea typeface="ＭＳ ゴシック" panose="020B0609070205080204" pitchFamily="49" charset="-128"/>
            </a:endParaRP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v1.size(); i++) {</a:t>
            </a:r>
          </a:p>
          <a:p>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i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v1</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i</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p>
          <a:p>
            <a:r>
              <a:rPr lang="en-US" altLang="ja-JP" sz="1800" dirty="0">
                <a:solidFill>
                  <a:srgbClr val="000000"/>
                </a:solidFill>
                <a:ea typeface="ＭＳ ゴシック" panose="020B0609070205080204" pitchFamily="49" charset="-128"/>
              </a:rPr>
              <a:t>	}</a:t>
            </a:r>
          </a:p>
          <a:p>
            <a:r>
              <a:rPr lang="en-US" altLang="ja-JP" dirty="0">
                <a:solidFill>
                  <a:srgbClr val="000000"/>
                </a:solidFill>
                <a:ea typeface="ＭＳ ゴシック" panose="020B0609070205080204" pitchFamily="49" charset="-128"/>
              </a:rPr>
              <a:t>	</a:t>
            </a:r>
            <a:endParaRPr kumimoji="1" lang="ja-JP" altLang="en-US" sz="7200" dirty="0"/>
          </a:p>
        </p:txBody>
      </p:sp>
      <p:sp>
        <p:nvSpPr>
          <p:cNvPr id="8" name="吹き出し: 四角形 7">
            <a:extLst>
              <a:ext uri="{FF2B5EF4-FFF2-40B4-BE49-F238E27FC236}">
                <a16:creationId xmlns:a16="http://schemas.microsoft.com/office/drawing/2014/main" id="{93AED42D-C957-1A5C-F278-8CB9A339B09B}"/>
              </a:ext>
            </a:extLst>
          </p:cNvPr>
          <p:cNvSpPr/>
          <p:nvPr/>
        </p:nvSpPr>
        <p:spPr>
          <a:xfrm>
            <a:off x="751890" y="2099094"/>
            <a:ext cx="4473484" cy="447473"/>
          </a:xfrm>
          <a:prstGeom prst="wedgeRectCallout">
            <a:avLst>
              <a:gd name="adj1" fmla="val -28340"/>
              <a:gd name="adj2" fmla="val 166847"/>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bg1"/>
                </a:solidFill>
                <a:ea typeface="ＭＳ ゴシック" panose="020B0609070205080204" pitchFamily="49" charset="-128"/>
              </a:rPr>
              <a:t>std::vector&lt;int&gt;::iterator</a:t>
            </a:r>
            <a:endParaRPr kumimoji="1" lang="ja-JP" altLang="en-US" sz="2000" dirty="0">
              <a:solidFill>
                <a:schemeClr val="bg1"/>
              </a:solidFill>
            </a:endParaRPr>
          </a:p>
        </p:txBody>
      </p:sp>
    </p:spTree>
    <p:extLst>
      <p:ext uri="{BB962C8B-B14F-4D97-AF65-F5344CB8AC3E}">
        <p14:creationId xmlns:p14="http://schemas.microsoft.com/office/powerpoint/2010/main" val="909829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イテレータの必要性</a:t>
            </a:r>
            <a:endParaRPr lang="en-US" altLang="ja-JP" dirty="0"/>
          </a:p>
        </p:txBody>
      </p:sp>
      <p:sp>
        <p:nvSpPr>
          <p:cNvPr id="4" name="正方形/長方形 3">
            <a:extLst>
              <a:ext uri="{FF2B5EF4-FFF2-40B4-BE49-F238E27FC236}">
                <a16:creationId xmlns:a16="http://schemas.microsoft.com/office/drawing/2014/main" id="{8C92A0CA-C692-84F3-EDE3-3924A2951327}"/>
              </a:ext>
            </a:extLst>
          </p:cNvPr>
          <p:cNvSpPr/>
          <p:nvPr/>
        </p:nvSpPr>
        <p:spPr>
          <a:xfrm>
            <a:off x="2414274" y="276958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11" name="テキスト ボックス 10">
            <a:extLst>
              <a:ext uri="{FF2B5EF4-FFF2-40B4-BE49-F238E27FC236}">
                <a16:creationId xmlns:a16="http://schemas.microsoft.com/office/drawing/2014/main" id="{B968CC95-1182-ABBA-A10E-E4145369BDF1}"/>
              </a:ext>
            </a:extLst>
          </p:cNvPr>
          <p:cNvSpPr txBox="1"/>
          <p:nvPr/>
        </p:nvSpPr>
        <p:spPr>
          <a:xfrm>
            <a:off x="2309102" y="1905439"/>
            <a:ext cx="1620957" cy="523220"/>
          </a:xfrm>
          <a:prstGeom prst="rect">
            <a:avLst/>
          </a:prstGeom>
          <a:noFill/>
        </p:spPr>
        <p:txBody>
          <a:bodyPr wrap="none" rtlCol="0">
            <a:spAutoFit/>
          </a:bodyPr>
          <a:lstStyle/>
          <a:p>
            <a:r>
              <a:rPr kumimoji="1" lang="ja-JP" altLang="en-US" sz="2800" b="1" dirty="0">
                <a:solidFill>
                  <a:srgbClr val="0070C0"/>
                </a:solidFill>
              </a:rPr>
              <a:t>静的配列</a:t>
            </a:r>
          </a:p>
        </p:txBody>
      </p:sp>
      <p:sp>
        <p:nvSpPr>
          <p:cNvPr id="15" name="テキスト ボックス 14">
            <a:extLst>
              <a:ext uri="{FF2B5EF4-FFF2-40B4-BE49-F238E27FC236}">
                <a16:creationId xmlns:a16="http://schemas.microsoft.com/office/drawing/2014/main" id="{25A64CC7-B77A-63FB-88E5-A5D2C4C60148}"/>
              </a:ext>
            </a:extLst>
          </p:cNvPr>
          <p:cNvSpPr txBox="1"/>
          <p:nvPr/>
        </p:nvSpPr>
        <p:spPr>
          <a:xfrm>
            <a:off x="4094646" y="2780296"/>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16" name="テキスト ボックス 15">
            <a:extLst>
              <a:ext uri="{FF2B5EF4-FFF2-40B4-BE49-F238E27FC236}">
                <a16:creationId xmlns:a16="http://schemas.microsoft.com/office/drawing/2014/main" id="{E3AF7324-9633-8FC2-F7C1-DDB8BA082EF8}"/>
              </a:ext>
            </a:extLst>
          </p:cNvPr>
          <p:cNvSpPr txBox="1"/>
          <p:nvPr/>
        </p:nvSpPr>
        <p:spPr>
          <a:xfrm>
            <a:off x="4094645" y="4969350"/>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21" name="テキスト ボックス 20">
            <a:extLst>
              <a:ext uri="{FF2B5EF4-FFF2-40B4-BE49-F238E27FC236}">
                <a16:creationId xmlns:a16="http://schemas.microsoft.com/office/drawing/2014/main" id="{3097F693-9208-C8C7-3AF6-7DB6CE339214}"/>
              </a:ext>
            </a:extLst>
          </p:cNvPr>
          <p:cNvSpPr txBox="1"/>
          <p:nvPr/>
        </p:nvSpPr>
        <p:spPr>
          <a:xfrm>
            <a:off x="8355814" y="1885604"/>
            <a:ext cx="1620957" cy="523220"/>
          </a:xfrm>
          <a:prstGeom prst="rect">
            <a:avLst/>
          </a:prstGeom>
          <a:noFill/>
        </p:spPr>
        <p:txBody>
          <a:bodyPr wrap="none" rtlCol="0">
            <a:spAutoFit/>
          </a:bodyPr>
          <a:lstStyle/>
          <a:p>
            <a:r>
              <a:rPr kumimoji="1" lang="ja-JP" altLang="en-US" sz="2800" b="1" dirty="0">
                <a:solidFill>
                  <a:srgbClr val="FF0000"/>
                </a:solidFill>
              </a:rPr>
              <a:t>動的配列</a:t>
            </a:r>
          </a:p>
        </p:txBody>
      </p:sp>
      <p:sp>
        <p:nvSpPr>
          <p:cNvPr id="22" name="テキスト ボックス 21">
            <a:extLst>
              <a:ext uri="{FF2B5EF4-FFF2-40B4-BE49-F238E27FC236}">
                <a16:creationId xmlns:a16="http://schemas.microsoft.com/office/drawing/2014/main" id="{695FB86C-886A-7148-4D76-2E6BFC71293E}"/>
              </a:ext>
            </a:extLst>
          </p:cNvPr>
          <p:cNvSpPr txBox="1"/>
          <p:nvPr/>
        </p:nvSpPr>
        <p:spPr>
          <a:xfrm>
            <a:off x="1110682" y="2378838"/>
            <a:ext cx="998991" cy="369332"/>
          </a:xfrm>
          <a:prstGeom prst="rect">
            <a:avLst/>
          </a:prstGeom>
          <a:noFill/>
        </p:spPr>
        <p:txBody>
          <a:bodyPr wrap="none" rtlCol="0">
            <a:spAutoFit/>
          </a:bodyPr>
          <a:lstStyle/>
          <a:p>
            <a:r>
              <a:rPr kumimoji="1" lang="ja-JP" altLang="en-US" dirty="0"/>
              <a:t>アドレス</a:t>
            </a:r>
          </a:p>
        </p:txBody>
      </p:sp>
      <p:sp>
        <p:nvSpPr>
          <p:cNvPr id="23" name="正方形/長方形 22">
            <a:extLst>
              <a:ext uri="{FF2B5EF4-FFF2-40B4-BE49-F238E27FC236}">
                <a16:creationId xmlns:a16="http://schemas.microsoft.com/office/drawing/2014/main" id="{21F33745-EE33-D16A-C3B7-662CACE3D3B2}"/>
              </a:ext>
            </a:extLst>
          </p:cNvPr>
          <p:cNvSpPr/>
          <p:nvPr/>
        </p:nvSpPr>
        <p:spPr>
          <a:xfrm>
            <a:off x="2414273" y="330351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24" name="正方形/長方形 23">
            <a:extLst>
              <a:ext uri="{FF2B5EF4-FFF2-40B4-BE49-F238E27FC236}">
                <a16:creationId xmlns:a16="http://schemas.microsoft.com/office/drawing/2014/main" id="{0B73214B-D49A-63B1-564C-AB37FCC062CD}"/>
              </a:ext>
            </a:extLst>
          </p:cNvPr>
          <p:cNvSpPr/>
          <p:nvPr/>
        </p:nvSpPr>
        <p:spPr>
          <a:xfrm>
            <a:off x="2414271" y="3837445"/>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25" name="正方形/長方形 24">
            <a:extLst>
              <a:ext uri="{FF2B5EF4-FFF2-40B4-BE49-F238E27FC236}">
                <a16:creationId xmlns:a16="http://schemas.microsoft.com/office/drawing/2014/main" id="{D5DFE3C6-6D19-319C-9475-47061C442FB6}"/>
              </a:ext>
            </a:extLst>
          </p:cNvPr>
          <p:cNvSpPr/>
          <p:nvPr/>
        </p:nvSpPr>
        <p:spPr>
          <a:xfrm>
            <a:off x="2414271" y="4370500"/>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26" name="正方形/長方形 25">
            <a:extLst>
              <a:ext uri="{FF2B5EF4-FFF2-40B4-BE49-F238E27FC236}">
                <a16:creationId xmlns:a16="http://schemas.microsoft.com/office/drawing/2014/main" id="{368A9786-53CD-1603-9F1E-8F28C6F94C3C}"/>
              </a:ext>
            </a:extLst>
          </p:cNvPr>
          <p:cNvSpPr/>
          <p:nvPr/>
        </p:nvSpPr>
        <p:spPr>
          <a:xfrm>
            <a:off x="2414270" y="4907795"/>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BB9CD9EE-D8F1-4066-5C83-D1D411B76336}"/>
              </a:ext>
            </a:extLst>
          </p:cNvPr>
          <p:cNvSpPr/>
          <p:nvPr/>
        </p:nvSpPr>
        <p:spPr>
          <a:xfrm>
            <a:off x="2414270" y="5440850"/>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B453A2E2-58C0-9CDE-3CE5-0711FDED2E12}"/>
              </a:ext>
            </a:extLst>
          </p:cNvPr>
          <p:cNvSpPr txBox="1"/>
          <p:nvPr/>
        </p:nvSpPr>
        <p:spPr>
          <a:xfrm>
            <a:off x="995274" y="2846532"/>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29" name="テキスト ボックス 28">
            <a:extLst>
              <a:ext uri="{FF2B5EF4-FFF2-40B4-BE49-F238E27FC236}">
                <a16:creationId xmlns:a16="http://schemas.microsoft.com/office/drawing/2014/main" id="{21ED025C-B5ED-3DEA-9380-2AF18A22E4FA}"/>
              </a:ext>
            </a:extLst>
          </p:cNvPr>
          <p:cNvSpPr txBox="1"/>
          <p:nvPr/>
        </p:nvSpPr>
        <p:spPr>
          <a:xfrm>
            <a:off x="995274" y="338046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30" name="テキスト ボックス 29">
            <a:extLst>
              <a:ext uri="{FF2B5EF4-FFF2-40B4-BE49-F238E27FC236}">
                <a16:creationId xmlns:a16="http://schemas.microsoft.com/office/drawing/2014/main" id="{F64891CD-3562-A85D-9766-51B7B73A0105}"/>
              </a:ext>
            </a:extLst>
          </p:cNvPr>
          <p:cNvSpPr txBox="1"/>
          <p:nvPr/>
        </p:nvSpPr>
        <p:spPr>
          <a:xfrm>
            <a:off x="995274" y="391438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31" name="テキスト ボックス 30">
            <a:extLst>
              <a:ext uri="{FF2B5EF4-FFF2-40B4-BE49-F238E27FC236}">
                <a16:creationId xmlns:a16="http://schemas.microsoft.com/office/drawing/2014/main" id="{861BAFB2-0689-72B2-D153-9A3FE809BC44}"/>
              </a:ext>
            </a:extLst>
          </p:cNvPr>
          <p:cNvSpPr txBox="1"/>
          <p:nvPr/>
        </p:nvSpPr>
        <p:spPr>
          <a:xfrm>
            <a:off x="1000717" y="4437249"/>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01A30C</a:t>
            </a:r>
            <a:endParaRPr kumimoji="1" lang="ja-JP" altLang="en-US" sz="2000" dirty="0"/>
          </a:p>
        </p:txBody>
      </p:sp>
      <p:sp>
        <p:nvSpPr>
          <p:cNvPr id="32" name="テキスト ボックス 31">
            <a:extLst>
              <a:ext uri="{FF2B5EF4-FFF2-40B4-BE49-F238E27FC236}">
                <a16:creationId xmlns:a16="http://schemas.microsoft.com/office/drawing/2014/main" id="{5041A648-E1E1-F6C6-3BDA-05ECCD839B2F}"/>
              </a:ext>
            </a:extLst>
          </p:cNvPr>
          <p:cNvSpPr txBox="1"/>
          <p:nvPr/>
        </p:nvSpPr>
        <p:spPr>
          <a:xfrm>
            <a:off x="995269" y="500991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01A310</a:t>
            </a:r>
            <a:endParaRPr kumimoji="1" lang="ja-JP" altLang="en-US" sz="2000" dirty="0"/>
          </a:p>
        </p:txBody>
      </p:sp>
      <p:sp>
        <p:nvSpPr>
          <p:cNvPr id="33" name="テキスト ボックス 32">
            <a:extLst>
              <a:ext uri="{FF2B5EF4-FFF2-40B4-BE49-F238E27FC236}">
                <a16:creationId xmlns:a16="http://schemas.microsoft.com/office/drawing/2014/main" id="{D949DCF0-C5DF-D4DF-C827-B9223FBB30A0}"/>
              </a:ext>
            </a:extLst>
          </p:cNvPr>
          <p:cNvSpPr txBox="1"/>
          <p:nvPr/>
        </p:nvSpPr>
        <p:spPr>
          <a:xfrm>
            <a:off x="995269" y="549913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01A314</a:t>
            </a:r>
            <a:endParaRPr kumimoji="1" lang="ja-JP" altLang="en-US" sz="2000" dirty="0"/>
          </a:p>
        </p:txBody>
      </p:sp>
      <p:sp>
        <p:nvSpPr>
          <p:cNvPr id="34" name="テキスト ボックス 33">
            <a:extLst>
              <a:ext uri="{FF2B5EF4-FFF2-40B4-BE49-F238E27FC236}">
                <a16:creationId xmlns:a16="http://schemas.microsoft.com/office/drawing/2014/main" id="{557157D5-712F-35B0-F7BA-5674CD394F25}"/>
              </a:ext>
            </a:extLst>
          </p:cNvPr>
          <p:cNvSpPr txBox="1"/>
          <p:nvPr/>
        </p:nvSpPr>
        <p:spPr>
          <a:xfrm>
            <a:off x="1275336" y="6077412"/>
            <a:ext cx="3892412" cy="523220"/>
          </a:xfrm>
          <a:prstGeom prst="rect">
            <a:avLst/>
          </a:prstGeom>
          <a:noFill/>
        </p:spPr>
        <p:txBody>
          <a:bodyPr wrap="none" rtlCol="0">
            <a:spAutoFit/>
          </a:bodyPr>
          <a:lstStyle/>
          <a:p>
            <a:r>
              <a:rPr kumimoji="1" lang="ja-JP" altLang="en-US" sz="2800" dirty="0">
                <a:solidFill>
                  <a:srgbClr val="0070C0"/>
                </a:solidFill>
              </a:rPr>
              <a:t>連続したアドレスに配置</a:t>
            </a:r>
          </a:p>
        </p:txBody>
      </p:sp>
      <p:sp>
        <p:nvSpPr>
          <p:cNvPr id="35" name="正方形/長方形 34">
            <a:extLst>
              <a:ext uri="{FF2B5EF4-FFF2-40B4-BE49-F238E27FC236}">
                <a16:creationId xmlns:a16="http://schemas.microsoft.com/office/drawing/2014/main" id="{EBE5885D-9CCD-8F92-C0E8-82D46ABB1D04}"/>
              </a:ext>
            </a:extLst>
          </p:cNvPr>
          <p:cNvSpPr/>
          <p:nvPr/>
        </p:nvSpPr>
        <p:spPr>
          <a:xfrm>
            <a:off x="8261943" y="278029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36" name="テキスト ボックス 35">
            <a:extLst>
              <a:ext uri="{FF2B5EF4-FFF2-40B4-BE49-F238E27FC236}">
                <a16:creationId xmlns:a16="http://schemas.microsoft.com/office/drawing/2014/main" id="{F900193F-12B1-FDB7-A616-23138C1CA068}"/>
              </a:ext>
            </a:extLst>
          </p:cNvPr>
          <p:cNvSpPr txBox="1"/>
          <p:nvPr/>
        </p:nvSpPr>
        <p:spPr>
          <a:xfrm>
            <a:off x="9942315" y="2791004"/>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37" name="テキスト ボックス 36">
            <a:extLst>
              <a:ext uri="{FF2B5EF4-FFF2-40B4-BE49-F238E27FC236}">
                <a16:creationId xmlns:a16="http://schemas.microsoft.com/office/drawing/2014/main" id="{86369B51-5EC7-7651-611B-F2B916324550}"/>
              </a:ext>
            </a:extLst>
          </p:cNvPr>
          <p:cNvSpPr txBox="1"/>
          <p:nvPr/>
        </p:nvSpPr>
        <p:spPr>
          <a:xfrm>
            <a:off x="9942315" y="4980058"/>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38" name="テキスト ボックス 37">
            <a:extLst>
              <a:ext uri="{FF2B5EF4-FFF2-40B4-BE49-F238E27FC236}">
                <a16:creationId xmlns:a16="http://schemas.microsoft.com/office/drawing/2014/main" id="{C9713902-4B39-3739-5336-08F93059F01B}"/>
              </a:ext>
            </a:extLst>
          </p:cNvPr>
          <p:cNvSpPr txBox="1"/>
          <p:nvPr/>
        </p:nvSpPr>
        <p:spPr>
          <a:xfrm>
            <a:off x="6958351" y="2389546"/>
            <a:ext cx="998991" cy="369332"/>
          </a:xfrm>
          <a:prstGeom prst="rect">
            <a:avLst/>
          </a:prstGeom>
          <a:noFill/>
        </p:spPr>
        <p:txBody>
          <a:bodyPr wrap="none" rtlCol="0">
            <a:spAutoFit/>
          </a:bodyPr>
          <a:lstStyle/>
          <a:p>
            <a:r>
              <a:rPr kumimoji="1" lang="ja-JP" altLang="en-US" dirty="0"/>
              <a:t>アドレス</a:t>
            </a:r>
          </a:p>
        </p:txBody>
      </p:sp>
      <p:sp>
        <p:nvSpPr>
          <p:cNvPr id="39" name="正方形/長方形 38">
            <a:extLst>
              <a:ext uri="{FF2B5EF4-FFF2-40B4-BE49-F238E27FC236}">
                <a16:creationId xmlns:a16="http://schemas.microsoft.com/office/drawing/2014/main" id="{1359E337-7F6A-9481-9FE7-E64F513C1153}"/>
              </a:ext>
            </a:extLst>
          </p:cNvPr>
          <p:cNvSpPr/>
          <p:nvPr/>
        </p:nvSpPr>
        <p:spPr>
          <a:xfrm>
            <a:off x="8261942" y="3314224"/>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40" name="正方形/長方形 39">
            <a:extLst>
              <a:ext uri="{FF2B5EF4-FFF2-40B4-BE49-F238E27FC236}">
                <a16:creationId xmlns:a16="http://schemas.microsoft.com/office/drawing/2014/main" id="{BC87C2D1-4FEF-8264-B8CD-D5384064ED26}"/>
              </a:ext>
            </a:extLst>
          </p:cNvPr>
          <p:cNvSpPr/>
          <p:nvPr/>
        </p:nvSpPr>
        <p:spPr>
          <a:xfrm>
            <a:off x="8261940" y="3848153"/>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41" name="正方形/長方形 40">
            <a:extLst>
              <a:ext uri="{FF2B5EF4-FFF2-40B4-BE49-F238E27FC236}">
                <a16:creationId xmlns:a16="http://schemas.microsoft.com/office/drawing/2014/main" id="{AF80FBDB-DB62-37CA-29F2-BA8EA16F65F5}"/>
              </a:ext>
            </a:extLst>
          </p:cNvPr>
          <p:cNvSpPr/>
          <p:nvPr/>
        </p:nvSpPr>
        <p:spPr>
          <a:xfrm>
            <a:off x="8261940" y="438120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42" name="正方形/長方形 41">
            <a:extLst>
              <a:ext uri="{FF2B5EF4-FFF2-40B4-BE49-F238E27FC236}">
                <a16:creationId xmlns:a16="http://schemas.microsoft.com/office/drawing/2014/main" id="{F8760675-12F1-98DF-5C05-41EFCA109C04}"/>
              </a:ext>
            </a:extLst>
          </p:cNvPr>
          <p:cNvSpPr/>
          <p:nvPr/>
        </p:nvSpPr>
        <p:spPr>
          <a:xfrm>
            <a:off x="8261939" y="4918503"/>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DA7FB1DD-7B53-F199-74F0-898C164C5A54}"/>
              </a:ext>
            </a:extLst>
          </p:cNvPr>
          <p:cNvSpPr/>
          <p:nvPr/>
        </p:nvSpPr>
        <p:spPr>
          <a:xfrm>
            <a:off x="8261939" y="5451558"/>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1CE5E04F-E70D-232F-C4A7-8A57A6D53412}"/>
              </a:ext>
            </a:extLst>
          </p:cNvPr>
          <p:cNvSpPr txBox="1"/>
          <p:nvPr/>
        </p:nvSpPr>
        <p:spPr>
          <a:xfrm>
            <a:off x="6842943" y="285724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45" name="テキスト ボックス 44">
            <a:extLst>
              <a:ext uri="{FF2B5EF4-FFF2-40B4-BE49-F238E27FC236}">
                <a16:creationId xmlns:a16="http://schemas.microsoft.com/office/drawing/2014/main" id="{2EF241D5-C5AA-58EF-9889-1DB9601B810A}"/>
              </a:ext>
            </a:extLst>
          </p:cNvPr>
          <p:cNvSpPr txBox="1"/>
          <p:nvPr/>
        </p:nvSpPr>
        <p:spPr>
          <a:xfrm>
            <a:off x="6842943" y="339116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020128</a:t>
            </a:r>
            <a:endParaRPr kumimoji="1" lang="ja-JP" altLang="en-US" sz="2000" dirty="0"/>
          </a:p>
        </p:txBody>
      </p:sp>
      <p:sp>
        <p:nvSpPr>
          <p:cNvPr id="46" name="テキスト ボックス 45">
            <a:extLst>
              <a:ext uri="{FF2B5EF4-FFF2-40B4-BE49-F238E27FC236}">
                <a16:creationId xmlns:a16="http://schemas.microsoft.com/office/drawing/2014/main" id="{947BE325-2C33-B689-3174-11FAB3B2A1E5}"/>
              </a:ext>
            </a:extLst>
          </p:cNvPr>
          <p:cNvSpPr txBox="1"/>
          <p:nvPr/>
        </p:nvSpPr>
        <p:spPr>
          <a:xfrm>
            <a:off x="6842943" y="3925096"/>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021004</a:t>
            </a:r>
            <a:endParaRPr kumimoji="1" lang="ja-JP" altLang="en-US" sz="2000" dirty="0"/>
          </a:p>
        </p:txBody>
      </p:sp>
      <p:sp>
        <p:nvSpPr>
          <p:cNvPr id="47" name="テキスト ボックス 46">
            <a:extLst>
              <a:ext uri="{FF2B5EF4-FFF2-40B4-BE49-F238E27FC236}">
                <a16:creationId xmlns:a16="http://schemas.microsoft.com/office/drawing/2014/main" id="{F21197A3-02F5-A1DB-86C7-8160B2C1E1A2}"/>
              </a:ext>
            </a:extLst>
          </p:cNvPr>
          <p:cNvSpPr txBox="1"/>
          <p:nvPr/>
        </p:nvSpPr>
        <p:spPr>
          <a:xfrm>
            <a:off x="6848386" y="4447957"/>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48" name="テキスト ボックス 47">
            <a:extLst>
              <a:ext uri="{FF2B5EF4-FFF2-40B4-BE49-F238E27FC236}">
                <a16:creationId xmlns:a16="http://schemas.microsoft.com/office/drawing/2014/main" id="{6A05E7D5-6DAE-89F7-6B1B-7A7305C6F1B8}"/>
              </a:ext>
            </a:extLst>
          </p:cNvPr>
          <p:cNvSpPr txBox="1"/>
          <p:nvPr/>
        </p:nvSpPr>
        <p:spPr>
          <a:xfrm>
            <a:off x="6842938" y="502062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021010</a:t>
            </a:r>
            <a:endParaRPr kumimoji="1" lang="ja-JP" altLang="en-US" sz="2000" dirty="0"/>
          </a:p>
        </p:txBody>
      </p:sp>
      <p:sp>
        <p:nvSpPr>
          <p:cNvPr id="49" name="テキスト ボックス 48">
            <a:extLst>
              <a:ext uri="{FF2B5EF4-FFF2-40B4-BE49-F238E27FC236}">
                <a16:creationId xmlns:a16="http://schemas.microsoft.com/office/drawing/2014/main" id="{BDED6E52-063A-39F3-2EC1-17C6AD1B895C}"/>
              </a:ext>
            </a:extLst>
          </p:cNvPr>
          <p:cNvSpPr txBox="1"/>
          <p:nvPr/>
        </p:nvSpPr>
        <p:spPr>
          <a:xfrm>
            <a:off x="6842938" y="550984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50" name="テキスト ボックス 49">
            <a:extLst>
              <a:ext uri="{FF2B5EF4-FFF2-40B4-BE49-F238E27FC236}">
                <a16:creationId xmlns:a16="http://schemas.microsoft.com/office/drawing/2014/main" id="{D15C08F4-C05A-7451-9F75-370D6DA3337F}"/>
              </a:ext>
            </a:extLst>
          </p:cNvPr>
          <p:cNvSpPr txBox="1"/>
          <p:nvPr/>
        </p:nvSpPr>
        <p:spPr>
          <a:xfrm>
            <a:off x="7205659" y="5942771"/>
            <a:ext cx="3900427" cy="954107"/>
          </a:xfrm>
          <a:prstGeom prst="rect">
            <a:avLst/>
          </a:prstGeom>
          <a:noFill/>
        </p:spPr>
        <p:txBody>
          <a:bodyPr wrap="none" rtlCol="0">
            <a:spAutoFit/>
          </a:bodyPr>
          <a:lstStyle/>
          <a:p>
            <a:r>
              <a:rPr kumimoji="1" lang="ja-JP" altLang="en-US" sz="2800" dirty="0">
                <a:solidFill>
                  <a:srgbClr val="FF0000"/>
                </a:solidFill>
              </a:rPr>
              <a:t>追加・削除ができるため</a:t>
            </a:r>
            <a:br>
              <a:rPr kumimoji="1" lang="en-US" altLang="ja-JP" sz="2800" dirty="0">
                <a:solidFill>
                  <a:srgbClr val="FF0000"/>
                </a:solidFill>
              </a:rPr>
            </a:br>
            <a:r>
              <a:rPr kumimoji="1" lang="ja-JP" altLang="en-US" sz="2800" dirty="0">
                <a:solidFill>
                  <a:srgbClr val="FF0000"/>
                </a:solidFill>
              </a:rPr>
              <a:t>アドレスが不連続</a:t>
            </a:r>
          </a:p>
        </p:txBody>
      </p:sp>
      <p:cxnSp>
        <p:nvCxnSpPr>
          <p:cNvPr id="52" name="直線コネクタ 51">
            <a:extLst>
              <a:ext uri="{FF2B5EF4-FFF2-40B4-BE49-F238E27FC236}">
                <a16:creationId xmlns:a16="http://schemas.microsoft.com/office/drawing/2014/main" id="{6331C67C-FCAB-9B74-251A-D02F18570F55}"/>
              </a:ext>
            </a:extLst>
          </p:cNvPr>
          <p:cNvCxnSpPr>
            <a:cxnSpLocks/>
          </p:cNvCxnSpPr>
          <p:nvPr/>
        </p:nvCxnSpPr>
        <p:spPr>
          <a:xfrm>
            <a:off x="6096000" y="1995352"/>
            <a:ext cx="0" cy="4701374"/>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154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イテレータの必要性</a:t>
            </a:r>
            <a:endParaRPr lang="en-US" altLang="ja-JP" dirty="0"/>
          </a:p>
        </p:txBody>
      </p:sp>
      <p:sp>
        <p:nvSpPr>
          <p:cNvPr id="4" name="正方形/長方形 3">
            <a:extLst>
              <a:ext uri="{FF2B5EF4-FFF2-40B4-BE49-F238E27FC236}">
                <a16:creationId xmlns:a16="http://schemas.microsoft.com/office/drawing/2014/main" id="{8C92A0CA-C692-84F3-EDE3-3924A2951327}"/>
              </a:ext>
            </a:extLst>
          </p:cNvPr>
          <p:cNvSpPr/>
          <p:nvPr/>
        </p:nvSpPr>
        <p:spPr>
          <a:xfrm>
            <a:off x="2414274" y="276958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11" name="テキスト ボックス 10">
            <a:extLst>
              <a:ext uri="{FF2B5EF4-FFF2-40B4-BE49-F238E27FC236}">
                <a16:creationId xmlns:a16="http://schemas.microsoft.com/office/drawing/2014/main" id="{B968CC95-1182-ABBA-A10E-E4145369BDF1}"/>
              </a:ext>
            </a:extLst>
          </p:cNvPr>
          <p:cNvSpPr txBox="1"/>
          <p:nvPr/>
        </p:nvSpPr>
        <p:spPr>
          <a:xfrm>
            <a:off x="2309102" y="1905439"/>
            <a:ext cx="1620957" cy="523220"/>
          </a:xfrm>
          <a:prstGeom prst="rect">
            <a:avLst/>
          </a:prstGeom>
          <a:noFill/>
        </p:spPr>
        <p:txBody>
          <a:bodyPr wrap="none" rtlCol="0">
            <a:spAutoFit/>
          </a:bodyPr>
          <a:lstStyle/>
          <a:p>
            <a:r>
              <a:rPr kumimoji="1" lang="ja-JP" altLang="en-US" sz="2800" b="1" dirty="0">
                <a:solidFill>
                  <a:srgbClr val="0070C0"/>
                </a:solidFill>
              </a:rPr>
              <a:t>静的配列</a:t>
            </a:r>
          </a:p>
        </p:txBody>
      </p:sp>
      <p:sp>
        <p:nvSpPr>
          <p:cNvPr id="15" name="テキスト ボックス 14">
            <a:extLst>
              <a:ext uri="{FF2B5EF4-FFF2-40B4-BE49-F238E27FC236}">
                <a16:creationId xmlns:a16="http://schemas.microsoft.com/office/drawing/2014/main" id="{25A64CC7-B77A-63FB-88E5-A5D2C4C60148}"/>
              </a:ext>
            </a:extLst>
          </p:cNvPr>
          <p:cNvSpPr txBox="1"/>
          <p:nvPr/>
        </p:nvSpPr>
        <p:spPr>
          <a:xfrm>
            <a:off x="4094646" y="2780296"/>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16" name="テキスト ボックス 15">
            <a:extLst>
              <a:ext uri="{FF2B5EF4-FFF2-40B4-BE49-F238E27FC236}">
                <a16:creationId xmlns:a16="http://schemas.microsoft.com/office/drawing/2014/main" id="{E3AF7324-9633-8FC2-F7C1-DDB8BA082EF8}"/>
              </a:ext>
            </a:extLst>
          </p:cNvPr>
          <p:cNvSpPr txBox="1"/>
          <p:nvPr/>
        </p:nvSpPr>
        <p:spPr>
          <a:xfrm>
            <a:off x="4094645" y="4969350"/>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21" name="テキスト ボックス 20">
            <a:extLst>
              <a:ext uri="{FF2B5EF4-FFF2-40B4-BE49-F238E27FC236}">
                <a16:creationId xmlns:a16="http://schemas.microsoft.com/office/drawing/2014/main" id="{3097F693-9208-C8C7-3AF6-7DB6CE339214}"/>
              </a:ext>
            </a:extLst>
          </p:cNvPr>
          <p:cNvSpPr txBox="1"/>
          <p:nvPr/>
        </p:nvSpPr>
        <p:spPr>
          <a:xfrm>
            <a:off x="8355814" y="1885604"/>
            <a:ext cx="1620957" cy="523220"/>
          </a:xfrm>
          <a:prstGeom prst="rect">
            <a:avLst/>
          </a:prstGeom>
          <a:noFill/>
        </p:spPr>
        <p:txBody>
          <a:bodyPr wrap="none" rtlCol="0">
            <a:spAutoFit/>
          </a:bodyPr>
          <a:lstStyle/>
          <a:p>
            <a:r>
              <a:rPr kumimoji="1" lang="ja-JP" altLang="en-US" sz="2800" b="1" dirty="0">
                <a:solidFill>
                  <a:srgbClr val="FF0000"/>
                </a:solidFill>
              </a:rPr>
              <a:t>動的配列</a:t>
            </a:r>
          </a:p>
        </p:txBody>
      </p:sp>
      <p:sp>
        <p:nvSpPr>
          <p:cNvPr id="22" name="テキスト ボックス 21">
            <a:extLst>
              <a:ext uri="{FF2B5EF4-FFF2-40B4-BE49-F238E27FC236}">
                <a16:creationId xmlns:a16="http://schemas.microsoft.com/office/drawing/2014/main" id="{695FB86C-886A-7148-4D76-2E6BFC71293E}"/>
              </a:ext>
            </a:extLst>
          </p:cNvPr>
          <p:cNvSpPr txBox="1"/>
          <p:nvPr/>
        </p:nvSpPr>
        <p:spPr>
          <a:xfrm>
            <a:off x="1110682" y="2378838"/>
            <a:ext cx="998991" cy="369332"/>
          </a:xfrm>
          <a:prstGeom prst="rect">
            <a:avLst/>
          </a:prstGeom>
          <a:noFill/>
        </p:spPr>
        <p:txBody>
          <a:bodyPr wrap="none" rtlCol="0">
            <a:spAutoFit/>
          </a:bodyPr>
          <a:lstStyle/>
          <a:p>
            <a:r>
              <a:rPr kumimoji="1" lang="ja-JP" altLang="en-US" dirty="0"/>
              <a:t>アドレス</a:t>
            </a:r>
          </a:p>
        </p:txBody>
      </p:sp>
      <p:sp>
        <p:nvSpPr>
          <p:cNvPr id="23" name="正方形/長方形 22">
            <a:extLst>
              <a:ext uri="{FF2B5EF4-FFF2-40B4-BE49-F238E27FC236}">
                <a16:creationId xmlns:a16="http://schemas.microsoft.com/office/drawing/2014/main" id="{21F33745-EE33-D16A-C3B7-662CACE3D3B2}"/>
              </a:ext>
            </a:extLst>
          </p:cNvPr>
          <p:cNvSpPr/>
          <p:nvPr/>
        </p:nvSpPr>
        <p:spPr>
          <a:xfrm>
            <a:off x="2414273" y="330351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24" name="正方形/長方形 23">
            <a:extLst>
              <a:ext uri="{FF2B5EF4-FFF2-40B4-BE49-F238E27FC236}">
                <a16:creationId xmlns:a16="http://schemas.microsoft.com/office/drawing/2014/main" id="{0B73214B-D49A-63B1-564C-AB37FCC062CD}"/>
              </a:ext>
            </a:extLst>
          </p:cNvPr>
          <p:cNvSpPr/>
          <p:nvPr/>
        </p:nvSpPr>
        <p:spPr>
          <a:xfrm>
            <a:off x="2414271" y="3837445"/>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25" name="正方形/長方形 24">
            <a:extLst>
              <a:ext uri="{FF2B5EF4-FFF2-40B4-BE49-F238E27FC236}">
                <a16:creationId xmlns:a16="http://schemas.microsoft.com/office/drawing/2014/main" id="{D5DFE3C6-6D19-319C-9475-47061C442FB6}"/>
              </a:ext>
            </a:extLst>
          </p:cNvPr>
          <p:cNvSpPr/>
          <p:nvPr/>
        </p:nvSpPr>
        <p:spPr>
          <a:xfrm>
            <a:off x="2414271" y="4370500"/>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26" name="正方形/長方形 25">
            <a:extLst>
              <a:ext uri="{FF2B5EF4-FFF2-40B4-BE49-F238E27FC236}">
                <a16:creationId xmlns:a16="http://schemas.microsoft.com/office/drawing/2014/main" id="{368A9786-53CD-1603-9F1E-8F28C6F94C3C}"/>
              </a:ext>
            </a:extLst>
          </p:cNvPr>
          <p:cNvSpPr/>
          <p:nvPr/>
        </p:nvSpPr>
        <p:spPr>
          <a:xfrm>
            <a:off x="2414270" y="4907795"/>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BB9CD9EE-D8F1-4066-5C83-D1D411B76336}"/>
              </a:ext>
            </a:extLst>
          </p:cNvPr>
          <p:cNvSpPr/>
          <p:nvPr/>
        </p:nvSpPr>
        <p:spPr>
          <a:xfrm>
            <a:off x="2414270" y="5440850"/>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B453A2E2-58C0-9CDE-3CE5-0711FDED2E12}"/>
              </a:ext>
            </a:extLst>
          </p:cNvPr>
          <p:cNvSpPr txBox="1"/>
          <p:nvPr/>
        </p:nvSpPr>
        <p:spPr>
          <a:xfrm>
            <a:off x="995274" y="2846532"/>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29" name="テキスト ボックス 28">
            <a:extLst>
              <a:ext uri="{FF2B5EF4-FFF2-40B4-BE49-F238E27FC236}">
                <a16:creationId xmlns:a16="http://schemas.microsoft.com/office/drawing/2014/main" id="{21ED025C-B5ED-3DEA-9380-2AF18A22E4FA}"/>
              </a:ext>
            </a:extLst>
          </p:cNvPr>
          <p:cNvSpPr txBox="1"/>
          <p:nvPr/>
        </p:nvSpPr>
        <p:spPr>
          <a:xfrm>
            <a:off x="995274" y="338046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30" name="テキスト ボックス 29">
            <a:extLst>
              <a:ext uri="{FF2B5EF4-FFF2-40B4-BE49-F238E27FC236}">
                <a16:creationId xmlns:a16="http://schemas.microsoft.com/office/drawing/2014/main" id="{F64891CD-3562-A85D-9766-51B7B73A0105}"/>
              </a:ext>
            </a:extLst>
          </p:cNvPr>
          <p:cNvSpPr txBox="1"/>
          <p:nvPr/>
        </p:nvSpPr>
        <p:spPr>
          <a:xfrm>
            <a:off x="995274" y="391438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31" name="テキスト ボックス 30">
            <a:extLst>
              <a:ext uri="{FF2B5EF4-FFF2-40B4-BE49-F238E27FC236}">
                <a16:creationId xmlns:a16="http://schemas.microsoft.com/office/drawing/2014/main" id="{861BAFB2-0689-72B2-D153-9A3FE809BC44}"/>
              </a:ext>
            </a:extLst>
          </p:cNvPr>
          <p:cNvSpPr txBox="1"/>
          <p:nvPr/>
        </p:nvSpPr>
        <p:spPr>
          <a:xfrm>
            <a:off x="1000717" y="4437249"/>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01A30C</a:t>
            </a:r>
            <a:endParaRPr kumimoji="1" lang="ja-JP" altLang="en-US" sz="2000" dirty="0"/>
          </a:p>
        </p:txBody>
      </p:sp>
      <p:sp>
        <p:nvSpPr>
          <p:cNvPr id="32" name="テキスト ボックス 31">
            <a:extLst>
              <a:ext uri="{FF2B5EF4-FFF2-40B4-BE49-F238E27FC236}">
                <a16:creationId xmlns:a16="http://schemas.microsoft.com/office/drawing/2014/main" id="{5041A648-E1E1-F6C6-3BDA-05ECCD839B2F}"/>
              </a:ext>
            </a:extLst>
          </p:cNvPr>
          <p:cNvSpPr txBox="1"/>
          <p:nvPr/>
        </p:nvSpPr>
        <p:spPr>
          <a:xfrm>
            <a:off x="995269" y="500991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01A310</a:t>
            </a:r>
            <a:endParaRPr kumimoji="1" lang="ja-JP" altLang="en-US" sz="2000" dirty="0"/>
          </a:p>
        </p:txBody>
      </p:sp>
      <p:sp>
        <p:nvSpPr>
          <p:cNvPr id="33" name="テキスト ボックス 32">
            <a:extLst>
              <a:ext uri="{FF2B5EF4-FFF2-40B4-BE49-F238E27FC236}">
                <a16:creationId xmlns:a16="http://schemas.microsoft.com/office/drawing/2014/main" id="{D949DCF0-C5DF-D4DF-C827-B9223FBB30A0}"/>
              </a:ext>
            </a:extLst>
          </p:cNvPr>
          <p:cNvSpPr txBox="1"/>
          <p:nvPr/>
        </p:nvSpPr>
        <p:spPr>
          <a:xfrm>
            <a:off x="995269" y="549913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01A314</a:t>
            </a:r>
            <a:endParaRPr kumimoji="1" lang="ja-JP" altLang="en-US" sz="2000" dirty="0"/>
          </a:p>
        </p:txBody>
      </p:sp>
      <p:sp>
        <p:nvSpPr>
          <p:cNvPr id="34" name="テキスト ボックス 33">
            <a:extLst>
              <a:ext uri="{FF2B5EF4-FFF2-40B4-BE49-F238E27FC236}">
                <a16:creationId xmlns:a16="http://schemas.microsoft.com/office/drawing/2014/main" id="{557157D5-712F-35B0-F7BA-5674CD394F25}"/>
              </a:ext>
            </a:extLst>
          </p:cNvPr>
          <p:cNvSpPr txBox="1"/>
          <p:nvPr/>
        </p:nvSpPr>
        <p:spPr>
          <a:xfrm>
            <a:off x="1275336" y="6077412"/>
            <a:ext cx="3892412" cy="523220"/>
          </a:xfrm>
          <a:prstGeom prst="rect">
            <a:avLst/>
          </a:prstGeom>
          <a:noFill/>
        </p:spPr>
        <p:txBody>
          <a:bodyPr wrap="none" rtlCol="0">
            <a:spAutoFit/>
          </a:bodyPr>
          <a:lstStyle/>
          <a:p>
            <a:r>
              <a:rPr kumimoji="1" lang="ja-JP" altLang="en-US" sz="2800" dirty="0">
                <a:solidFill>
                  <a:srgbClr val="0070C0"/>
                </a:solidFill>
              </a:rPr>
              <a:t>連続したアドレスに配置</a:t>
            </a:r>
          </a:p>
        </p:txBody>
      </p:sp>
      <p:sp>
        <p:nvSpPr>
          <p:cNvPr id="35" name="正方形/長方形 34">
            <a:extLst>
              <a:ext uri="{FF2B5EF4-FFF2-40B4-BE49-F238E27FC236}">
                <a16:creationId xmlns:a16="http://schemas.microsoft.com/office/drawing/2014/main" id="{EBE5885D-9CCD-8F92-C0E8-82D46ABB1D04}"/>
              </a:ext>
            </a:extLst>
          </p:cNvPr>
          <p:cNvSpPr/>
          <p:nvPr/>
        </p:nvSpPr>
        <p:spPr>
          <a:xfrm>
            <a:off x="8261943" y="278029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36" name="テキスト ボックス 35">
            <a:extLst>
              <a:ext uri="{FF2B5EF4-FFF2-40B4-BE49-F238E27FC236}">
                <a16:creationId xmlns:a16="http://schemas.microsoft.com/office/drawing/2014/main" id="{F900193F-12B1-FDB7-A616-23138C1CA068}"/>
              </a:ext>
            </a:extLst>
          </p:cNvPr>
          <p:cNvSpPr txBox="1"/>
          <p:nvPr/>
        </p:nvSpPr>
        <p:spPr>
          <a:xfrm>
            <a:off x="9942315" y="2791004"/>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37" name="テキスト ボックス 36">
            <a:extLst>
              <a:ext uri="{FF2B5EF4-FFF2-40B4-BE49-F238E27FC236}">
                <a16:creationId xmlns:a16="http://schemas.microsoft.com/office/drawing/2014/main" id="{86369B51-5EC7-7651-611B-F2B916324550}"/>
              </a:ext>
            </a:extLst>
          </p:cNvPr>
          <p:cNvSpPr txBox="1"/>
          <p:nvPr/>
        </p:nvSpPr>
        <p:spPr>
          <a:xfrm>
            <a:off x="9942315" y="4980058"/>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38" name="テキスト ボックス 37">
            <a:extLst>
              <a:ext uri="{FF2B5EF4-FFF2-40B4-BE49-F238E27FC236}">
                <a16:creationId xmlns:a16="http://schemas.microsoft.com/office/drawing/2014/main" id="{C9713902-4B39-3739-5336-08F93059F01B}"/>
              </a:ext>
            </a:extLst>
          </p:cNvPr>
          <p:cNvSpPr txBox="1"/>
          <p:nvPr/>
        </p:nvSpPr>
        <p:spPr>
          <a:xfrm>
            <a:off x="6958351" y="2389546"/>
            <a:ext cx="998991" cy="369332"/>
          </a:xfrm>
          <a:prstGeom prst="rect">
            <a:avLst/>
          </a:prstGeom>
          <a:noFill/>
        </p:spPr>
        <p:txBody>
          <a:bodyPr wrap="none" rtlCol="0">
            <a:spAutoFit/>
          </a:bodyPr>
          <a:lstStyle/>
          <a:p>
            <a:r>
              <a:rPr kumimoji="1" lang="ja-JP" altLang="en-US" dirty="0"/>
              <a:t>アドレス</a:t>
            </a:r>
          </a:p>
        </p:txBody>
      </p:sp>
      <p:sp>
        <p:nvSpPr>
          <p:cNvPr id="39" name="正方形/長方形 38">
            <a:extLst>
              <a:ext uri="{FF2B5EF4-FFF2-40B4-BE49-F238E27FC236}">
                <a16:creationId xmlns:a16="http://schemas.microsoft.com/office/drawing/2014/main" id="{1359E337-7F6A-9481-9FE7-E64F513C1153}"/>
              </a:ext>
            </a:extLst>
          </p:cNvPr>
          <p:cNvSpPr/>
          <p:nvPr/>
        </p:nvSpPr>
        <p:spPr>
          <a:xfrm>
            <a:off x="8261942" y="3314224"/>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40" name="正方形/長方形 39">
            <a:extLst>
              <a:ext uri="{FF2B5EF4-FFF2-40B4-BE49-F238E27FC236}">
                <a16:creationId xmlns:a16="http://schemas.microsoft.com/office/drawing/2014/main" id="{BC87C2D1-4FEF-8264-B8CD-D5384064ED26}"/>
              </a:ext>
            </a:extLst>
          </p:cNvPr>
          <p:cNvSpPr/>
          <p:nvPr/>
        </p:nvSpPr>
        <p:spPr>
          <a:xfrm>
            <a:off x="8261940" y="3848153"/>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41" name="正方形/長方形 40">
            <a:extLst>
              <a:ext uri="{FF2B5EF4-FFF2-40B4-BE49-F238E27FC236}">
                <a16:creationId xmlns:a16="http://schemas.microsoft.com/office/drawing/2014/main" id="{AF80FBDB-DB62-37CA-29F2-BA8EA16F65F5}"/>
              </a:ext>
            </a:extLst>
          </p:cNvPr>
          <p:cNvSpPr/>
          <p:nvPr/>
        </p:nvSpPr>
        <p:spPr>
          <a:xfrm>
            <a:off x="8261940" y="438120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42" name="正方形/長方形 41">
            <a:extLst>
              <a:ext uri="{FF2B5EF4-FFF2-40B4-BE49-F238E27FC236}">
                <a16:creationId xmlns:a16="http://schemas.microsoft.com/office/drawing/2014/main" id="{F8760675-12F1-98DF-5C05-41EFCA109C04}"/>
              </a:ext>
            </a:extLst>
          </p:cNvPr>
          <p:cNvSpPr/>
          <p:nvPr/>
        </p:nvSpPr>
        <p:spPr>
          <a:xfrm>
            <a:off x="8261939" y="4918503"/>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DA7FB1DD-7B53-F199-74F0-898C164C5A54}"/>
              </a:ext>
            </a:extLst>
          </p:cNvPr>
          <p:cNvSpPr/>
          <p:nvPr/>
        </p:nvSpPr>
        <p:spPr>
          <a:xfrm>
            <a:off x="8261939" y="5451558"/>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1CE5E04F-E70D-232F-C4A7-8A57A6D53412}"/>
              </a:ext>
            </a:extLst>
          </p:cNvPr>
          <p:cNvSpPr txBox="1"/>
          <p:nvPr/>
        </p:nvSpPr>
        <p:spPr>
          <a:xfrm>
            <a:off x="6842943" y="285724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45" name="テキスト ボックス 44">
            <a:extLst>
              <a:ext uri="{FF2B5EF4-FFF2-40B4-BE49-F238E27FC236}">
                <a16:creationId xmlns:a16="http://schemas.microsoft.com/office/drawing/2014/main" id="{2EF241D5-C5AA-58EF-9889-1DB9601B810A}"/>
              </a:ext>
            </a:extLst>
          </p:cNvPr>
          <p:cNvSpPr txBox="1"/>
          <p:nvPr/>
        </p:nvSpPr>
        <p:spPr>
          <a:xfrm>
            <a:off x="6842943" y="339116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020128</a:t>
            </a:r>
            <a:endParaRPr kumimoji="1" lang="ja-JP" altLang="en-US" sz="2000" dirty="0"/>
          </a:p>
        </p:txBody>
      </p:sp>
      <p:sp>
        <p:nvSpPr>
          <p:cNvPr id="46" name="テキスト ボックス 45">
            <a:extLst>
              <a:ext uri="{FF2B5EF4-FFF2-40B4-BE49-F238E27FC236}">
                <a16:creationId xmlns:a16="http://schemas.microsoft.com/office/drawing/2014/main" id="{947BE325-2C33-B689-3174-11FAB3B2A1E5}"/>
              </a:ext>
            </a:extLst>
          </p:cNvPr>
          <p:cNvSpPr txBox="1"/>
          <p:nvPr/>
        </p:nvSpPr>
        <p:spPr>
          <a:xfrm>
            <a:off x="6842943" y="3925096"/>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021004</a:t>
            </a:r>
            <a:endParaRPr kumimoji="1" lang="ja-JP" altLang="en-US" sz="2000" dirty="0"/>
          </a:p>
        </p:txBody>
      </p:sp>
      <p:sp>
        <p:nvSpPr>
          <p:cNvPr id="47" name="テキスト ボックス 46">
            <a:extLst>
              <a:ext uri="{FF2B5EF4-FFF2-40B4-BE49-F238E27FC236}">
                <a16:creationId xmlns:a16="http://schemas.microsoft.com/office/drawing/2014/main" id="{F21197A3-02F5-A1DB-86C7-8160B2C1E1A2}"/>
              </a:ext>
            </a:extLst>
          </p:cNvPr>
          <p:cNvSpPr txBox="1"/>
          <p:nvPr/>
        </p:nvSpPr>
        <p:spPr>
          <a:xfrm>
            <a:off x="6848386" y="4447957"/>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48" name="テキスト ボックス 47">
            <a:extLst>
              <a:ext uri="{FF2B5EF4-FFF2-40B4-BE49-F238E27FC236}">
                <a16:creationId xmlns:a16="http://schemas.microsoft.com/office/drawing/2014/main" id="{6A05E7D5-6DAE-89F7-6B1B-7A7305C6F1B8}"/>
              </a:ext>
            </a:extLst>
          </p:cNvPr>
          <p:cNvSpPr txBox="1"/>
          <p:nvPr/>
        </p:nvSpPr>
        <p:spPr>
          <a:xfrm>
            <a:off x="6842938" y="502062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021010</a:t>
            </a:r>
            <a:endParaRPr kumimoji="1" lang="ja-JP" altLang="en-US" sz="2000" dirty="0"/>
          </a:p>
        </p:txBody>
      </p:sp>
      <p:sp>
        <p:nvSpPr>
          <p:cNvPr id="49" name="テキスト ボックス 48">
            <a:extLst>
              <a:ext uri="{FF2B5EF4-FFF2-40B4-BE49-F238E27FC236}">
                <a16:creationId xmlns:a16="http://schemas.microsoft.com/office/drawing/2014/main" id="{BDED6E52-063A-39F3-2EC1-17C6AD1B895C}"/>
              </a:ext>
            </a:extLst>
          </p:cNvPr>
          <p:cNvSpPr txBox="1"/>
          <p:nvPr/>
        </p:nvSpPr>
        <p:spPr>
          <a:xfrm>
            <a:off x="6842938" y="550984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50" name="テキスト ボックス 49">
            <a:extLst>
              <a:ext uri="{FF2B5EF4-FFF2-40B4-BE49-F238E27FC236}">
                <a16:creationId xmlns:a16="http://schemas.microsoft.com/office/drawing/2014/main" id="{D15C08F4-C05A-7451-9F75-370D6DA3337F}"/>
              </a:ext>
            </a:extLst>
          </p:cNvPr>
          <p:cNvSpPr txBox="1"/>
          <p:nvPr/>
        </p:nvSpPr>
        <p:spPr>
          <a:xfrm>
            <a:off x="7205659" y="5942771"/>
            <a:ext cx="3921266" cy="954107"/>
          </a:xfrm>
          <a:prstGeom prst="rect">
            <a:avLst/>
          </a:prstGeom>
          <a:noFill/>
        </p:spPr>
        <p:txBody>
          <a:bodyPr wrap="none" rtlCol="0">
            <a:spAutoFit/>
          </a:bodyPr>
          <a:lstStyle/>
          <a:p>
            <a:r>
              <a:rPr kumimoji="1" lang="ja-JP" altLang="en-US" sz="2800" dirty="0">
                <a:solidFill>
                  <a:srgbClr val="FF0000"/>
                </a:solidFill>
              </a:rPr>
              <a:t>追加・削除ができるので</a:t>
            </a:r>
            <a:br>
              <a:rPr kumimoji="1" lang="en-US" altLang="ja-JP" sz="2800" dirty="0">
                <a:solidFill>
                  <a:srgbClr val="FF0000"/>
                </a:solidFill>
              </a:rPr>
            </a:br>
            <a:r>
              <a:rPr kumimoji="1" lang="ja-JP" altLang="en-US" sz="2800" dirty="0">
                <a:solidFill>
                  <a:srgbClr val="FF0000"/>
                </a:solidFill>
              </a:rPr>
              <a:t>アドレスがバラバラ</a:t>
            </a:r>
          </a:p>
        </p:txBody>
      </p:sp>
      <p:cxnSp>
        <p:nvCxnSpPr>
          <p:cNvPr id="52" name="直線コネクタ 51">
            <a:extLst>
              <a:ext uri="{FF2B5EF4-FFF2-40B4-BE49-F238E27FC236}">
                <a16:creationId xmlns:a16="http://schemas.microsoft.com/office/drawing/2014/main" id="{6331C67C-FCAB-9B74-251A-D02F18570F55}"/>
              </a:ext>
            </a:extLst>
          </p:cNvPr>
          <p:cNvCxnSpPr>
            <a:cxnSpLocks/>
          </p:cNvCxnSpPr>
          <p:nvPr/>
        </p:nvCxnSpPr>
        <p:spPr>
          <a:xfrm>
            <a:off x="6096000" y="1995352"/>
            <a:ext cx="0" cy="470137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95834CF0-42EE-13AD-1F71-FEE99A2FB991}"/>
              </a:ext>
            </a:extLst>
          </p:cNvPr>
          <p:cNvSpPr/>
          <p:nvPr/>
        </p:nvSpPr>
        <p:spPr>
          <a:xfrm>
            <a:off x="2879388" y="3288196"/>
            <a:ext cx="7432047" cy="22659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配列要素の追加や削除をしても、</a:t>
            </a:r>
            <a:br>
              <a:rPr kumimoji="1" lang="en-US" altLang="ja-JP" sz="2800" dirty="0"/>
            </a:br>
            <a:r>
              <a:rPr kumimoji="1" lang="ja-JP" altLang="en-US" sz="2800" dirty="0"/>
              <a:t>配置されたアドレスの情報を管理して</a:t>
            </a:r>
            <a:endParaRPr kumimoji="1" lang="en-US" altLang="ja-JP" sz="2800" dirty="0"/>
          </a:p>
          <a:p>
            <a:pPr algn="ctr"/>
            <a:r>
              <a:rPr kumimoji="1" lang="ja-JP" altLang="en-US" sz="2800" dirty="0"/>
              <a:t>各要素の順番をきちんと把握できるものが</a:t>
            </a:r>
            <a:endParaRPr kumimoji="1" lang="en-US" altLang="ja-JP" sz="2800" dirty="0"/>
          </a:p>
          <a:p>
            <a:pPr algn="ctr"/>
            <a:r>
              <a:rPr kumimoji="1" lang="ja-JP" altLang="en-US" sz="3600" b="1" dirty="0">
                <a:solidFill>
                  <a:srgbClr val="FFFF00"/>
                </a:solidFill>
              </a:rPr>
              <a:t>イテレータ</a:t>
            </a:r>
            <a:endParaRPr kumimoji="1" lang="ja-JP" altLang="en-US" sz="3600" b="1" dirty="0"/>
          </a:p>
        </p:txBody>
      </p:sp>
    </p:spTree>
    <p:extLst>
      <p:ext uri="{BB962C8B-B14F-4D97-AF65-F5344CB8AC3E}">
        <p14:creationId xmlns:p14="http://schemas.microsoft.com/office/powerpoint/2010/main" val="2110182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555093"/>
          </a:xfrm>
          <a:prstGeom prst="rect">
            <a:avLst/>
          </a:prstGeom>
          <a:noFill/>
          <a:ln>
            <a:solidFill>
              <a:schemeClr val="tx1"/>
            </a:solidFill>
          </a:ln>
        </p:spPr>
        <p:txBody>
          <a:bodyPr wrap="square" rtlCol="0">
            <a:spAutoFit/>
          </a:bodyPr>
          <a:lstStyle/>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“DEF”</a:t>
            </a:r>
            <a:r>
              <a:rPr lang="en-US" altLang="ja-JP" sz="1800" dirty="0">
                <a:solidFill>
                  <a:srgbClr val="000000"/>
                </a:solidFill>
                <a:ea typeface="ＭＳ ゴシック" panose="020B0609070205080204" pitchFamily="49" charset="-128"/>
              </a:rPr>
              <a:t>);</a:t>
            </a:r>
            <a:br>
              <a:rPr lang="en-US" altLang="ja-JP" sz="1800" dirty="0">
                <a:solidFill>
                  <a:srgbClr val="000000"/>
                </a:solidFill>
                <a:ea typeface="ＭＳ ゴシック" panose="020B0609070205080204" pitchFamily="49" charset="-128"/>
              </a:rPr>
            </a:br>
            <a:r>
              <a:rPr lang="en-US" altLang="ja-JP" dirty="0">
                <a:solidFill>
                  <a:srgbClr val="000000"/>
                </a:solidFill>
                <a:ea typeface="ＭＳ ゴシック" panose="020B0609070205080204" pitchFamily="49" charset="-128"/>
              </a:rPr>
              <a:t>	</a:t>
            </a:r>
            <a:r>
              <a:rPr lang="en-US" altLang="ja-JP" sz="1800" dirty="0">
                <a:solidFill>
                  <a:srgbClr val="000000"/>
                </a:solidFill>
                <a:ea typeface="ＭＳ ゴシック" panose="020B0609070205080204" pitchFamily="49" charset="-128"/>
              </a:rPr>
              <a:t>v1.pop_back();</a:t>
            </a:r>
            <a:r>
              <a:rPr lang="ja-JP" altLang="en-US" sz="1800" dirty="0">
                <a:solidFill>
                  <a:srgbClr val="000000"/>
                </a:solidFill>
                <a:ea typeface="ＭＳ ゴシック" panose="020B0609070205080204" pitchFamily="49" charset="-128"/>
              </a:rPr>
              <a:t>  </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auto</a:t>
            </a:r>
            <a:r>
              <a:rPr lang="en-US" altLang="ja-JP" sz="1800" dirty="0">
                <a:ea typeface="ＭＳ ゴシック" panose="020B0609070205080204" pitchFamily="49" charset="-128"/>
              </a:rPr>
              <a:t> </a:t>
            </a:r>
            <a:r>
              <a:rPr lang="en-US" altLang="ja-JP" dirty="0">
                <a:ea typeface="ＭＳ ゴシック" panose="020B0609070205080204" pitchFamily="49" charset="-128"/>
              </a:rPr>
              <a:t>itrV1 = itrV1.begin();  </a:t>
            </a:r>
            <a:endParaRPr lang="en-US" altLang="ja-JP" dirty="0">
              <a:solidFill>
                <a:srgbClr val="00B050"/>
              </a:solidFill>
              <a:ea typeface="ＭＳ ゴシック" panose="020B0609070205080204" pitchFamily="49" charset="-128"/>
            </a:endParaRPr>
          </a:p>
          <a:p>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a:t>
            </a:r>
            <a:r>
              <a:rPr lang="ja-JP" altLang="en-US" sz="1800" dirty="0">
                <a:solidFill>
                  <a:srgbClr val="C00000"/>
                </a:solidFill>
                <a:ea typeface="ＭＳ ゴシック" panose="020B0609070205080204" pitchFamily="49" charset="-128"/>
              </a:rPr>
              <a:t>イテレータが指す要素の値</a:t>
            </a:r>
            <a:r>
              <a:rPr lang="en-US" altLang="ja-JP" sz="1800" dirty="0">
                <a:solidFill>
                  <a:srgbClr val="C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 </a:t>
            </a:r>
            <a:r>
              <a:rPr lang="nn-NO" altLang="ja-JP" dirty="0">
                <a:solidFill>
                  <a:srgbClr val="000000"/>
                </a:solidFill>
                <a:ea typeface="ＭＳ ゴシック" panose="020B0609070205080204" pitchFamily="49" charset="-128"/>
              </a:rPr>
              <a:t>*</a:t>
            </a:r>
            <a:r>
              <a:rPr lang="nn-NO" altLang="ja-JP" sz="1800" dirty="0">
                <a:solidFill>
                  <a:srgbClr val="000000"/>
                </a:solidFill>
                <a:ea typeface="ＭＳ ゴシック" panose="020B0609070205080204" pitchFamily="49" charset="-128"/>
              </a:rPr>
              <a:t>itrV1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 </a:t>
            </a:r>
            <a:r>
              <a:rPr lang="sv-SE" altLang="ja-JP" sz="1800" dirty="0">
                <a:solidFill>
                  <a:srgbClr val="000000"/>
                </a:solidFill>
                <a:ea typeface="ＭＳ ゴシック" panose="020B0609070205080204" pitchFamily="49" charset="-128"/>
              </a:rPr>
              <a:t>endl;</a:t>
            </a:r>
            <a:br>
              <a:rPr lang="en-US" altLang="ja-JP" dirty="0">
                <a:ea typeface="ＭＳ ゴシック" panose="020B0609070205080204" pitchFamily="49" charset="-128"/>
              </a:rPr>
            </a:br>
            <a:r>
              <a:rPr lang="en-US" altLang="ja-JP" dirty="0">
                <a:ea typeface="ＭＳ ゴシック" panose="020B0609070205080204" pitchFamily="49" charset="-128"/>
              </a:rPr>
              <a:t>	v1.insert(itrV1 + 1,11);</a:t>
            </a:r>
            <a:r>
              <a:rPr lang="en-US" altLang="ja-JP" dirty="0">
                <a:solidFill>
                  <a:srgbClr val="00B050"/>
                </a:solidFill>
                <a:ea typeface="ＭＳ ゴシック" panose="020B0609070205080204" pitchFamily="49" charset="-128"/>
              </a:rPr>
              <a:t> </a:t>
            </a:r>
            <a:br>
              <a:rPr lang="en-US" altLang="ja-JP" dirty="0">
                <a:solidFill>
                  <a:srgbClr val="00B050"/>
                </a:solidFill>
                <a:ea typeface="ＭＳ ゴシック" panose="020B0609070205080204" pitchFamily="49" charset="-128"/>
              </a:rPr>
            </a:br>
            <a:r>
              <a:rPr lang="en-US" altLang="ja-JP" dirty="0">
                <a:solidFill>
                  <a:srgbClr val="00B050"/>
                </a:solidFill>
                <a:ea typeface="ＭＳ ゴシック" panose="020B0609070205080204" pitchFamily="49" charset="-128"/>
              </a:rPr>
              <a:t>	</a:t>
            </a:r>
            <a:r>
              <a:rPr lang="en-US" altLang="ja-JP" dirty="0">
                <a:ea typeface="ＭＳ ゴシック" panose="020B0609070205080204" pitchFamily="49" charset="-128"/>
              </a:rPr>
              <a:t>v1.erase(itrV1 + 2);     </a:t>
            </a:r>
            <a:endParaRPr lang="en-US" altLang="ja-JP" sz="1800" dirty="0">
              <a:ea typeface="ＭＳ ゴシック" panose="020B0609070205080204" pitchFamily="49" charset="-128"/>
            </a:endParaRPr>
          </a:p>
          <a:p>
            <a:r>
              <a:rPr lang="nn-NO" altLang="ja-JP" sz="1800" strike="dblStrike" dirty="0">
                <a:solidFill>
                  <a:srgbClr val="0000FF"/>
                </a:solidFill>
                <a:ea typeface="ＭＳ ゴシック" panose="020B0609070205080204" pitchFamily="49" charset="-128"/>
              </a:rPr>
              <a:t>	for</a:t>
            </a:r>
            <a:r>
              <a:rPr lang="nn-NO" altLang="ja-JP" sz="1800" strike="dblStrike" dirty="0">
                <a:solidFill>
                  <a:srgbClr val="000000"/>
                </a:solidFill>
                <a:ea typeface="ＭＳ ゴシック" panose="020B0609070205080204" pitchFamily="49" charset="-128"/>
              </a:rPr>
              <a:t> (</a:t>
            </a:r>
            <a:r>
              <a:rPr lang="nn-NO" altLang="ja-JP" sz="1800" strike="dblStrike" dirty="0">
                <a:solidFill>
                  <a:srgbClr val="0000FF"/>
                </a:solidFill>
                <a:ea typeface="ＭＳ ゴシック" panose="020B0609070205080204" pitchFamily="49" charset="-128"/>
              </a:rPr>
              <a:t>int</a:t>
            </a:r>
            <a:r>
              <a:rPr lang="nn-NO" altLang="ja-JP" sz="1800" strike="dblStrike" dirty="0">
                <a:solidFill>
                  <a:srgbClr val="000000"/>
                </a:solidFill>
                <a:ea typeface="ＭＳ ゴシック" panose="020B0609070205080204" pitchFamily="49" charset="-128"/>
              </a:rPr>
              <a:t> i = 0; i &lt; v1.size(); i++) {</a:t>
            </a:r>
          </a:p>
          <a:p>
            <a:r>
              <a:rPr lang="sv-SE" altLang="ja-JP" sz="1800" strike="dblStrike" dirty="0">
                <a:solidFill>
                  <a:srgbClr val="000000"/>
                </a:solidFill>
                <a:ea typeface="ＭＳ ゴシック" panose="020B0609070205080204" pitchFamily="49" charset="-128"/>
              </a:rPr>
              <a:t>		</a:t>
            </a:r>
            <a:r>
              <a:rPr lang="en-US" altLang="ja-JP" sz="1800" strike="dblStrike" dirty="0">
                <a:solidFill>
                  <a:srgbClr val="2B91AF"/>
                </a:solidFill>
                <a:ea typeface="ＭＳ ゴシック" panose="020B0609070205080204" pitchFamily="49" charset="-128"/>
              </a:rPr>
              <a:t> </a:t>
            </a:r>
            <a:r>
              <a:rPr lang="sv-SE" altLang="ja-JP" sz="1800" strike="dblStrike" dirty="0">
                <a:solidFill>
                  <a:srgbClr val="000000"/>
                </a:solidFill>
                <a:ea typeface="ＭＳ ゴシック" panose="020B0609070205080204" pitchFamily="49" charset="-128"/>
              </a:rPr>
              <a:t>cout </a:t>
            </a:r>
            <a:r>
              <a:rPr lang="sv-SE" altLang="ja-JP" sz="1800" strike="dblStrike" dirty="0">
                <a:solidFill>
                  <a:srgbClr val="008080"/>
                </a:solidFill>
                <a:ea typeface="ＭＳ ゴシック" panose="020B0609070205080204" pitchFamily="49" charset="-128"/>
              </a:rPr>
              <a:t>&lt;&lt;</a:t>
            </a:r>
            <a:r>
              <a:rPr lang="sv-SE" altLang="ja-JP" sz="1800" strike="dblStrike" dirty="0">
                <a:solidFill>
                  <a:srgbClr val="000000"/>
                </a:solidFill>
                <a:ea typeface="ＭＳ ゴシック" panose="020B0609070205080204" pitchFamily="49" charset="-128"/>
              </a:rPr>
              <a:t> </a:t>
            </a:r>
            <a:r>
              <a:rPr lang="sv-SE" altLang="ja-JP" sz="1800" strike="dblStrike" dirty="0">
                <a:solidFill>
                  <a:srgbClr val="A31515"/>
                </a:solidFill>
                <a:ea typeface="ＭＳ ゴシック" panose="020B0609070205080204" pitchFamily="49" charset="-128"/>
              </a:rPr>
              <a:t>”v1["</a:t>
            </a:r>
            <a:r>
              <a:rPr lang="sv-SE" altLang="ja-JP" sz="1800" strike="dblStrike" dirty="0">
                <a:solidFill>
                  <a:srgbClr val="000000"/>
                </a:solidFill>
                <a:ea typeface="ＭＳ ゴシック" panose="020B0609070205080204" pitchFamily="49" charset="-128"/>
              </a:rPr>
              <a:t> </a:t>
            </a:r>
            <a:r>
              <a:rPr lang="sv-SE" altLang="ja-JP" sz="1800" strike="dblStrike" dirty="0">
                <a:solidFill>
                  <a:srgbClr val="008080"/>
                </a:solidFill>
                <a:ea typeface="ＭＳ ゴシック" panose="020B0609070205080204" pitchFamily="49" charset="-128"/>
              </a:rPr>
              <a:t>&lt;&lt;</a:t>
            </a:r>
            <a:r>
              <a:rPr lang="sv-SE" altLang="ja-JP" sz="1800" strike="dblStrike" dirty="0">
                <a:solidFill>
                  <a:srgbClr val="000000"/>
                </a:solidFill>
                <a:ea typeface="ＭＳ ゴシック" panose="020B0609070205080204" pitchFamily="49" charset="-128"/>
              </a:rPr>
              <a:t> i </a:t>
            </a:r>
            <a:r>
              <a:rPr lang="sv-SE" altLang="ja-JP" sz="1800" strike="dblStrike" dirty="0">
                <a:solidFill>
                  <a:srgbClr val="008080"/>
                </a:solidFill>
                <a:ea typeface="ＭＳ ゴシック" panose="020B0609070205080204" pitchFamily="49" charset="-128"/>
              </a:rPr>
              <a:t>&lt;&lt;</a:t>
            </a:r>
            <a:r>
              <a:rPr lang="sv-SE" altLang="ja-JP" sz="1800" strike="dblStrike" dirty="0">
                <a:solidFill>
                  <a:srgbClr val="000000"/>
                </a:solidFill>
                <a:ea typeface="ＭＳ ゴシック" panose="020B0609070205080204" pitchFamily="49" charset="-128"/>
              </a:rPr>
              <a:t> </a:t>
            </a:r>
            <a:r>
              <a:rPr lang="sv-SE" altLang="ja-JP" sz="1800" strike="dblStrike" dirty="0">
                <a:solidFill>
                  <a:srgbClr val="A31515"/>
                </a:solidFill>
                <a:ea typeface="ＭＳ ゴシック" panose="020B0609070205080204" pitchFamily="49" charset="-128"/>
              </a:rPr>
              <a:t>"]="</a:t>
            </a:r>
            <a:r>
              <a:rPr lang="sv-SE" altLang="ja-JP" sz="1800" strike="dblStrike" dirty="0">
                <a:solidFill>
                  <a:srgbClr val="000000"/>
                </a:solidFill>
                <a:ea typeface="ＭＳ ゴシック" panose="020B0609070205080204" pitchFamily="49" charset="-128"/>
              </a:rPr>
              <a:t> </a:t>
            </a:r>
            <a:r>
              <a:rPr lang="sv-SE" altLang="ja-JP" sz="1800" strike="dblStrike" dirty="0">
                <a:solidFill>
                  <a:srgbClr val="008080"/>
                </a:solidFill>
                <a:ea typeface="ＭＳ ゴシック" panose="020B0609070205080204" pitchFamily="49" charset="-128"/>
              </a:rPr>
              <a:t>&lt;&lt;</a:t>
            </a:r>
            <a:r>
              <a:rPr lang="sv-SE" altLang="ja-JP" sz="1800" strike="dblStrike" dirty="0">
                <a:solidFill>
                  <a:srgbClr val="000000"/>
                </a:solidFill>
                <a:ea typeface="ＭＳ ゴシック" panose="020B0609070205080204" pitchFamily="49" charset="-128"/>
              </a:rPr>
              <a:t> v1</a:t>
            </a:r>
            <a:r>
              <a:rPr lang="sv-SE" altLang="ja-JP" sz="1800" strike="dblStrike" dirty="0">
                <a:solidFill>
                  <a:srgbClr val="008080"/>
                </a:solidFill>
                <a:ea typeface="ＭＳ ゴシック" panose="020B0609070205080204" pitchFamily="49" charset="-128"/>
              </a:rPr>
              <a:t>[</a:t>
            </a:r>
            <a:r>
              <a:rPr lang="sv-SE" altLang="ja-JP" sz="1800" strike="dblStrike" dirty="0">
                <a:solidFill>
                  <a:srgbClr val="000000"/>
                </a:solidFill>
                <a:ea typeface="ＭＳ ゴシック" panose="020B0609070205080204" pitchFamily="49" charset="-128"/>
              </a:rPr>
              <a:t>i</a:t>
            </a:r>
            <a:r>
              <a:rPr lang="sv-SE" altLang="ja-JP" sz="1800" strike="dblStrike" dirty="0">
                <a:solidFill>
                  <a:srgbClr val="008080"/>
                </a:solidFill>
                <a:ea typeface="ＭＳ ゴシック" panose="020B0609070205080204" pitchFamily="49" charset="-128"/>
              </a:rPr>
              <a:t>]</a:t>
            </a:r>
            <a:r>
              <a:rPr lang="sv-SE" altLang="ja-JP" sz="1800" strike="dblStrike" dirty="0">
                <a:solidFill>
                  <a:srgbClr val="000000"/>
                </a:solidFill>
                <a:ea typeface="ＭＳ ゴシック" panose="020B0609070205080204" pitchFamily="49" charset="-128"/>
              </a:rPr>
              <a:t> </a:t>
            </a:r>
            <a:r>
              <a:rPr lang="sv-SE" altLang="ja-JP" sz="1800" strike="dblStrike" dirty="0">
                <a:solidFill>
                  <a:srgbClr val="008080"/>
                </a:solidFill>
                <a:ea typeface="ＭＳ ゴシック" panose="020B0609070205080204" pitchFamily="49" charset="-128"/>
              </a:rPr>
              <a:t>&lt;&lt;</a:t>
            </a:r>
            <a:r>
              <a:rPr lang="sv-SE" altLang="ja-JP" sz="1800" strike="dblStrike" dirty="0">
                <a:solidFill>
                  <a:srgbClr val="000000"/>
                </a:solidFill>
                <a:ea typeface="ＭＳ ゴシック" panose="020B0609070205080204" pitchFamily="49" charset="-128"/>
              </a:rPr>
              <a:t> endl;</a:t>
            </a:r>
          </a:p>
          <a:p>
            <a:r>
              <a:rPr lang="en-US" altLang="ja-JP" sz="1800" strike="dblStrike" dirty="0">
                <a:solidFill>
                  <a:srgbClr val="000000"/>
                </a:solidFill>
                <a:ea typeface="ＭＳ ゴシック" panose="020B0609070205080204" pitchFamily="49" charset="-128"/>
              </a:rPr>
              <a:t>	}</a:t>
            </a: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FF0000"/>
                </a:solidFill>
                <a:ea typeface="ＭＳ ゴシック" panose="020B0609070205080204" pitchFamily="49" charset="-128"/>
              </a:rPr>
              <a:t>auto</a:t>
            </a:r>
            <a:r>
              <a:rPr lang="nn-NO" altLang="ja-JP" sz="1800" dirty="0">
                <a:solidFill>
                  <a:srgbClr val="000000"/>
                </a:solidFill>
                <a:ea typeface="ＭＳ ゴシック" panose="020B0609070205080204" pitchFamily="49" charset="-128"/>
              </a:rPr>
              <a:t> </a:t>
            </a:r>
            <a:r>
              <a:rPr lang="en-US" altLang="ja-JP" dirty="0">
                <a:ea typeface="ＭＳ ゴシック" panose="020B0609070205080204" pitchFamily="49" charset="-128"/>
              </a:rPr>
              <a:t>itrV1 = v1.begin()</a:t>
            </a:r>
            <a:r>
              <a:rPr lang="nn-NO" altLang="ja-JP" sz="1800" dirty="0">
                <a:solidFill>
                  <a:srgbClr val="000000"/>
                </a:solidFill>
                <a:ea typeface="ＭＳ ゴシック" panose="020B0609070205080204" pitchFamily="49" charset="-128"/>
              </a:rPr>
              <a:t>; itrV1 != </a:t>
            </a:r>
            <a:r>
              <a:rPr lang="en-US" altLang="ja-JP" dirty="0">
                <a:ea typeface="ＭＳ ゴシック" panose="020B0609070205080204" pitchFamily="49" charset="-128"/>
              </a:rPr>
              <a:t>v1.end()</a:t>
            </a:r>
            <a:r>
              <a:rPr lang="nn-NO" altLang="ja-JP" sz="1800" dirty="0">
                <a:solidFill>
                  <a:srgbClr val="000000"/>
                </a:solidFill>
                <a:ea typeface="ＭＳ ゴシック" panose="020B0609070205080204" pitchFamily="49" charset="-128"/>
              </a:rPr>
              <a:t>; ++itrV1) {</a:t>
            </a:r>
          </a:p>
          <a:p>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2000" b="1" dirty="0">
                <a:solidFill>
                  <a:srgbClr val="FF0000"/>
                </a:solidFill>
                <a:ea typeface="ＭＳ ゴシック" panose="020B0609070205080204" pitchFamily="49" charset="-128"/>
              </a:rPr>
              <a:t>*itrV1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 </a:t>
            </a:r>
            <a:r>
              <a:rPr lang="sv-SE" altLang="ja-JP" sz="1800" dirty="0">
                <a:solidFill>
                  <a:srgbClr val="00B050"/>
                </a:solidFill>
                <a:ea typeface="ＭＳ ゴシック" panose="020B0609070205080204" pitchFamily="49" charset="-128"/>
              </a:rPr>
              <a:t>//itrV1.end()</a:t>
            </a:r>
            <a:r>
              <a:rPr lang="ja-JP" altLang="en-US" sz="1800" dirty="0">
                <a:solidFill>
                  <a:srgbClr val="00B050"/>
                </a:solidFill>
                <a:ea typeface="ＭＳ ゴシック" panose="020B0609070205080204" pitchFamily="49" charset="-128"/>
              </a:rPr>
              <a:t>は最終要素のひとつ後</a:t>
            </a:r>
            <a:endParaRPr lang="sv-SE" altLang="ja-JP" sz="1800" dirty="0">
              <a:solidFill>
                <a:srgbClr val="00B05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p>
          <a:p>
            <a:r>
              <a:rPr lang="en-US" altLang="ja-JP" sz="1800" dirty="0">
                <a:solidFill>
                  <a:srgbClr val="000000"/>
                </a:solidFill>
                <a:ea typeface="ＭＳ ゴシック" panose="020B0609070205080204" pitchFamily="49" charset="-128"/>
              </a:rPr>
              <a:t>	</a:t>
            </a:r>
            <a:r>
              <a:rPr lang="en-US" altLang="ja-JP" dirty="0">
                <a:solidFill>
                  <a:srgbClr val="000000"/>
                </a:solidFill>
                <a:ea typeface="ＭＳ ゴシック" panose="020B0609070205080204" pitchFamily="49" charset="-128"/>
              </a:rPr>
              <a:t>	</a:t>
            </a:r>
            <a:endParaRPr kumimoji="1" lang="ja-JP" altLang="en-US" sz="7200" dirty="0"/>
          </a:p>
        </p:txBody>
      </p:sp>
      <p:sp>
        <p:nvSpPr>
          <p:cNvPr id="8" name="吹き出し: 四角形 7">
            <a:extLst>
              <a:ext uri="{FF2B5EF4-FFF2-40B4-BE49-F238E27FC236}">
                <a16:creationId xmlns:a16="http://schemas.microsoft.com/office/drawing/2014/main" id="{93AED42D-C957-1A5C-F278-8CB9A339B09B}"/>
              </a:ext>
            </a:extLst>
          </p:cNvPr>
          <p:cNvSpPr/>
          <p:nvPr/>
        </p:nvSpPr>
        <p:spPr>
          <a:xfrm>
            <a:off x="4009034" y="5513568"/>
            <a:ext cx="4473484" cy="447473"/>
          </a:xfrm>
          <a:prstGeom prst="wedgeRectCallout">
            <a:avLst>
              <a:gd name="adj1" fmla="val -42474"/>
              <a:gd name="adj2" fmla="val -150544"/>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イテレータを用いた要素の表示</a:t>
            </a:r>
          </a:p>
        </p:txBody>
      </p:sp>
      <p:sp>
        <p:nvSpPr>
          <p:cNvPr id="9" name="矢印: 右 8">
            <a:extLst>
              <a:ext uri="{FF2B5EF4-FFF2-40B4-BE49-F238E27FC236}">
                <a16:creationId xmlns:a16="http://schemas.microsoft.com/office/drawing/2014/main" id="{03D5EDFA-B62E-1A7D-6F0F-3459E14ADF01}"/>
              </a:ext>
            </a:extLst>
          </p:cNvPr>
          <p:cNvSpPr/>
          <p:nvPr/>
        </p:nvSpPr>
        <p:spPr>
          <a:xfrm>
            <a:off x="763239" y="4498335"/>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7E271DCC-40FA-E0DF-93B4-D7E471510986}"/>
              </a:ext>
            </a:extLst>
          </p:cNvPr>
          <p:cNvSpPr/>
          <p:nvPr/>
        </p:nvSpPr>
        <p:spPr>
          <a:xfrm>
            <a:off x="763239" y="4767799"/>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86B9B186-1BB5-F16E-3670-8A2086A70C18}"/>
              </a:ext>
            </a:extLst>
          </p:cNvPr>
          <p:cNvSpPr/>
          <p:nvPr/>
        </p:nvSpPr>
        <p:spPr>
          <a:xfrm>
            <a:off x="763239" y="5051793"/>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24100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イテレータを用いたループ処理</a:t>
            </a:r>
            <a:br>
              <a:rPr lang="en-US" altLang="ja-JP" dirty="0"/>
            </a:br>
            <a:br>
              <a:rPr lang="en-US" altLang="ja-JP" dirty="0"/>
            </a:br>
            <a:br>
              <a:rPr lang="en-US" altLang="ja-JP" dirty="0"/>
            </a:br>
            <a:br>
              <a:rPr lang="en-US" altLang="ja-JP" dirty="0"/>
            </a:br>
            <a:br>
              <a:rPr lang="en-US" altLang="ja-JP" dirty="0"/>
            </a:br>
            <a:r>
              <a:rPr lang="en-US" altLang="ja-JP" dirty="0"/>
              <a:t>v1</a:t>
            </a:r>
            <a:r>
              <a:rPr lang="ja-JP" altLang="en-US" dirty="0"/>
              <a:t>の先頭要素から</a:t>
            </a:r>
            <a:r>
              <a:rPr lang="en-US" altLang="ja-JP" dirty="0"/>
              <a:t>v1</a:t>
            </a:r>
            <a:r>
              <a:rPr lang="ja-JP" altLang="en-US" dirty="0"/>
              <a:t>の最終要素まで</a:t>
            </a:r>
            <a:br>
              <a:rPr lang="en-US" altLang="ja-JP" dirty="0"/>
            </a:br>
            <a:r>
              <a:rPr lang="ja-JP" altLang="en-US" dirty="0">
                <a:solidFill>
                  <a:srgbClr val="FF0000"/>
                </a:solidFill>
              </a:rPr>
              <a:t>イテレータ</a:t>
            </a:r>
            <a:r>
              <a:rPr lang="en-US" altLang="ja-JP" dirty="0"/>
              <a:t>itrV1</a:t>
            </a:r>
            <a:r>
              <a:rPr lang="ja-JP" altLang="en-US" dirty="0"/>
              <a:t>をひとつずつ進めながら、</a:t>
            </a:r>
            <a:br>
              <a:rPr lang="en-US" altLang="ja-JP" dirty="0"/>
            </a:br>
            <a:r>
              <a:rPr lang="ja-JP" altLang="en-US" dirty="0"/>
              <a:t>ループ処理を行う</a:t>
            </a:r>
            <a:endParaRPr lang="en-US" altLang="ja-JP" dirty="0"/>
          </a:p>
        </p:txBody>
      </p:sp>
      <p:sp>
        <p:nvSpPr>
          <p:cNvPr id="5" name="テキスト ボックス 4">
            <a:extLst>
              <a:ext uri="{FF2B5EF4-FFF2-40B4-BE49-F238E27FC236}">
                <a16:creationId xmlns:a16="http://schemas.microsoft.com/office/drawing/2014/main" id="{DCD35029-F1DE-742E-3461-64C0FFECA8F1}"/>
              </a:ext>
            </a:extLst>
          </p:cNvPr>
          <p:cNvSpPr txBox="1"/>
          <p:nvPr/>
        </p:nvSpPr>
        <p:spPr>
          <a:xfrm>
            <a:off x="1286481" y="2018489"/>
            <a:ext cx="9238847" cy="1569660"/>
          </a:xfrm>
          <a:prstGeom prst="rect">
            <a:avLst/>
          </a:prstGeom>
          <a:noFill/>
        </p:spPr>
        <p:txBody>
          <a:bodyPr wrap="square">
            <a:spAutoFit/>
          </a:bodyPr>
          <a:lstStyle/>
          <a:p>
            <a:r>
              <a:rPr lang="nn-NO" altLang="ja-JP" sz="3200" dirty="0">
                <a:solidFill>
                  <a:srgbClr val="0000FF"/>
                </a:solidFill>
                <a:ea typeface="ＭＳ ゴシック" panose="020B0609070205080204" pitchFamily="49" charset="-128"/>
              </a:rPr>
              <a:t>for</a:t>
            </a:r>
            <a:r>
              <a:rPr lang="nn-NO" altLang="ja-JP" sz="3200" dirty="0">
                <a:solidFill>
                  <a:srgbClr val="000000"/>
                </a:solidFill>
                <a:ea typeface="ＭＳ ゴシック" panose="020B0609070205080204" pitchFamily="49" charset="-128"/>
              </a:rPr>
              <a:t> (</a:t>
            </a:r>
            <a:r>
              <a:rPr lang="nn-NO" altLang="ja-JP" sz="3200" dirty="0">
                <a:solidFill>
                  <a:srgbClr val="FF0000"/>
                </a:solidFill>
                <a:ea typeface="ＭＳ ゴシック" panose="020B0609070205080204" pitchFamily="49" charset="-128"/>
              </a:rPr>
              <a:t>auto</a:t>
            </a:r>
            <a:r>
              <a:rPr lang="nn-NO" altLang="ja-JP" sz="3200" dirty="0">
                <a:solidFill>
                  <a:srgbClr val="000000"/>
                </a:solidFill>
                <a:ea typeface="ＭＳ ゴシック" panose="020B0609070205080204" pitchFamily="49" charset="-128"/>
              </a:rPr>
              <a:t> </a:t>
            </a:r>
            <a:r>
              <a:rPr lang="en-US" altLang="ja-JP" sz="3200" dirty="0">
                <a:ea typeface="ＭＳ ゴシック" panose="020B0609070205080204" pitchFamily="49" charset="-128"/>
              </a:rPr>
              <a:t>itrV1 = v1.</a:t>
            </a:r>
            <a:r>
              <a:rPr lang="en-US" altLang="ja-JP" sz="3200" dirty="0">
                <a:solidFill>
                  <a:srgbClr val="00B050"/>
                </a:solidFill>
                <a:ea typeface="ＭＳ ゴシック" panose="020B0609070205080204" pitchFamily="49" charset="-128"/>
              </a:rPr>
              <a:t>begin()</a:t>
            </a:r>
          </a:p>
          <a:p>
            <a:r>
              <a:rPr lang="ja-JP" altLang="en-US" sz="3200" dirty="0">
                <a:solidFill>
                  <a:srgbClr val="000000"/>
                </a:solidFill>
                <a:ea typeface="ＭＳ ゴシック" panose="020B0609070205080204" pitchFamily="49" charset="-128"/>
              </a:rPr>
              <a:t>　　　　　</a:t>
            </a:r>
            <a:r>
              <a:rPr lang="nn-NO" altLang="ja-JP" sz="3200" dirty="0">
                <a:solidFill>
                  <a:srgbClr val="000000"/>
                </a:solidFill>
                <a:ea typeface="ＭＳ ゴシック" panose="020B0609070205080204" pitchFamily="49" charset="-128"/>
              </a:rPr>
              <a:t>; itrV1 </a:t>
            </a:r>
            <a:r>
              <a:rPr lang="nn-NO" altLang="ja-JP" sz="3200" dirty="0">
                <a:ea typeface="ＭＳ ゴシック" panose="020B0609070205080204" pitchFamily="49" charset="-128"/>
              </a:rPr>
              <a:t>!=</a:t>
            </a:r>
            <a:r>
              <a:rPr lang="nn-NO" altLang="ja-JP" sz="3200" dirty="0">
                <a:solidFill>
                  <a:srgbClr val="000000"/>
                </a:solidFill>
                <a:ea typeface="ＭＳ ゴシック" panose="020B0609070205080204" pitchFamily="49" charset="-128"/>
              </a:rPr>
              <a:t> </a:t>
            </a:r>
            <a:r>
              <a:rPr lang="en-US" altLang="ja-JP" sz="3200" dirty="0">
                <a:ea typeface="ＭＳ ゴシック" panose="020B0609070205080204" pitchFamily="49" charset="-128"/>
              </a:rPr>
              <a:t>v1.</a:t>
            </a:r>
            <a:r>
              <a:rPr lang="en-US" altLang="ja-JP" sz="3200" dirty="0">
                <a:solidFill>
                  <a:srgbClr val="00B050"/>
                </a:solidFill>
                <a:ea typeface="ＭＳ ゴシック" panose="020B0609070205080204" pitchFamily="49" charset="-128"/>
              </a:rPr>
              <a:t>end()</a:t>
            </a:r>
          </a:p>
          <a:p>
            <a:r>
              <a:rPr lang="ja-JP" altLang="en-US" sz="3200" dirty="0">
                <a:solidFill>
                  <a:srgbClr val="000000"/>
                </a:solidFill>
                <a:ea typeface="ＭＳ ゴシック" panose="020B0609070205080204" pitchFamily="49" charset="-128"/>
              </a:rPr>
              <a:t>　　　　　</a:t>
            </a:r>
            <a:r>
              <a:rPr lang="nn-NO" altLang="ja-JP" sz="3200" dirty="0">
                <a:solidFill>
                  <a:srgbClr val="000000"/>
                </a:solidFill>
                <a:ea typeface="ＭＳ ゴシック" panose="020B0609070205080204" pitchFamily="49" charset="-128"/>
              </a:rPr>
              <a:t>; ++itrV1) </a:t>
            </a:r>
            <a:endParaRPr lang="ja-JP" altLang="en-US" sz="3200" dirty="0"/>
          </a:p>
        </p:txBody>
      </p:sp>
    </p:spTree>
    <p:extLst>
      <p:ext uri="{BB962C8B-B14F-4D97-AF65-F5344CB8AC3E}">
        <p14:creationId xmlns:p14="http://schemas.microsoft.com/office/powerpoint/2010/main" val="66407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b="1" dirty="0"/>
              <a:t>範囲</a:t>
            </a:r>
            <a:r>
              <a:rPr lang="en-US" altLang="ja-JP" b="1" dirty="0"/>
              <a:t>for</a:t>
            </a:r>
            <a:r>
              <a:rPr lang="ja-JP" altLang="en-US" b="1" dirty="0"/>
              <a:t>文</a:t>
            </a:r>
            <a:br>
              <a:rPr lang="en-US" altLang="ja-JP" b="1" dirty="0"/>
            </a:br>
            <a:r>
              <a:rPr lang="ja-JP" altLang="en-US" dirty="0"/>
              <a:t>イテレータを用いた</a:t>
            </a:r>
            <a:r>
              <a:rPr lang="en-US" altLang="ja-JP" dirty="0"/>
              <a:t>for</a:t>
            </a:r>
            <a:r>
              <a:rPr lang="ja-JP" altLang="en-US" dirty="0"/>
              <a:t>文を、より簡略化したもの</a:t>
            </a:r>
            <a:br>
              <a:rPr lang="en-US" altLang="ja-JP" dirty="0"/>
            </a:br>
            <a:br>
              <a:rPr lang="en-US" altLang="ja-JP" dirty="0"/>
            </a:br>
            <a:br>
              <a:rPr lang="en-US" altLang="ja-JP" dirty="0"/>
            </a:br>
            <a:br>
              <a:rPr lang="en-US" altLang="ja-JP" dirty="0"/>
            </a:br>
            <a:br>
              <a:rPr lang="en-US" altLang="ja-JP" dirty="0"/>
            </a:br>
            <a:r>
              <a:rPr lang="en-US" altLang="ja-JP" dirty="0"/>
              <a:t>v1</a:t>
            </a:r>
            <a:r>
              <a:rPr lang="ja-JP" altLang="en-US" dirty="0"/>
              <a:t>の</a:t>
            </a:r>
            <a:r>
              <a:rPr lang="ja-JP" altLang="en-US" dirty="0">
                <a:solidFill>
                  <a:srgbClr val="FF0000"/>
                </a:solidFill>
              </a:rPr>
              <a:t>先頭</a:t>
            </a:r>
            <a:r>
              <a:rPr lang="ja-JP" altLang="en-US" dirty="0"/>
              <a:t>要素から</a:t>
            </a:r>
            <a:r>
              <a:rPr lang="ja-JP" altLang="en-US" dirty="0">
                <a:solidFill>
                  <a:srgbClr val="FF0000"/>
                </a:solidFill>
              </a:rPr>
              <a:t>最終</a:t>
            </a:r>
            <a:r>
              <a:rPr lang="ja-JP" altLang="en-US" dirty="0"/>
              <a:t>要素まで、すべての要素</a:t>
            </a:r>
            <a:br>
              <a:rPr lang="en-US" altLang="ja-JP" dirty="0"/>
            </a:br>
            <a:r>
              <a:rPr lang="ja-JP" altLang="en-US" dirty="0"/>
              <a:t>ぶんループ</a:t>
            </a:r>
            <a:br>
              <a:rPr lang="en-US" altLang="ja-JP" dirty="0"/>
            </a:br>
            <a:r>
              <a:rPr lang="ja-JP" altLang="en-US" dirty="0">
                <a:solidFill>
                  <a:srgbClr val="00B050"/>
                </a:solidFill>
              </a:rPr>
              <a:t>（</a:t>
            </a:r>
            <a:r>
              <a:rPr lang="en-US" altLang="ja-JP" dirty="0">
                <a:solidFill>
                  <a:srgbClr val="00B050"/>
                </a:solidFill>
              </a:rPr>
              <a:t>※</a:t>
            </a:r>
            <a:r>
              <a:rPr lang="ja-JP" altLang="en-US" b="1" dirty="0">
                <a:solidFill>
                  <a:srgbClr val="00B050"/>
                </a:solidFill>
              </a:rPr>
              <a:t> </a:t>
            </a:r>
            <a:r>
              <a:rPr lang="ja-JP" altLang="en-US" dirty="0">
                <a:solidFill>
                  <a:srgbClr val="00B050"/>
                </a:solidFill>
              </a:rPr>
              <a:t>つまり指定場所からの開始・終了は</a:t>
            </a:r>
            <a:r>
              <a:rPr lang="ja-JP" altLang="en-US" b="1" dirty="0">
                <a:solidFill>
                  <a:srgbClr val="00B050"/>
                </a:solidFill>
              </a:rPr>
              <a:t>不可</a:t>
            </a:r>
            <a:r>
              <a:rPr lang="ja-JP" altLang="en-US" dirty="0">
                <a:solidFill>
                  <a:srgbClr val="00B050"/>
                </a:solidFill>
              </a:rPr>
              <a:t>）</a:t>
            </a:r>
            <a:endParaRPr lang="en-US" altLang="ja-JP" dirty="0">
              <a:solidFill>
                <a:srgbClr val="00B050"/>
              </a:solidFill>
            </a:endParaRPr>
          </a:p>
        </p:txBody>
      </p:sp>
      <p:sp>
        <p:nvSpPr>
          <p:cNvPr id="5" name="テキスト ボックス 4">
            <a:extLst>
              <a:ext uri="{FF2B5EF4-FFF2-40B4-BE49-F238E27FC236}">
                <a16:creationId xmlns:a16="http://schemas.microsoft.com/office/drawing/2014/main" id="{DCD35029-F1DE-742E-3461-64C0FFECA8F1}"/>
              </a:ext>
            </a:extLst>
          </p:cNvPr>
          <p:cNvSpPr txBox="1"/>
          <p:nvPr/>
        </p:nvSpPr>
        <p:spPr>
          <a:xfrm>
            <a:off x="1476576" y="2644170"/>
            <a:ext cx="9238847" cy="1569660"/>
          </a:xfrm>
          <a:prstGeom prst="rect">
            <a:avLst/>
          </a:prstGeom>
          <a:noFill/>
          <a:ln>
            <a:solidFill>
              <a:schemeClr val="tx1"/>
            </a:solidFill>
          </a:ln>
        </p:spPr>
        <p:txBody>
          <a:bodyPr wrap="square">
            <a:spAutoFit/>
          </a:bodyPr>
          <a:lstStyle/>
          <a:p>
            <a:r>
              <a:rPr lang="nn-NO" altLang="ja-JP" sz="3200" dirty="0">
                <a:solidFill>
                  <a:srgbClr val="0000FF"/>
                </a:solidFill>
                <a:ea typeface="ＭＳ ゴシック" panose="020B0609070205080204" pitchFamily="49" charset="-128"/>
              </a:rPr>
              <a:t>for</a:t>
            </a:r>
            <a:r>
              <a:rPr lang="nn-NO" altLang="ja-JP" sz="3200" dirty="0">
                <a:solidFill>
                  <a:srgbClr val="000000"/>
                </a:solidFill>
                <a:ea typeface="ＭＳ ゴシック" panose="020B0609070205080204" pitchFamily="49" charset="-128"/>
              </a:rPr>
              <a:t> (</a:t>
            </a:r>
            <a:r>
              <a:rPr lang="nn-NO" altLang="ja-JP" sz="3200" dirty="0">
                <a:solidFill>
                  <a:srgbClr val="FF0000"/>
                </a:solidFill>
                <a:ea typeface="ＭＳ ゴシック" panose="020B0609070205080204" pitchFamily="49" charset="-128"/>
              </a:rPr>
              <a:t>auto</a:t>
            </a:r>
            <a:r>
              <a:rPr lang="nn-NO" altLang="ja-JP" sz="3200" dirty="0">
                <a:solidFill>
                  <a:srgbClr val="000000"/>
                </a:solidFill>
                <a:ea typeface="ＭＳ ゴシック" panose="020B0609070205080204" pitchFamily="49" charset="-128"/>
              </a:rPr>
              <a:t> </a:t>
            </a:r>
            <a:r>
              <a:rPr lang="en-US" altLang="ja-JP" sz="3200" dirty="0" err="1">
                <a:ea typeface="ＭＳ ゴシック" panose="020B0609070205080204" pitchFamily="49" charset="-128"/>
              </a:rPr>
              <a:t>itr</a:t>
            </a:r>
            <a:r>
              <a:rPr lang="en-US" altLang="ja-JP" sz="3200" dirty="0">
                <a:ea typeface="ＭＳ ゴシック" panose="020B0609070205080204" pitchFamily="49" charset="-128"/>
              </a:rPr>
              <a:t> : v1</a:t>
            </a:r>
            <a:r>
              <a:rPr lang="nn-NO" altLang="ja-JP" sz="3200" dirty="0">
                <a:solidFill>
                  <a:srgbClr val="000000"/>
                </a:solidFill>
                <a:ea typeface="ＭＳ ゴシック" panose="020B0609070205080204" pitchFamily="49" charset="-128"/>
              </a:rPr>
              <a:t>){</a:t>
            </a:r>
          </a:p>
          <a:p>
            <a:r>
              <a:rPr lang="nn-NO" altLang="ja-JP" sz="3200" dirty="0">
                <a:solidFill>
                  <a:srgbClr val="000000"/>
                </a:solidFill>
                <a:ea typeface="ＭＳ ゴシック" panose="020B0609070205080204" pitchFamily="49" charset="-128"/>
              </a:rPr>
              <a:t>  cout &lt;&lt; itr &lt;&lt; endl; </a:t>
            </a:r>
            <a:br>
              <a:rPr lang="nn-NO" altLang="ja-JP" sz="3200" dirty="0">
                <a:solidFill>
                  <a:srgbClr val="000000"/>
                </a:solidFill>
                <a:ea typeface="ＭＳ ゴシック" panose="020B0609070205080204" pitchFamily="49" charset="-128"/>
              </a:rPr>
            </a:br>
            <a:r>
              <a:rPr lang="nn-NO" altLang="ja-JP" sz="3200" dirty="0">
                <a:solidFill>
                  <a:srgbClr val="000000"/>
                </a:solidFill>
                <a:ea typeface="ＭＳ ゴシック" panose="020B0609070205080204" pitchFamily="49" charset="-128"/>
              </a:rPr>
              <a:t>} </a:t>
            </a:r>
            <a:endParaRPr lang="ja-JP" altLang="en-US" sz="3200" dirty="0"/>
          </a:p>
        </p:txBody>
      </p:sp>
    </p:spTree>
    <p:extLst>
      <p:ext uri="{BB962C8B-B14F-4D97-AF65-F5344CB8AC3E}">
        <p14:creationId xmlns:p14="http://schemas.microsoft.com/office/powerpoint/2010/main" val="4036421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E3D2935A-888C-E418-10BB-23455C19056A}"/>
              </a:ext>
            </a:extLst>
          </p:cNvPr>
          <p:cNvSpPr/>
          <p:nvPr/>
        </p:nvSpPr>
        <p:spPr>
          <a:xfrm>
            <a:off x="1506166" y="4844374"/>
            <a:ext cx="5040549" cy="7198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D6FEF251-8D48-E243-524F-3AC7785E63F0}"/>
              </a:ext>
            </a:extLst>
          </p:cNvPr>
          <p:cNvSpPr/>
          <p:nvPr/>
        </p:nvSpPr>
        <p:spPr>
          <a:xfrm>
            <a:off x="1429966" y="2568102"/>
            <a:ext cx="4406630" cy="149806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en-US" altLang="ja-JP" dirty="0"/>
              <a:t>vector</a:t>
            </a:r>
            <a:r>
              <a:rPr lang="ja-JP" altLang="en-US" dirty="0"/>
              <a:t>を使う利点</a:t>
            </a:r>
            <a:endParaRPr lang="en-US" altLang="ja-JP" dirty="0"/>
          </a:p>
          <a:p>
            <a:pPr lvl="1"/>
            <a:r>
              <a:rPr lang="ja-JP" altLang="en-US" b="1" dirty="0"/>
              <a:t>（例）敵クラスのインスタンス生成</a:t>
            </a:r>
            <a:br>
              <a:rPr lang="en-US" altLang="ja-JP" b="1" dirty="0"/>
            </a:br>
            <a:br>
              <a:rPr lang="en-US" altLang="ja-JP" dirty="0"/>
            </a:br>
            <a:r>
              <a:rPr lang="en-US" altLang="ja-JP" dirty="0"/>
              <a:t>Enemy enemy1;</a:t>
            </a:r>
            <a:br>
              <a:rPr lang="en-US" altLang="ja-JP" dirty="0"/>
            </a:br>
            <a:r>
              <a:rPr lang="en-US" altLang="ja-JP" dirty="0"/>
              <a:t>Enemy enemy2;</a:t>
            </a:r>
            <a:br>
              <a:rPr lang="en-US" altLang="ja-JP" dirty="0"/>
            </a:br>
            <a:r>
              <a:rPr lang="en-US" altLang="ja-JP" dirty="0"/>
              <a:t>Enemy enemy3;</a:t>
            </a:r>
            <a:br>
              <a:rPr lang="en-US" altLang="ja-JP" dirty="0"/>
            </a:br>
            <a:br>
              <a:rPr lang="en-US" altLang="ja-JP" dirty="0"/>
            </a:br>
            <a:r>
              <a:rPr lang="ja-JP" altLang="en-US" dirty="0"/>
              <a:t>バラバラの変数で管理するより配列化したほうがよい</a:t>
            </a:r>
            <a:br>
              <a:rPr lang="en-US" altLang="ja-JP" dirty="0"/>
            </a:br>
            <a:br>
              <a:rPr lang="en-US" altLang="ja-JP" dirty="0"/>
            </a:br>
            <a:r>
              <a:rPr lang="en-US" altLang="ja-JP" dirty="0"/>
              <a:t>Enemy enemy[100];</a:t>
            </a:r>
            <a:br>
              <a:rPr lang="en-US" altLang="ja-JP" dirty="0"/>
            </a:br>
            <a:br>
              <a:rPr lang="en-US" altLang="ja-JP" dirty="0"/>
            </a:br>
            <a:r>
              <a:rPr lang="ja-JP" altLang="en-US" dirty="0"/>
              <a:t>しかし要素数（</a:t>
            </a:r>
            <a:r>
              <a:rPr lang="en-US" altLang="ja-JP" dirty="0"/>
              <a:t>100</a:t>
            </a:r>
            <a:r>
              <a:rPr lang="ja-JP" altLang="en-US" dirty="0"/>
              <a:t>体）までしか対応できない</a:t>
            </a:r>
            <a:r>
              <a:rPr lang="en-US" altLang="ja-JP" dirty="0"/>
              <a:t>…</a:t>
            </a:r>
          </a:p>
        </p:txBody>
      </p:sp>
    </p:spTree>
    <p:extLst>
      <p:ext uri="{BB962C8B-B14F-4D97-AF65-F5344CB8AC3E}">
        <p14:creationId xmlns:p14="http://schemas.microsoft.com/office/powerpoint/2010/main" val="334589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31D5AB99-0DE7-19E6-58AF-459B71D0E72E}"/>
              </a:ext>
            </a:extLst>
          </p:cNvPr>
          <p:cNvSpPr/>
          <p:nvPr/>
        </p:nvSpPr>
        <p:spPr>
          <a:xfrm>
            <a:off x="1420238" y="2743200"/>
            <a:ext cx="5758775" cy="156615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endParaRPr lang="en-US" altLang="ja-JP" dirty="0"/>
          </a:p>
          <a:p>
            <a:pPr lvl="1"/>
            <a:r>
              <a:rPr lang="ja-JP" altLang="en-US" b="1" dirty="0"/>
              <a:t>（例）敵クラスのインスタンス生成</a:t>
            </a:r>
            <a:br>
              <a:rPr lang="en-US" altLang="ja-JP" b="1" dirty="0"/>
            </a:br>
            <a:br>
              <a:rPr lang="en-US" altLang="ja-JP" b="1" dirty="0"/>
            </a:br>
            <a:r>
              <a:rPr lang="en-US" altLang="ja-JP" dirty="0"/>
              <a:t>Enemy enemy[100];</a:t>
            </a:r>
            <a:br>
              <a:rPr lang="en-US" altLang="ja-JP" dirty="0"/>
            </a:br>
            <a:r>
              <a:rPr lang="ja-JP" altLang="en-US" dirty="0"/>
              <a:t>　　　　　　　　　　　　　　　　　　　　　　　　　</a:t>
            </a:r>
            <a:br>
              <a:rPr lang="en-US" altLang="ja-JP" dirty="0"/>
            </a:br>
            <a:r>
              <a:rPr lang="en-US" altLang="ja-JP" dirty="0"/>
              <a:t>Enemy enemy[10000];</a:t>
            </a:r>
            <a:br>
              <a:rPr lang="en-US" altLang="ja-JP" dirty="0"/>
            </a:br>
            <a:br>
              <a:rPr lang="en-US" altLang="ja-JP" dirty="0"/>
            </a:br>
            <a:r>
              <a:rPr lang="ja-JP" altLang="en-US" dirty="0"/>
              <a:t>とすると、最初に</a:t>
            </a:r>
            <a:r>
              <a:rPr lang="en-US" altLang="ja-JP" dirty="0"/>
              <a:t>10000</a:t>
            </a:r>
            <a:r>
              <a:rPr lang="ja-JP" altLang="en-US" dirty="0"/>
              <a:t>体分のメモリを確保しようと</a:t>
            </a:r>
            <a:br>
              <a:rPr lang="en-US" altLang="ja-JP" dirty="0"/>
            </a:br>
            <a:r>
              <a:rPr lang="ja-JP" altLang="en-US" dirty="0"/>
              <a:t>するため、敵が数体しか登場しないときはメモリの</a:t>
            </a:r>
            <a:br>
              <a:rPr lang="en-US" altLang="ja-JP" dirty="0"/>
            </a:br>
            <a:r>
              <a:rPr lang="ja-JP" altLang="en-US" dirty="0"/>
              <a:t>無駄遣いになる</a:t>
            </a:r>
            <a:r>
              <a:rPr lang="en-US" altLang="ja-JP" dirty="0"/>
              <a:t>…</a:t>
            </a:r>
          </a:p>
        </p:txBody>
      </p:sp>
      <p:sp>
        <p:nvSpPr>
          <p:cNvPr id="4" name="矢印: 下 3">
            <a:extLst>
              <a:ext uri="{FF2B5EF4-FFF2-40B4-BE49-F238E27FC236}">
                <a16:creationId xmlns:a16="http://schemas.microsoft.com/office/drawing/2014/main" id="{56B0BAEB-2D4C-88CE-A756-7A44135E7C72}"/>
              </a:ext>
            </a:extLst>
          </p:cNvPr>
          <p:cNvSpPr/>
          <p:nvPr/>
        </p:nvSpPr>
        <p:spPr>
          <a:xfrm>
            <a:off x="4950425" y="3334154"/>
            <a:ext cx="216591" cy="38424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8633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br>
              <a:rPr lang="en-US" altLang="ja-JP" dirty="0"/>
            </a:br>
            <a:endParaRPr lang="en-US" altLang="ja-JP" dirty="0"/>
          </a:p>
          <a:p>
            <a:pPr lvl="1"/>
            <a:r>
              <a:rPr lang="ja-JP" altLang="en-US" b="1" dirty="0">
                <a:solidFill>
                  <a:srgbClr val="FF0000"/>
                </a:solidFill>
              </a:rPr>
              <a:t>動的な配列</a:t>
            </a:r>
            <a:r>
              <a:rPr lang="ja-JP" altLang="en-US" dirty="0"/>
              <a:t>を実現できる</a:t>
            </a:r>
            <a:br>
              <a:rPr lang="en-US" altLang="ja-JP" dirty="0"/>
            </a:br>
            <a:r>
              <a:rPr lang="ja-JP" altLang="en-US" dirty="0"/>
              <a:t>配列の要素数最初に定めずに、都度追加できる！</a:t>
            </a:r>
            <a:br>
              <a:rPr lang="en-US" altLang="ja-JP" dirty="0"/>
            </a:br>
            <a:endParaRPr lang="en-US" altLang="ja-JP" dirty="0"/>
          </a:p>
          <a:p>
            <a:pPr lvl="1"/>
            <a:r>
              <a:rPr lang="ja-JP" altLang="en-US" dirty="0"/>
              <a:t>クラスのメンバ関数として、要素数をカウントしたり、</a:t>
            </a:r>
            <a:br>
              <a:rPr lang="en-US" altLang="ja-JP" dirty="0"/>
            </a:br>
            <a:r>
              <a:rPr lang="ja-JP" altLang="en-US" dirty="0"/>
              <a:t>要素をすべてクリアしたりといった機能があり、</a:t>
            </a:r>
            <a:br>
              <a:rPr lang="en-US" altLang="ja-JP" dirty="0"/>
            </a:br>
            <a:r>
              <a:rPr lang="en-US" altLang="ja-JP" dirty="0"/>
              <a:t>C</a:t>
            </a:r>
            <a:r>
              <a:rPr lang="ja-JP" altLang="en-US" dirty="0"/>
              <a:t>言語では容易でなかったことができる！</a:t>
            </a:r>
            <a:endParaRPr lang="en-US" altLang="ja-JP" dirty="0"/>
          </a:p>
        </p:txBody>
      </p:sp>
    </p:spTree>
    <p:extLst>
      <p:ext uri="{BB962C8B-B14F-4D97-AF65-F5344CB8AC3E}">
        <p14:creationId xmlns:p14="http://schemas.microsoft.com/office/powerpoint/2010/main" val="245299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br>
              <a:rPr lang="en-US" altLang="ja-JP" dirty="0"/>
            </a:br>
            <a:endParaRPr lang="en-US" altLang="ja-JP" dirty="0"/>
          </a:p>
          <a:p>
            <a:pPr lvl="1"/>
            <a:r>
              <a:rPr lang="ja-JP" altLang="en-US" b="1" dirty="0"/>
              <a:t>（例）敵クラスのインスタンス生成</a:t>
            </a:r>
            <a:br>
              <a:rPr lang="en-US" altLang="ja-JP" b="1" dirty="0"/>
            </a:br>
            <a:br>
              <a:rPr lang="en-US" altLang="ja-JP" b="1" dirty="0"/>
            </a:br>
            <a:r>
              <a:rPr lang="en-US" altLang="ja-JP" b="1" dirty="0"/>
              <a:t>v</a:t>
            </a:r>
            <a:r>
              <a:rPr lang="en-US" altLang="ja-JP" dirty="0"/>
              <a:t>ector</a:t>
            </a:r>
            <a:r>
              <a:rPr lang="ja-JP" altLang="en-US" dirty="0"/>
              <a:t>を使うことで、必要なときに必要なぶんだけ</a:t>
            </a:r>
            <a:br>
              <a:rPr lang="en-US" altLang="ja-JP" dirty="0"/>
            </a:br>
            <a:r>
              <a:rPr lang="ja-JP" altLang="en-US" dirty="0"/>
              <a:t>配列要素を確保することができる</a:t>
            </a:r>
            <a:br>
              <a:rPr lang="en-US" altLang="ja-JP" dirty="0"/>
            </a:br>
            <a:r>
              <a:rPr lang="ja-JP" altLang="en-US" dirty="0"/>
              <a:t>また不要になれば要素を削除することもできる！</a:t>
            </a:r>
            <a:br>
              <a:rPr lang="en-US" altLang="ja-JP" dirty="0"/>
            </a:br>
            <a:br>
              <a:rPr lang="en-US" altLang="ja-JP" dirty="0"/>
            </a:br>
            <a:r>
              <a:rPr lang="ja-JP" altLang="en-US" dirty="0"/>
              <a:t>このような配列を</a:t>
            </a:r>
            <a:r>
              <a:rPr lang="ja-JP" altLang="en-US" b="1" dirty="0">
                <a:solidFill>
                  <a:srgbClr val="FF0000"/>
                </a:solidFill>
              </a:rPr>
              <a:t>動的配列</a:t>
            </a:r>
            <a:r>
              <a:rPr lang="ja-JP" altLang="en-US" dirty="0"/>
              <a:t>もしくは</a:t>
            </a:r>
            <a:r>
              <a:rPr lang="ja-JP" altLang="en-US" b="1" dirty="0">
                <a:solidFill>
                  <a:srgbClr val="FF0000"/>
                </a:solidFill>
              </a:rPr>
              <a:t>可変長配列</a:t>
            </a:r>
            <a:r>
              <a:rPr lang="ja-JP" altLang="en-US" dirty="0"/>
              <a:t>という</a:t>
            </a:r>
            <a:endParaRPr lang="en-US" altLang="ja-JP" dirty="0"/>
          </a:p>
        </p:txBody>
      </p:sp>
    </p:spTree>
    <p:extLst>
      <p:ext uri="{BB962C8B-B14F-4D97-AF65-F5344CB8AC3E}">
        <p14:creationId xmlns:p14="http://schemas.microsoft.com/office/powerpoint/2010/main" val="2795998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br>
              <a:rPr lang="en-US" altLang="ja-JP" dirty="0"/>
            </a:br>
            <a:endParaRPr lang="en-US" altLang="ja-JP" dirty="0"/>
          </a:p>
          <a:p>
            <a:pPr lvl="1"/>
            <a:r>
              <a:rPr lang="en-US" altLang="ja-JP" dirty="0"/>
              <a:t>vector</a:t>
            </a:r>
            <a:r>
              <a:rPr lang="ja-JP" altLang="en-US" dirty="0"/>
              <a:t>クラスのメンバ関数</a:t>
            </a:r>
            <a:endParaRPr lang="en-US" altLang="ja-JP" dirty="0"/>
          </a:p>
          <a:p>
            <a:pPr lvl="2"/>
            <a:r>
              <a:rPr lang="en-US" altLang="ja-JP" dirty="0"/>
              <a:t>size()		:</a:t>
            </a:r>
            <a:r>
              <a:rPr lang="ja-JP" altLang="en-US" dirty="0"/>
              <a:t>配列の全要素数をカウント</a:t>
            </a:r>
            <a:endParaRPr lang="en-US" altLang="ja-JP" dirty="0"/>
          </a:p>
          <a:p>
            <a:pPr lvl="2"/>
            <a:r>
              <a:rPr lang="en-US" altLang="ja-JP" dirty="0" err="1"/>
              <a:t>push_back</a:t>
            </a:r>
            <a:r>
              <a:rPr lang="en-US" altLang="ja-JP" dirty="0"/>
              <a:t>()	:</a:t>
            </a:r>
            <a:r>
              <a:rPr lang="ja-JP" altLang="en-US" dirty="0"/>
              <a:t>配列末尾に要素を付け加える</a:t>
            </a:r>
            <a:endParaRPr lang="en-US" altLang="ja-JP" dirty="0"/>
          </a:p>
          <a:p>
            <a:pPr lvl="2"/>
            <a:r>
              <a:rPr lang="en-US" altLang="ja-JP" dirty="0" err="1"/>
              <a:t>pop_back</a:t>
            </a:r>
            <a:r>
              <a:rPr lang="en-US" altLang="ja-JP" dirty="0"/>
              <a:t>()	:</a:t>
            </a:r>
            <a:r>
              <a:rPr lang="ja-JP" altLang="en-US" dirty="0"/>
              <a:t>配列末尾のデータを消去する</a:t>
            </a:r>
            <a:endParaRPr lang="en-US" altLang="ja-JP" dirty="0"/>
          </a:p>
          <a:p>
            <a:pPr lvl="2"/>
            <a:r>
              <a:rPr lang="en-US" altLang="ja-JP" dirty="0"/>
              <a:t>erase()		:</a:t>
            </a:r>
            <a:r>
              <a:rPr lang="ja-JP" altLang="en-US" dirty="0"/>
              <a:t>指定された場所の要素を削除する</a:t>
            </a:r>
            <a:endParaRPr lang="en-US" altLang="ja-JP" dirty="0"/>
          </a:p>
          <a:p>
            <a:pPr lvl="2"/>
            <a:r>
              <a:rPr lang="en-US" altLang="ja-JP" dirty="0"/>
              <a:t>insert()	:</a:t>
            </a:r>
            <a:r>
              <a:rPr lang="ja-JP" altLang="en-US" dirty="0"/>
              <a:t>指定された場所へ要素を追加する</a:t>
            </a:r>
            <a:endParaRPr lang="en-US" altLang="ja-JP" dirty="0"/>
          </a:p>
          <a:p>
            <a:pPr lvl="2"/>
            <a:r>
              <a:rPr lang="en-US" altLang="ja-JP" dirty="0"/>
              <a:t>empty()		:</a:t>
            </a:r>
            <a:r>
              <a:rPr lang="ja-JP" altLang="en-US" dirty="0"/>
              <a:t>配列要素が空なら</a:t>
            </a:r>
            <a:r>
              <a:rPr lang="en-US" altLang="ja-JP" dirty="0"/>
              <a:t>true</a:t>
            </a:r>
            <a:r>
              <a:rPr lang="ja-JP" altLang="en-US" dirty="0"/>
              <a:t>を返す</a:t>
            </a:r>
            <a:endParaRPr lang="en-US" altLang="ja-JP" dirty="0"/>
          </a:p>
          <a:p>
            <a:pPr lvl="2"/>
            <a:r>
              <a:rPr lang="en-US" altLang="ja-JP" dirty="0"/>
              <a:t>clear()		:</a:t>
            </a:r>
            <a:r>
              <a:rPr lang="ja-JP" altLang="en-US" dirty="0"/>
              <a:t>配列要素をすべて削除</a:t>
            </a:r>
            <a:endParaRPr lang="en-US" altLang="ja-JP" dirty="0"/>
          </a:p>
        </p:txBody>
      </p:sp>
    </p:spTree>
    <p:extLst>
      <p:ext uri="{BB962C8B-B14F-4D97-AF65-F5344CB8AC3E}">
        <p14:creationId xmlns:p14="http://schemas.microsoft.com/office/powerpoint/2010/main" val="1346714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t>教科書</a:t>
            </a:r>
            <a:r>
              <a:rPr kumimoji="1" lang="en-US" altLang="ja-JP" dirty="0"/>
              <a:t>P227~228 </a:t>
            </a:r>
            <a:r>
              <a:rPr lang="en-US" altLang="ja-JP" b="1" dirty="0"/>
              <a:t>Sample604</a:t>
            </a:r>
            <a:br>
              <a:rPr lang="en-US" altLang="ja-JP" dirty="0"/>
            </a:br>
            <a:endParaRPr lang="en-US" altLang="ja-JP" dirty="0"/>
          </a:p>
          <a:p>
            <a:r>
              <a:rPr lang="en-US" altLang="ja-JP" dirty="0"/>
              <a:t>C++</a:t>
            </a:r>
            <a:r>
              <a:rPr lang="ja-JP" altLang="en-US" dirty="0"/>
              <a:t>作業フォルダ内に</a:t>
            </a:r>
            <a:r>
              <a:rPr lang="en-US" altLang="ja-JP" b="1" dirty="0"/>
              <a:t>Sample604</a:t>
            </a:r>
            <a:r>
              <a:rPr lang="ja-JP" altLang="en-US" dirty="0"/>
              <a:t>フォルダを作成</a:t>
            </a:r>
            <a:br>
              <a:rPr lang="en-US" altLang="ja-JP" dirty="0"/>
            </a:br>
            <a:r>
              <a:rPr lang="en-US" altLang="ja-JP" dirty="0" err="1">
                <a:solidFill>
                  <a:srgbClr val="00B0F0"/>
                </a:solidFill>
              </a:rPr>
              <a:t>mkdir</a:t>
            </a:r>
            <a:r>
              <a:rPr lang="en-US" altLang="ja-JP" dirty="0">
                <a:solidFill>
                  <a:srgbClr val="00B0F0"/>
                </a:solidFill>
              </a:rPr>
              <a:t> Sample604</a:t>
            </a:r>
            <a:br>
              <a:rPr lang="en-US" altLang="ja-JP" dirty="0"/>
            </a:br>
            <a:r>
              <a:rPr lang="en-US" altLang="ja-JP" dirty="0">
                <a:solidFill>
                  <a:srgbClr val="00B0F0"/>
                </a:solidFill>
              </a:rPr>
              <a:t>cd Sample604</a:t>
            </a:r>
            <a:br>
              <a:rPr lang="en-US" altLang="ja-JP" dirty="0"/>
            </a:br>
            <a:endParaRPr lang="en-US" altLang="ja-JP" dirty="0"/>
          </a:p>
          <a:p>
            <a:r>
              <a:rPr lang="en-US" altLang="ja-JP" dirty="0"/>
              <a:t>main.cpp</a:t>
            </a:r>
            <a:r>
              <a:rPr lang="ja-JP" altLang="en-US" dirty="0"/>
              <a:t>を作成</a:t>
            </a:r>
            <a:br>
              <a:rPr lang="en-US" altLang="ja-JP" dirty="0"/>
            </a:br>
            <a:r>
              <a:rPr lang="en-US" altLang="ja-JP" dirty="0">
                <a:solidFill>
                  <a:srgbClr val="00B0F0"/>
                </a:solidFill>
              </a:rPr>
              <a:t>copy </a:t>
            </a:r>
            <a:r>
              <a:rPr lang="en-US" altLang="ja-JP" dirty="0" err="1">
                <a:solidFill>
                  <a:srgbClr val="00B0F0"/>
                </a:solidFill>
              </a:rPr>
              <a:t>nul</a:t>
            </a:r>
            <a:r>
              <a:rPr lang="en-US" altLang="ja-JP" dirty="0">
                <a:solidFill>
                  <a:srgbClr val="00B0F0"/>
                </a:solidFill>
              </a:rPr>
              <a:t> main.cpp</a:t>
            </a:r>
          </a:p>
        </p:txBody>
      </p:sp>
    </p:spTree>
    <p:extLst>
      <p:ext uri="{BB962C8B-B14F-4D97-AF65-F5344CB8AC3E}">
        <p14:creationId xmlns:p14="http://schemas.microsoft.com/office/powerpoint/2010/main" val="1067166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632311"/>
          </a:xfrm>
          <a:prstGeom prst="rect">
            <a:avLst/>
          </a:prstGeom>
          <a:noFill/>
          <a:ln>
            <a:solidFill>
              <a:schemeClr val="tx1"/>
            </a:solidFill>
          </a:ln>
        </p:spPr>
        <p:txBody>
          <a:bodyPr wrap="square" rtlCol="0">
            <a:spAutoFit/>
          </a:bodyPr>
          <a:lstStyle/>
          <a:p>
            <a:r>
              <a:rPr lang="en-US" altLang="ja-JP" sz="2000" dirty="0">
                <a:solidFill>
                  <a:srgbClr val="808080"/>
                </a:solidFill>
                <a:ea typeface="ＭＳ ゴシック" panose="020B0609070205080204" pitchFamily="49" charset="-128"/>
              </a:rPr>
              <a:t>#include</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&lt;vector&gt;</a:t>
            </a:r>
            <a:endParaRPr lang="en-US" altLang="ja-JP" sz="2000" dirty="0">
              <a:solidFill>
                <a:srgbClr val="000000"/>
              </a:solidFill>
              <a:ea typeface="ＭＳ ゴシック" panose="020B0609070205080204" pitchFamily="49" charset="-128"/>
            </a:endParaRPr>
          </a:p>
          <a:p>
            <a:r>
              <a:rPr lang="en-US" altLang="ja-JP" sz="2000" dirty="0">
                <a:solidFill>
                  <a:srgbClr val="808080"/>
                </a:solidFill>
                <a:ea typeface="ＭＳ ゴシック" panose="020B0609070205080204" pitchFamily="49" charset="-128"/>
              </a:rPr>
              <a:t>#include</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&lt;string&gt;</a:t>
            </a:r>
            <a:endParaRPr lang="en-US" altLang="ja-JP" sz="2000" dirty="0">
              <a:solidFill>
                <a:srgbClr val="000000"/>
              </a:solidFill>
              <a:ea typeface="ＭＳ ゴシック" panose="020B0609070205080204" pitchFamily="49" charset="-128"/>
            </a:endParaRPr>
          </a:p>
          <a:p>
            <a:r>
              <a:rPr lang="en-US" altLang="ja-JP" sz="2000" dirty="0">
                <a:solidFill>
                  <a:srgbClr val="0000FF"/>
                </a:solidFill>
                <a:ea typeface="ＭＳ ゴシック" panose="020B0609070205080204" pitchFamily="49" charset="-128"/>
              </a:rPr>
              <a:t>int</a:t>
            </a:r>
            <a:r>
              <a:rPr lang="en-US" altLang="ja-JP" sz="2000" dirty="0">
                <a:solidFill>
                  <a:srgbClr val="000000"/>
                </a:solidFill>
                <a:ea typeface="ＭＳ ゴシック" panose="020B0609070205080204" pitchFamily="49" charset="-128"/>
              </a:rPr>
              <a:t> main(){</a:t>
            </a:r>
          </a:p>
          <a:p>
            <a:r>
              <a:rPr lang="en-US" altLang="ja-JP" sz="2000" dirty="0">
                <a:solidFill>
                  <a:srgbClr val="2B91AF"/>
                </a:solidFill>
                <a:ea typeface="ＭＳ ゴシック" panose="020B0609070205080204" pitchFamily="49" charset="-128"/>
              </a:rPr>
              <a:t>std::</a:t>
            </a:r>
            <a:r>
              <a:rPr lang="en-US" altLang="ja-JP" sz="2000" b="1" dirty="0">
                <a:solidFill>
                  <a:srgbClr val="2B91AF"/>
                </a:solidFill>
                <a:ea typeface="ＭＳ ゴシック" panose="020B0609070205080204" pitchFamily="49" charset="-128"/>
              </a:rPr>
              <a:t>vector</a:t>
            </a:r>
            <a:r>
              <a:rPr lang="en-US" altLang="ja-JP" sz="2000" dirty="0">
                <a:solidFill>
                  <a:srgbClr val="000000"/>
                </a:solidFill>
                <a:ea typeface="ＭＳ ゴシック" panose="020B0609070205080204" pitchFamily="49" charset="-128"/>
              </a:rPr>
              <a:t>&lt;</a:t>
            </a:r>
            <a:r>
              <a:rPr lang="en-US" altLang="ja-JP" sz="2000" dirty="0">
                <a:solidFill>
                  <a:srgbClr val="0000FF"/>
                </a:solidFill>
                <a:ea typeface="ＭＳ ゴシック" panose="020B0609070205080204" pitchFamily="49" charset="-128"/>
              </a:rPr>
              <a:t>int</a:t>
            </a:r>
            <a:r>
              <a:rPr lang="en-US" altLang="ja-JP" sz="2000" dirty="0">
                <a:solidFill>
                  <a:srgbClr val="000000"/>
                </a:solidFill>
                <a:ea typeface="ＭＳ ゴシック" panose="020B0609070205080204" pitchFamily="49" charset="-128"/>
              </a:rPr>
              <a:t>&gt; v1;</a:t>
            </a:r>
          </a:p>
          <a:p>
            <a:r>
              <a:rPr lang="en-US" altLang="ja-JP" sz="2000" dirty="0">
                <a:solidFill>
                  <a:srgbClr val="2B91AF"/>
                </a:solidFill>
                <a:ea typeface="ＭＳ ゴシック" panose="020B0609070205080204" pitchFamily="49" charset="-128"/>
              </a:rPr>
              <a:t>std::</a:t>
            </a:r>
            <a:r>
              <a:rPr lang="en-US" altLang="ja-JP" sz="2000" b="1" dirty="0">
                <a:solidFill>
                  <a:srgbClr val="2B91AF"/>
                </a:solidFill>
                <a:ea typeface="ＭＳ ゴシック" panose="020B0609070205080204" pitchFamily="49" charset="-128"/>
              </a:rPr>
              <a:t>vector</a:t>
            </a:r>
            <a:r>
              <a:rPr lang="en-US" altLang="ja-JP" sz="2000" dirty="0">
                <a:solidFill>
                  <a:srgbClr val="000000"/>
                </a:solidFill>
                <a:ea typeface="ＭＳ ゴシック" panose="020B0609070205080204" pitchFamily="49" charset="-128"/>
              </a:rPr>
              <a:t>&lt;</a:t>
            </a:r>
            <a:r>
              <a:rPr lang="en-US" altLang="ja-JP" sz="2000" dirty="0">
                <a:solidFill>
                  <a:srgbClr val="2B91AF"/>
                </a:solidFill>
                <a:ea typeface="ＭＳ ゴシック" panose="020B0609070205080204" pitchFamily="49" charset="-128"/>
              </a:rPr>
              <a:t>string</a:t>
            </a:r>
            <a:r>
              <a:rPr lang="en-US" altLang="ja-JP" sz="2000" dirty="0">
                <a:solidFill>
                  <a:srgbClr val="000000"/>
                </a:solidFill>
                <a:ea typeface="ＭＳ ゴシック" panose="020B0609070205080204" pitchFamily="49" charset="-128"/>
              </a:rPr>
              <a:t>&gt; v2;</a:t>
            </a:r>
          </a:p>
          <a:p>
            <a:r>
              <a:rPr lang="en-US" altLang="ja-JP" sz="2000" dirty="0">
                <a:solidFill>
                  <a:srgbClr val="000000"/>
                </a:solidFill>
                <a:ea typeface="ＭＳ ゴシック" panose="020B0609070205080204" pitchFamily="49" charset="-128"/>
              </a:rPr>
              <a:t>	v1.push_back(1);</a:t>
            </a:r>
          </a:p>
          <a:p>
            <a:r>
              <a:rPr lang="en-US" altLang="ja-JP" sz="2000" dirty="0">
                <a:solidFill>
                  <a:srgbClr val="000000"/>
                </a:solidFill>
                <a:ea typeface="ＭＳ ゴシック" panose="020B0609070205080204" pitchFamily="49" charset="-128"/>
              </a:rPr>
              <a:t>	v1.push_back(2);</a:t>
            </a:r>
          </a:p>
          <a:p>
            <a:r>
              <a:rPr lang="en-US" altLang="ja-JP" sz="2000" dirty="0">
                <a:solidFill>
                  <a:srgbClr val="000000"/>
                </a:solidFill>
                <a:ea typeface="ＭＳ ゴシック" panose="020B0609070205080204" pitchFamily="49" charset="-128"/>
              </a:rPr>
              <a:t>	v1.push_back(3);</a:t>
            </a:r>
          </a:p>
          <a:p>
            <a:r>
              <a:rPr lang="en-US" altLang="ja-JP" sz="2000" dirty="0">
                <a:solidFill>
                  <a:srgbClr val="000000"/>
                </a:solidFill>
                <a:ea typeface="ＭＳ ゴシック" panose="020B0609070205080204" pitchFamily="49" charset="-128"/>
              </a:rPr>
              <a:t>	v2.push_back(</a:t>
            </a:r>
            <a:r>
              <a:rPr lang="en-US" altLang="ja-JP" sz="2000" dirty="0">
                <a:solidFill>
                  <a:srgbClr val="A31515"/>
                </a:solidFill>
                <a:ea typeface="ＭＳ ゴシック" panose="020B0609070205080204" pitchFamily="49" charset="-128"/>
              </a:rPr>
              <a:t>"ABC"</a:t>
            </a:r>
            <a:r>
              <a:rPr lang="en-US" altLang="ja-JP" sz="2000" dirty="0">
                <a:solidFill>
                  <a:srgbClr val="000000"/>
                </a:solidFill>
                <a:ea typeface="ＭＳ ゴシック" panose="020B0609070205080204" pitchFamily="49" charset="-128"/>
              </a:rPr>
              <a:t>);</a:t>
            </a:r>
          </a:p>
          <a:p>
            <a:r>
              <a:rPr lang="en-US" altLang="ja-JP" sz="2000" dirty="0">
                <a:solidFill>
                  <a:srgbClr val="000000"/>
                </a:solidFill>
                <a:ea typeface="ＭＳ ゴシック" panose="020B0609070205080204" pitchFamily="49" charset="-128"/>
              </a:rPr>
              <a:t>	v2.push_back(</a:t>
            </a:r>
            <a:r>
              <a:rPr lang="en-US" altLang="ja-JP" sz="2000" dirty="0">
                <a:solidFill>
                  <a:srgbClr val="A31515"/>
                </a:solidFill>
                <a:ea typeface="ＭＳ ゴシック" panose="020B0609070205080204" pitchFamily="49" charset="-128"/>
              </a:rPr>
              <a:t>"DEF"</a:t>
            </a:r>
            <a:r>
              <a:rPr lang="en-US" altLang="ja-JP" sz="2000" dirty="0">
                <a:solidFill>
                  <a:srgbClr val="000000"/>
                </a:solidFill>
                <a:ea typeface="ＭＳ ゴシック" panose="020B0609070205080204" pitchFamily="49" charset="-128"/>
              </a:rPr>
              <a:t>);</a:t>
            </a:r>
          </a:p>
          <a:p>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int</a:t>
            </a:r>
            <a:r>
              <a:rPr lang="nn-NO" altLang="ja-JP" sz="2000" dirty="0">
                <a:solidFill>
                  <a:srgbClr val="000000"/>
                </a:solidFill>
                <a:ea typeface="ＭＳ ゴシック" panose="020B0609070205080204" pitchFamily="49" charset="-128"/>
              </a:rPr>
              <a:t> i = 0; i &lt; v1.size(); i++) {</a:t>
            </a:r>
          </a:p>
          <a:p>
            <a:r>
              <a:rPr lang="sv-SE"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 std::</a:t>
            </a:r>
            <a:r>
              <a:rPr lang="sv-SE" altLang="ja-JP" sz="2000" dirty="0">
                <a:solidFill>
                  <a:srgbClr val="000000"/>
                </a:solidFill>
                <a:ea typeface="ＭＳ ゴシック" panose="020B0609070205080204" pitchFamily="49" charset="-128"/>
              </a:rPr>
              <a:t>cout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sv-SE" altLang="ja-JP" sz="2000" dirty="0">
                <a:solidFill>
                  <a:srgbClr val="A31515"/>
                </a:solidFill>
                <a:ea typeface="ＭＳ ゴシック" panose="020B0609070205080204" pitchFamily="49" charset="-128"/>
              </a:rPr>
              <a:t>”v1["</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i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sv-SE" altLang="ja-JP" sz="2000" dirty="0">
                <a:solidFill>
                  <a:srgbClr val="A31515"/>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v1</a:t>
            </a:r>
            <a:r>
              <a:rPr lang="sv-SE" altLang="ja-JP" sz="2000" dirty="0">
                <a:solidFill>
                  <a:srgbClr val="008080"/>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i</a:t>
            </a:r>
            <a:r>
              <a:rPr lang="sv-SE" altLang="ja-JP" sz="2000" dirty="0">
                <a:solidFill>
                  <a:srgbClr val="008080"/>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std::</a:t>
            </a:r>
            <a:r>
              <a:rPr lang="sv-SE" altLang="ja-JP" sz="2000" dirty="0">
                <a:solidFill>
                  <a:srgbClr val="000000"/>
                </a:solidFill>
                <a:ea typeface="ＭＳ ゴシック" panose="020B0609070205080204" pitchFamily="49" charset="-128"/>
              </a:rPr>
              <a:t>endl;</a:t>
            </a:r>
          </a:p>
          <a:p>
            <a:r>
              <a:rPr lang="en-US" altLang="ja-JP" sz="2000" dirty="0">
                <a:solidFill>
                  <a:srgbClr val="000000"/>
                </a:solidFill>
                <a:ea typeface="ＭＳ ゴシック" panose="020B0609070205080204" pitchFamily="49" charset="-128"/>
              </a:rPr>
              <a:t>	}</a:t>
            </a:r>
          </a:p>
          <a:p>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int</a:t>
            </a:r>
            <a:r>
              <a:rPr lang="nn-NO" altLang="ja-JP" sz="2000" dirty="0">
                <a:solidFill>
                  <a:srgbClr val="000000"/>
                </a:solidFill>
                <a:ea typeface="ＭＳ ゴシック" panose="020B0609070205080204" pitchFamily="49" charset="-128"/>
              </a:rPr>
              <a:t> i = 0; i &lt;  2.size(); i++) {</a:t>
            </a:r>
          </a:p>
          <a:p>
            <a:r>
              <a:rPr lang="en-US"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 std::</a:t>
            </a:r>
            <a:r>
              <a:rPr lang="en-US" altLang="ja-JP" sz="2000" dirty="0" err="1">
                <a:solidFill>
                  <a:srgbClr val="000000"/>
                </a:solidFill>
                <a:ea typeface="ＭＳ ゴシック" panose="020B0609070205080204" pitchFamily="49" charset="-128"/>
              </a:rPr>
              <a:t>cout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“v2["</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i</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v2</a:t>
            </a:r>
            <a:r>
              <a:rPr lang="en-US" altLang="ja-JP" sz="2000" dirty="0">
                <a:solidFill>
                  <a:srgbClr val="008080"/>
                </a:solidFill>
                <a:ea typeface="ＭＳ ゴシック" panose="020B0609070205080204" pitchFamily="49" charset="-128"/>
              </a:rPr>
              <a:t>[</a:t>
            </a:r>
            <a:r>
              <a:rPr lang="en-US" altLang="ja-JP" sz="2000" dirty="0" err="1">
                <a:solidFill>
                  <a:srgbClr val="000000"/>
                </a:solidFill>
                <a:ea typeface="ＭＳ ゴシック" panose="020B0609070205080204" pitchFamily="49" charset="-128"/>
              </a:rPr>
              <a:t>i</a:t>
            </a:r>
            <a:r>
              <a:rPr lang="en-US" altLang="ja-JP" sz="2000" dirty="0">
                <a:solidFill>
                  <a:srgbClr val="008080"/>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std::</a:t>
            </a:r>
            <a:r>
              <a:rPr lang="en-US" altLang="ja-JP" sz="2000" dirty="0" err="1">
                <a:solidFill>
                  <a:srgbClr val="000000"/>
                </a:solidFill>
                <a:ea typeface="ＭＳ ゴシック" panose="020B0609070205080204" pitchFamily="49" charset="-128"/>
              </a:rPr>
              <a:t>endl</a:t>
            </a:r>
            <a:r>
              <a:rPr lang="en-US" altLang="ja-JP" sz="2000" dirty="0">
                <a:solidFill>
                  <a:srgbClr val="000000"/>
                </a:solidFill>
                <a:ea typeface="ＭＳ ゴシック" panose="020B0609070205080204" pitchFamily="49" charset="-128"/>
              </a:rPr>
              <a:t>;</a:t>
            </a:r>
          </a:p>
          <a:p>
            <a:r>
              <a:rPr lang="en-US" altLang="ja-JP" sz="2000" dirty="0">
                <a:solidFill>
                  <a:srgbClr val="000000"/>
                </a:solidFill>
                <a:ea typeface="ＭＳ ゴシック" panose="020B0609070205080204" pitchFamily="49" charset="-128"/>
              </a:rPr>
              <a:t>	}</a:t>
            </a:r>
          </a:p>
          <a:p>
            <a:r>
              <a:rPr lang="en-US" altLang="ja-JP" sz="2000" dirty="0">
                <a:solidFill>
                  <a:srgbClr val="0000FF"/>
                </a:solidFill>
                <a:ea typeface="ＭＳ ゴシック" panose="020B0609070205080204" pitchFamily="49" charset="-128"/>
              </a:rPr>
              <a:t>	return</a:t>
            </a:r>
            <a:r>
              <a:rPr lang="en-US" altLang="ja-JP" sz="2000" dirty="0">
                <a:solidFill>
                  <a:srgbClr val="000000"/>
                </a:solidFill>
                <a:ea typeface="ＭＳ ゴシック" panose="020B0609070205080204" pitchFamily="49" charset="-128"/>
              </a:rPr>
              <a:t> 0;</a:t>
            </a:r>
          </a:p>
          <a:p>
            <a:r>
              <a:rPr lang="en-US" altLang="ja-JP" sz="2000" dirty="0">
                <a:solidFill>
                  <a:srgbClr val="000000"/>
                </a:solidFill>
                <a:ea typeface="ＭＳ ゴシック" panose="020B0609070205080204" pitchFamily="49" charset="-128"/>
              </a:rPr>
              <a:t>}</a:t>
            </a:r>
            <a:endParaRPr kumimoji="1" lang="ja-JP" altLang="en-US" sz="8000" dirty="0"/>
          </a:p>
        </p:txBody>
      </p:sp>
    </p:spTree>
    <p:extLst>
      <p:ext uri="{BB962C8B-B14F-4D97-AF65-F5344CB8AC3E}">
        <p14:creationId xmlns:p14="http://schemas.microsoft.com/office/powerpoint/2010/main" val="2023642681"/>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5537</TotalTime>
  <Words>2615</Words>
  <Application>Microsoft Office PowerPoint</Application>
  <PresentationFormat>ワイド画面</PresentationFormat>
  <Paragraphs>268</Paragraphs>
  <Slides>26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26</vt:i4>
      </vt:variant>
    </vt:vector>
  </HeadingPairs>
  <TitlesOfParts>
    <vt:vector size="30" baseType="lpstr">
      <vt:lpstr>ＭＳ ゴシック</vt:lpstr>
      <vt:lpstr>0xProto</vt:lpstr>
      <vt:lpstr>Arial</vt:lpstr>
      <vt:lpstr>Office Theme</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vectorクラス（要素の追加と要素数）</vt:lpstr>
      <vt:lpstr>vectorクラス（要素の削除）</vt:lpstr>
      <vt:lpstr>vectorクラス（挿入と削除）</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murata@st.kobedenshi.ac.jp</cp:lastModifiedBy>
  <cp:revision>193</cp:revision>
  <dcterms:created xsi:type="dcterms:W3CDTF">2024-07-09T01:55:23Z</dcterms:created>
  <dcterms:modified xsi:type="dcterms:W3CDTF">2024-10-04T08:28:09Z</dcterms:modified>
</cp:coreProperties>
</file>