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82" r:id="rId31"/>
    <p:sldId id="379" r:id="rId32"/>
    <p:sldId id="380" r:id="rId33"/>
    <p:sldId id="381" r:id="rId34"/>
    <p:sldId id="3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4" d="100"/>
          <a:sy n="74" d="100"/>
        </p:scale>
        <p:origin x="32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2025/9/5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番目）へ要素（</a:t>
            </a:r>
            <a:r>
              <a:rPr lang="en-US" altLang="ja-JP" dirty="0">
                <a:solidFill>
                  <a:srgbClr val="00B050"/>
                </a:solidFill>
                <a:latin typeface="+mn-ea"/>
              </a:rPr>
              <a:t>20</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+4</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d</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を使うと</a:t>
            </a:r>
            <a:r>
              <a:rPr lang="en-US" altLang="ja-JP" sz="3200" dirty="0">
                <a:solidFill>
                  <a:srgbClr val="00B050"/>
                </a:solidFill>
                <a:ea typeface="ＭＳ ゴシック" panose="020B0609070205080204" pitchFamily="49" charset="-128"/>
              </a:rPr>
              <a:t>d</a:t>
            </a:r>
            <a:r>
              <a:rPr lang="ja-JP" altLang="en-US" sz="3200" dirty="0">
                <a:solidFill>
                  <a:srgbClr val="00B050"/>
                </a:solidFill>
                <a:ea typeface="ＭＳ ゴシック" panose="020B0609070205080204" pitchFamily="49" charset="-128"/>
              </a:rPr>
              <a:t>に</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d</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//v1</a:t>
            </a:r>
            <a:r>
              <a:rPr lang="ja-JP" altLang="en-US" sz="3200" dirty="0">
                <a:solidFill>
                  <a:srgbClr val="00B050"/>
                </a:solidFill>
                <a:ea typeface="ＭＳ ゴシック" panose="020B0609070205080204" pitchFamily="49" charset="-128"/>
              </a:rPr>
              <a:t>の要素が順に格納</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d</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d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5287409"/>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br>
              <a:rPr lang="en-US" altLang="ja-JP" dirty="0"/>
            </a:b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vector</a:t>
            </a:r>
            <a:r>
              <a:rPr lang="ja-JP" altLang="en-US" dirty="0"/>
              <a:t>コンテナの中に、さらに</a:t>
            </a:r>
            <a:r>
              <a:rPr lang="en-US" altLang="ja-JP" dirty="0"/>
              <a:t>vector</a:t>
            </a:r>
            <a:r>
              <a:rPr lang="ja-JP" altLang="en-US" dirty="0"/>
              <a:t>のコンテナを格納しているイメージ</a:t>
            </a:r>
            <a:endParaRPr lang="en-US" altLang="ja-JP" dirty="0"/>
          </a:p>
        </p:txBody>
      </p:sp>
      <p:sp>
        <p:nvSpPr>
          <p:cNvPr id="4" name="正方形/長方形 3">
            <a:extLst>
              <a:ext uri="{FF2B5EF4-FFF2-40B4-BE49-F238E27FC236}">
                <a16:creationId xmlns:a16="http://schemas.microsoft.com/office/drawing/2014/main" id="{20F91565-3A67-6AB5-B820-BFA06C76925E}"/>
              </a:ext>
            </a:extLst>
          </p:cNvPr>
          <p:cNvSpPr/>
          <p:nvPr/>
        </p:nvSpPr>
        <p:spPr>
          <a:xfrm>
            <a:off x="1063276"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[0][0]</a:t>
            </a:r>
            <a:endParaRPr kumimoji="1" lang="ja-JP" altLang="en-US" sz="1600" dirty="0">
              <a:solidFill>
                <a:srgbClr val="0070C0"/>
              </a:solidFill>
            </a:endParaRPr>
          </a:p>
        </p:txBody>
      </p:sp>
      <p:sp>
        <p:nvSpPr>
          <p:cNvPr id="5" name="正方形/長方形 4">
            <a:extLst>
              <a:ext uri="{FF2B5EF4-FFF2-40B4-BE49-F238E27FC236}">
                <a16:creationId xmlns:a16="http://schemas.microsoft.com/office/drawing/2014/main" id="{4E76196D-2297-9F42-474C-171AD584AD93}"/>
              </a:ext>
            </a:extLst>
          </p:cNvPr>
          <p:cNvSpPr/>
          <p:nvPr/>
        </p:nvSpPr>
        <p:spPr>
          <a:xfrm>
            <a:off x="2104137"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6" name="正方形/長方形 5">
            <a:extLst>
              <a:ext uri="{FF2B5EF4-FFF2-40B4-BE49-F238E27FC236}">
                <a16:creationId xmlns:a16="http://schemas.microsoft.com/office/drawing/2014/main" id="{20F39F8A-B3B3-3BF4-A052-4A3448362EA0}"/>
              </a:ext>
            </a:extLst>
          </p:cNvPr>
          <p:cNvSpPr/>
          <p:nvPr/>
        </p:nvSpPr>
        <p:spPr>
          <a:xfrm>
            <a:off x="420531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[1][0]</a:t>
            </a:r>
            <a:endParaRPr kumimoji="1" lang="ja-JP" altLang="en-US" sz="1600" dirty="0">
              <a:solidFill>
                <a:srgbClr val="0070C0"/>
              </a:solidFill>
            </a:endParaRPr>
          </a:p>
        </p:txBody>
      </p:sp>
      <p:sp>
        <p:nvSpPr>
          <p:cNvPr id="7" name="正方形/長方形 6">
            <a:extLst>
              <a:ext uri="{FF2B5EF4-FFF2-40B4-BE49-F238E27FC236}">
                <a16:creationId xmlns:a16="http://schemas.microsoft.com/office/drawing/2014/main" id="{BFFFB625-6DBE-DA25-07E9-388EEEE0AC79}"/>
              </a:ext>
            </a:extLst>
          </p:cNvPr>
          <p:cNvSpPr/>
          <p:nvPr/>
        </p:nvSpPr>
        <p:spPr>
          <a:xfrm>
            <a:off x="524618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[1][1]</a:t>
            </a:r>
            <a:endParaRPr kumimoji="1" lang="ja-JP" altLang="en-US" sz="1600" dirty="0">
              <a:solidFill>
                <a:srgbClr val="0070C0"/>
              </a:solidFill>
            </a:endParaRPr>
          </a:p>
        </p:txBody>
      </p:sp>
      <p:sp>
        <p:nvSpPr>
          <p:cNvPr id="8" name="正方形/長方形 7">
            <a:extLst>
              <a:ext uri="{FF2B5EF4-FFF2-40B4-BE49-F238E27FC236}">
                <a16:creationId xmlns:a16="http://schemas.microsoft.com/office/drawing/2014/main" id="{D3210415-133B-B114-4077-4136AD657B97}"/>
              </a:ext>
            </a:extLst>
          </p:cNvPr>
          <p:cNvSpPr/>
          <p:nvPr/>
        </p:nvSpPr>
        <p:spPr>
          <a:xfrm>
            <a:off x="629676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[1][2]</a:t>
            </a:r>
            <a:endParaRPr kumimoji="1" lang="ja-JP" altLang="en-US" sz="1600" dirty="0">
              <a:solidFill>
                <a:srgbClr val="0070C0"/>
              </a:solidFill>
            </a:endParaRPr>
          </a:p>
        </p:txBody>
      </p:sp>
      <p:sp>
        <p:nvSpPr>
          <p:cNvPr id="9" name="正方形/長方形 8">
            <a:extLst>
              <a:ext uri="{FF2B5EF4-FFF2-40B4-BE49-F238E27FC236}">
                <a16:creationId xmlns:a16="http://schemas.microsoft.com/office/drawing/2014/main" id="{3029CFF4-0691-7040-5378-EF6868DEF30A}"/>
              </a:ext>
            </a:extLst>
          </p:cNvPr>
          <p:cNvSpPr/>
          <p:nvPr/>
        </p:nvSpPr>
        <p:spPr>
          <a:xfrm>
            <a:off x="730816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10" name="正方形/長方形 9">
            <a:extLst>
              <a:ext uri="{FF2B5EF4-FFF2-40B4-BE49-F238E27FC236}">
                <a16:creationId xmlns:a16="http://schemas.microsoft.com/office/drawing/2014/main" id="{E3D06EDB-A412-8603-F5CD-56C981D69D12}"/>
              </a:ext>
            </a:extLst>
          </p:cNvPr>
          <p:cNvSpPr/>
          <p:nvPr/>
        </p:nvSpPr>
        <p:spPr>
          <a:xfrm>
            <a:off x="1488224"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[3][0]</a:t>
            </a:r>
            <a:endParaRPr kumimoji="1" lang="ja-JP" altLang="en-US" sz="1600" dirty="0">
              <a:solidFill>
                <a:srgbClr val="92D050"/>
              </a:solidFill>
            </a:endParaRPr>
          </a:p>
        </p:txBody>
      </p:sp>
      <p:sp>
        <p:nvSpPr>
          <p:cNvPr id="11" name="正方形/長方形 10">
            <a:extLst>
              <a:ext uri="{FF2B5EF4-FFF2-40B4-BE49-F238E27FC236}">
                <a16:creationId xmlns:a16="http://schemas.microsoft.com/office/drawing/2014/main" id="{28DCB8A7-7BB5-6D02-3963-FF7FDB3642B9}"/>
              </a:ext>
            </a:extLst>
          </p:cNvPr>
          <p:cNvSpPr/>
          <p:nvPr/>
        </p:nvSpPr>
        <p:spPr>
          <a:xfrm>
            <a:off x="2081613"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[3][1]</a:t>
            </a:r>
            <a:endParaRPr kumimoji="1" lang="ja-JP" altLang="en-US" sz="1600" dirty="0">
              <a:solidFill>
                <a:srgbClr val="92D050"/>
              </a:solidFill>
            </a:endParaRPr>
          </a:p>
        </p:txBody>
      </p:sp>
      <p:sp>
        <p:nvSpPr>
          <p:cNvPr id="12" name="正方形/長方形 11">
            <a:extLst>
              <a:ext uri="{FF2B5EF4-FFF2-40B4-BE49-F238E27FC236}">
                <a16:creationId xmlns:a16="http://schemas.microsoft.com/office/drawing/2014/main" id="{A3734C8C-9CCE-33B7-7170-A4126E39D2BE}"/>
              </a:ext>
            </a:extLst>
          </p:cNvPr>
          <p:cNvSpPr/>
          <p:nvPr/>
        </p:nvSpPr>
        <p:spPr>
          <a:xfrm>
            <a:off x="2674998"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[3][2]</a:t>
            </a:r>
            <a:endParaRPr kumimoji="1" lang="ja-JP" altLang="en-US" sz="1600" dirty="0">
              <a:solidFill>
                <a:srgbClr val="92D050"/>
              </a:solidFill>
            </a:endParaRPr>
          </a:p>
        </p:txBody>
      </p:sp>
      <p:sp>
        <p:nvSpPr>
          <p:cNvPr id="13" name="正方形/長方形 12">
            <a:extLst>
              <a:ext uri="{FF2B5EF4-FFF2-40B4-BE49-F238E27FC236}">
                <a16:creationId xmlns:a16="http://schemas.microsoft.com/office/drawing/2014/main" id="{A5A00C29-80D6-E7B3-3963-5973CB61E611}"/>
              </a:ext>
            </a:extLst>
          </p:cNvPr>
          <p:cNvSpPr/>
          <p:nvPr/>
        </p:nvSpPr>
        <p:spPr>
          <a:xfrm>
            <a:off x="3268387"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[3][3]</a:t>
            </a:r>
            <a:endParaRPr kumimoji="1" lang="ja-JP" altLang="en-US" sz="1600" dirty="0">
              <a:solidFill>
                <a:srgbClr val="92D050"/>
              </a:solidFill>
            </a:endParaRPr>
          </a:p>
        </p:txBody>
      </p:sp>
      <p:sp>
        <p:nvSpPr>
          <p:cNvPr id="14" name="テキスト ボックス 13">
            <a:extLst>
              <a:ext uri="{FF2B5EF4-FFF2-40B4-BE49-F238E27FC236}">
                <a16:creationId xmlns:a16="http://schemas.microsoft.com/office/drawing/2014/main" id="{32939DEB-7F23-45A1-51D7-9ED1F1E8B424}"/>
              </a:ext>
            </a:extLst>
          </p:cNvPr>
          <p:cNvSpPr txBox="1"/>
          <p:nvPr/>
        </p:nvSpPr>
        <p:spPr>
          <a:xfrm>
            <a:off x="-1621706" y="2794346"/>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7" name="テキスト ボックス 16">
            <a:extLst>
              <a:ext uri="{FF2B5EF4-FFF2-40B4-BE49-F238E27FC236}">
                <a16:creationId xmlns:a16="http://schemas.microsoft.com/office/drawing/2014/main" id="{38C81B02-4D80-7508-474A-9CFA25859A34}"/>
              </a:ext>
            </a:extLst>
          </p:cNvPr>
          <p:cNvSpPr txBox="1"/>
          <p:nvPr/>
        </p:nvSpPr>
        <p:spPr>
          <a:xfrm>
            <a:off x="5543197" y="2781825"/>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8" name="正方形/長方形 17">
            <a:extLst>
              <a:ext uri="{FF2B5EF4-FFF2-40B4-BE49-F238E27FC236}">
                <a16:creationId xmlns:a16="http://schemas.microsoft.com/office/drawing/2014/main" id="{01433DBB-3C9E-511E-7F02-08C7FE43EF13}"/>
              </a:ext>
            </a:extLst>
          </p:cNvPr>
          <p:cNvSpPr/>
          <p:nvPr/>
        </p:nvSpPr>
        <p:spPr>
          <a:xfrm>
            <a:off x="315472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19" name="正方形/長方形 18">
            <a:extLst>
              <a:ext uri="{FF2B5EF4-FFF2-40B4-BE49-F238E27FC236}">
                <a16:creationId xmlns:a16="http://schemas.microsoft.com/office/drawing/2014/main" id="{D732AF81-B045-2129-9EA5-5F3CA4D396A2}"/>
              </a:ext>
            </a:extLst>
          </p:cNvPr>
          <p:cNvSpPr/>
          <p:nvPr/>
        </p:nvSpPr>
        <p:spPr>
          <a:xfrm>
            <a:off x="834902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20" name="正方形/長方形 19">
            <a:extLst>
              <a:ext uri="{FF2B5EF4-FFF2-40B4-BE49-F238E27FC236}">
                <a16:creationId xmlns:a16="http://schemas.microsoft.com/office/drawing/2014/main" id="{AB3E8616-3CCE-AF43-740B-C3E8B388928D}"/>
              </a:ext>
            </a:extLst>
          </p:cNvPr>
          <p:cNvSpPr/>
          <p:nvPr/>
        </p:nvSpPr>
        <p:spPr>
          <a:xfrm>
            <a:off x="939960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cxnSp>
        <p:nvCxnSpPr>
          <p:cNvPr id="22" name="直線矢印コネクタ 21">
            <a:extLst>
              <a:ext uri="{FF2B5EF4-FFF2-40B4-BE49-F238E27FC236}">
                <a16:creationId xmlns:a16="http://schemas.microsoft.com/office/drawing/2014/main" id="{B10D3ECF-57B5-49E8-757C-C082182AD7EB}"/>
              </a:ext>
            </a:extLst>
          </p:cNvPr>
          <p:cNvCxnSpPr/>
          <p:nvPr/>
        </p:nvCxnSpPr>
        <p:spPr>
          <a:xfrm flipH="1">
            <a:off x="1063276" y="3061857"/>
            <a:ext cx="424947"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80BB43-96C1-9BA2-3086-60028FBF21AE}"/>
              </a:ext>
            </a:extLst>
          </p:cNvPr>
          <p:cNvCxnSpPr>
            <a:cxnSpLocks/>
          </p:cNvCxnSpPr>
          <p:nvPr/>
        </p:nvCxnSpPr>
        <p:spPr>
          <a:xfrm flipH="1">
            <a:off x="2104141" y="3061857"/>
            <a:ext cx="1755026"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AC6416F8-38B6-9585-96F2-122D957E9757}"/>
              </a:ext>
            </a:extLst>
          </p:cNvPr>
          <p:cNvGrpSpPr/>
          <p:nvPr/>
        </p:nvGrpSpPr>
        <p:grpSpPr>
          <a:xfrm>
            <a:off x="2190502" y="3617199"/>
            <a:ext cx="879542" cy="391545"/>
            <a:chOff x="6906637" y="4877244"/>
            <a:chExt cx="2370942" cy="535023"/>
          </a:xfrm>
          <a:solidFill>
            <a:srgbClr val="92D050"/>
          </a:solidFill>
        </p:grpSpPr>
        <p:sp>
          <p:nvSpPr>
            <p:cNvPr id="26" name="正方形/長方形 25">
              <a:extLst>
                <a:ext uri="{FF2B5EF4-FFF2-40B4-BE49-F238E27FC236}">
                  <a16:creationId xmlns:a16="http://schemas.microsoft.com/office/drawing/2014/main" id="{AC3AF07A-D33F-78AD-2EA3-EE33492F699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7" name="正方形/長方形 26">
              <a:extLst>
                <a:ext uri="{FF2B5EF4-FFF2-40B4-BE49-F238E27FC236}">
                  <a16:creationId xmlns:a16="http://schemas.microsoft.com/office/drawing/2014/main" id="{7934561B-1971-74AB-4B60-FAD57CE29E32}"/>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8" name="正方形/長方形 27">
              <a:extLst>
                <a:ext uri="{FF2B5EF4-FFF2-40B4-BE49-F238E27FC236}">
                  <a16:creationId xmlns:a16="http://schemas.microsoft.com/office/drawing/2014/main" id="{BFA4EACC-47D5-E22F-6C77-B696A9FFC0A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9" name="正方形/長方形 28">
              <a:extLst>
                <a:ext uri="{FF2B5EF4-FFF2-40B4-BE49-F238E27FC236}">
                  <a16:creationId xmlns:a16="http://schemas.microsoft.com/office/drawing/2014/main" id="{E1B991F7-E269-00A6-FBBE-B1B45D7487F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1" name="グループ化 30">
            <a:extLst>
              <a:ext uri="{FF2B5EF4-FFF2-40B4-BE49-F238E27FC236}">
                <a16:creationId xmlns:a16="http://schemas.microsoft.com/office/drawing/2014/main" id="{990C471A-ACE7-7E4B-AC3B-E26BD85B4186}"/>
              </a:ext>
            </a:extLst>
          </p:cNvPr>
          <p:cNvGrpSpPr/>
          <p:nvPr/>
        </p:nvGrpSpPr>
        <p:grpSpPr>
          <a:xfrm>
            <a:off x="3231362" y="3617199"/>
            <a:ext cx="879542" cy="391545"/>
            <a:chOff x="6906637" y="4877244"/>
            <a:chExt cx="2370942" cy="535023"/>
          </a:xfrm>
          <a:solidFill>
            <a:srgbClr val="92D050"/>
          </a:solidFill>
        </p:grpSpPr>
        <p:sp>
          <p:nvSpPr>
            <p:cNvPr id="32" name="正方形/長方形 31">
              <a:extLst>
                <a:ext uri="{FF2B5EF4-FFF2-40B4-BE49-F238E27FC236}">
                  <a16:creationId xmlns:a16="http://schemas.microsoft.com/office/drawing/2014/main" id="{7FCC005C-1456-6842-7B70-B3193E187221}"/>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3" name="正方形/長方形 32">
              <a:extLst>
                <a:ext uri="{FF2B5EF4-FFF2-40B4-BE49-F238E27FC236}">
                  <a16:creationId xmlns:a16="http://schemas.microsoft.com/office/drawing/2014/main" id="{3243BA2D-7B10-1C7A-A442-3B62F9832793}"/>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4" name="正方形/長方形 33">
              <a:extLst>
                <a:ext uri="{FF2B5EF4-FFF2-40B4-BE49-F238E27FC236}">
                  <a16:creationId xmlns:a16="http://schemas.microsoft.com/office/drawing/2014/main" id="{DAA3F585-99A8-6130-13B4-964330EAAE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5" name="正方形/長方形 34">
              <a:extLst>
                <a:ext uri="{FF2B5EF4-FFF2-40B4-BE49-F238E27FC236}">
                  <a16:creationId xmlns:a16="http://schemas.microsoft.com/office/drawing/2014/main" id="{BACF480D-AFFE-4D5D-D390-FD185F90C3F5}"/>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6" name="グループ化 35">
            <a:extLst>
              <a:ext uri="{FF2B5EF4-FFF2-40B4-BE49-F238E27FC236}">
                <a16:creationId xmlns:a16="http://schemas.microsoft.com/office/drawing/2014/main" id="{8FE95434-9AFB-8CAB-2D2F-B10CFB905125}"/>
              </a:ext>
            </a:extLst>
          </p:cNvPr>
          <p:cNvGrpSpPr/>
          <p:nvPr/>
        </p:nvGrpSpPr>
        <p:grpSpPr>
          <a:xfrm>
            <a:off x="4286498" y="3624693"/>
            <a:ext cx="879542" cy="391545"/>
            <a:chOff x="6906637" y="4877244"/>
            <a:chExt cx="2370942" cy="535023"/>
          </a:xfrm>
          <a:solidFill>
            <a:srgbClr val="92D050"/>
          </a:solidFill>
        </p:grpSpPr>
        <p:sp>
          <p:nvSpPr>
            <p:cNvPr id="37" name="正方形/長方形 36">
              <a:extLst>
                <a:ext uri="{FF2B5EF4-FFF2-40B4-BE49-F238E27FC236}">
                  <a16:creationId xmlns:a16="http://schemas.microsoft.com/office/drawing/2014/main" id="{A4BB473A-96C2-345E-887B-A6D581A40D9E}"/>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8" name="正方形/長方形 37">
              <a:extLst>
                <a:ext uri="{FF2B5EF4-FFF2-40B4-BE49-F238E27FC236}">
                  <a16:creationId xmlns:a16="http://schemas.microsoft.com/office/drawing/2014/main" id="{97343210-D575-5566-1A9C-2FE0DB4DE75E}"/>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9" name="正方形/長方形 38">
              <a:extLst>
                <a:ext uri="{FF2B5EF4-FFF2-40B4-BE49-F238E27FC236}">
                  <a16:creationId xmlns:a16="http://schemas.microsoft.com/office/drawing/2014/main" id="{5A74CE29-733A-B861-25C7-AEB114FA44B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0" name="正方形/長方形 39">
              <a:extLst>
                <a:ext uri="{FF2B5EF4-FFF2-40B4-BE49-F238E27FC236}">
                  <a16:creationId xmlns:a16="http://schemas.microsoft.com/office/drawing/2014/main" id="{F848DDBB-5773-94E9-BEED-50F5F1A63359}"/>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1" name="グループ化 40">
            <a:extLst>
              <a:ext uri="{FF2B5EF4-FFF2-40B4-BE49-F238E27FC236}">
                <a16:creationId xmlns:a16="http://schemas.microsoft.com/office/drawing/2014/main" id="{BBAE6318-D35D-F878-DCB5-284A73B3947F}"/>
              </a:ext>
            </a:extLst>
          </p:cNvPr>
          <p:cNvGrpSpPr/>
          <p:nvPr/>
        </p:nvGrpSpPr>
        <p:grpSpPr>
          <a:xfrm>
            <a:off x="5327095" y="3637129"/>
            <a:ext cx="879542" cy="391545"/>
            <a:chOff x="6906637" y="4877244"/>
            <a:chExt cx="2370942" cy="535023"/>
          </a:xfrm>
          <a:solidFill>
            <a:srgbClr val="92D050"/>
          </a:solidFill>
        </p:grpSpPr>
        <p:sp>
          <p:nvSpPr>
            <p:cNvPr id="42" name="正方形/長方形 41">
              <a:extLst>
                <a:ext uri="{FF2B5EF4-FFF2-40B4-BE49-F238E27FC236}">
                  <a16:creationId xmlns:a16="http://schemas.microsoft.com/office/drawing/2014/main" id="{4361AAE6-814D-3198-7067-5C117FAB5C1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3" name="正方形/長方形 42">
              <a:extLst>
                <a:ext uri="{FF2B5EF4-FFF2-40B4-BE49-F238E27FC236}">
                  <a16:creationId xmlns:a16="http://schemas.microsoft.com/office/drawing/2014/main" id="{67CA833C-25BA-876C-7729-E3E73E879147}"/>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4" name="正方形/長方形 43">
              <a:extLst>
                <a:ext uri="{FF2B5EF4-FFF2-40B4-BE49-F238E27FC236}">
                  <a16:creationId xmlns:a16="http://schemas.microsoft.com/office/drawing/2014/main" id="{2A74FACC-A5D1-4B37-F492-1996A6CCA56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5" name="正方形/長方形 44">
              <a:extLst>
                <a:ext uri="{FF2B5EF4-FFF2-40B4-BE49-F238E27FC236}">
                  <a16:creationId xmlns:a16="http://schemas.microsoft.com/office/drawing/2014/main" id="{614B2EC5-60E0-2072-EA70-BF8C21B3FF4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6" name="グループ化 45">
            <a:extLst>
              <a:ext uri="{FF2B5EF4-FFF2-40B4-BE49-F238E27FC236}">
                <a16:creationId xmlns:a16="http://schemas.microsoft.com/office/drawing/2014/main" id="{3B0BF36E-C945-C8AD-BBF4-2E00A08717D9}"/>
              </a:ext>
            </a:extLst>
          </p:cNvPr>
          <p:cNvGrpSpPr/>
          <p:nvPr/>
        </p:nvGrpSpPr>
        <p:grpSpPr>
          <a:xfrm>
            <a:off x="6367697" y="3637129"/>
            <a:ext cx="879542" cy="391545"/>
            <a:chOff x="6906637" y="4877244"/>
            <a:chExt cx="2370942" cy="535023"/>
          </a:xfrm>
          <a:solidFill>
            <a:srgbClr val="92D050"/>
          </a:solidFill>
        </p:grpSpPr>
        <p:sp>
          <p:nvSpPr>
            <p:cNvPr id="47" name="正方形/長方形 46">
              <a:extLst>
                <a:ext uri="{FF2B5EF4-FFF2-40B4-BE49-F238E27FC236}">
                  <a16:creationId xmlns:a16="http://schemas.microsoft.com/office/drawing/2014/main" id="{67E7B71E-72D7-E1E7-5257-CFC6F88AD8DC}"/>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8" name="正方形/長方形 47">
              <a:extLst>
                <a:ext uri="{FF2B5EF4-FFF2-40B4-BE49-F238E27FC236}">
                  <a16:creationId xmlns:a16="http://schemas.microsoft.com/office/drawing/2014/main" id="{8E57DC55-6D4D-187D-B268-06D35DFB4038}"/>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9" name="正方形/長方形 48">
              <a:extLst>
                <a:ext uri="{FF2B5EF4-FFF2-40B4-BE49-F238E27FC236}">
                  <a16:creationId xmlns:a16="http://schemas.microsoft.com/office/drawing/2014/main" id="{FD48F702-007D-F903-162D-242A192474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0" name="正方形/長方形 49">
              <a:extLst>
                <a:ext uri="{FF2B5EF4-FFF2-40B4-BE49-F238E27FC236}">
                  <a16:creationId xmlns:a16="http://schemas.microsoft.com/office/drawing/2014/main" id="{C1E5A7A9-4862-ACFE-582F-D9428CB9232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56" name="グループ化 55">
            <a:extLst>
              <a:ext uri="{FF2B5EF4-FFF2-40B4-BE49-F238E27FC236}">
                <a16:creationId xmlns:a16="http://schemas.microsoft.com/office/drawing/2014/main" id="{C381A531-13DA-B200-5CA8-5487B69F9BEF}"/>
              </a:ext>
            </a:extLst>
          </p:cNvPr>
          <p:cNvGrpSpPr/>
          <p:nvPr/>
        </p:nvGrpSpPr>
        <p:grpSpPr>
          <a:xfrm>
            <a:off x="7386120" y="3624693"/>
            <a:ext cx="879542" cy="391545"/>
            <a:chOff x="6906637" y="4877244"/>
            <a:chExt cx="2370942" cy="535023"/>
          </a:xfrm>
          <a:solidFill>
            <a:srgbClr val="92D050"/>
          </a:solidFill>
        </p:grpSpPr>
        <p:sp>
          <p:nvSpPr>
            <p:cNvPr id="57" name="正方形/長方形 56">
              <a:extLst>
                <a:ext uri="{FF2B5EF4-FFF2-40B4-BE49-F238E27FC236}">
                  <a16:creationId xmlns:a16="http://schemas.microsoft.com/office/drawing/2014/main" id="{F96B1CD0-D65A-BF1A-318A-EDF787DCC66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8" name="正方形/長方形 57">
              <a:extLst>
                <a:ext uri="{FF2B5EF4-FFF2-40B4-BE49-F238E27FC236}">
                  <a16:creationId xmlns:a16="http://schemas.microsoft.com/office/drawing/2014/main" id="{158014DB-3EA2-3004-6A87-24A4EFD3A235}"/>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9" name="正方形/長方形 58">
              <a:extLst>
                <a:ext uri="{FF2B5EF4-FFF2-40B4-BE49-F238E27FC236}">
                  <a16:creationId xmlns:a16="http://schemas.microsoft.com/office/drawing/2014/main" id="{6907BB94-8820-65ED-4348-BD233A96E7A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0" name="正方形/長方形 59">
              <a:extLst>
                <a:ext uri="{FF2B5EF4-FFF2-40B4-BE49-F238E27FC236}">
                  <a16:creationId xmlns:a16="http://schemas.microsoft.com/office/drawing/2014/main" id="{CE0175D8-3C7A-82F2-37B3-6AF4AD61E0E8}"/>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1" name="グループ化 60">
            <a:extLst>
              <a:ext uri="{FF2B5EF4-FFF2-40B4-BE49-F238E27FC236}">
                <a16:creationId xmlns:a16="http://schemas.microsoft.com/office/drawing/2014/main" id="{E1F27AF9-254F-8497-4F1C-F7B0C0726305}"/>
              </a:ext>
            </a:extLst>
          </p:cNvPr>
          <p:cNvGrpSpPr/>
          <p:nvPr/>
        </p:nvGrpSpPr>
        <p:grpSpPr>
          <a:xfrm>
            <a:off x="8419950" y="3633502"/>
            <a:ext cx="879542" cy="391545"/>
            <a:chOff x="6906637" y="4877244"/>
            <a:chExt cx="2370942" cy="535023"/>
          </a:xfrm>
          <a:solidFill>
            <a:srgbClr val="92D050"/>
          </a:solidFill>
        </p:grpSpPr>
        <p:sp>
          <p:nvSpPr>
            <p:cNvPr id="62" name="正方形/長方形 61">
              <a:extLst>
                <a:ext uri="{FF2B5EF4-FFF2-40B4-BE49-F238E27FC236}">
                  <a16:creationId xmlns:a16="http://schemas.microsoft.com/office/drawing/2014/main" id="{2AF1315B-1BD2-1DA4-59C2-C3D3149407E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3" name="正方形/長方形 62">
              <a:extLst>
                <a:ext uri="{FF2B5EF4-FFF2-40B4-BE49-F238E27FC236}">
                  <a16:creationId xmlns:a16="http://schemas.microsoft.com/office/drawing/2014/main" id="{8C7D19BE-FA79-3D3D-C2D8-F7F41C6D2E7D}"/>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4" name="正方形/長方形 63">
              <a:extLst>
                <a:ext uri="{FF2B5EF4-FFF2-40B4-BE49-F238E27FC236}">
                  <a16:creationId xmlns:a16="http://schemas.microsoft.com/office/drawing/2014/main" id="{1DA98A09-37D9-09F4-0A82-ABC9D789D788}"/>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5" name="正方形/長方形 64">
              <a:extLst>
                <a:ext uri="{FF2B5EF4-FFF2-40B4-BE49-F238E27FC236}">
                  <a16:creationId xmlns:a16="http://schemas.microsoft.com/office/drawing/2014/main" id="{8F3D3EAD-922A-F6FA-D26F-8BF22996B61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6" name="グループ化 65">
            <a:extLst>
              <a:ext uri="{FF2B5EF4-FFF2-40B4-BE49-F238E27FC236}">
                <a16:creationId xmlns:a16="http://schemas.microsoft.com/office/drawing/2014/main" id="{977B217D-119C-9DB5-428F-E0E8F428A4E6}"/>
              </a:ext>
            </a:extLst>
          </p:cNvPr>
          <p:cNvGrpSpPr/>
          <p:nvPr/>
        </p:nvGrpSpPr>
        <p:grpSpPr>
          <a:xfrm>
            <a:off x="9470055" y="3633501"/>
            <a:ext cx="879542" cy="391545"/>
            <a:chOff x="6906637" y="4877244"/>
            <a:chExt cx="2370942" cy="535023"/>
          </a:xfrm>
          <a:solidFill>
            <a:srgbClr val="92D050"/>
          </a:solidFill>
        </p:grpSpPr>
        <p:sp>
          <p:nvSpPr>
            <p:cNvPr id="67" name="正方形/長方形 66">
              <a:extLst>
                <a:ext uri="{FF2B5EF4-FFF2-40B4-BE49-F238E27FC236}">
                  <a16:creationId xmlns:a16="http://schemas.microsoft.com/office/drawing/2014/main" id="{B537E3D8-F18C-2FCD-2611-50199CC8EB57}"/>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8" name="正方形/長方形 67">
              <a:extLst>
                <a:ext uri="{FF2B5EF4-FFF2-40B4-BE49-F238E27FC236}">
                  <a16:creationId xmlns:a16="http://schemas.microsoft.com/office/drawing/2014/main" id="{8249C928-7EBA-871F-2196-97463170108F}"/>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9" name="正方形/長方形 68">
              <a:extLst>
                <a:ext uri="{FF2B5EF4-FFF2-40B4-BE49-F238E27FC236}">
                  <a16:creationId xmlns:a16="http://schemas.microsoft.com/office/drawing/2014/main" id="{4F0AFD23-48F8-FA4A-4453-B85180728E0A}"/>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70" name="正方形/長方形 69">
              <a:extLst>
                <a:ext uri="{FF2B5EF4-FFF2-40B4-BE49-F238E27FC236}">
                  <a16:creationId xmlns:a16="http://schemas.microsoft.com/office/drawing/2014/main" id="{D9D63836-AC74-FA16-D080-485772700F6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二次元配列を定義する記述方法</a:t>
            </a:r>
            <a:br>
              <a:rPr lang="en-US" altLang="ja-JP" dirty="0"/>
            </a:b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
        <p:nvSpPr>
          <p:cNvPr id="4" name="テキスト ボックス 3">
            <a:extLst>
              <a:ext uri="{FF2B5EF4-FFF2-40B4-BE49-F238E27FC236}">
                <a16:creationId xmlns:a16="http://schemas.microsoft.com/office/drawing/2014/main" id="{95E6DB39-1741-820A-31C3-F8C41EF089A7}"/>
              </a:ext>
            </a:extLst>
          </p:cNvPr>
          <p:cNvSpPr txBox="1"/>
          <p:nvPr/>
        </p:nvSpPr>
        <p:spPr>
          <a:xfrm>
            <a:off x="7247106" y="4708188"/>
            <a:ext cx="646331" cy="369332"/>
          </a:xfrm>
          <a:prstGeom prst="rect">
            <a:avLst/>
          </a:prstGeom>
          <a:noFill/>
        </p:spPr>
        <p:txBody>
          <a:bodyPr wrap="none" rtlCol="0">
            <a:spAutoFit/>
          </a:bodyPr>
          <a:lstStyle/>
          <a:p>
            <a:r>
              <a:rPr kumimoji="1" lang="ja-JP" altLang="en-US" dirty="0">
                <a:solidFill>
                  <a:srgbClr val="00B0F0"/>
                </a:solidFill>
              </a:rPr>
              <a:t>行数</a:t>
            </a:r>
          </a:p>
        </p:txBody>
      </p:sp>
      <p:sp>
        <p:nvSpPr>
          <p:cNvPr id="5" name="テキスト ボックス 4">
            <a:extLst>
              <a:ext uri="{FF2B5EF4-FFF2-40B4-BE49-F238E27FC236}">
                <a16:creationId xmlns:a16="http://schemas.microsoft.com/office/drawing/2014/main" id="{D114FA14-E9D5-0B58-91D2-E48A7FC9A3FC}"/>
              </a:ext>
            </a:extLst>
          </p:cNvPr>
          <p:cNvSpPr txBox="1"/>
          <p:nvPr/>
        </p:nvSpPr>
        <p:spPr>
          <a:xfrm>
            <a:off x="10784731" y="4708188"/>
            <a:ext cx="646331" cy="369332"/>
          </a:xfrm>
          <a:prstGeom prst="rect">
            <a:avLst/>
          </a:prstGeom>
          <a:noFill/>
        </p:spPr>
        <p:txBody>
          <a:bodyPr wrap="none" rtlCol="0">
            <a:spAutoFit/>
          </a:bodyPr>
          <a:lstStyle/>
          <a:p>
            <a:r>
              <a:rPr kumimoji="1" lang="ja-JP" altLang="en-US" dirty="0">
                <a:solidFill>
                  <a:srgbClr val="FF0000"/>
                </a:solidFill>
              </a:rPr>
              <a:t>列数</a:t>
            </a:r>
          </a:p>
        </p:txBody>
      </p:sp>
    </p:spTree>
    <p:extLst>
      <p:ext uri="{BB962C8B-B14F-4D97-AF65-F5344CB8AC3E}">
        <p14:creationId xmlns:p14="http://schemas.microsoft.com/office/powerpoint/2010/main" val="51111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lnSpcReduction="10000"/>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br>
              <a:rPr lang="en-US" altLang="ja-JP" dirty="0"/>
            </a:br>
            <a:r>
              <a:rPr lang="ja-JP" altLang="en-US" dirty="0"/>
              <a:t>と宣言したあと、</a:t>
            </a:r>
            <a:br>
              <a:rPr lang="en-US" altLang="ja-JP" dirty="0"/>
            </a:br>
            <a:br>
              <a:rPr lang="en-US" altLang="ja-JP" dirty="0"/>
            </a:br>
            <a:r>
              <a:rPr lang="en-US" altLang="ja-JP" dirty="0" err="1"/>
              <a:t>cout</a:t>
            </a:r>
            <a:r>
              <a:rPr lang="en-US" altLang="ja-JP" dirty="0"/>
              <a:t> &lt;&lt; v3[</a:t>
            </a:r>
            <a:r>
              <a:rPr lang="en-US" altLang="ja-JP" dirty="0">
                <a:solidFill>
                  <a:srgbClr val="0070C0"/>
                </a:solidFill>
              </a:rPr>
              <a:t>1</a:t>
            </a:r>
            <a:r>
              <a:rPr lang="en-US" altLang="ja-JP" dirty="0"/>
              <a:t>][</a:t>
            </a:r>
            <a:r>
              <a:rPr lang="en-US" altLang="ja-JP" dirty="0">
                <a:solidFill>
                  <a:srgbClr val="FF0000"/>
                </a:solidFill>
              </a:rPr>
              <a:t>0</a:t>
            </a:r>
            <a:r>
              <a:rPr lang="en-US" altLang="ja-JP" dirty="0"/>
              <a:t>] &lt;&lt; </a:t>
            </a:r>
            <a:r>
              <a:rPr lang="en-US" altLang="ja-JP" dirty="0" err="1"/>
              <a:t>endl</a:t>
            </a:r>
            <a:r>
              <a:rPr lang="en-US" altLang="ja-JP" dirty="0"/>
              <a:t>;</a:t>
            </a:r>
            <a:br>
              <a:rPr lang="en-US" altLang="ja-JP" dirty="0"/>
            </a:br>
            <a:br>
              <a:rPr lang="en-US" altLang="ja-JP" dirty="0"/>
            </a:br>
            <a:r>
              <a:rPr lang="ja-JP" altLang="en-US" dirty="0"/>
              <a:t>を実行すると、</a:t>
            </a:r>
            <a:r>
              <a:rPr lang="en-US" altLang="ja-JP" dirty="0"/>
              <a:t>1</a:t>
            </a:r>
            <a:r>
              <a:rPr lang="ja-JP" altLang="en-US" dirty="0"/>
              <a:t>行</a:t>
            </a:r>
            <a:r>
              <a:rPr lang="en-US" altLang="ja-JP" dirty="0"/>
              <a:t>0</a:t>
            </a:r>
            <a:r>
              <a:rPr lang="ja-JP" altLang="en-US" dirty="0"/>
              <a:t>列目の「</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solidFill>
                  <a:srgbClr val="0070C0"/>
                </a:solidFill>
              </a:rPr>
              <a:t>vector&lt;</a:t>
            </a:r>
            <a:r>
              <a:rPr kumimoji="1" lang="en-US" altLang="ja-JP" sz="3200" dirty="0">
                <a:solidFill>
                  <a:srgbClr val="FF0000"/>
                </a:solidFill>
              </a:rPr>
              <a:t>vector&lt;</a:t>
            </a:r>
            <a:r>
              <a:rPr kumimoji="1" lang="en-US" altLang="ja-JP" sz="3200" dirty="0">
                <a:solidFill>
                  <a:srgbClr val="00B0F0"/>
                </a:solidFill>
              </a:rPr>
              <a:t>int</a:t>
            </a:r>
            <a:r>
              <a:rPr kumimoji="1" lang="en-US" altLang="ja-JP" sz="3200" dirty="0">
                <a:solidFill>
                  <a:srgbClr val="FF0000"/>
                </a:solidFill>
              </a:rPr>
              <a:t>&gt;</a:t>
            </a:r>
            <a:r>
              <a:rPr kumimoji="1" lang="en-US" altLang="ja-JP" sz="3200" dirty="0">
                <a:solidFill>
                  <a:srgbClr val="0070C0"/>
                </a:solidFill>
              </a:rPr>
              <a:t>&gt;</a:t>
            </a:r>
            <a:r>
              <a:rPr kumimoji="1" lang="en-US" altLang="ja-JP" sz="3200" dirty="0"/>
              <a: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6007</TotalTime>
  <Words>3893</Words>
  <Application>Microsoft Office PowerPoint</Application>
  <PresentationFormat>ワイド画面</PresentationFormat>
  <Paragraphs>388</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219</cp:revision>
  <dcterms:created xsi:type="dcterms:W3CDTF">2024-07-09T01:55:23Z</dcterms:created>
  <dcterms:modified xsi:type="dcterms:W3CDTF">2025-09-05T07:05:15Z</dcterms:modified>
</cp:coreProperties>
</file>