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68" r:id="rId13"/>
    <p:sldId id="569" r:id="rId14"/>
    <p:sldId id="570" r:id="rId15"/>
    <p:sldId id="553" r:id="rId16"/>
    <p:sldId id="552" r:id="rId17"/>
    <p:sldId id="510" r:id="rId18"/>
    <p:sldId id="511" r:id="rId19"/>
    <p:sldId id="513" r:id="rId20"/>
    <p:sldId id="542" r:id="rId21"/>
    <p:sldId id="512" r:id="rId22"/>
    <p:sldId id="516" r:id="rId23"/>
    <p:sldId id="533" r:id="rId24"/>
    <p:sldId id="518" r:id="rId25"/>
    <p:sldId id="519" r:id="rId26"/>
    <p:sldId id="536" r:id="rId27"/>
    <p:sldId id="532" r:id="rId28"/>
    <p:sldId id="543" r:id="rId29"/>
    <p:sldId id="514" r:id="rId30"/>
    <p:sldId id="517" r:id="rId31"/>
    <p:sldId id="534" r:id="rId32"/>
    <p:sldId id="544" r:id="rId33"/>
    <p:sldId id="545" r:id="rId34"/>
    <p:sldId id="535" r:id="rId35"/>
    <p:sldId id="546" r:id="rId36"/>
    <p:sldId id="572" r:id="rId37"/>
    <p:sldId id="573" r:id="rId38"/>
    <p:sldId id="574" r:id="rId39"/>
    <p:sldId id="575" r:id="rId40"/>
    <p:sldId id="576" r:id="rId41"/>
    <p:sldId id="577" r:id="rId42"/>
    <p:sldId id="578" r:id="rId43"/>
    <p:sldId id="579" r:id="rId44"/>
    <p:sldId id="571" r:id="rId45"/>
    <p:sldId id="521" r:id="rId46"/>
    <p:sldId id="555" r:id="rId47"/>
    <p:sldId id="537" r:id="rId48"/>
    <p:sldId id="548" r:id="rId49"/>
    <p:sldId id="538" r:id="rId50"/>
    <p:sldId id="539" r:id="rId51"/>
    <p:sldId id="549" r:id="rId52"/>
    <p:sldId id="580" r:id="rId53"/>
    <p:sldId id="522" r:id="rId54"/>
    <p:sldId id="523" r:id="rId55"/>
    <p:sldId id="550" r:id="rId56"/>
    <p:sldId id="524" r:id="rId57"/>
    <p:sldId id="556" r:id="rId58"/>
    <p:sldId id="525" r:id="rId59"/>
    <p:sldId id="551" r:id="rId60"/>
    <p:sldId id="554" r:id="rId61"/>
    <p:sldId id="527" r:id="rId62"/>
    <p:sldId id="528" r:id="rId63"/>
    <p:sldId id="529" r:id="rId64"/>
    <p:sldId id="531" r:id="rId65"/>
    <p:sldId id="557" r:id="rId66"/>
    <p:sldId id="558" r:id="rId67"/>
    <p:sldId id="559" r:id="rId68"/>
    <p:sldId id="560" r:id="rId69"/>
    <p:sldId id="561" r:id="rId70"/>
    <p:sldId id="581" r:id="rId71"/>
    <p:sldId id="562" r:id="rId72"/>
    <p:sldId id="563" r:id="rId73"/>
    <p:sldId id="564" r:id="rId74"/>
    <p:sldId id="565" r:id="rId75"/>
    <p:sldId id="566" r:id="rId76"/>
    <p:sldId id="567"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009999"/>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a:t>
            </a:r>
            <a:br>
              <a:rPr kumimoji="1" lang="en-US" altLang="ja-JP" dirty="0"/>
            </a:br>
            <a:endParaRPr kumimoji="1" lang="en-US" altLang="ja-JP" dirty="0"/>
          </a:p>
          <a:p>
            <a:pPr lvl="1"/>
            <a:r>
              <a:rPr kumimoji="1" lang="en-US" altLang="ja-JP" dirty="0"/>
              <a:t>【</a:t>
            </a:r>
            <a:r>
              <a:rPr kumimoji="1" lang="ja-JP" altLang="en-US" dirty="0"/>
              <a:t>原因</a:t>
            </a:r>
            <a:r>
              <a:rPr kumimoji="1" lang="en-US" altLang="ja-JP" dirty="0"/>
              <a:t>】</a:t>
            </a:r>
            <a:br>
              <a:rPr kumimoji="1" lang="en-US" altLang="ja-JP" dirty="0"/>
            </a:br>
            <a:r>
              <a:rPr kumimoji="1" lang="en-US" altLang="ja-JP" dirty="0"/>
              <a:t>PC</a:t>
            </a:r>
            <a:r>
              <a:rPr kumimoji="1" lang="ja-JP" altLang="en-US" dirty="0"/>
              <a:t>内に、</a:t>
            </a:r>
            <a:br>
              <a:rPr kumimoji="1" lang="en-US" altLang="ja-JP" dirty="0"/>
            </a:br>
            <a:r>
              <a:rPr kumimoji="1" lang="ja-JP" altLang="en-US" dirty="0"/>
              <a:t>①</a:t>
            </a:r>
            <a:r>
              <a:rPr kumimoji="1" lang="en-US" altLang="ja-JP" dirty="0">
                <a:solidFill>
                  <a:srgbClr val="0000FF"/>
                </a:solidFill>
              </a:rPr>
              <a:t>OneDrive</a:t>
            </a:r>
            <a:r>
              <a:rPr kumimoji="1" lang="ja-JP" altLang="en-US" dirty="0">
                <a:solidFill>
                  <a:srgbClr val="0000FF"/>
                </a:solidFill>
              </a:rPr>
              <a:t>用の</a:t>
            </a:r>
            <a:r>
              <a:rPr kumimoji="1" lang="en-US" altLang="ja-JP" dirty="0">
                <a:solidFill>
                  <a:srgbClr val="0000FF"/>
                </a:solidFill>
              </a:rPr>
              <a:t>Documents</a:t>
            </a:r>
            <a:r>
              <a:rPr kumimoji="1" lang="ja-JP" altLang="en-US" dirty="0"/>
              <a:t>フォルダ</a:t>
            </a:r>
            <a:br>
              <a:rPr kumimoji="1" lang="en-US" altLang="ja-JP" dirty="0"/>
            </a:br>
            <a:r>
              <a:rPr kumimoji="1" lang="ja-JP" altLang="en-US" dirty="0"/>
              <a:t>②</a:t>
            </a:r>
            <a:r>
              <a:rPr kumimoji="1" lang="ja-JP" altLang="en-US" dirty="0">
                <a:solidFill>
                  <a:srgbClr val="00B050"/>
                </a:solidFill>
              </a:rPr>
              <a:t>ローカル</a:t>
            </a:r>
            <a:r>
              <a:rPr kumimoji="1" lang="en-US" altLang="ja-JP" dirty="0">
                <a:solidFill>
                  <a:srgbClr val="00B050"/>
                </a:solidFill>
              </a:rPr>
              <a:t>PC</a:t>
            </a:r>
            <a:r>
              <a:rPr kumimoji="1" lang="ja-JP" altLang="en-US" dirty="0">
                <a:solidFill>
                  <a:srgbClr val="00B050"/>
                </a:solidFill>
              </a:rPr>
              <a:t>用の</a:t>
            </a:r>
            <a:r>
              <a:rPr kumimoji="1" lang="en-US" altLang="ja-JP" dirty="0">
                <a:solidFill>
                  <a:srgbClr val="00B050"/>
                </a:solidFill>
              </a:rPr>
              <a:t>Documents</a:t>
            </a:r>
            <a:r>
              <a:rPr kumimoji="1" lang="ja-JP" altLang="en-US" dirty="0"/>
              <a:t>フォルダ</a:t>
            </a:r>
            <a:br>
              <a:rPr kumimoji="1" lang="en-US" altLang="ja-JP" dirty="0"/>
            </a:br>
            <a:r>
              <a:rPr kumimoji="1" lang="ja-JP" altLang="en-US" dirty="0"/>
              <a:t>の</a:t>
            </a:r>
            <a:r>
              <a:rPr kumimoji="1" lang="en-US" altLang="ja-JP" dirty="0"/>
              <a:t>2</a:t>
            </a:r>
            <a:r>
              <a:rPr kumimoji="1" lang="ja-JP" altLang="en-US" dirty="0"/>
              <a:t>種類が存在するため、間違った</a:t>
            </a:r>
            <a:r>
              <a:rPr kumimoji="1" lang="en-US" altLang="ja-JP" dirty="0"/>
              <a:t>Documents</a:t>
            </a:r>
            <a:r>
              <a:rPr kumimoji="1" lang="ja-JP" altLang="en-US" dirty="0"/>
              <a:t>フォルダに</a:t>
            </a:r>
            <a:br>
              <a:rPr kumimoji="1" lang="en-US" altLang="ja-JP" dirty="0"/>
            </a:br>
            <a:r>
              <a:rPr kumimoji="1" lang="en-US" altLang="ja-JP" dirty="0">
                <a:solidFill>
                  <a:srgbClr val="FF0000"/>
                </a:solidFill>
              </a:rPr>
              <a:t>OpenSiv3D_0.6.15.zip</a:t>
            </a:r>
            <a:r>
              <a:rPr kumimoji="1" lang="ja-JP" altLang="en-US" dirty="0"/>
              <a:t>がインストールされている</a:t>
            </a:r>
            <a:br>
              <a:rPr kumimoji="1" lang="en-US" altLang="ja-JP" dirty="0"/>
            </a:br>
            <a:endParaRPr kumimoji="1" lang="en-US" altLang="ja-JP" sz="3200" dirty="0"/>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DFBF4-BCCD-1559-9DA7-0F44DB0B64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8805AA-DC09-DBDC-6A91-C172CD2D0B9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E05A7E5-261B-9A55-5782-2513162923CD}"/>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手順①</a:t>
            </a:r>
            <a:br>
              <a:rPr kumimoji="1" lang="en-US" altLang="ja-JP" dirty="0"/>
            </a:br>
            <a:r>
              <a:rPr kumimoji="1" lang="en-US" altLang="ja-JP" dirty="0" err="1"/>
              <a:t>VisualStudio</a:t>
            </a:r>
            <a:r>
              <a:rPr kumimoji="1" lang="ja-JP" altLang="en-US" dirty="0"/>
              <a:t>の</a:t>
            </a:r>
            <a:r>
              <a:rPr kumimoji="1" lang="en-US" altLang="ja-JP" dirty="0"/>
              <a:t>【</a:t>
            </a:r>
            <a:r>
              <a:rPr kumimoji="1" lang="ja-JP" altLang="en-US" dirty="0"/>
              <a:t>ツール</a:t>
            </a:r>
            <a:r>
              <a:rPr kumimoji="1" lang="en-US" altLang="ja-JP" dirty="0"/>
              <a:t>】</a:t>
            </a:r>
            <a:r>
              <a:rPr kumimoji="1" lang="ja-JP" altLang="en-US" dirty="0"/>
              <a:t>＞</a:t>
            </a:r>
            <a:r>
              <a:rPr kumimoji="1" lang="en-US" altLang="ja-JP" dirty="0"/>
              <a:t>【</a:t>
            </a:r>
            <a:r>
              <a:rPr kumimoji="1" lang="ja-JP" altLang="en-US" dirty="0"/>
              <a:t>オプション</a:t>
            </a:r>
            <a:r>
              <a:rPr kumimoji="1" lang="en-US" altLang="ja-JP" dirty="0"/>
              <a:t>】</a:t>
            </a:r>
            <a:br>
              <a:rPr kumimoji="1" lang="en-US" altLang="ja-JP" dirty="0"/>
            </a:br>
            <a:r>
              <a:rPr kumimoji="1" lang="ja-JP" altLang="en-US" dirty="0"/>
              <a:t>＞</a:t>
            </a:r>
            <a:r>
              <a:rPr kumimoji="1" lang="en-US" altLang="ja-JP" dirty="0"/>
              <a:t>【</a:t>
            </a:r>
            <a:r>
              <a:rPr kumimoji="1" lang="ja-JP" altLang="en-US" dirty="0"/>
              <a:t>プロジェクトおよびソリューション</a:t>
            </a:r>
            <a:r>
              <a:rPr kumimoji="1" lang="en-US" altLang="ja-JP" dirty="0"/>
              <a:t>】</a:t>
            </a:r>
            <a:br>
              <a:rPr kumimoji="1" lang="en-US" altLang="ja-JP" dirty="0"/>
            </a:br>
            <a:r>
              <a:rPr kumimoji="1" lang="ja-JP" altLang="en-US" dirty="0"/>
              <a:t>＞</a:t>
            </a:r>
            <a:r>
              <a:rPr kumimoji="1" lang="en-US" altLang="ja-JP" dirty="0"/>
              <a:t>【</a:t>
            </a:r>
            <a:r>
              <a:rPr kumimoji="1" lang="ja-JP" altLang="en-US" dirty="0"/>
              <a:t>場所</a:t>
            </a:r>
            <a:r>
              <a:rPr kumimoji="1" lang="en-US" altLang="ja-JP" dirty="0"/>
              <a:t>】</a:t>
            </a:r>
            <a:r>
              <a:rPr kumimoji="1" lang="ja-JP" altLang="en-US" dirty="0"/>
              <a:t>＞</a:t>
            </a:r>
            <a:r>
              <a:rPr kumimoji="1" lang="en-US" altLang="ja-JP" dirty="0"/>
              <a:t>【</a:t>
            </a:r>
            <a:r>
              <a:rPr kumimoji="1" lang="ja-JP" altLang="en-US" dirty="0"/>
              <a:t>ユーザープロジェクトテンプレートの場所</a:t>
            </a:r>
            <a:r>
              <a:rPr kumimoji="1" lang="en-US" altLang="ja-JP" dirty="0"/>
              <a:t>】</a:t>
            </a:r>
            <a:br>
              <a:rPr kumimoji="1" lang="en-US" altLang="ja-JP" dirty="0"/>
            </a:br>
            <a:r>
              <a:rPr kumimoji="1" lang="ja-JP" altLang="en-US" dirty="0"/>
              <a:t>に設定されているフォルダをエクスプローラで開いたとき</a:t>
            </a:r>
            <a:br>
              <a:rPr kumimoji="1" lang="en-US" altLang="ja-JP" dirty="0"/>
            </a:br>
            <a:r>
              <a:rPr kumimoji="1" lang="ja-JP" altLang="en-US" dirty="0"/>
              <a:t>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84048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D2DA1-5533-0E1B-8ED8-E0D380862F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D3CD2D3-2ED1-4298-5C1E-D4646415A3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A388E1A-4812-EB92-140A-DE10CF421C44}"/>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手順②</a:t>
            </a:r>
            <a:br>
              <a:rPr kumimoji="1" lang="en-US" altLang="ja-JP" dirty="0"/>
            </a:br>
            <a:r>
              <a:rPr kumimoji="1" lang="ja-JP" altLang="en-US" dirty="0"/>
              <a:t>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ない場合は、</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r>
              <a:rPr kumimoji="1" lang="ja-JP" altLang="en-US" dirty="0"/>
              <a:t>から上記ファイルをコピーする</a:t>
            </a:r>
            <a:br>
              <a:rPr kumimoji="1" lang="en-US" altLang="ja-JP" dirty="0"/>
            </a:b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189205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62451-59A3-E07F-DA4D-5ECDABFDEE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A9DDF41-91AF-4078-2605-54AD61FC75D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00B0442-899E-20B6-ADC8-634F2986A145}"/>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手順③</a:t>
            </a:r>
            <a:br>
              <a:rPr kumimoji="1" lang="en-US" altLang="ja-JP" dirty="0"/>
            </a:br>
            <a:r>
              <a:rPr kumimoji="1" lang="en-US" altLang="ja-JP" dirty="0"/>
              <a:t>C:\Users\(</a:t>
            </a:r>
            <a:r>
              <a:rPr kumimoji="1" lang="ja-JP" altLang="en-US" dirty="0"/>
              <a:t>自分のユーザ名</a:t>
            </a:r>
            <a:r>
              <a:rPr kumimoji="1" lang="en-US" altLang="ja-JP" dirty="0"/>
              <a:t>)</a:t>
            </a:r>
            <a:br>
              <a:rPr kumimoji="1" lang="en-US" altLang="ja-JP" dirty="0"/>
            </a:br>
            <a:r>
              <a:rPr kumimoji="1" lang="pt-BR" altLang="ja-JP" dirty="0">
                <a:solidFill>
                  <a:srgbClr val="FF0000"/>
                </a:solidFill>
              </a:rPr>
              <a:t>\</a:t>
            </a:r>
            <a:r>
              <a:rPr kumimoji="1" lang="en-US" altLang="ja-JP" dirty="0">
                <a:solidFill>
                  <a:srgbClr val="FF0000"/>
                </a:solidFill>
              </a:rPr>
              <a:t>OneDrive</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にファイルをコピーする</a:t>
            </a:r>
            <a:br>
              <a:rPr kumimoji="1" lang="en-US" altLang="ja-JP" dirty="0"/>
            </a:b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06518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344319" y="1721541"/>
            <a:ext cx="5827059" cy="4399284"/>
          </a:xfrm>
          <a:prstGeom prst="rect">
            <a:avLst/>
          </a:prstGeom>
        </p:spPr>
      </p:pic>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2755912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00FF"/>
                </a:solidFill>
              </a:rPr>
              <a:t>整数型</a:t>
            </a:r>
            <a:r>
              <a:rPr kumimoji="1" lang="ja-JP" altLang="en-US" sz="2400" dirty="0"/>
              <a:t>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400453" y="4029174"/>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en-US" altLang="ja-JP" sz="2400" dirty="0">
                <a:solidFill>
                  <a:srgbClr val="0000FF"/>
                </a:solidFill>
              </a:rPr>
              <a:t>double</a:t>
            </a:r>
            <a:r>
              <a:rPr kumimoji="1" lang="ja-JP" altLang="en-US" sz="2400" dirty="0">
                <a:solidFill>
                  <a:srgbClr val="0000FF"/>
                </a:solidFill>
              </a:rPr>
              <a:t>型</a:t>
            </a:r>
            <a:r>
              <a:rPr kumimoji="1" lang="ja-JP" altLang="en-US" sz="2400" dirty="0"/>
              <a:t>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959000" y="5174078"/>
            <a:ext cx="5813089"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a:t>
            </a:r>
            <a:r>
              <a:rPr kumimoji="1" lang="ja-JP" altLang="en-US" sz="2400" dirty="0">
                <a:solidFill>
                  <a:srgbClr val="FF0000"/>
                </a:solidFill>
              </a:rPr>
              <a:t>変更不可</a:t>
            </a:r>
            <a:r>
              <a:rPr kumimoji="1" lang="ja-JP" altLang="en-US" sz="2400" dirty="0"/>
              <a:t>）。</a:t>
            </a:r>
            <a:r>
              <a:rPr kumimoji="1" lang="en-US" altLang="ja-JP" sz="2400" dirty="0"/>
              <a:t>const</a:t>
            </a:r>
            <a:r>
              <a:rPr kumimoji="1" lang="ja-JP" altLang="en-US" sz="2400" dirty="0"/>
              <a:t>との</a:t>
            </a:r>
            <a:br>
              <a:rPr kumimoji="1" lang="en-US" altLang="ja-JP" sz="2400" dirty="0"/>
            </a:br>
            <a:r>
              <a:rPr kumimoji="1" lang="ja-JP" altLang="en-US" sz="2400" dirty="0"/>
              <a:t>違いはコンパイル時にすでに定数となっているので、メモリ節約や処理高速化が可能</a:t>
            </a:r>
          </a:p>
        </p:txBody>
      </p:sp>
    </p:spTree>
    <p:extLst>
      <p:ext uri="{BB962C8B-B14F-4D97-AF65-F5344CB8AC3E}">
        <p14:creationId xmlns:p14="http://schemas.microsoft.com/office/powerpoint/2010/main" val="402136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ピクセルの</a:t>
            </a:r>
            <a:r>
              <a:rPr kumimoji="1" lang="ja-JP" altLang="en-US" dirty="0">
                <a:solidFill>
                  <a:srgbClr val="FF0000"/>
                </a:solidFill>
              </a:rPr>
              <a:t>サイズ</a:t>
            </a:r>
            <a:r>
              <a:rPr kumimoji="1" lang="ja-JP" altLang="en-US" dirty="0"/>
              <a:t>（</a:t>
            </a:r>
            <a:r>
              <a:rPr kumimoji="1" lang="en-US" altLang="ja-JP" dirty="0" err="1"/>
              <a:t>BallSize</a:t>
            </a:r>
            <a:r>
              <a:rPr kumimoji="1" lang="ja-JP" altLang="en-US" dirty="0"/>
              <a:t>）と</a:t>
            </a:r>
            <a:br>
              <a:rPr kumimoji="1" lang="en-US" altLang="ja-JP" dirty="0"/>
            </a:br>
            <a:r>
              <a:rPr kumimoji="1" lang="en-US" altLang="ja-JP" dirty="0"/>
              <a:t>				</a:t>
            </a:r>
            <a:r>
              <a:rPr kumimoji="1" lang="ja-JP" altLang="en-US" dirty="0">
                <a:solidFill>
                  <a:srgbClr val="00B0F0"/>
                </a:solidFill>
              </a:rPr>
              <a:t>座標情報</a:t>
            </a:r>
            <a:r>
              <a:rPr kumimoji="1" lang="ja-JP" altLang="en-US" dirty="0"/>
              <a:t>（</a:t>
            </a:r>
            <a:r>
              <a:rPr kumimoji="1" lang="en-US" altLang="ja-JP" dirty="0" err="1"/>
              <a:t>BallInitialPos</a:t>
            </a:r>
            <a:r>
              <a:rPr kumimoji="1" lang="ja-JP" altLang="en-US" dirty="0"/>
              <a:t>）と</a:t>
            </a:r>
            <a:br>
              <a:rPr kumimoji="1" lang="en-US" altLang="ja-JP" dirty="0"/>
            </a:br>
            <a:r>
              <a:rPr kumimoji="1" lang="en-US" altLang="ja-JP" dirty="0"/>
              <a:t>				</a:t>
            </a:r>
            <a:r>
              <a:rPr kumimoji="1" lang="ja-JP" altLang="en-US" dirty="0">
                <a:solidFill>
                  <a:srgbClr val="00B050"/>
                </a:solidFill>
              </a:rPr>
              <a:t>速度ベクトル</a:t>
            </a:r>
            <a:r>
              <a:rPr kumimoji="1" lang="ja-JP" altLang="en-US" dirty="0"/>
              <a:t>（</a:t>
            </a:r>
            <a:r>
              <a:rPr lang="en-US" altLang="ja-JP" dirty="0" err="1"/>
              <a:t>ballVelocity</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a:t>
            </a:r>
            <a:r>
              <a:rPr lang="en-US" altLang="ja-JP" dirty="0"/>
              <a:t>800x600</a:t>
            </a:r>
            <a:r>
              <a:rPr lang="ja-JP" altLang="en-US" dirty="0"/>
              <a:t>のため、</a:t>
            </a:r>
            <a:br>
              <a:rPr lang="en-US" altLang="ja-JP" dirty="0"/>
            </a:br>
            <a:r>
              <a:rPr lang="en-US" altLang="ja-JP" dirty="0"/>
              <a:t>				x= 0, </a:t>
            </a:r>
            <a:r>
              <a:rPr lang="en-US" altLang="ja-JP" dirty="0" err="1"/>
              <a:t>SceneSize.x</a:t>
            </a:r>
            <a:r>
              <a:rPr lang="ja-JP" altLang="en-US" dirty="0"/>
              <a:t>（</a:t>
            </a:r>
            <a:r>
              <a:rPr lang="en-US" altLang="ja-JP" dirty="0"/>
              <a:t>800</a:t>
            </a:r>
            <a:r>
              <a:rPr lang="ja-JP" altLang="en-US" dirty="0"/>
              <a:t>）</a:t>
            </a:r>
            <a:br>
              <a:rPr lang="en-US" altLang="ja-JP" dirty="0"/>
            </a:br>
            <a:r>
              <a:rPr lang="en-US" altLang="ja-JP" dirty="0"/>
              <a:t>				y= 0, </a:t>
            </a:r>
            <a:r>
              <a:rPr lang="en-US" altLang="ja-JP" dirty="0" err="1"/>
              <a:t>SceneSize.y</a:t>
            </a:r>
            <a:r>
              <a:rPr lang="ja-JP" altLang="en-US" dirty="0"/>
              <a:t>（</a:t>
            </a:r>
            <a:r>
              <a:rPr lang="en-US" altLang="ja-JP" dirty="0"/>
              <a:t>600</a:t>
            </a:r>
            <a:r>
              <a:rPr lang="ja-JP" altLang="en-US" dirty="0"/>
              <a:t>）</a:t>
            </a:r>
            <a:r>
              <a:rPr lang="en-US" altLang="ja-JP" dirty="0"/>
              <a:t> </a:t>
            </a:r>
            <a:br>
              <a:rPr lang="en-US" altLang="ja-JP" dirty="0"/>
            </a:br>
            <a:r>
              <a:rPr lang="en-US" altLang="ja-JP" dirty="0"/>
              <a:t>				</a:t>
            </a:r>
            <a:r>
              <a:rPr lang="ja-JP" altLang="en-US" dirty="0"/>
              <a:t>の</a:t>
            </a:r>
            <a:r>
              <a:rPr lang="en-US" altLang="ja-JP" dirty="0"/>
              <a:t>4</a:t>
            </a:r>
            <a:r>
              <a:rPr lang="ja-JP" altLang="en-US" dirty="0"/>
              <a:t>辺が壁</a:t>
            </a:r>
            <a:r>
              <a:rPr lang="ja-JP" altLang="en-US" dirty="0">
                <a:solidFill>
                  <a:schemeClr val="bg1"/>
                </a:solidFill>
              </a:rPr>
              <a:t>の範囲になる</a:t>
            </a:r>
            <a:endParaRPr kumimoji="1" lang="en-US" altLang="ja-JP" dirty="0">
              <a:solidFill>
                <a:schemeClr val="bg1"/>
              </a:solidFill>
            </a:endParaRPr>
          </a:p>
        </p:txBody>
      </p:sp>
    </p:spTree>
    <p:extLst>
      <p:ext uri="{BB962C8B-B14F-4D97-AF65-F5344CB8AC3E}">
        <p14:creationId xmlns:p14="http://schemas.microsoft.com/office/powerpoint/2010/main" val="186915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779922" y="2613984"/>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と半径</a:t>
            </a:r>
            <a:r>
              <a:rPr kumimoji="1" lang="en-US" altLang="ja-JP" sz="2400" dirty="0">
                <a:solidFill>
                  <a:srgbClr val="FF0000"/>
                </a:solidFill>
              </a:rPr>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cxnSp>
        <p:nvCxnSpPr>
          <p:cNvPr id="6" name="直線矢印コネクタ 5">
            <a:extLst>
              <a:ext uri="{FF2B5EF4-FFF2-40B4-BE49-F238E27FC236}">
                <a16:creationId xmlns:a16="http://schemas.microsoft.com/office/drawing/2014/main" id="{59580AEC-0A15-2F38-6A32-DB98CC93B473}"/>
              </a:ext>
            </a:extLst>
          </p:cNvPr>
          <p:cNvCxnSpPr/>
          <p:nvPr/>
        </p:nvCxnSpPr>
        <p:spPr>
          <a:xfrm>
            <a:off x="8219872" y="6498077"/>
            <a:ext cx="11867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C4A505C-1B6F-D6DE-D2AA-218B992C0276}"/>
              </a:ext>
            </a:extLst>
          </p:cNvPr>
          <p:cNvCxnSpPr>
            <a:cxnSpLocks/>
          </p:cNvCxnSpPr>
          <p:nvPr/>
        </p:nvCxnSpPr>
        <p:spPr>
          <a:xfrm flipV="1">
            <a:off x="8219872" y="4423909"/>
            <a:ext cx="0" cy="20784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C5E6A83-A0DA-3AA4-0556-701AD2FB4AE2}"/>
              </a:ext>
            </a:extLst>
          </p:cNvPr>
          <p:cNvSpPr txBox="1"/>
          <p:nvPr/>
        </p:nvSpPr>
        <p:spPr>
          <a:xfrm>
            <a:off x="8433881" y="6465652"/>
            <a:ext cx="612668" cy="369332"/>
          </a:xfrm>
          <a:prstGeom prst="rect">
            <a:avLst/>
          </a:prstGeom>
          <a:noFill/>
        </p:spPr>
        <p:txBody>
          <a:bodyPr wrap="none" rtlCol="0">
            <a:spAutoFit/>
          </a:bodyPr>
          <a:lstStyle/>
          <a:p>
            <a:r>
              <a:rPr kumimoji="1" lang="en-US" altLang="ja-JP" dirty="0"/>
              <a:t>100</a:t>
            </a:r>
            <a:endParaRPr kumimoji="1" lang="ja-JP" altLang="en-US" dirty="0"/>
          </a:p>
        </p:txBody>
      </p:sp>
      <p:sp>
        <p:nvSpPr>
          <p:cNvPr id="11" name="テキスト ボックス 10">
            <a:extLst>
              <a:ext uri="{FF2B5EF4-FFF2-40B4-BE49-F238E27FC236}">
                <a16:creationId xmlns:a16="http://schemas.microsoft.com/office/drawing/2014/main" id="{12772E79-3B8D-C202-13D6-77BBA587883D}"/>
              </a:ext>
            </a:extLst>
          </p:cNvPr>
          <p:cNvSpPr txBox="1"/>
          <p:nvPr/>
        </p:nvSpPr>
        <p:spPr>
          <a:xfrm>
            <a:off x="7464537" y="5241747"/>
            <a:ext cx="755335" cy="369332"/>
          </a:xfrm>
          <a:prstGeom prst="rect">
            <a:avLst/>
          </a:prstGeom>
          <a:noFill/>
        </p:spPr>
        <p:txBody>
          <a:bodyPr wrap="none" rtlCol="0">
            <a:spAutoFit/>
          </a:bodyPr>
          <a:lstStyle/>
          <a:p>
            <a:r>
              <a:rPr kumimoji="1" lang="en-US" altLang="ja-JP" dirty="0"/>
              <a:t>-480</a:t>
            </a:r>
            <a:endParaRPr kumimoji="1" lang="ja-JP" altLang="en-US" dirty="0"/>
          </a:p>
        </p:txBody>
      </p:sp>
      <p:cxnSp>
        <p:nvCxnSpPr>
          <p:cNvPr id="12" name="直線矢印コネクタ 11">
            <a:extLst>
              <a:ext uri="{FF2B5EF4-FFF2-40B4-BE49-F238E27FC236}">
                <a16:creationId xmlns:a16="http://schemas.microsoft.com/office/drawing/2014/main" id="{E3B0B425-3749-48ED-6906-9962218926D2}"/>
              </a:ext>
            </a:extLst>
          </p:cNvPr>
          <p:cNvCxnSpPr>
            <a:cxnSpLocks/>
          </p:cNvCxnSpPr>
          <p:nvPr/>
        </p:nvCxnSpPr>
        <p:spPr>
          <a:xfrm flipV="1">
            <a:off x="8219872" y="4460644"/>
            <a:ext cx="1118681" cy="20050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7FEB054-E62C-0A71-CB56-B862709CF565}"/>
              </a:ext>
            </a:extLst>
          </p:cNvPr>
          <p:cNvSpPr txBox="1"/>
          <p:nvPr/>
        </p:nvSpPr>
        <p:spPr>
          <a:xfrm>
            <a:off x="9388894" y="6280986"/>
            <a:ext cx="327334" cy="369332"/>
          </a:xfrm>
          <a:prstGeom prst="rect">
            <a:avLst/>
          </a:prstGeom>
          <a:noFill/>
        </p:spPr>
        <p:txBody>
          <a:bodyPr wrap="none" rtlCol="0">
            <a:spAutoFit/>
          </a:bodyPr>
          <a:lstStyle/>
          <a:p>
            <a:r>
              <a:rPr kumimoji="1" lang="en-US" altLang="ja-JP" dirty="0"/>
              <a:t>x</a:t>
            </a:r>
            <a:endParaRPr kumimoji="1" lang="ja-JP" altLang="en-US" dirty="0"/>
          </a:p>
        </p:txBody>
      </p:sp>
      <p:sp>
        <p:nvSpPr>
          <p:cNvPr id="17" name="テキスト ボックス 16">
            <a:extLst>
              <a:ext uri="{FF2B5EF4-FFF2-40B4-BE49-F238E27FC236}">
                <a16:creationId xmlns:a16="http://schemas.microsoft.com/office/drawing/2014/main" id="{94520784-003A-5334-5806-143A86AE9ABF}"/>
              </a:ext>
            </a:extLst>
          </p:cNvPr>
          <p:cNvSpPr txBox="1"/>
          <p:nvPr/>
        </p:nvSpPr>
        <p:spPr>
          <a:xfrm>
            <a:off x="8056205" y="4056933"/>
            <a:ext cx="327334" cy="369332"/>
          </a:xfrm>
          <a:prstGeom prst="rect">
            <a:avLst/>
          </a:prstGeom>
          <a:noFill/>
        </p:spPr>
        <p:txBody>
          <a:bodyPr wrap="none" rtlCol="0">
            <a:spAutoFit/>
          </a:bodyPr>
          <a:lstStyle/>
          <a:p>
            <a:r>
              <a:rPr kumimoji="1" lang="en-US" altLang="ja-JP" dirty="0"/>
              <a:t>y</a:t>
            </a:r>
            <a:endParaRPr kumimoji="1" lang="ja-JP" altLang="en-US" dirty="0"/>
          </a:p>
        </p:txBody>
      </p:sp>
      <p:sp>
        <p:nvSpPr>
          <p:cNvPr id="18" name="テキスト ボックス 17">
            <a:extLst>
              <a:ext uri="{FF2B5EF4-FFF2-40B4-BE49-F238E27FC236}">
                <a16:creationId xmlns:a16="http://schemas.microsoft.com/office/drawing/2014/main" id="{CE4F30B5-6C44-FF2D-261D-081234871334}"/>
              </a:ext>
            </a:extLst>
          </p:cNvPr>
          <p:cNvSpPr txBox="1"/>
          <p:nvPr/>
        </p:nvSpPr>
        <p:spPr>
          <a:xfrm>
            <a:off x="8546246" y="4046234"/>
            <a:ext cx="1896673" cy="369332"/>
          </a:xfrm>
          <a:prstGeom prst="rect">
            <a:avLst/>
          </a:prstGeom>
          <a:noFill/>
        </p:spPr>
        <p:txBody>
          <a:bodyPr wrap="none" rtlCol="0">
            <a:spAutoFit/>
          </a:bodyPr>
          <a:lstStyle/>
          <a:p>
            <a:r>
              <a:rPr kumimoji="1" lang="en-US" altLang="ja-JP" dirty="0" err="1"/>
              <a:t>ballVelocity</a:t>
            </a:r>
            <a:endParaRPr kumimoji="1" lang="ja-JP" altLang="en-US" dirty="0"/>
          </a:p>
        </p:txBody>
      </p:sp>
    </p:spTree>
    <p:extLst>
      <p:ext uri="{BB962C8B-B14F-4D97-AF65-F5344CB8AC3E}">
        <p14:creationId xmlns:p14="http://schemas.microsoft.com/office/powerpoint/2010/main" val="370171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807963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solidFill>
                  <a:srgbClr val="00B050"/>
                </a:solidFill>
              </a:rPr>
              <a:t>位置やサイズ情報を持った図形</a:t>
            </a:r>
            <a:r>
              <a:rPr kumimoji="1" lang="ja-JP" altLang="en-US" sz="2400" dirty="0"/>
              <a:t>を描画する。引数は色指定</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27F48131-21A3-F48F-660F-6BD3E519E296}"/>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7E8F8D2D-42C3-DAC4-D535-750506A91DE9}"/>
              </a:ext>
            </a:extLst>
          </p:cNvPr>
          <p:cNvCxnSpPr/>
          <p:nvPr/>
        </p:nvCxnSpPr>
        <p:spPr>
          <a:xfrm>
            <a:off x="2083334" y="1679426"/>
            <a:ext cx="27140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6462C269-B8CA-C306-AD0B-AC1FE75C585C}"/>
              </a:ext>
            </a:extLst>
          </p:cNvPr>
          <p:cNvSpPr/>
          <p:nvPr/>
        </p:nvSpPr>
        <p:spPr>
          <a:xfrm>
            <a:off x="3200399" y="1673859"/>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14F726E-E9FD-6122-52FE-0FD806E3B6CD}"/>
              </a:ext>
            </a:extLst>
          </p:cNvPr>
          <p:cNvSpPr/>
          <p:nvPr/>
        </p:nvSpPr>
        <p:spPr>
          <a:xfrm>
            <a:off x="2452990" y="3349007"/>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C33D85A-CD06-8FAF-C181-D86AE8E211AF}"/>
              </a:ext>
            </a:extLst>
          </p:cNvPr>
          <p:cNvSpPr/>
          <p:nvPr/>
        </p:nvSpPr>
        <p:spPr>
          <a:xfrm>
            <a:off x="3985091" y="3309470"/>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41650D46-7B63-2EE4-FD1A-987C038D11E0}"/>
              </a:ext>
            </a:extLst>
          </p:cNvPr>
          <p:cNvCxnSpPr>
            <a:cxnSpLocks/>
          </p:cNvCxnSpPr>
          <p:nvPr/>
        </p:nvCxnSpPr>
        <p:spPr>
          <a:xfrm flipV="1">
            <a:off x="2739954" y="2113838"/>
            <a:ext cx="585283" cy="118252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44FB9F1-71AE-B808-8F2E-7540C0CF4993}"/>
              </a:ext>
            </a:extLst>
          </p:cNvPr>
          <p:cNvCxnSpPr>
            <a:cxnSpLocks/>
          </p:cNvCxnSpPr>
          <p:nvPr/>
        </p:nvCxnSpPr>
        <p:spPr>
          <a:xfrm>
            <a:off x="3574911" y="2142814"/>
            <a:ext cx="515570" cy="1124575"/>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7615B76-F9C0-D36B-3C67-C2BE65C549FB}"/>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上向き（</a:t>
            </a:r>
            <a:r>
              <a:rPr kumimoji="1" lang="en-US" altLang="ja-JP" sz="2400" b="1" dirty="0">
                <a:solidFill>
                  <a:srgbClr val="FF0000"/>
                </a:solidFill>
              </a:rPr>
              <a:t>-y</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y</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spTree>
    <p:extLst>
      <p:ext uri="{BB962C8B-B14F-4D97-AF65-F5344CB8AC3E}">
        <p14:creationId xmlns:p14="http://schemas.microsoft.com/office/powerpoint/2010/main" val="2533232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2BAD7-561B-0FDF-7DD1-8F5C4271402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0F9976-89A0-809E-22A0-2D24C189ECC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BB55922-1D6B-B919-1EB1-0B1AC0718EFA}"/>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B5EF793D-2C83-3ABC-CE7C-54CCF7CD52E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E5BE4507-C677-72AF-EDFD-29B80315A4A3}"/>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9F4E70B5-CE01-4464-F1E3-BCD10723AC21}"/>
              </a:ext>
            </a:extLst>
          </p:cNvPr>
          <p:cNvCxnSpPr/>
          <p:nvPr/>
        </p:nvCxnSpPr>
        <p:spPr>
          <a:xfrm>
            <a:off x="2083334" y="1679426"/>
            <a:ext cx="27140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3B330EFC-24B6-E746-3325-5D667C5AAA0B}"/>
              </a:ext>
            </a:extLst>
          </p:cNvPr>
          <p:cNvSpPr/>
          <p:nvPr/>
        </p:nvSpPr>
        <p:spPr>
          <a:xfrm>
            <a:off x="3200399" y="1673859"/>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122BF85-D6A4-1811-B0B1-14D0E4F47D54}"/>
              </a:ext>
            </a:extLst>
          </p:cNvPr>
          <p:cNvSpPr/>
          <p:nvPr/>
        </p:nvSpPr>
        <p:spPr>
          <a:xfrm>
            <a:off x="2452990" y="3349007"/>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80E7174-B68E-DDBC-3F3F-6D6A0E8F216B}"/>
              </a:ext>
            </a:extLst>
          </p:cNvPr>
          <p:cNvSpPr/>
          <p:nvPr/>
        </p:nvSpPr>
        <p:spPr>
          <a:xfrm>
            <a:off x="3985091" y="3309470"/>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EED901BB-8B5A-DC63-A0F3-9F0140E922C8}"/>
              </a:ext>
            </a:extLst>
          </p:cNvPr>
          <p:cNvCxnSpPr>
            <a:cxnSpLocks/>
          </p:cNvCxnSpPr>
          <p:nvPr/>
        </p:nvCxnSpPr>
        <p:spPr>
          <a:xfrm flipV="1">
            <a:off x="2739954" y="2113838"/>
            <a:ext cx="585283" cy="118252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210897FC-31D2-018A-8A84-59E90D15AB36}"/>
              </a:ext>
            </a:extLst>
          </p:cNvPr>
          <p:cNvCxnSpPr>
            <a:cxnSpLocks/>
          </p:cNvCxnSpPr>
          <p:nvPr/>
        </p:nvCxnSpPr>
        <p:spPr>
          <a:xfrm>
            <a:off x="3574911" y="2142814"/>
            <a:ext cx="515570" cy="1124575"/>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53DC63D-C82B-2913-CF57-AF61204828EC}"/>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上向き（</a:t>
            </a:r>
            <a:r>
              <a:rPr kumimoji="1" lang="en-US" altLang="ja-JP" sz="2400" b="1" dirty="0">
                <a:solidFill>
                  <a:srgbClr val="FF0000"/>
                </a:solidFill>
              </a:rPr>
              <a:t>-y</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y</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B74559D7-F032-B22A-5810-15FE644B9363}"/>
              </a:ext>
            </a:extLst>
          </p:cNvPr>
          <p:cNvCxnSpPr/>
          <p:nvPr/>
        </p:nvCxnSpPr>
        <p:spPr>
          <a:xfrm flipV="1">
            <a:off x="2746436" y="2113838"/>
            <a:ext cx="0" cy="115355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48BC5F6-2C1F-E1BE-7D0E-DF54BFE3FA2F}"/>
              </a:ext>
            </a:extLst>
          </p:cNvPr>
          <p:cNvCxnSpPr>
            <a:cxnSpLocks/>
          </p:cNvCxnSpPr>
          <p:nvPr/>
        </p:nvCxnSpPr>
        <p:spPr>
          <a:xfrm>
            <a:off x="3574904" y="2142814"/>
            <a:ext cx="0" cy="115355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AD30EC9-56CB-7818-578C-BBF419E1BADA}"/>
              </a:ext>
            </a:extLst>
          </p:cNvPr>
          <p:cNvCxnSpPr>
            <a:cxnSpLocks/>
          </p:cNvCxnSpPr>
          <p:nvPr/>
        </p:nvCxnSpPr>
        <p:spPr>
          <a:xfrm>
            <a:off x="2746436" y="3267389"/>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2C5DF4F6-2D28-F961-8B50-2E8B7FB8DB39}"/>
              </a:ext>
            </a:extLst>
          </p:cNvPr>
          <p:cNvCxnSpPr>
            <a:cxnSpLocks/>
          </p:cNvCxnSpPr>
          <p:nvPr/>
        </p:nvCxnSpPr>
        <p:spPr>
          <a:xfrm>
            <a:off x="3570033" y="2148194"/>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715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E40EF-3EF6-2C3E-362D-6B875C5B1D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86B44A-2AB7-6339-2549-C5E2DA6B24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674F590-283C-60B1-ECE9-6EC574978BE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4636B86-87EE-882C-85FC-C32E8F9BD661}"/>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2AE0468-56A5-8FB4-7B95-2147A2473226}"/>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D6258439-DC98-65DA-BD97-C36FCF20BEEC}"/>
              </a:ext>
            </a:extLst>
          </p:cNvPr>
          <p:cNvCxnSpPr/>
          <p:nvPr/>
        </p:nvCxnSpPr>
        <p:spPr>
          <a:xfrm>
            <a:off x="2083334" y="1679426"/>
            <a:ext cx="27140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D2623A9-D39E-8A53-D483-57ED5DFD337B}"/>
              </a:ext>
            </a:extLst>
          </p:cNvPr>
          <p:cNvSpPr/>
          <p:nvPr/>
        </p:nvSpPr>
        <p:spPr>
          <a:xfrm>
            <a:off x="3200399" y="1673859"/>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F077E3C-CBAE-E2CB-0401-E509D2162154}"/>
              </a:ext>
            </a:extLst>
          </p:cNvPr>
          <p:cNvSpPr/>
          <p:nvPr/>
        </p:nvSpPr>
        <p:spPr>
          <a:xfrm>
            <a:off x="2452990" y="3349007"/>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8A21D8D-76F6-3CF1-06E0-F197A7F4DC08}"/>
              </a:ext>
            </a:extLst>
          </p:cNvPr>
          <p:cNvSpPr/>
          <p:nvPr/>
        </p:nvSpPr>
        <p:spPr>
          <a:xfrm>
            <a:off x="3985091" y="3309470"/>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D7BEB51A-9C44-1C8C-A3D7-4F51C8BE2A1D}"/>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上向き（</a:t>
            </a:r>
            <a:r>
              <a:rPr kumimoji="1" lang="en-US" altLang="ja-JP" sz="2400" b="1" dirty="0">
                <a:solidFill>
                  <a:srgbClr val="FF0000"/>
                </a:solidFill>
              </a:rPr>
              <a:t>-y</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y</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1BA0F7CA-EE17-F4DD-5A30-DCF822B8E731}"/>
              </a:ext>
            </a:extLst>
          </p:cNvPr>
          <p:cNvCxnSpPr/>
          <p:nvPr/>
        </p:nvCxnSpPr>
        <p:spPr>
          <a:xfrm flipV="1">
            <a:off x="2746436" y="2113838"/>
            <a:ext cx="0" cy="115355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050D060-0D07-1633-056B-5EDF649B5ECD}"/>
              </a:ext>
            </a:extLst>
          </p:cNvPr>
          <p:cNvCxnSpPr>
            <a:cxnSpLocks/>
          </p:cNvCxnSpPr>
          <p:nvPr/>
        </p:nvCxnSpPr>
        <p:spPr>
          <a:xfrm>
            <a:off x="3574904" y="2142814"/>
            <a:ext cx="0" cy="115355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7F878A9-EB0D-503E-4B6C-D380BC2D83B4}"/>
              </a:ext>
            </a:extLst>
          </p:cNvPr>
          <p:cNvCxnSpPr>
            <a:cxnSpLocks/>
          </p:cNvCxnSpPr>
          <p:nvPr/>
        </p:nvCxnSpPr>
        <p:spPr>
          <a:xfrm>
            <a:off x="2746436" y="3267389"/>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B177B3CB-75E0-C036-0536-EAF905B14E7A}"/>
              </a:ext>
            </a:extLst>
          </p:cNvPr>
          <p:cNvCxnSpPr>
            <a:cxnSpLocks/>
          </p:cNvCxnSpPr>
          <p:nvPr/>
        </p:nvCxnSpPr>
        <p:spPr>
          <a:xfrm>
            <a:off x="3570033" y="2148194"/>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183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AF79-9A1F-EC04-2C7B-F87F287B20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BF8F736-B66B-08A5-29A0-D2FEBA7E5E1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645B1FB-0293-9921-E82B-347CFA618E6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AD7911D-3CD2-A161-2A41-13701DB165C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8FCAD9A-64B3-F70D-9FF9-4FA7601EEE72}"/>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337C85D6-3FFD-2274-487A-2379F61F5C00}"/>
              </a:ext>
            </a:extLst>
          </p:cNvPr>
          <p:cNvCxnSpPr>
            <a:cxnSpLocks/>
          </p:cNvCxnSpPr>
          <p:nvPr/>
        </p:nvCxnSpPr>
        <p:spPr>
          <a:xfrm>
            <a:off x="2083334" y="1679426"/>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3CF35042-4E15-C74F-B3B8-FAB4819B455D}"/>
              </a:ext>
            </a:extLst>
          </p:cNvPr>
          <p:cNvSpPr/>
          <p:nvPr/>
        </p:nvSpPr>
        <p:spPr>
          <a:xfrm>
            <a:off x="3683509" y="3044151"/>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28D6F1E-0A00-7F59-FDBF-BCA1A8F3AE6B}"/>
              </a:ext>
            </a:extLst>
          </p:cNvPr>
          <p:cNvSpPr/>
          <p:nvPr/>
        </p:nvSpPr>
        <p:spPr>
          <a:xfrm>
            <a:off x="2089817" y="252365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9D82CCA2-6FE4-3F66-ECEF-E8B3ADC690A1}"/>
              </a:ext>
            </a:extLst>
          </p:cNvPr>
          <p:cNvSpPr/>
          <p:nvPr/>
        </p:nvSpPr>
        <p:spPr>
          <a:xfrm>
            <a:off x="3658407" y="1903982"/>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9CEA3ADE-326F-F164-2284-1FF91B7F94BD}"/>
              </a:ext>
            </a:extLst>
          </p:cNvPr>
          <p:cNvCxnSpPr>
            <a:cxnSpLocks/>
          </p:cNvCxnSpPr>
          <p:nvPr/>
        </p:nvCxnSpPr>
        <p:spPr>
          <a:xfrm flipH="1" flipV="1">
            <a:off x="2521067" y="2871074"/>
            <a:ext cx="1134910" cy="344733"/>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6A10FD38-4BA2-3842-4293-56CE184E4466}"/>
              </a:ext>
            </a:extLst>
          </p:cNvPr>
          <p:cNvCxnSpPr>
            <a:cxnSpLocks/>
          </p:cNvCxnSpPr>
          <p:nvPr/>
        </p:nvCxnSpPr>
        <p:spPr>
          <a:xfrm flipV="1">
            <a:off x="2555134" y="2170511"/>
            <a:ext cx="1073289" cy="403446"/>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F90FE437-9037-32C9-9EFB-5362B958813D}"/>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左向き（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spTree>
    <p:extLst>
      <p:ext uri="{BB962C8B-B14F-4D97-AF65-F5344CB8AC3E}">
        <p14:creationId xmlns:p14="http://schemas.microsoft.com/office/powerpoint/2010/main" val="3028838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FBEA4-0C70-3A08-EA02-5698603CC9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5428DC-A4F6-4A84-E548-B98ADDC7BE3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D385446-7460-993A-3E73-DDE2C8BC664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847F405D-F0C3-EBBB-F3C0-FD9AB444477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00D6EC4-9316-3BE7-A2F2-92032B49649E}"/>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339D3B1C-1926-B3EE-7413-8F0E4E67657D}"/>
              </a:ext>
            </a:extLst>
          </p:cNvPr>
          <p:cNvCxnSpPr>
            <a:cxnSpLocks/>
          </p:cNvCxnSpPr>
          <p:nvPr/>
        </p:nvCxnSpPr>
        <p:spPr>
          <a:xfrm>
            <a:off x="2083334" y="1679426"/>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CEE364ED-1072-2BDC-CE68-74BC83696532}"/>
              </a:ext>
            </a:extLst>
          </p:cNvPr>
          <p:cNvSpPr/>
          <p:nvPr/>
        </p:nvSpPr>
        <p:spPr>
          <a:xfrm>
            <a:off x="3683509" y="3044151"/>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5A1E126-45FC-96DE-E836-DF44B6E2D0F8}"/>
              </a:ext>
            </a:extLst>
          </p:cNvPr>
          <p:cNvSpPr/>
          <p:nvPr/>
        </p:nvSpPr>
        <p:spPr>
          <a:xfrm>
            <a:off x="2089817" y="252365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84A3D82-CB73-471F-68B2-D7F1F4192F40}"/>
              </a:ext>
            </a:extLst>
          </p:cNvPr>
          <p:cNvSpPr/>
          <p:nvPr/>
        </p:nvSpPr>
        <p:spPr>
          <a:xfrm>
            <a:off x="3658407" y="1903982"/>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61BBB450-5B39-E33D-C864-6567B7F60422}"/>
              </a:ext>
            </a:extLst>
          </p:cNvPr>
          <p:cNvCxnSpPr>
            <a:cxnSpLocks/>
          </p:cNvCxnSpPr>
          <p:nvPr/>
        </p:nvCxnSpPr>
        <p:spPr>
          <a:xfrm flipH="1" flipV="1">
            <a:off x="2521067" y="2871074"/>
            <a:ext cx="1134910" cy="344733"/>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8D08399-4E13-696E-749F-B7D13BA7BD90}"/>
              </a:ext>
            </a:extLst>
          </p:cNvPr>
          <p:cNvCxnSpPr>
            <a:cxnSpLocks/>
          </p:cNvCxnSpPr>
          <p:nvPr/>
        </p:nvCxnSpPr>
        <p:spPr>
          <a:xfrm flipV="1">
            <a:off x="2555134" y="2170511"/>
            <a:ext cx="1073289" cy="403446"/>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2A216A8-4ECC-0A07-A3A3-23F7C91F2035}"/>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左向き（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CA17709F-D112-354A-23C4-9867AFD1B474}"/>
              </a:ext>
            </a:extLst>
          </p:cNvPr>
          <p:cNvCxnSpPr>
            <a:cxnSpLocks/>
          </p:cNvCxnSpPr>
          <p:nvPr/>
        </p:nvCxnSpPr>
        <p:spPr>
          <a:xfrm flipV="1">
            <a:off x="2548642" y="2170511"/>
            <a:ext cx="6492" cy="40344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7ADEC15-ED54-41BF-05C6-2F4D764BE959}"/>
              </a:ext>
            </a:extLst>
          </p:cNvPr>
          <p:cNvCxnSpPr>
            <a:cxnSpLocks/>
          </p:cNvCxnSpPr>
          <p:nvPr/>
        </p:nvCxnSpPr>
        <p:spPr>
          <a:xfrm flipH="1">
            <a:off x="2508106" y="3237629"/>
            <a:ext cx="1090306"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DD254D5B-8A9A-F736-E148-F1EF70761949}"/>
              </a:ext>
            </a:extLst>
          </p:cNvPr>
          <p:cNvCxnSpPr>
            <a:cxnSpLocks/>
          </p:cNvCxnSpPr>
          <p:nvPr/>
        </p:nvCxnSpPr>
        <p:spPr>
          <a:xfrm flipV="1">
            <a:off x="3628423" y="2796113"/>
            <a:ext cx="6492" cy="40344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E59AFAB-7DB4-6E2C-53F8-A8E4046E2CA4}"/>
              </a:ext>
            </a:extLst>
          </p:cNvPr>
          <p:cNvCxnSpPr>
            <a:cxnSpLocks/>
          </p:cNvCxnSpPr>
          <p:nvPr/>
        </p:nvCxnSpPr>
        <p:spPr>
          <a:xfrm>
            <a:off x="2555134" y="2573957"/>
            <a:ext cx="1090306"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62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00395-63A8-CA5E-A7F3-861B57350C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D83AD4E-9987-BE77-E1FC-A8D2EB983D6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1BC775D-AD1A-CA3D-4948-E96DBAF9B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D2A991C2-3290-6409-C354-BE35A43CAFA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2B382DD0-9BE5-D462-664E-7D85E1CAC2F0}"/>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CBF50C36-734B-6D3F-82DC-DB588AE5E77B}"/>
              </a:ext>
            </a:extLst>
          </p:cNvPr>
          <p:cNvCxnSpPr>
            <a:cxnSpLocks/>
          </p:cNvCxnSpPr>
          <p:nvPr/>
        </p:nvCxnSpPr>
        <p:spPr>
          <a:xfrm>
            <a:off x="2083334" y="1679426"/>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284F2DBB-BB89-852E-3805-9D37180476A3}"/>
              </a:ext>
            </a:extLst>
          </p:cNvPr>
          <p:cNvSpPr/>
          <p:nvPr/>
        </p:nvSpPr>
        <p:spPr>
          <a:xfrm>
            <a:off x="3683509" y="3044151"/>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B2703D0-AA33-C6BB-6361-43CAA9D121B3}"/>
              </a:ext>
            </a:extLst>
          </p:cNvPr>
          <p:cNvSpPr/>
          <p:nvPr/>
        </p:nvSpPr>
        <p:spPr>
          <a:xfrm>
            <a:off x="2089817" y="252365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A7B376D-5CB4-8494-7961-5415187ED37D}"/>
              </a:ext>
            </a:extLst>
          </p:cNvPr>
          <p:cNvSpPr/>
          <p:nvPr/>
        </p:nvSpPr>
        <p:spPr>
          <a:xfrm>
            <a:off x="3658407" y="1903982"/>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1D9DBE99-CC4B-9EA0-2B42-254EDDB88895}"/>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左向き（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CC89FB1E-72A5-8D3A-32AD-446E3DBB278F}"/>
              </a:ext>
            </a:extLst>
          </p:cNvPr>
          <p:cNvCxnSpPr>
            <a:cxnSpLocks/>
          </p:cNvCxnSpPr>
          <p:nvPr/>
        </p:nvCxnSpPr>
        <p:spPr>
          <a:xfrm flipV="1">
            <a:off x="2548642" y="2170511"/>
            <a:ext cx="6492" cy="40344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A74CF22-AC16-01D3-0F3A-13DF3434017C}"/>
              </a:ext>
            </a:extLst>
          </p:cNvPr>
          <p:cNvCxnSpPr>
            <a:cxnSpLocks/>
          </p:cNvCxnSpPr>
          <p:nvPr/>
        </p:nvCxnSpPr>
        <p:spPr>
          <a:xfrm flipH="1">
            <a:off x="2508106" y="3237629"/>
            <a:ext cx="1090306" cy="0"/>
          </a:xfrm>
          <a:prstGeom prst="straightConnector1">
            <a:avLst/>
          </a:prstGeom>
          <a:ln w="571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5B0DF088-FC1D-16E0-7074-E3B5260099D8}"/>
              </a:ext>
            </a:extLst>
          </p:cNvPr>
          <p:cNvCxnSpPr>
            <a:cxnSpLocks/>
          </p:cNvCxnSpPr>
          <p:nvPr/>
        </p:nvCxnSpPr>
        <p:spPr>
          <a:xfrm flipV="1">
            <a:off x="3628423" y="2796113"/>
            <a:ext cx="6492" cy="40344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D3FBE68-66E5-BB1F-9872-829DA392143D}"/>
              </a:ext>
            </a:extLst>
          </p:cNvPr>
          <p:cNvCxnSpPr>
            <a:cxnSpLocks/>
          </p:cNvCxnSpPr>
          <p:nvPr/>
        </p:nvCxnSpPr>
        <p:spPr>
          <a:xfrm>
            <a:off x="2555134" y="2573957"/>
            <a:ext cx="1090306" cy="0"/>
          </a:xfrm>
          <a:prstGeom prst="straightConnector1">
            <a:avLst/>
          </a:prstGeom>
          <a:ln w="571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996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9839-7252-890B-31CC-031B75D5D1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99AFC0B-5A6B-6908-8A7A-2F0F1B47B395}"/>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C3DDDDB-EA5A-9424-5937-F63738F97709}"/>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78F3947-222E-78A7-38AE-11E8A08D92E0}"/>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C4AFC383-514F-E9BD-B25A-CDE5B116A829}"/>
              </a:ext>
            </a:extLst>
          </p:cNvPr>
          <p:cNvSpPr txBox="1"/>
          <p:nvPr/>
        </p:nvSpPr>
        <p:spPr>
          <a:xfrm>
            <a:off x="1519136" y="1393808"/>
            <a:ext cx="8393349"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7DC14A2F-8225-4719-1940-279D64B1D78F}"/>
              </a:ext>
            </a:extLst>
          </p:cNvPr>
          <p:cNvCxnSpPr>
            <a:cxnSpLocks/>
          </p:cNvCxnSpPr>
          <p:nvPr/>
        </p:nvCxnSpPr>
        <p:spPr>
          <a:xfrm>
            <a:off x="4009412" y="1605130"/>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E515E44C-F71D-8C84-D757-138F799473BD}"/>
              </a:ext>
            </a:extLst>
          </p:cNvPr>
          <p:cNvSpPr/>
          <p:nvPr/>
        </p:nvSpPr>
        <p:spPr>
          <a:xfrm>
            <a:off x="1983616" y="300752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C607F6C-3B99-EB67-DCA5-85E9F4AFFC82}"/>
              </a:ext>
            </a:extLst>
          </p:cNvPr>
          <p:cNvSpPr/>
          <p:nvPr/>
        </p:nvSpPr>
        <p:spPr>
          <a:xfrm>
            <a:off x="3561139" y="24120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A9B7BD6-9E1B-0262-736C-8322289F9FB0}"/>
              </a:ext>
            </a:extLst>
          </p:cNvPr>
          <p:cNvSpPr/>
          <p:nvPr/>
        </p:nvSpPr>
        <p:spPr>
          <a:xfrm>
            <a:off x="1958514" y="18673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9DD2F880-BD75-14F3-C759-E0C0B5FE4E36}"/>
              </a:ext>
            </a:extLst>
          </p:cNvPr>
          <p:cNvCxnSpPr>
            <a:cxnSpLocks/>
          </p:cNvCxnSpPr>
          <p:nvPr/>
        </p:nvCxnSpPr>
        <p:spPr>
          <a:xfrm flipH="1" flipV="1">
            <a:off x="2451774" y="2155588"/>
            <a:ext cx="1134910" cy="344733"/>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934663E-55E9-C9CC-AE56-740CF66359A0}"/>
              </a:ext>
            </a:extLst>
          </p:cNvPr>
          <p:cNvCxnSpPr>
            <a:cxnSpLocks/>
          </p:cNvCxnSpPr>
          <p:nvPr/>
        </p:nvCxnSpPr>
        <p:spPr>
          <a:xfrm flipV="1">
            <a:off x="2482592" y="2775733"/>
            <a:ext cx="1073289" cy="403446"/>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71B1E98-3942-CBCC-E058-7B194CC8FFC9}"/>
              </a:ext>
            </a:extLst>
          </p:cNvPr>
          <p:cNvSpPr txBox="1"/>
          <p:nvPr/>
        </p:nvSpPr>
        <p:spPr>
          <a:xfrm>
            <a:off x="1553180" y="3817122"/>
            <a:ext cx="8524675" cy="830997"/>
          </a:xfrm>
          <a:prstGeom prst="rect">
            <a:avLst/>
          </a:prstGeom>
          <a:noFill/>
        </p:spPr>
        <p:txBody>
          <a:bodyPr wrap="square" rtlCol="0">
            <a:spAutoFit/>
          </a:bodyPr>
          <a:lstStyle/>
          <a:p>
            <a:r>
              <a:rPr kumimoji="1" lang="ja-JP" altLang="en-US" sz="2400" b="1" dirty="0">
                <a:solidFill>
                  <a:srgbClr val="FF0000"/>
                </a:solidFill>
              </a:rPr>
              <a:t>右向き（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err="1">
                <a:solidFill>
                  <a:srgbClr val="0000FF"/>
                </a:solidFill>
              </a:rPr>
              <a:t>SceneSize.x</a:t>
            </a:r>
            <a:r>
              <a:rPr kumimoji="1" lang="en-US" altLang="ja-JP" sz="2400" b="1" dirty="0">
                <a:solidFill>
                  <a:srgbClr val="0000FF"/>
                </a:solidFill>
              </a:rPr>
              <a:t>(800)</a:t>
            </a:r>
            <a:r>
              <a:rPr kumimoji="1" lang="ja-JP" altLang="en-US" sz="2400" b="1" dirty="0">
                <a:solidFill>
                  <a:srgbClr val="0000FF"/>
                </a:solidFill>
              </a:rPr>
              <a:t>より大きくなる</a:t>
            </a:r>
            <a:r>
              <a:rPr kumimoji="1" lang="ja-JP" altLang="en-US" sz="2400" dirty="0"/>
              <a:t>とき</a:t>
            </a:r>
          </a:p>
        </p:txBody>
      </p:sp>
    </p:spTree>
    <p:extLst>
      <p:ext uri="{BB962C8B-B14F-4D97-AF65-F5344CB8AC3E}">
        <p14:creationId xmlns:p14="http://schemas.microsoft.com/office/powerpoint/2010/main" val="3725994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29A2B-E376-EE88-084C-52E9A9BE106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235C53-A60E-CA68-B546-8F73FC68DF6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10CFB82-8875-AB13-382C-25406827BBD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AF2F4B6-C697-A743-9760-5D2C2EB32F7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889E4348-FC7A-D957-6C3E-876FCD2BDAD8}"/>
              </a:ext>
            </a:extLst>
          </p:cNvPr>
          <p:cNvSpPr txBox="1"/>
          <p:nvPr/>
        </p:nvSpPr>
        <p:spPr>
          <a:xfrm>
            <a:off x="1519136" y="1393808"/>
            <a:ext cx="8393349"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509AC78B-DE48-E2E5-159E-A9E5C1DA5554}"/>
              </a:ext>
            </a:extLst>
          </p:cNvPr>
          <p:cNvCxnSpPr>
            <a:cxnSpLocks/>
          </p:cNvCxnSpPr>
          <p:nvPr/>
        </p:nvCxnSpPr>
        <p:spPr>
          <a:xfrm>
            <a:off x="4009412" y="1605130"/>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8B67E3C0-3783-85F5-92FC-1439630125D2}"/>
              </a:ext>
            </a:extLst>
          </p:cNvPr>
          <p:cNvSpPr/>
          <p:nvPr/>
        </p:nvSpPr>
        <p:spPr>
          <a:xfrm>
            <a:off x="1983616" y="300752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EA04C97-6E54-F748-FA1D-FEDA2DFBBCF3}"/>
              </a:ext>
            </a:extLst>
          </p:cNvPr>
          <p:cNvSpPr/>
          <p:nvPr/>
        </p:nvSpPr>
        <p:spPr>
          <a:xfrm>
            <a:off x="3561139" y="24120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C5C26F2-3FEE-BB95-8831-4EDFECE80193}"/>
              </a:ext>
            </a:extLst>
          </p:cNvPr>
          <p:cNvSpPr/>
          <p:nvPr/>
        </p:nvSpPr>
        <p:spPr>
          <a:xfrm>
            <a:off x="1958514" y="18673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E3989387-2999-161A-CE3B-DA96462E2437}"/>
              </a:ext>
            </a:extLst>
          </p:cNvPr>
          <p:cNvCxnSpPr>
            <a:cxnSpLocks/>
          </p:cNvCxnSpPr>
          <p:nvPr/>
        </p:nvCxnSpPr>
        <p:spPr>
          <a:xfrm flipH="1" flipV="1">
            <a:off x="2451774" y="2155588"/>
            <a:ext cx="1134910" cy="344733"/>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04FAE3C-12E1-E26E-9328-F66EAB62DA34}"/>
              </a:ext>
            </a:extLst>
          </p:cNvPr>
          <p:cNvCxnSpPr>
            <a:cxnSpLocks/>
          </p:cNvCxnSpPr>
          <p:nvPr/>
        </p:nvCxnSpPr>
        <p:spPr>
          <a:xfrm flipV="1">
            <a:off x="2482592" y="2775733"/>
            <a:ext cx="1073289" cy="403446"/>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BD28A37-550D-4A35-A9C3-02F22066E96A}"/>
              </a:ext>
            </a:extLst>
          </p:cNvPr>
          <p:cNvSpPr txBox="1"/>
          <p:nvPr/>
        </p:nvSpPr>
        <p:spPr>
          <a:xfrm>
            <a:off x="1553180" y="3817122"/>
            <a:ext cx="8524675" cy="830997"/>
          </a:xfrm>
          <a:prstGeom prst="rect">
            <a:avLst/>
          </a:prstGeom>
          <a:noFill/>
        </p:spPr>
        <p:txBody>
          <a:bodyPr wrap="square" rtlCol="0">
            <a:spAutoFit/>
          </a:bodyPr>
          <a:lstStyle/>
          <a:p>
            <a:r>
              <a:rPr kumimoji="1" lang="ja-JP" altLang="en-US" sz="2400" b="1" dirty="0">
                <a:solidFill>
                  <a:srgbClr val="FF0000"/>
                </a:solidFill>
              </a:rPr>
              <a:t>右向き（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err="1">
                <a:solidFill>
                  <a:srgbClr val="0000FF"/>
                </a:solidFill>
              </a:rPr>
              <a:t>SceneSize.x</a:t>
            </a:r>
            <a:r>
              <a:rPr kumimoji="1" lang="en-US" altLang="ja-JP" sz="2400" b="1" dirty="0">
                <a:solidFill>
                  <a:srgbClr val="0000FF"/>
                </a:solidFill>
              </a:rPr>
              <a:t>(800)</a:t>
            </a:r>
            <a:r>
              <a:rPr kumimoji="1" lang="ja-JP" altLang="en-US" sz="2400" b="1" dirty="0">
                <a:solidFill>
                  <a:srgbClr val="0000FF"/>
                </a:solidFill>
              </a:rPr>
              <a:t>より大きくなる</a:t>
            </a:r>
            <a:r>
              <a:rPr kumimoji="1" lang="ja-JP" altLang="en-US" sz="2400" dirty="0"/>
              <a:t>とき</a:t>
            </a:r>
          </a:p>
        </p:txBody>
      </p:sp>
      <p:cxnSp>
        <p:nvCxnSpPr>
          <p:cNvPr id="22" name="直線矢印コネクタ 21">
            <a:extLst>
              <a:ext uri="{FF2B5EF4-FFF2-40B4-BE49-F238E27FC236}">
                <a16:creationId xmlns:a16="http://schemas.microsoft.com/office/drawing/2014/main" id="{26082F1A-7F45-E2AC-94B4-C4919A103261}"/>
              </a:ext>
            </a:extLst>
          </p:cNvPr>
          <p:cNvCxnSpPr>
            <a:cxnSpLocks/>
          </p:cNvCxnSpPr>
          <p:nvPr/>
        </p:nvCxnSpPr>
        <p:spPr>
          <a:xfrm flipV="1">
            <a:off x="3544919" y="2787827"/>
            <a:ext cx="6492" cy="403446"/>
          </a:xfrm>
          <a:prstGeom prst="straightConnector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38E2EB8-5DA4-4541-A2FB-09F75173C069}"/>
              </a:ext>
            </a:extLst>
          </p:cNvPr>
          <p:cNvCxnSpPr>
            <a:cxnSpLocks/>
          </p:cNvCxnSpPr>
          <p:nvPr/>
        </p:nvCxnSpPr>
        <p:spPr>
          <a:xfrm flipH="1">
            <a:off x="2465575" y="2145860"/>
            <a:ext cx="1090306" cy="0"/>
          </a:xfrm>
          <a:prstGeom prst="straightConnector1">
            <a:avLst/>
          </a:prstGeom>
          <a:ln w="190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7D4BE80-6A67-63A2-F2B5-AA804BD407B7}"/>
              </a:ext>
            </a:extLst>
          </p:cNvPr>
          <p:cNvCxnSpPr>
            <a:cxnSpLocks/>
          </p:cNvCxnSpPr>
          <p:nvPr/>
        </p:nvCxnSpPr>
        <p:spPr>
          <a:xfrm flipV="1">
            <a:off x="2469618" y="2128468"/>
            <a:ext cx="6492" cy="403446"/>
          </a:xfrm>
          <a:prstGeom prst="straightConnector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98180CE-ADEA-65CB-0C99-5C6F6CAC131E}"/>
              </a:ext>
            </a:extLst>
          </p:cNvPr>
          <p:cNvCxnSpPr>
            <a:cxnSpLocks/>
          </p:cNvCxnSpPr>
          <p:nvPr/>
        </p:nvCxnSpPr>
        <p:spPr>
          <a:xfrm>
            <a:off x="2465575" y="2775733"/>
            <a:ext cx="1090306" cy="0"/>
          </a:xfrm>
          <a:prstGeom prst="straightConnector1">
            <a:avLst/>
          </a:prstGeom>
          <a:ln w="190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147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3B64-C034-3471-2F11-53715DBA896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F546BD-7E5E-FC5F-9CF7-66D708591FA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822C44E-D208-38F6-2792-B647D29C5CBA}"/>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415D393-AD7C-CB86-70FA-B1EBB3A828D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025E7CBD-DDBF-8854-32FE-78D46D3CEF44}"/>
              </a:ext>
            </a:extLst>
          </p:cNvPr>
          <p:cNvSpPr txBox="1"/>
          <p:nvPr/>
        </p:nvSpPr>
        <p:spPr>
          <a:xfrm>
            <a:off x="1519136" y="1393808"/>
            <a:ext cx="8393349"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D1CF4FF8-DD78-47F8-DC8D-58D8E83B533C}"/>
              </a:ext>
            </a:extLst>
          </p:cNvPr>
          <p:cNvCxnSpPr>
            <a:cxnSpLocks/>
          </p:cNvCxnSpPr>
          <p:nvPr/>
        </p:nvCxnSpPr>
        <p:spPr>
          <a:xfrm>
            <a:off x="4009412" y="1605130"/>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7D6CA6F-C07B-92A8-5B65-772276BCB574}"/>
              </a:ext>
            </a:extLst>
          </p:cNvPr>
          <p:cNvSpPr/>
          <p:nvPr/>
        </p:nvSpPr>
        <p:spPr>
          <a:xfrm>
            <a:off x="1983616" y="300752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7E36DC33-8742-DF6A-2B58-3FDEBC450694}"/>
              </a:ext>
            </a:extLst>
          </p:cNvPr>
          <p:cNvSpPr/>
          <p:nvPr/>
        </p:nvSpPr>
        <p:spPr>
          <a:xfrm>
            <a:off x="3561139" y="24120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94014416-4A13-859F-A0E8-16A278B58F93}"/>
              </a:ext>
            </a:extLst>
          </p:cNvPr>
          <p:cNvSpPr/>
          <p:nvPr/>
        </p:nvSpPr>
        <p:spPr>
          <a:xfrm>
            <a:off x="1958514" y="18673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D58C3D4E-F1B8-500B-6D71-F96EF80B80F5}"/>
              </a:ext>
            </a:extLst>
          </p:cNvPr>
          <p:cNvSpPr txBox="1"/>
          <p:nvPr/>
        </p:nvSpPr>
        <p:spPr>
          <a:xfrm>
            <a:off x="1553180" y="3817122"/>
            <a:ext cx="8524675" cy="830997"/>
          </a:xfrm>
          <a:prstGeom prst="rect">
            <a:avLst/>
          </a:prstGeom>
          <a:noFill/>
        </p:spPr>
        <p:txBody>
          <a:bodyPr wrap="square" rtlCol="0">
            <a:spAutoFit/>
          </a:bodyPr>
          <a:lstStyle/>
          <a:p>
            <a:r>
              <a:rPr kumimoji="1" lang="ja-JP" altLang="en-US" sz="2400" b="1" dirty="0">
                <a:solidFill>
                  <a:srgbClr val="FF0000"/>
                </a:solidFill>
              </a:rPr>
              <a:t>右向き（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err="1">
                <a:solidFill>
                  <a:srgbClr val="0000FF"/>
                </a:solidFill>
              </a:rPr>
              <a:t>SceneSize.x</a:t>
            </a:r>
            <a:r>
              <a:rPr kumimoji="1" lang="en-US" altLang="ja-JP" sz="2400" b="1" dirty="0">
                <a:solidFill>
                  <a:srgbClr val="0000FF"/>
                </a:solidFill>
              </a:rPr>
              <a:t>(800)</a:t>
            </a:r>
            <a:r>
              <a:rPr kumimoji="1" lang="ja-JP" altLang="en-US" sz="2400" b="1" dirty="0">
                <a:solidFill>
                  <a:srgbClr val="0000FF"/>
                </a:solidFill>
              </a:rPr>
              <a:t>より大きくなる</a:t>
            </a:r>
            <a:r>
              <a:rPr kumimoji="1" lang="ja-JP" altLang="en-US" sz="2400" dirty="0"/>
              <a:t>とき</a:t>
            </a:r>
          </a:p>
        </p:txBody>
      </p:sp>
      <p:cxnSp>
        <p:nvCxnSpPr>
          <p:cNvPr id="22" name="直線矢印コネクタ 21">
            <a:extLst>
              <a:ext uri="{FF2B5EF4-FFF2-40B4-BE49-F238E27FC236}">
                <a16:creationId xmlns:a16="http://schemas.microsoft.com/office/drawing/2014/main" id="{43D7BB58-7CA5-E35B-D00B-1FC2B98702A9}"/>
              </a:ext>
            </a:extLst>
          </p:cNvPr>
          <p:cNvCxnSpPr>
            <a:cxnSpLocks/>
          </p:cNvCxnSpPr>
          <p:nvPr/>
        </p:nvCxnSpPr>
        <p:spPr>
          <a:xfrm flipV="1">
            <a:off x="3554647" y="2797555"/>
            <a:ext cx="6492" cy="403446"/>
          </a:xfrm>
          <a:prstGeom prst="straightConnector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671AD0A-5DEC-8406-5854-3B72E23B8CC6}"/>
              </a:ext>
            </a:extLst>
          </p:cNvPr>
          <p:cNvCxnSpPr>
            <a:cxnSpLocks/>
          </p:cNvCxnSpPr>
          <p:nvPr/>
        </p:nvCxnSpPr>
        <p:spPr>
          <a:xfrm flipH="1">
            <a:off x="2465575" y="2155588"/>
            <a:ext cx="1090306" cy="0"/>
          </a:xfrm>
          <a:prstGeom prst="straightConnector1">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2F0158EE-4C0E-0CEE-AE48-209BC473D806}"/>
              </a:ext>
            </a:extLst>
          </p:cNvPr>
          <p:cNvCxnSpPr>
            <a:cxnSpLocks/>
          </p:cNvCxnSpPr>
          <p:nvPr/>
        </p:nvCxnSpPr>
        <p:spPr>
          <a:xfrm flipV="1">
            <a:off x="2479346" y="2128468"/>
            <a:ext cx="6492" cy="403446"/>
          </a:xfrm>
          <a:prstGeom prst="straightConnector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B87C3D5-DC81-6622-80FC-445CDECC1740}"/>
              </a:ext>
            </a:extLst>
          </p:cNvPr>
          <p:cNvCxnSpPr>
            <a:cxnSpLocks/>
          </p:cNvCxnSpPr>
          <p:nvPr/>
        </p:nvCxnSpPr>
        <p:spPr>
          <a:xfrm>
            <a:off x="2465575" y="2775733"/>
            <a:ext cx="1090306" cy="0"/>
          </a:xfrm>
          <a:prstGeom prst="straightConnector1">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619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C468A-1959-3E35-4D88-1CEA6C9742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5963B6-74CC-DF3D-91B4-42DDC75F7D7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EFB34E1-B7DD-3080-3B6F-B3D41E2C974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DB71BD14-A669-6D78-04A4-8CF7693F6EF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C434CBD1-05DA-BF20-0465-80B3C3F66600}"/>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798930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A443BE-C70C-AEC8-78EF-EE53DFFCE5CE}"/>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618566" y="4675385"/>
            <a:ext cx="115734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b="1" dirty="0"/>
              <a:t>https://bit.ly/40O8jo7</a:t>
            </a:r>
            <a:endParaRPr kumimoji="1" lang="ja-JP" altLang="en-US" sz="6000" b="1" dirty="0"/>
          </a:p>
        </p:txBody>
      </p:sp>
    </p:spTree>
    <p:extLst>
      <p:ext uri="{BB962C8B-B14F-4D97-AF65-F5344CB8AC3E}">
        <p14:creationId xmlns:p14="http://schemas.microsoft.com/office/powerpoint/2010/main" val="4105095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と横幅・高さ</a:t>
            </a:r>
            <a:r>
              <a:rPr kumimoji="1" lang="en-US" altLang="ja-JP" sz="2400" dirty="0"/>
              <a:t>(</a:t>
            </a:r>
            <a:r>
              <a:rPr kumimoji="1" lang="en-US" altLang="ja-JP" sz="2400" dirty="0" err="1">
                <a:solidFill>
                  <a:srgbClr val="FF0000"/>
                </a:solidFill>
              </a:rPr>
              <a:t>w</a:t>
            </a:r>
            <a:r>
              <a:rPr kumimoji="1" lang="en-US" altLang="ja-JP" sz="2400" dirty="0" err="1"/>
              <a:t>,</a:t>
            </a:r>
            <a:r>
              <a:rPr kumimoji="1" lang="en-US" altLang="ja-JP" sz="2400" dirty="0" err="1">
                <a:solidFill>
                  <a:srgbClr val="FF0000"/>
                </a:solidFill>
              </a:rPr>
              <a:t>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fontScale="92500" lnSpcReduction="10000"/>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en-US" altLang="ja-JP" dirty="0" err="1"/>
              <a:t>VisualStudio</a:t>
            </a:r>
            <a:r>
              <a:rPr kumimoji="1" lang="ja-JP" altLang="en-US" dirty="0"/>
              <a:t>はすべて終了させておく</a:t>
            </a:r>
            <a:endParaRPr kumimoji="1" lang="en-US" altLang="ja-JP" dirty="0"/>
          </a:p>
          <a:p>
            <a:pPr lvl="1"/>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ja-JP" altLang="en-US" dirty="0"/>
              <a:t>　　　</a:t>
            </a: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1837424" y="4852989"/>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7346860" y="3661409"/>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880868" y="4753617"/>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E634F-F4DB-4DA5-3677-A6849325341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7B9FA3-324F-5B78-895B-1951398271C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4A637A7-E196-AE6D-2F8D-D6C3A46C3F7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BE578B9-1A32-15AE-DBB7-C174CC05F55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3E8AC69D-9734-F76A-9795-4D1C5D3E5062}"/>
              </a:ext>
            </a:extLst>
          </p:cNvPr>
          <p:cNvSpPr txBox="1"/>
          <p:nvPr/>
        </p:nvSpPr>
        <p:spPr>
          <a:xfrm>
            <a:off x="2354094" y="261752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ja-JP" altLang="en-US" sz="2400" dirty="0">
                <a:solidFill>
                  <a:srgbClr val="FF0000"/>
                </a:solidFill>
              </a:rPr>
              <a:t>ボールの反射角</a:t>
            </a:r>
            <a:br>
              <a:rPr kumimoji="1" lang="en-US" altLang="ja-JP" sz="2400" dirty="0"/>
            </a:br>
            <a:r>
              <a:rPr kumimoji="1" lang="ja-JP" altLang="en-US" sz="2400" dirty="0"/>
              <a:t>ボールの</a:t>
            </a:r>
            <a:r>
              <a:rPr kumimoji="1" lang="en-US" altLang="ja-JP" sz="2400" dirty="0"/>
              <a:t>X</a:t>
            </a:r>
            <a:r>
              <a:rPr kumimoji="1" lang="ja-JP" altLang="en-US" sz="2400" dirty="0"/>
              <a:t>座標とパドルの</a:t>
            </a:r>
            <a:r>
              <a:rPr kumimoji="1" lang="en-US" altLang="ja-JP" sz="2400" dirty="0"/>
              <a:t>X</a:t>
            </a:r>
            <a:r>
              <a:rPr kumimoji="1" lang="ja-JP" altLang="en-US" sz="2400" dirty="0"/>
              <a:t>座標との差の値を</a:t>
            </a:r>
            <a:r>
              <a:rPr kumimoji="1" lang="en-US" altLang="ja-JP" sz="2400" dirty="0"/>
              <a:t>10</a:t>
            </a:r>
            <a:r>
              <a:rPr kumimoji="1" lang="ja-JP" altLang="en-US" sz="2400" dirty="0"/>
              <a:t>倍にして、</a:t>
            </a:r>
            <a:br>
              <a:rPr kumimoji="1" lang="en-US" altLang="ja-JP" sz="2400" dirty="0"/>
            </a:br>
            <a:r>
              <a:rPr kumimoji="1" lang="ja-JP" altLang="en-US" sz="2400" dirty="0"/>
              <a:t>ボールの速度ベクトルの</a:t>
            </a:r>
            <a:r>
              <a:rPr kumimoji="1" lang="en-US" altLang="ja-JP" sz="2400" dirty="0"/>
              <a:t>X</a:t>
            </a:r>
            <a:r>
              <a:rPr kumimoji="1" lang="ja-JP" altLang="en-US" sz="2400" dirty="0"/>
              <a:t>成分を変更する（</a:t>
            </a:r>
            <a:r>
              <a:rPr kumimoji="1" lang="en-US" altLang="ja-JP" sz="2400" dirty="0"/>
              <a:t>Y</a:t>
            </a:r>
            <a:r>
              <a:rPr kumimoji="1" lang="ja-JP" altLang="en-US" sz="2400" dirty="0"/>
              <a:t>成分はそのまま）</a:t>
            </a:r>
            <a:endParaRPr kumimoji="1" lang="en-US" altLang="ja-JP" sz="2400" dirty="0"/>
          </a:p>
        </p:txBody>
      </p:sp>
    </p:spTree>
    <p:extLst>
      <p:ext uri="{BB962C8B-B14F-4D97-AF65-F5344CB8AC3E}">
        <p14:creationId xmlns:p14="http://schemas.microsoft.com/office/powerpoint/2010/main" val="1487100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66FF"/>
                </a:solidFill>
              </a:rPr>
              <a:t>整数型</a:t>
            </a:r>
            <a:r>
              <a:rPr kumimoji="1" lang="ja-JP" altLang="en-US" sz="2400" dirty="0"/>
              <a:t>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136A-78EA-EB2D-F7EB-CB6297D2BF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A10F9-25CA-9EFE-3667-24703479AD1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55C369-972F-8B0A-19FC-D92DA3C95C3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BA77F1A8-1FC5-FEAC-132B-18CA7C0FDA0A}"/>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964FE7DF-E8DB-69A6-18FD-45DD71845C7E}"/>
              </a:ext>
            </a:extLst>
          </p:cNvPr>
          <p:cNvSpPr txBox="1"/>
          <p:nvPr/>
        </p:nvSpPr>
        <p:spPr>
          <a:xfrm>
            <a:off x="4546057" y="784927"/>
            <a:ext cx="6914748"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vector&lt;vector&lt;</a:t>
            </a:r>
            <a:r>
              <a:rPr kumimoji="1" lang="en-US" altLang="ja-JP" sz="2400" dirty="0" err="1">
                <a:solidFill>
                  <a:srgbClr val="0099CC"/>
                </a:solidFill>
              </a:rPr>
              <a:t>Rect</a:t>
            </a:r>
            <a:r>
              <a:rPr kumimoji="1" lang="en-US" altLang="ja-JP" sz="2400" dirty="0">
                <a:solidFill>
                  <a:srgbClr val="0099CC"/>
                </a:solidFill>
              </a:rPr>
              <a:t>*&gt;&gt;</a:t>
            </a:r>
            <a:br>
              <a:rPr kumimoji="1" lang="en-US" altLang="ja-JP" sz="2400" dirty="0"/>
            </a:br>
            <a:r>
              <a:rPr kumimoji="1" lang="en-US" altLang="ja-JP" sz="2400" dirty="0" err="1">
                <a:solidFill>
                  <a:srgbClr val="FF0000"/>
                </a:solidFill>
              </a:rPr>
              <a:t>Rect</a:t>
            </a:r>
            <a:r>
              <a:rPr kumimoji="1" lang="ja-JP" altLang="en-US" sz="2400" dirty="0"/>
              <a:t>型ポインタの二次元</a:t>
            </a:r>
            <a:r>
              <a:rPr kumimoji="1" lang="en-US" altLang="ja-JP" sz="2400" dirty="0"/>
              <a:t>vector</a:t>
            </a:r>
            <a:r>
              <a:rPr kumimoji="1" lang="ja-JP" altLang="en-US" sz="2400" dirty="0"/>
              <a:t>配列</a:t>
            </a:r>
            <a:br>
              <a:rPr kumimoji="1" lang="en-US" altLang="ja-JP" sz="2400" dirty="0"/>
            </a:br>
            <a:r>
              <a:rPr kumimoji="1" lang="ja-JP" altLang="en-US" sz="2400" dirty="0"/>
              <a:t>要素数は</a:t>
            </a:r>
            <a:r>
              <a:rPr kumimoji="1" lang="en-US" altLang="ja-JP" sz="2400" dirty="0" err="1">
                <a:solidFill>
                  <a:srgbClr val="00B050"/>
                </a:solidFill>
              </a:rPr>
              <a:t>BrickCountX</a:t>
            </a:r>
            <a:r>
              <a:rPr kumimoji="1" lang="en-US" altLang="ja-JP" sz="2400" dirty="0">
                <a:solidFill>
                  <a:srgbClr val="00B050"/>
                </a:solidFill>
              </a:rPr>
              <a:t> × </a:t>
            </a:r>
            <a:r>
              <a:rPr kumimoji="1" lang="en-US" altLang="ja-JP" sz="2400" dirty="0" err="1">
                <a:solidFill>
                  <a:srgbClr val="00B050"/>
                </a:solidFill>
              </a:rPr>
              <a:t>BrickCountY</a:t>
            </a:r>
            <a:r>
              <a:rPr kumimoji="1" lang="en-US" altLang="ja-JP" sz="2400" dirty="0"/>
              <a:t>[</a:t>
            </a:r>
            <a:r>
              <a:rPr kumimoji="1" lang="ja-JP" altLang="en-US" sz="2400" dirty="0"/>
              <a:t>個</a:t>
            </a:r>
            <a:r>
              <a:rPr kumimoji="1" lang="en-US" altLang="ja-JP" sz="2400" dirty="0"/>
              <a:t>]</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と</a:t>
            </a:r>
            <a:r>
              <a:rPr kumimoji="1" lang="ja-JP" altLang="en-US" sz="2400" dirty="0">
                <a:solidFill>
                  <a:srgbClr val="0066FF"/>
                </a:solidFill>
              </a:rPr>
              <a:t>サイズ</a:t>
            </a:r>
            <a:r>
              <a:rPr kumimoji="1" lang="ja-JP" altLang="en-US" sz="2400" dirty="0"/>
              <a:t>を管理する</a:t>
            </a:r>
          </a:p>
        </p:txBody>
      </p:sp>
      <p:sp>
        <p:nvSpPr>
          <p:cNvPr id="5" name="テキスト ボックス 4">
            <a:extLst>
              <a:ext uri="{FF2B5EF4-FFF2-40B4-BE49-F238E27FC236}">
                <a16:creationId xmlns:a16="http://schemas.microsoft.com/office/drawing/2014/main" id="{C7D195E8-94E9-965C-A298-7DDB8F4D0382}"/>
              </a:ext>
            </a:extLst>
          </p:cNvPr>
          <p:cNvSpPr txBox="1"/>
          <p:nvPr/>
        </p:nvSpPr>
        <p:spPr>
          <a:xfrm>
            <a:off x="731195" y="2828835"/>
            <a:ext cx="6914748"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posX</a:t>
            </a:r>
            <a:r>
              <a:rPr kumimoji="1" lang="en-US" altLang="ja-JP" sz="2400" dirty="0">
                <a:solidFill>
                  <a:srgbClr val="0099CC"/>
                </a:solidFill>
              </a:rPr>
              <a:t>, </a:t>
            </a:r>
            <a:r>
              <a:rPr kumimoji="1" lang="en-US" altLang="ja-JP" sz="2400" dirty="0" err="1">
                <a:solidFill>
                  <a:srgbClr val="0099CC"/>
                </a:solidFill>
              </a:rPr>
              <a:t>posY</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を計算式で求めて、その後</a:t>
            </a:r>
            <a:br>
              <a:rPr kumimoji="1" lang="en-US" altLang="ja-JP" sz="2400" dirty="0"/>
            </a:br>
            <a:r>
              <a:rPr kumimoji="1" lang="ja-JP" altLang="en-US" sz="2400" dirty="0"/>
              <a:t>二次元配列の各要素へ格納する</a:t>
            </a:r>
          </a:p>
        </p:txBody>
      </p:sp>
    </p:spTree>
    <p:extLst>
      <p:ext uri="{BB962C8B-B14F-4D97-AF65-F5344CB8AC3E}">
        <p14:creationId xmlns:p14="http://schemas.microsoft.com/office/powerpoint/2010/main" val="3693885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2">
                    <a:lumMod val="75000"/>
                  </a:schemeClr>
                </a:solidFill>
                <a:highlight>
                  <a:srgbClr val="FFFFFF"/>
                </a:highlight>
                <a:ea typeface="ＭＳ ゴシック" panose="020B0609070205080204" pitchFamily="49" charset="-128"/>
              </a:rPr>
              <a:t>void Main()</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a:t>
            </a:r>
            <a:br>
              <a:rPr lang="en-US" altLang="ja-JP" sz="2400" dirty="0">
                <a:solidFill>
                  <a:schemeClr val="bg2">
                    <a:lumMod val="75000"/>
                  </a:schemeClr>
                </a:solidFill>
                <a:highlight>
                  <a:srgbClr val="FFFFFF"/>
                </a:highlight>
                <a:ea typeface="ＭＳ ゴシック" panose="020B0609070205080204" pitchFamily="49" charset="-128"/>
              </a:rPr>
            </a:br>
            <a:r>
              <a:rPr lang="ja-JP" altLang="en-US" sz="2400" dirty="0">
                <a:solidFill>
                  <a:schemeClr val="bg2">
                    <a:lumMod val="75000"/>
                  </a:schemeClr>
                </a:solidFill>
                <a:highlight>
                  <a:srgbClr val="FFFFFF"/>
                </a:highlight>
                <a:ea typeface="ＭＳ ゴシック" panose="020B0609070205080204" pitchFamily="49" charset="-128"/>
              </a:rPr>
              <a:t>  </a:t>
            </a:r>
            <a:r>
              <a:rPr lang="en-US" altLang="ja-JP" sz="2400" dirty="0">
                <a:solidFill>
                  <a:schemeClr val="bg2">
                    <a:lumMod val="75000"/>
                  </a:schemeClr>
                </a:solidFill>
                <a:highlight>
                  <a:srgbClr val="FFFFFF"/>
                </a:highlight>
                <a:ea typeface="ＭＳ ゴシック" panose="020B0609070205080204" pitchFamily="49" charset="-128"/>
              </a:rPr>
              <a:t>//</a:t>
            </a:r>
            <a:r>
              <a:rPr lang="ja-JP" altLang="en-US" sz="2400" dirty="0">
                <a:solidFill>
                  <a:schemeClr val="bg2">
                    <a:lumMod val="75000"/>
                  </a:schemeClr>
                </a:solidFill>
                <a:highlight>
                  <a:srgbClr val="FFFFFF"/>
                </a:highlight>
                <a:ea typeface="ＭＳ ゴシック" panose="020B0609070205080204" pitchFamily="49" charset="-128"/>
              </a:rPr>
              <a:t>ボール（中心座標と半径）</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Circle ball = </a:t>
            </a:r>
            <a:r>
              <a:rPr lang="en-US" altLang="ja-JP" sz="2400" dirty="0" err="1">
                <a:solidFill>
                  <a:schemeClr val="bg2">
                    <a:lumMod val="75000"/>
                  </a:schemeClr>
                </a:solidFill>
                <a:highlight>
                  <a:srgbClr val="FFFFFF"/>
                </a:highlight>
                <a:ea typeface="ＭＳ ゴシック" panose="020B0609070205080204" pitchFamily="49" charset="-128"/>
              </a:rPr>
              <a:t>MakeBall</a:t>
            </a:r>
            <a:r>
              <a:rPr lang="en-US" altLang="ja-JP" sz="2400" dirty="0">
                <a:solidFill>
                  <a:schemeClr val="bg2">
                    <a:lumMod val="75000"/>
                  </a:schemeClr>
                </a:solidFill>
                <a:highlight>
                  <a:srgbClr val="FFFFFF"/>
                </a:highlight>
                <a:ea typeface="ＭＳ ゴシック" panose="020B0609070205080204" pitchFamily="49" charset="-128"/>
              </a:rPr>
              <a:t>();</a:t>
            </a:r>
          </a:p>
          <a:p>
            <a:pPr marL="0" indent="0">
              <a:buNone/>
            </a:pPr>
            <a:r>
              <a:rPr lang="en-US" altLang="ja-JP" sz="2400" dirty="0">
                <a:solidFill>
                  <a:schemeClr val="bg2">
                    <a:lumMod val="75000"/>
                  </a:schemeClr>
                </a:solidFill>
                <a:highlight>
                  <a:srgbClr val="FFFFFF"/>
                </a:highlight>
                <a:ea typeface="ＭＳ ゴシック" panose="020B0609070205080204" pitchFamily="49" charset="-128"/>
              </a:rPr>
              <a:t>  //</a:t>
            </a:r>
            <a:r>
              <a:rPr lang="ja-JP" altLang="en-US" sz="2400" dirty="0">
                <a:solidFill>
                  <a:schemeClr val="bg2">
                    <a:lumMod val="75000"/>
                  </a:schemeClr>
                </a:solidFill>
                <a:highlight>
                  <a:srgbClr val="FFFFFF"/>
                </a:highlight>
                <a:ea typeface="ＭＳ ゴシック" panose="020B0609070205080204" pitchFamily="49" charset="-128"/>
              </a:rPr>
              <a:t>ボールの速度</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Vec2 </a:t>
            </a:r>
            <a:r>
              <a:rPr lang="en-US" altLang="ja-JP" sz="2400" dirty="0" err="1">
                <a:solidFill>
                  <a:schemeClr val="bg2">
                    <a:lumMod val="75000"/>
                  </a:schemeClr>
                </a:solidFill>
                <a:highlight>
                  <a:srgbClr val="FFFFFF"/>
                </a:highlight>
                <a:ea typeface="ＭＳ ゴシック" panose="020B0609070205080204" pitchFamily="49" charset="-128"/>
              </a:rPr>
              <a:t>ballVelocity</a:t>
            </a:r>
            <a:r>
              <a:rPr lang="en-US" altLang="ja-JP" sz="2400" dirty="0">
                <a:solidFill>
                  <a:schemeClr val="bg2">
                    <a:lumMod val="75000"/>
                  </a:schemeClr>
                </a:solidFill>
                <a:highlight>
                  <a:srgbClr val="FFFFFF"/>
                </a:highlight>
                <a:ea typeface="ＭＳ ゴシック" panose="020B0609070205080204" pitchFamily="49" charset="-128"/>
              </a:rPr>
              <a:t> = </a:t>
            </a:r>
            <a:r>
              <a:rPr lang="en-US" altLang="ja-JP" sz="2400" dirty="0" err="1">
                <a:solidFill>
                  <a:schemeClr val="bg2">
                    <a:lumMod val="75000"/>
                  </a:schemeClr>
                </a:solidFill>
                <a:highlight>
                  <a:srgbClr val="FFFFFF"/>
                </a:highlight>
                <a:ea typeface="ＭＳ ゴシック" panose="020B0609070205080204" pitchFamily="49" charset="-128"/>
              </a:rPr>
              <a:t>MakeBallVelocity</a:t>
            </a:r>
            <a:r>
              <a:rPr lang="en-US" altLang="ja-JP" sz="2400" dirty="0">
                <a:solidFill>
                  <a:schemeClr val="bg2">
                    <a:lumMod val="75000"/>
                  </a:schemeClr>
                </a:solidFill>
                <a:highlight>
                  <a:srgbClr val="FFFFFF"/>
                </a:highlight>
                <a:ea typeface="ＭＳ ゴシック" panose="020B0609070205080204" pitchFamily="49" charset="-128"/>
              </a:rPr>
              <a:t>();</a:t>
            </a:r>
            <a:endParaRPr lang="ja-JP" altLang="en-US" sz="2400" dirty="0">
              <a:solidFill>
                <a:schemeClr val="bg2">
                  <a:lumMod val="75000"/>
                </a:schemeClr>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3F204CF-BDD2-2CFC-731D-5E5207CCCB20}"/>
              </a:ext>
            </a:extLst>
          </p:cNvPr>
          <p:cNvSpPr txBox="1"/>
          <p:nvPr/>
        </p:nvSpPr>
        <p:spPr>
          <a:xfrm>
            <a:off x="3581399" y="4842461"/>
            <a:ext cx="6914748" cy="461665"/>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MakeBricks</a:t>
            </a:r>
            <a:r>
              <a:rPr kumimoji="1" lang="ja-JP" altLang="en-US" sz="2400" dirty="0">
                <a:solidFill>
                  <a:srgbClr val="0099CC"/>
                </a:solidFill>
              </a:rPr>
              <a:t>関数</a:t>
            </a:r>
            <a:r>
              <a:rPr kumimoji="1" lang="ja-JP" altLang="en-US" sz="2400" dirty="0"/>
              <a:t>によるブロック作成処理の実行</a:t>
            </a:r>
          </a:p>
        </p:txBody>
      </p:sp>
    </p:spTree>
    <p:extLst>
      <p:ext uri="{BB962C8B-B14F-4D97-AF65-F5344CB8AC3E}">
        <p14:creationId xmlns:p14="http://schemas.microsoft.com/office/powerpoint/2010/main" val="3384754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FF0000"/>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en-US" altLang="ja-JP" dirty="0" err="1"/>
              <a:t>A.</a:t>
            </a:r>
            <a:r>
              <a:rPr kumimoji="1" lang="en-US" altLang="ja-JP" dirty="0" err="1">
                <a:solidFill>
                  <a:srgbClr val="FF0000"/>
                </a:solidFill>
              </a:rPr>
              <a:t>intersects</a:t>
            </a:r>
            <a:r>
              <a:rPr kumimoji="1" lang="en-US" altLang="ja-JP" dirty="0"/>
              <a:t>(B)</a:t>
            </a:r>
            <a:br>
              <a:rPr kumimoji="1" lang="en-US" altLang="ja-JP" dirty="0"/>
            </a:br>
            <a:br>
              <a:rPr kumimoji="1" lang="en-US" altLang="ja-JP" dirty="0"/>
            </a:br>
            <a:r>
              <a:rPr kumimoji="1" lang="ja-JP" altLang="en-US" dirty="0"/>
              <a:t>と書くと、物体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solidFill>
                  <a:srgbClr val="0099CC"/>
                </a:solidFill>
              </a:rPr>
              <a:t>bool</a:t>
            </a:r>
            <a:r>
              <a:rPr kumimoji="1" lang="ja-JP" altLang="en-US" dirty="0">
                <a:solidFill>
                  <a:srgbClr val="0099CC"/>
                </a:solidFill>
              </a:rPr>
              <a:t>値</a:t>
            </a:r>
            <a:r>
              <a:rPr kumimoji="1" lang="ja-JP" altLang="en-US" dirty="0"/>
              <a:t>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ja-JP" altLang="en-US" dirty="0"/>
              <a:t>個々のブロックに対して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4F5D-9AAD-428B-BF15-83FF1328EB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20839-684F-74E6-D327-E4F61E8F85E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931ABFB-7771-159B-A935-BCBBD0FD41C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chemeClr val="bg1">
                    <a:lumMod val="50000"/>
                  </a:schemeClr>
                </a:solidFill>
                <a:highlight>
                  <a:srgbClr val="FFFFFF"/>
                </a:highlight>
                <a:ea typeface="ＭＳ ゴシック" panose="020B0609070205080204" pitchFamily="49" charset="-128"/>
              </a:rPr>
              <a:t>      if (</a:t>
            </a:r>
            <a:r>
              <a:rPr lang="en-US" altLang="ja-JP" sz="2200" dirty="0">
                <a:solidFill>
                  <a:srgbClr val="FF0000"/>
                </a:solidFill>
                <a:highlight>
                  <a:srgbClr val="FFFFFF"/>
                </a:highlight>
                <a:ea typeface="ＭＳ ゴシック" panose="020B0609070205080204" pitchFamily="49" charset="-128"/>
              </a:rPr>
              <a:t>bricks[y][x]-&gt;intersects(ball)</a:t>
            </a: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if (bricks[y][x]-&gt;</a:t>
            </a:r>
            <a:r>
              <a:rPr lang="en-US" altLang="ja-JP" sz="2200" dirty="0">
                <a:solidFill>
                  <a:srgbClr val="FF0000"/>
                </a:solidFill>
                <a:highlight>
                  <a:srgbClr val="FFFFFF"/>
                </a:highlight>
                <a:ea typeface="ＭＳ ゴシック" panose="020B0609070205080204" pitchFamily="49" charset="-128"/>
              </a:rPr>
              <a:t>bottom()</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br>
              <a:rPr lang="en-US" altLang="ja-JP" sz="2200" dirty="0">
                <a:solidFill>
                  <a:srgbClr val="0000FF"/>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 bricks[y][x]-&gt;</a:t>
            </a:r>
            <a:r>
              <a:rPr lang="en-US" altLang="ja-JP" sz="2200" dirty="0">
                <a:solidFill>
                  <a:srgbClr val="FF0000"/>
                </a:solidFill>
                <a:highlight>
                  <a:srgbClr val="FFFFFF"/>
                </a:highlight>
                <a:ea typeface="ＭＳ ゴシック" panose="020B0609070205080204" pitchFamily="49" charset="-128"/>
              </a:rPr>
              <a:t>top()</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else {</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chemeClr val="bg1">
                    <a:lumMod val="50000"/>
                  </a:schemeClr>
                </a:solidFill>
                <a:highlight>
                  <a:srgbClr val="FFFFFF"/>
                </a:highlight>
                <a:ea typeface="ＭＳ ゴシック" panose="020B0609070205080204" pitchFamily="49" charset="-128"/>
              </a:rPr>
              <a:t>ballVelocity.x</a:t>
            </a:r>
            <a:r>
              <a:rPr lang="en-US" altLang="ja-JP" sz="2200" dirty="0">
                <a:solidFill>
                  <a:schemeClr val="bg1">
                    <a:lumMod val="50000"/>
                  </a:schemeClr>
                </a:solidFill>
                <a:highlight>
                  <a:srgbClr val="FFFFFF"/>
                </a:highlight>
                <a:ea typeface="ＭＳ ゴシック" panose="020B0609070205080204" pitchFamily="49" charset="-128"/>
              </a:rPr>
              <a:t> *= -1;</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FF0000"/>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*(bricks[y].begin() + x);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a:t>
            </a:r>
            <a:r>
              <a:rPr lang="en-US" altLang="ja-JP" sz="2200" dirty="0">
                <a:solidFill>
                  <a:srgbClr val="FF0000"/>
                </a:solidFill>
                <a:highlight>
                  <a:srgbClr val="FFFFFF"/>
                </a:highlight>
                <a:ea typeface="ＭＳ ゴシック" panose="020B0609070205080204" pitchFamily="49" charset="-128"/>
              </a:rPr>
              <a:t>erase</a:t>
            </a:r>
            <a:r>
              <a:rPr lang="en-US" altLang="ja-JP" sz="2200" dirty="0">
                <a:solidFill>
                  <a:schemeClr val="bg1">
                    <a:lumMod val="50000"/>
                  </a:schemeClr>
                </a:solidFill>
                <a:highlight>
                  <a:srgbClr val="FFFFFF"/>
                </a:highlight>
                <a:ea typeface="ＭＳ ゴシック" panose="020B0609070205080204" pitchFamily="49" charset="-128"/>
              </a:rPr>
              <a:t>(bricks[y].begin() + x);</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break;</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6F734F-007A-C1A4-E05B-BA8382394D9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0D4CFD8-BE7E-8C50-77B3-74D9F87A5F6C}"/>
              </a:ext>
            </a:extLst>
          </p:cNvPr>
          <p:cNvSpPr txBox="1"/>
          <p:nvPr/>
        </p:nvSpPr>
        <p:spPr>
          <a:xfrm>
            <a:off x="1256486" y="1314495"/>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bricks[y][x]-&gt;intersects(ball)</a:t>
            </a:r>
            <a:br>
              <a:rPr kumimoji="1" lang="en-US" altLang="ja-JP" sz="2400" dirty="0"/>
            </a:br>
            <a:r>
              <a:rPr kumimoji="1" lang="ja-JP" altLang="en-US" sz="2400" dirty="0"/>
              <a:t>ブロックとボールオブジェクトが重なっているか否かのチェック</a:t>
            </a:r>
          </a:p>
        </p:txBody>
      </p:sp>
      <p:sp>
        <p:nvSpPr>
          <p:cNvPr id="5" name="テキスト ボックス 4">
            <a:extLst>
              <a:ext uri="{FF2B5EF4-FFF2-40B4-BE49-F238E27FC236}">
                <a16:creationId xmlns:a16="http://schemas.microsoft.com/office/drawing/2014/main" id="{7ADAEC4F-6667-4B49-A91A-703924FFA5F8}"/>
              </a:ext>
            </a:extLst>
          </p:cNvPr>
          <p:cNvSpPr txBox="1"/>
          <p:nvPr/>
        </p:nvSpPr>
        <p:spPr>
          <a:xfrm>
            <a:off x="2354091" y="3517847"/>
            <a:ext cx="91067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bottom</a:t>
            </a:r>
            <a:r>
              <a:rPr lang="ja-JP" altLang="en-US" sz="2400" dirty="0">
                <a:solidFill>
                  <a:srgbClr val="FF0000"/>
                </a:solidFill>
                <a:highlight>
                  <a:srgbClr val="FFFFFF"/>
                </a:highlight>
                <a:ea typeface="ＭＳ ゴシック" panose="020B0609070205080204" pitchFamily="49" charset="-128"/>
              </a:rPr>
              <a:t>関数</a:t>
            </a:r>
            <a:r>
              <a:rPr lang="en-US" altLang="ja-JP" sz="2400" dirty="0">
                <a:solidFill>
                  <a:srgbClr val="FF0000"/>
                </a:solidFill>
                <a:highlight>
                  <a:srgbClr val="FFFFFF"/>
                </a:highlight>
                <a:ea typeface="ＭＳ ゴシック" panose="020B0609070205080204" pitchFamily="49" charset="-128"/>
              </a:rPr>
              <a:t>,</a:t>
            </a:r>
            <a:r>
              <a:rPr lang="ja-JP" altLang="en-US" sz="2400" dirty="0">
                <a:solidFill>
                  <a:srgbClr val="FF0000"/>
                </a:solidFill>
                <a:highlight>
                  <a:srgbClr val="FFFFFF"/>
                </a:highlight>
                <a:ea typeface="ＭＳ ゴシック" panose="020B0609070205080204" pitchFamily="49" charset="-128"/>
              </a:rPr>
              <a:t> </a:t>
            </a:r>
            <a:r>
              <a:rPr lang="en-US" altLang="ja-JP" sz="2400" dirty="0">
                <a:solidFill>
                  <a:srgbClr val="FF0000"/>
                </a:solidFill>
                <a:highlight>
                  <a:srgbClr val="FFFFFF"/>
                </a:highlight>
                <a:ea typeface="ＭＳ ゴシック" panose="020B0609070205080204" pitchFamily="49" charset="-128"/>
              </a:rPr>
              <a:t>top</a:t>
            </a:r>
            <a:r>
              <a:rPr lang="ja-JP" altLang="en-US" sz="2400" dirty="0">
                <a:solidFill>
                  <a:srgbClr val="FF0000"/>
                </a:solidFill>
                <a:highlight>
                  <a:srgbClr val="FFFFFF"/>
                </a:highlight>
                <a:ea typeface="ＭＳ ゴシック" panose="020B0609070205080204" pitchFamily="49" charset="-128"/>
              </a:rPr>
              <a:t>関数</a:t>
            </a:r>
            <a:br>
              <a:rPr kumimoji="1" lang="en-US" altLang="ja-JP" sz="2400" dirty="0"/>
            </a:br>
            <a:r>
              <a:rPr kumimoji="1" lang="en-US" altLang="ja-JP" sz="2400" dirty="0">
                <a:solidFill>
                  <a:srgbClr val="0000FF"/>
                </a:solidFill>
              </a:rPr>
              <a:t>intersect</a:t>
            </a:r>
            <a:r>
              <a:rPr kumimoji="1" lang="ja-JP" altLang="en-US" sz="2400" dirty="0"/>
              <a:t>関数でブロック底辺</a:t>
            </a:r>
            <a:r>
              <a:rPr kumimoji="1" lang="en-US" altLang="ja-JP" sz="2400" dirty="0"/>
              <a:t>or</a:t>
            </a:r>
            <a:r>
              <a:rPr kumimoji="1" lang="ja-JP" altLang="en-US" sz="2400" dirty="0"/>
              <a:t>上辺とボールの重なりを調べる</a:t>
            </a:r>
          </a:p>
        </p:txBody>
      </p:sp>
      <p:sp>
        <p:nvSpPr>
          <p:cNvPr id="6" name="テキスト ボックス 5">
            <a:extLst>
              <a:ext uri="{FF2B5EF4-FFF2-40B4-BE49-F238E27FC236}">
                <a16:creationId xmlns:a16="http://schemas.microsoft.com/office/drawing/2014/main" id="{EBB87114-6695-A56B-44E6-00A940E135E6}"/>
              </a:ext>
            </a:extLst>
          </p:cNvPr>
          <p:cNvSpPr txBox="1"/>
          <p:nvPr/>
        </p:nvSpPr>
        <p:spPr>
          <a:xfrm>
            <a:off x="1729087" y="5409277"/>
            <a:ext cx="6794773"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sz="2400" dirty="0">
                <a:solidFill>
                  <a:srgbClr val="0000FF"/>
                </a:solidFill>
                <a:highlight>
                  <a:srgbClr val="FFFFFF"/>
                </a:highlight>
                <a:latin typeface="+mj-ea"/>
                <a:ea typeface="+mj-ea"/>
              </a:rPr>
              <a:t>ブロックの消去（</a:t>
            </a:r>
            <a:r>
              <a:rPr lang="en-US" altLang="ja-JP" sz="2400" dirty="0">
                <a:solidFill>
                  <a:srgbClr val="0000FF"/>
                </a:solidFill>
                <a:highlight>
                  <a:srgbClr val="FFFFFF"/>
                </a:highlight>
                <a:latin typeface="+mj-ea"/>
                <a:ea typeface="+mj-ea"/>
              </a:rPr>
              <a:t>delete, erase</a:t>
            </a:r>
            <a:r>
              <a:rPr lang="ja-JP" altLang="en-US" sz="2400" dirty="0">
                <a:solidFill>
                  <a:srgbClr val="0000FF"/>
                </a:solidFill>
                <a:highlight>
                  <a:srgbClr val="FFFFFF"/>
                </a:highlight>
                <a:latin typeface="+mj-ea"/>
                <a:ea typeface="+mj-ea"/>
              </a:rPr>
              <a:t>）</a:t>
            </a:r>
            <a:br>
              <a:rPr kumimoji="1" lang="en-US" altLang="ja-JP" sz="2400" dirty="0"/>
            </a:br>
            <a:r>
              <a:rPr kumimoji="1" lang="ja-JP" altLang="en-US" sz="2400" dirty="0"/>
              <a:t>ボールによって消えるブロックのメモリを解放して、配列の要素から削除する</a:t>
            </a:r>
          </a:p>
        </p:txBody>
      </p:sp>
    </p:spTree>
    <p:extLst>
      <p:ext uri="{BB962C8B-B14F-4D97-AF65-F5344CB8AC3E}">
        <p14:creationId xmlns:p14="http://schemas.microsoft.com/office/powerpoint/2010/main" val="3608531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C5A85-80A2-2B64-EC55-0938EFFEEB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7B5CD3-064D-5E88-7239-B397310E42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062AB1A-1964-4817-17BB-9A142E00A6A7}"/>
              </a:ext>
            </a:extLst>
          </p:cNvPr>
          <p:cNvSpPr>
            <a:spLocks noGrp="1"/>
          </p:cNvSpPr>
          <p:nvPr>
            <p:ph idx="1"/>
          </p:nvPr>
        </p:nvSpPr>
        <p:spPr>
          <a:xfrm>
            <a:off x="430306" y="1376038"/>
            <a:ext cx="11654118" cy="5329562"/>
          </a:xfrm>
        </p:spPr>
        <p:txBody>
          <a:bodyPr>
            <a:normAutofit/>
          </a:bodyPr>
          <a:lstStyle/>
          <a:p>
            <a:r>
              <a:rPr kumimoji="1" lang="ja-JP" altLang="en-US" dirty="0"/>
              <a:t>画面下部に到達した</a:t>
            </a:r>
            <a:br>
              <a:rPr kumimoji="1" lang="en-US" altLang="ja-JP" dirty="0"/>
            </a:br>
            <a:r>
              <a:rPr kumimoji="1" lang="ja-JP" altLang="en-US" dirty="0"/>
              <a:t>ボール処理</a:t>
            </a:r>
            <a:br>
              <a:rPr kumimoji="1" lang="en-US" altLang="ja-JP" dirty="0"/>
            </a:br>
            <a:br>
              <a:rPr kumimoji="1" lang="en-US" altLang="ja-JP" dirty="0"/>
            </a:br>
            <a:r>
              <a:rPr kumimoji="1" lang="ja-JP" altLang="en-US" dirty="0"/>
              <a:t>今は画面の下部でボール</a:t>
            </a:r>
            <a:br>
              <a:rPr kumimoji="1" lang="en-US" altLang="ja-JP" dirty="0"/>
            </a:br>
            <a:r>
              <a:rPr kumimoji="1" lang="ja-JP" altLang="en-US" dirty="0"/>
              <a:t>を反射させている</a:t>
            </a:r>
            <a:br>
              <a:rPr kumimoji="1" lang="en-US" altLang="ja-JP" dirty="0"/>
            </a:br>
            <a:br>
              <a:rPr kumimoji="1" lang="en-US" altLang="ja-JP" dirty="0"/>
            </a:br>
            <a:r>
              <a:rPr kumimoji="1" lang="ja-JP" altLang="en-US" dirty="0"/>
              <a:t>本来はボールを初期位置</a:t>
            </a:r>
            <a:br>
              <a:rPr kumimoji="1" lang="en-US" altLang="ja-JP" dirty="0"/>
            </a:br>
            <a:r>
              <a:rPr kumimoji="1" lang="ja-JP" altLang="en-US" dirty="0"/>
              <a:t>および初期速度に戻す</a:t>
            </a:r>
            <a:br>
              <a:rPr kumimoji="1" lang="en-US" altLang="ja-JP" dirty="0"/>
            </a:br>
            <a:r>
              <a:rPr kumimoji="1" lang="ja-JP" altLang="en-US" dirty="0"/>
              <a:t>必要がある</a:t>
            </a:r>
            <a:endParaRPr kumimoji="1" lang="en-US" altLang="ja-JP" dirty="0"/>
          </a:p>
        </p:txBody>
      </p:sp>
      <p:pic>
        <p:nvPicPr>
          <p:cNvPr id="7" name="図 6">
            <a:extLst>
              <a:ext uri="{FF2B5EF4-FFF2-40B4-BE49-F238E27FC236}">
                <a16:creationId xmlns:a16="http://schemas.microsoft.com/office/drawing/2014/main" id="{4B620F1B-F65A-FDEB-BA50-6EECB4526678}"/>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8696511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19928-D2FE-1F2D-20C5-C956A0C9A6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2A4CD4-AE47-A658-9B07-F1A7E15D79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8134BDD-0410-E70D-80E0-C3523CDD0BC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542909-622B-716A-CBC4-B9429AADD8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FD54C9D-7125-AE04-C7BF-D376FE62A287}"/>
              </a:ext>
            </a:extLst>
          </p:cNvPr>
          <p:cNvSpPr txBox="1"/>
          <p:nvPr/>
        </p:nvSpPr>
        <p:spPr>
          <a:xfrm>
            <a:off x="2149953" y="4659549"/>
            <a:ext cx="9023624" cy="646331"/>
          </a:xfrm>
          <a:prstGeom prst="rect">
            <a:avLst/>
          </a:prstGeom>
          <a:noFill/>
        </p:spPr>
        <p:txBody>
          <a:bodyPr wrap="none" rtlCol="0">
            <a:spAutoFit/>
          </a:bodyPr>
          <a:lstStyle/>
          <a:p>
            <a:r>
              <a:rPr kumimoji="1" lang="ja-JP" altLang="en-US" sz="3600" dirty="0">
                <a:solidFill>
                  <a:srgbClr val="FF0000"/>
                </a:solidFill>
              </a:rPr>
              <a:t>この箇所を反射ではなく、初期化処理にする</a:t>
            </a:r>
          </a:p>
        </p:txBody>
      </p:sp>
    </p:spTree>
    <p:extLst>
      <p:ext uri="{BB962C8B-B14F-4D97-AF65-F5344CB8AC3E}">
        <p14:creationId xmlns:p14="http://schemas.microsoft.com/office/powerpoint/2010/main" val="1141173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1CC1B-5330-E0AB-4C8F-9B8EAD58A7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04CE77-4F60-94C5-43A1-6488160474E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4BE38F0-769C-4CAD-2A59-E808FF90931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ボールを初期位置にする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ball</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ボールの初速を設定する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AEED20E-F7E5-2D4C-B8D9-914064F6DA4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7862416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A469-CFC0-AD0D-BB36-4838592BA95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407C16-2B4B-8C79-7F00-6D01C3AB756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056F157-E34F-5FFF-CDEA-A5B6076454A0}"/>
              </a:ext>
            </a:extLst>
          </p:cNvPr>
          <p:cNvSpPr>
            <a:spLocks noGrp="1"/>
          </p:cNvSpPr>
          <p:nvPr>
            <p:ph idx="1"/>
          </p:nvPr>
        </p:nvSpPr>
        <p:spPr>
          <a:xfrm>
            <a:off x="430306" y="1376038"/>
            <a:ext cx="11654118" cy="5329562"/>
          </a:xfrm>
        </p:spPr>
        <p:txBody>
          <a:bodyPr>
            <a:normAutofit/>
          </a:bodyPr>
          <a:lstStyle/>
          <a:p>
            <a:r>
              <a:rPr kumimoji="1" lang="ja-JP" altLang="en-US" dirty="0"/>
              <a:t>いちおう完成？</a:t>
            </a:r>
            <a:br>
              <a:rPr kumimoji="1" lang="en-US" altLang="ja-JP" dirty="0"/>
            </a:br>
            <a:br>
              <a:rPr kumimoji="1" lang="en-US" altLang="ja-JP" dirty="0"/>
            </a:br>
            <a:r>
              <a:rPr kumimoji="1" lang="ja-JP" altLang="en-US" dirty="0"/>
              <a:t>ブロック崩しのひな形は</a:t>
            </a:r>
            <a:br>
              <a:rPr kumimoji="1" lang="en-US" altLang="ja-JP" dirty="0"/>
            </a:br>
            <a:r>
              <a:rPr kumimoji="1" lang="ja-JP" altLang="en-US" dirty="0"/>
              <a:t>完成した</a:t>
            </a:r>
            <a:br>
              <a:rPr kumimoji="1" lang="en-US" altLang="ja-JP" dirty="0"/>
            </a:br>
            <a:br>
              <a:rPr kumimoji="1" lang="en-US" altLang="ja-JP" dirty="0"/>
            </a:br>
            <a:r>
              <a:rPr kumimoji="1" lang="ja-JP" altLang="en-US" dirty="0"/>
              <a:t>ここからどうやったら</a:t>
            </a:r>
            <a:br>
              <a:rPr kumimoji="1" lang="en-US" altLang="ja-JP" dirty="0"/>
            </a:br>
            <a:r>
              <a:rPr kumimoji="1" lang="ja-JP" altLang="en-US" dirty="0"/>
              <a:t>ゲーム性を向上するため</a:t>
            </a:r>
            <a:br>
              <a:rPr kumimoji="1" lang="en-US" altLang="ja-JP" dirty="0"/>
            </a:br>
            <a:r>
              <a:rPr kumimoji="1" lang="ja-JP" altLang="en-US" dirty="0"/>
              <a:t>の方法を模索していく</a:t>
            </a:r>
            <a:br>
              <a:rPr kumimoji="1" lang="en-US" altLang="ja-JP" dirty="0"/>
            </a:br>
            <a:endParaRPr kumimoji="1" lang="en-US" altLang="ja-JP" dirty="0"/>
          </a:p>
        </p:txBody>
      </p:sp>
      <p:pic>
        <p:nvPicPr>
          <p:cNvPr id="7" name="図 6">
            <a:extLst>
              <a:ext uri="{FF2B5EF4-FFF2-40B4-BE49-F238E27FC236}">
                <a16:creationId xmlns:a16="http://schemas.microsoft.com/office/drawing/2014/main" id="{C95CF8EA-BDE7-873F-E783-C07F3C22288F}"/>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77704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E65B7-DC3F-8058-6A05-62C05239C6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F1D138-CA8D-E224-563C-1F374F1BB79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3A55176-9527-B3C0-F915-5F4EAF882C54}"/>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endParaRPr kumimoji="1" lang="en-US" altLang="ja-JP" dirty="0"/>
          </a:p>
        </p:txBody>
      </p:sp>
    </p:spTree>
    <p:extLst>
      <p:ext uri="{BB962C8B-B14F-4D97-AF65-F5344CB8AC3E}">
        <p14:creationId xmlns:p14="http://schemas.microsoft.com/office/powerpoint/2010/main" val="34391567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AC60-F843-C011-9257-8C47BC3FA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37BA85-750D-5B50-5430-FE93DB13940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E01253-E9D4-DA31-E2F4-DEDB615792D8}"/>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endParaRPr kumimoji="1" lang="en-US" altLang="ja-JP" dirty="0"/>
          </a:p>
          <a:p>
            <a:r>
              <a:rPr lang="ja-JP" altLang="en-US" dirty="0"/>
              <a:t>難易度（ずっとゲームの進行が一辺倒なまま）</a:t>
            </a:r>
            <a:endParaRPr lang="en-US" altLang="ja-JP" dirty="0"/>
          </a:p>
          <a:p>
            <a:r>
              <a:rPr kumimoji="1" lang="ja-JP" altLang="en-US" dirty="0"/>
              <a:t>爽快感（ブロック消しても、クリアしてもなにもない）</a:t>
            </a:r>
            <a:endParaRPr kumimoji="1" lang="en-US" altLang="ja-JP" dirty="0"/>
          </a:p>
          <a:p>
            <a:r>
              <a:rPr lang="ja-JP" altLang="en-US" dirty="0"/>
              <a:t>アイテム（ゲーム性が変わってくるはず）</a:t>
            </a:r>
            <a:endParaRPr lang="en-US" altLang="ja-JP" dirty="0"/>
          </a:p>
          <a:p>
            <a:r>
              <a:rPr kumimoji="1" lang="ja-JP" altLang="en-US" dirty="0"/>
              <a:t>ゲームオーバー</a:t>
            </a:r>
            <a:endParaRPr kumimoji="1" lang="en-US" altLang="ja-JP" dirty="0"/>
          </a:p>
          <a:p>
            <a:r>
              <a:rPr kumimoji="1" lang="ja-JP" altLang="en-US" dirty="0"/>
              <a:t>見た目が貧相（リッチな見た目のほうが今はうける）</a:t>
            </a:r>
            <a:br>
              <a:rPr kumimoji="1" lang="en-US" altLang="ja-JP" dirty="0"/>
            </a:br>
            <a:endParaRPr kumimoji="1" lang="en-US" altLang="ja-JP" dirty="0"/>
          </a:p>
        </p:txBody>
      </p:sp>
    </p:spTree>
    <p:extLst>
      <p:ext uri="{BB962C8B-B14F-4D97-AF65-F5344CB8AC3E}">
        <p14:creationId xmlns:p14="http://schemas.microsoft.com/office/powerpoint/2010/main" val="33651498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9E0C4-F5F1-1EF6-90CF-BB8D3721AA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8A6452-614C-12DA-7CAE-8B6EB75D35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B360715-805F-5A9F-146C-AB295F78AEB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kumimoji="1" lang="en-US" altLang="ja-JP" dirty="0"/>
            </a:br>
            <a:r>
              <a:rPr kumimoji="1" lang="ja-JP" altLang="en-US" dirty="0"/>
              <a:t>・ブロックを消したときの報酬</a:t>
            </a:r>
            <a:br>
              <a:rPr kumimoji="1" lang="en-US" altLang="ja-JP" dirty="0"/>
            </a:br>
            <a:r>
              <a:rPr kumimoji="1" lang="ja-JP" altLang="en-US" dirty="0"/>
              <a:t>・時間をかければクリアが可能なので緊張感に欠ける</a:t>
            </a:r>
            <a:br>
              <a:rPr kumimoji="1" lang="en-US" altLang="ja-JP" dirty="0"/>
            </a:br>
            <a:r>
              <a:rPr kumimoji="1" lang="ja-JP" altLang="en-US" dirty="0"/>
              <a:t>・とりあえず手当たり次第にブロックに消せばいいだけ</a:t>
            </a:r>
            <a:br>
              <a:rPr kumimoji="1" lang="en-US" altLang="ja-JP" dirty="0"/>
            </a:br>
            <a:r>
              <a:rPr kumimoji="1" lang="ja-JP" altLang="en-US" dirty="0"/>
              <a:t>　なので、戦略性もなにもない</a:t>
            </a:r>
            <a:br>
              <a:rPr kumimoji="1" lang="en-US" altLang="ja-JP" dirty="0"/>
            </a:br>
            <a:r>
              <a:rPr kumimoji="1" lang="ja-JP" altLang="en-US" dirty="0"/>
              <a:t>・ブロックを消しても爽快感が感じられない</a:t>
            </a:r>
            <a:endParaRPr kumimoji="1" lang="en-US" altLang="ja-JP" dirty="0"/>
          </a:p>
        </p:txBody>
      </p:sp>
    </p:spTree>
    <p:extLst>
      <p:ext uri="{BB962C8B-B14F-4D97-AF65-F5344CB8AC3E}">
        <p14:creationId xmlns:p14="http://schemas.microsoft.com/office/powerpoint/2010/main" val="38673037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B38D8-CF93-E575-E7CE-6007A856C6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CACE17F-19A7-7163-FA98-008C095F513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79776242-C3C1-A160-6775-A673A6E7405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lang="en-US" altLang="ja-JP" dirty="0"/>
            </a:br>
            <a:r>
              <a:rPr lang="ja-JP" altLang="en-US" dirty="0"/>
              <a:t>　　　ゲームオーバーや残機の概念を導入する</a:t>
            </a:r>
            <a:br>
              <a:rPr lang="en-US" altLang="ja-JP" dirty="0"/>
            </a:br>
            <a:br>
              <a:rPr lang="en-US" altLang="ja-JP" dirty="0"/>
            </a:br>
            <a:r>
              <a:rPr lang="ja-JP" altLang="en-US" dirty="0"/>
              <a:t>・</a:t>
            </a:r>
            <a:r>
              <a:rPr kumimoji="1" lang="ja-JP" altLang="en-US" dirty="0"/>
              <a:t>達成感（ブロックを消し切っても報酬がない）</a:t>
            </a:r>
            <a:br>
              <a:rPr kumimoji="1" lang="en-US" altLang="ja-JP" dirty="0"/>
            </a:br>
            <a:r>
              <a:rPr kumimoji="1" lang="ja-JP" altLang="en-US" dirty="0"/>
              <a:t>　　　・ブロックを消すと報酬（得点）ゲット</a:t>
            </a:r>
            <a:br>
              <a:rPr kumimoji="1" lang="en-US" altLang="ja-JP" dirty="0"/>
            </a:br>
            <a:r>
              <a:rPr kumimoji="1" lang="ja-JP" altLang="en-US" dirty="0"/>
              <a:t>　　　・すべて消すとクリア画面</a:t>
            </a:r>
            <a:br>
              <a:rPr kumimoji="1" lang="en-US" altLang="ja-JP" dirty="0"/>
            </a:br>
            <a:r>
              <a:rPr kumimoji="1" lang="ja-JP" altLang="en-US" dirty="0"/>
              <a:t>　　　・次のステージへ進める等</a:t>
            </a:r>
            <a:endParaRPr kumimoji="1" lang="en-US" altLang="ja-JP" dirty="0"/>
          </a:p>
        </p:txBody>
      </p:sp>
      <p:sp>
        <p:nvSpPr>
          <p:cNvPr id="4" name="矢印: 右 3">
            <a:extLst>
              <a:ext uri="{FF2B5EF4-FFF2-40B4-BE49-F238E27FC236}">
                <a16:creationId xmlns:a16="http://schemas.microsoft.com/office/drawing/2014/main" id="{BDB0E48A-2037-DA6D-7703-5AFC05E95F85}"/>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4D36C9FD-A32B-8D7C-A9D2-CACC5EB7BB01}"/>
              </a:ext>
            </a:extLst>
          </p:cNvPr>
          <p:cNvSpPr/>
          <p:nvPr/>
        </p:nvSpPr>
        <p:spPr>
          <a:xfrm>
            <a:off x="933855" y="4897066"/>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875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C14B-0453-2099-E654-61D352CA83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EC46B12-B886-81FD-D7A2-3F4FF290A85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AD3C33A-80FD-63F8-5811-7A55D68DBCF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・緊張感（時間をかければクリアが可能）</a:t>
            </a:r>
            <a:br>
              <a:rPr lang="en-US" altLang="ja-JP" dirty="0"/>
            </a:br>
            <a:r>
              <a:rPr lang="ja-JP" altLang="en-US" dirty="0"/>
              <a:t>　　　・ゲームオーバーの導入</a:t>
            </a:r>
            <a:br>
              <a:rPr lang="en-US" altLang="ja-JP" dirty="0"/>
            </a:br>
            <a:r>
              <a:rPr lang="ja-JP" altLang="en-US" dirty="0"/>
              <a:t>　　　・ボールの速度の変更</a:t>
            </a:r>
            <a:br>
              <a:rPr lang="en-US" altLang="ja-JP" dirty="0"/>
            </a:br>
            <a:r>
              <a:rPr lang="ja-JP" altLang="en-US" dirty="0"/>
              <a:t>　　　・ボールの増加</a:t>
            </a:r>
            <a:br>
              <a:rPr lang="en-US" altLang="ja-JP" dirty="0"/>
            </a:br>
            <a:r>
              <a:rPr lang="ja-JP" altLang="en-US" dirty="0"/>
              <a:t>　　　・パドルのサイズ変更</a:t>
            </a:r>
            <a:br>
              <a:rPr lang="en-US" altLang="ja-JP" dirty="0"/>
            </a:br>
            <a:r>
              <a:rPr lang="ja-JP" altLang="en-US" dirty="0"/>
              <a:t>　　　・お邪魔キャラの存在</a:t>
            </a:r>
            <a:br>
              <a:rPr lang="en-US" altLang="ja-JP" dirty="0"/>
            </a:br>
            <a:r>
              <a:rPr lang="ja-JP" altLang="en-US" dirty="0"/>
              <a:t>　　　・タイムアタックもしくはスコアアタック</a:t>
            </a:r>
            <a:endParaRPr kumimoji="1" lang="en-US" altLang="ja-JP" dirty="0"/>
          </a:p>
        </p:txBody>
      </p:sp>
      <p:sp>
        <p:nvSpPr>
          <p:cNvPr id="4" name="矢印: 右 3">
            <a:extLst>
              <a:ext uri="{FF2B5EF4-FFF2-40B4-BE49-F238E27FC236}">
                <a16:creationId xmlns:a16="http://schemas.microsoft.com/office/drawing/2014/main" id="{20154A3B-C3D8-7E1F-1C44-D92BDF1E3D5E}"/>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27503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E1904-64CC-2A6C-F3A5-CE6E91EF18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908B3E-1B14-86FB-B055-5F049ECF71F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173CA73-03DA-32A1-A0CB-6D711ED0E0E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・戦略性（とりあえず順番に消せばいいだけ）</a:t>
            </a:r>
            <a:br>
              <a:rPr lang="en-US" altLang="ja-JP" dirty="0"/>
            </a:br>
            <a:r>
              <a:rPr lang="ja-JP" altLang="en-US" dirty="0"/>
              <a:t>　　　・ブロックを消す順番</a:t>
            </a:r>
            <a:br>
              <a:rPr lang="en-US" altLang="ja-JP" dirty="0"/>
            </a:br>
            <a:r>
              <a:rPr lang="ja-JP" altLang="en-US" dirty="0"/>
              <a:t>　　　・ボールを増やしたほうがいいか、</a:t>
            </a:r>
            <a:r>
              <a:rPr lang="en-US" altLang="ja-JP" dirty="0"/>
              <a:t>1</a:t>
            </a:r>
            <a:r>
              <a:rPr lang="ja-JP" altLang="en-US" dirty="0"/>
              <a:t>つがいいか</a:t>
            </a:r>
            <a:br>
              <a:rPr lang="en-US" altLang="ja-JP" dirty="0"/>
            </a:br>
            <a:r>
              <a:rPr lang="ja-JP" altLang="en-US" dirty="0"/>
              <a:t>　　　・コンボの概念？スコアが上がりやすい</a:t>
            </a:r>
            <a:br>
              <a:rPr lang="en-US" altLang="ja-JP" dirty="0"/>
            </a:br>
            <a:r>
              <a:rPr lang="ja-JP" altLang="en-US" dirty="0"/>
              <a:t>　　　・お邪魔キャラをスルーするか、倒すか</a:t>
            </a:r>
            <a:endParaRPr kumimoji="1" lang="en-US" altLang="ja-JP" dirty="0"/>
          </a:p>
        </p:txBody>
      </p:sp>
      <p:sp>
        <p:nvSpPr>
          <p:cNvPr id="4" name="矢印: 右 3">
            <a:extLst>
              <a:ext uri="{FF2B5EF4-FFF2-40B4-BE49-F238E27FC236}">
                <a16:creationId xmlns:a16="http://schemas.microsoft.com/office/drawing/2014/main" id="{34259FE6-1473-AD85-48FD-FED75CB4DA88}"/>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52301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B2AC-C1B7-5BEE-B3D3-7188D37530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E57903-BC17-4CCA-E443-DCB2CCD1F95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D1ED4AD-FB52-E4BE-EA70-45DDB3BDC957}"/>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・爽快感（ブロックを消しても感じられない）</a:t>
            </a:r>
            <a:br>
              <a:rPr lang="en-US" altLang="ja-JP" dirty="0"/>
            </a:br>
            <a:r>
              <a:rPr lang="ja-JP" altLang="en-US" dirty="0"/>
              <a:t>　　　・ブロックを消したときのエフェクトを付ける</a:t>
            </a:r>
            <a:br>
              <a:rPr lang="en-US" altLang="ja-JP" dirty="0"/>
            </a:br>
            <a:r>
              <a:rPr lang="ja-JP" altLang="en-US" dirty="0"/>
              <a:t>　　　・併せて気持ちいい音を付ける</a:t>
            </a:r>
            <a:br>
              <a:rPr lang="en-US" altLang="ja-JP" dirty="0"/>
            </a:br>
            <a:r>
              <a:rPr lang="ja-JP" altLang="en-US" dirty="0"/>
              <a:t>　　　・ボムのような一気に消す手段</a:t>
            </a:r>
            <a:br>
              <a:rPr lang="en-US" altLang="ja-JP" dirty="0"/>
            </a:br>
            <a:r>
              <a:rPr lang="ja-JP" altLang="en-US" dirty="0"/>
              <a:t>　　　・ブロックを貫通するボール</a:t>
            </a:r>
            <a:endParaRPr kumimoji="1" lang="en-US" altLang="ja-JP" dirty="0"/>
          </a:p>
        </p:txBody>
      </p:sp>
      <p:sp>
        <p:nvSpPr>
          <p:cNvPr id="4" name="矢印: 右 3">
            <a:extLst>
              <a:ext uri="{FF2B5EF4-FFF2-40B4-BE49-F238E27FC236}">
                <a16:creationId xmlns:a16="http://schemas.microsoft.com/office/drawing/2014/main" id="{6E417391-B407-6DF7-12D6-19C1E5ECBEA9}"/>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048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979201"/>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br>
              <a:rPr kumimoji="1" lang="en-US" altLang="ja-JP" dirty="0">
                <a:solidFill>
                  <a:srgbClr val="FF0000"/>
                </a:solidFill>
              </a:rPr>
            </a:br>
            <a:endParaRPr kumimoji="1" lang="en-US" altLang="ja-JP" dirty="0">
              <a:solidFill>
                <a:srgbClr val="FF0000"/>
              </a:solidFill>
            </a:endParaRP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ソリューションとプロジェクトを</a:t>
            </a:r>
            <a:br>
              <a:rPr kumimoji="1" lang="en-US" altLang="ja-JP" dirty="0"/>
            </a:br>
            <a:r>
              <a:rPr kumimoji="1" lang="ja-JP" altLang="en-US" dirty="0"/>
              <a:t>同じディレクトリに配置するをチェックして「作成」ボタン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441644"/>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078911"/>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092633"/>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10484</TotalTime>
  <Words>7934</Words>
  <Application>Microsoft Office PowerPoint</Application>
  <PresentationFormat>ワイド画面</PresentationFormat>
  <Paragraphs>439</Paragraphs>
  <Slides>76</Slides>
  <Notes>0</Notes>
  <HiddenSlides>7</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76</vt:i4>
      </vt:variant>
    </vt:vector>
  </HeadingPairs>
  <TitlesOfParts>
    <vt:vector size="81"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409</cp:revision>
  <dcterms:created xsi:type="dcterms:W3CDTF">2024-07-09T01:55:23Z</dcterms:created>
  <dcterms:modified xsi:type="dcterms:W3CDTF">2025-01-31T01:28:25Z</dcterms:modified>
</cp:coreProperties>
</file>