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515" r:id="rId3"/>
    <p:sldId id="504" r:id="rId4"/>
    <p:sldId id="547" r:id="rId5"/>
    <p:sldId id="506" r:id="rId6"/>
    <p:sldId id="505" r:id="rId7"/>
    <p:sldId id="507" r:id="rId8"/>
    <p:sldId id="508" r:id="rId9"/>
    <p:sldId id="509" r:id="rId10"/>
    <p:sldId id="540" r:id="rId11"/>
    <p:sldId id="541" r:id="rId12"/>
    <p:sldId id="553" r:id="rId13"/>
    <p:sldId id="552" r:id="rId14"/>
    <p:sldId id="510" r:id="rId15"/>
    <p:sldId id="511" r:id="rId16"/>
    <p:sldId id="513" r:id="rId17"/>
    <p:sldId id="542" r:id="rId18"/>
    <p:sldId id="512" r:id="rId19"/>
    <p:sldId id="514" r:id="rId20"/>
    <p:sldId id="516" r:id="rId21"/>
    <p:sldId id="533" r:id="rId22"/>
    <p:sldId id="518" r:id="rId23"/>
    <p:sldId id="519" r:id="rId24"/>
    <p:sldId id="536" r:id="rId25"/>
    <p:sldId id="532" r:id="rId26"/>
    <p:sldId id="543" r:id="rId27"/>
    <p:sldId id="517" r:id="rId28"/>
    <p:sldId id="544" r:id="rId29"/>
    <p:sldId id="534" r:id="rId30"/>
    <p:sldId id="545" r:id="rId31"/>
    <p:sldId id="535" r:id="rId32"/>
    <p:sldId id="546" r:id="rId33"/>
    <p:sldId id="521" r:id="rId34"/>
    <p:sldId id="537" r:id="rId35"/>
    <p:sldId id="548" r:id="rId36"/>
    <p:sldId id="538" r:id="rId37"/>
    <p:sldId id="539" r:id="rId38"/>
    <p:sldId id="549" r:id="rId39"/>
    <p:sldId id="522" r:id="rId40"/>
    <p:sldId id="523" r:id="rId41"/>
    <p:sldId id="550" r:id="rId42"/>
    <p:sldId id="524" r:id="rId43"/>
    <p:sldId id="525" r:id="rId44"/>
    <p:sldId id="551" r:id="rId45"/>
    <p:sldId id="554" r:id="rId46"/>
    <p:sldId id="527" r:id="rId47"/>
    <p:sldId id="528" r:id="rId48"/>
    <p:sldId id="529" r:id="rId49"/>
    <p:sldId id="531"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CC"/>
    <a:srgbClr val="0066FF"/>
    <a:srgbClr val="FF9900"/>
    <a:srgbClr val="FF00FF"/>
    <a:srgbClr val="009999"/>
    <a:srgbClr val="33CCCC"/>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2025/1/8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2025/1/8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2025/1/8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2025/1/8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05A6738A-1134-4D88-1E46-5EEAC6493D3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724740" y="7410"/>
            <a:ext cx="2467260" cy="77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t.ly/4fYSW1e" TargetMode="External"/><Relationship Id="rId2" Type="http://schemas.openxmlformats.org/officeDocument/2006/relationships/hyperlink" Target="https://siv3d.jp/downloads/Siv3D/OpenSiv3D_0.6.15_Installer.ex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br>
              <a:rPr kumimoji="1" lang="en-US" altLang="ja-JP" dirty="0"/>
            </a:br>
            <a:r>
              <a:rPr kumimoji="1" lang="ja-JP" altLang="en-US" dirty="0"/>
              <a:t>ゲーム開発や</a:t>
            </a:r>
            <a:r>
              <a:rPr kumimoji="1" lang="en-US" altLang="ja-JP" dirty="0"/>
              <a:t>2D</a:t>
            </a:r>
            <a:r>
              <a:rPr kumimoji="1" lang="ja-JP" altLang="en-US" dirty="0"/>
              <a:t>ゲームで使用している</a:t>
            </a:r>
            <a:r>
              <a:rPr kumimoji="1" lang="en-US" altLang="ja-JP" dirty="0" err="1"/>
              <a:t>KDlib</a:t>
            </a:r>
            <a:r>
              <a:rPr kumimoji="1" lang="ja-JP" altLang="en-US" dirty="0"/>
              <a:t>をはじめ、</a:t>
            </a:r>
            <a:br>
              <a:rPr kumimoji="1" lang="en-US" altLang="ja-JP" dirty="0"/>
            </a:br>
            <a:r>
              <a:rPr kumimoji="1" lang="en-US" altLang="ja-JP" dirty="0"/>
              <a:t>C++</a:t>
            </a:r>
            <a:r>
              <a:rPr kumimoji="1" lang="ja-JP" altLang="en-US" dirty="0"/>
              <a:t>から利用できるフレームワークはいくつか存在する</a:t>
            </a:r>
            <a:br>
              <a:rPr kumimoji="1" lang="en-US" altLang="ja-JP" dirty="0"/>
            </a:br>
            <a:br>
              <a:rPr kumimoji="1" lang="en-US" altLang="ja-JP" dirty="0"/>
            </a:br>
            <a:r>
              <a:rPr kumimoji="1" lang="ja-JP" altLang="en-US" dirty="0"/>
              <a:t>・</a:t>
            </a:r>
            <a:r>
              <a:rPr lang="en-US" altLang="ja-JP" dirty="0"/>
              <a:t>DX</a:t>
            </a:r>
            <a:r>
              <a:rPr lang="ja-JP" altLang="en-US" dirty="0"/>
              <a:t>ライブラリ</a:t>
            </a:r>
            <a:br>
              <a:rPr lang="en-US" altLang="ja-JP" dirty="0"/>
            </a:br>
            <a:r>
              <a:rPr lang="ja-JP" altLang="en-US" dirty="0"/>
              <a:t>・</a:t>
            </a:r>
            <a:r>
              <a:rPr lang="en-US" altLang="ja-JP" dirty="0"/>
              <a:t>SDL(</a:t>
            </a:r>
            <a:r>
              <a:rPr lang="en-US" altLang="ja-JP" dirty="0" err="1"/>
              <a:t>SimpleDirectmediaLayer</a:t>
            </a:r>
            <a:r>
              <a:rPr lang="en-US" altLang="ja-JP" dirty="0"/>
              <a:t>)</a:t>
            </a:r>
            <a:br>
              <a:rPr lang="en-US" altLang="ja-JP" dirty="0"/>
            </a:br>
            <a:r>
              <a:rPr lang="ja-JP" altLang="en-US" dirty="0"/>
              <a:t>・</a:t>
            </a:r>
            <a:r>
              <a:rPr lang="en-US" altLang="ja-JP" dirty="0">
                <a:solidFill>
                  <a:srgbClr val="00B0F0"/>
                </a:solidFill>
              </a:rPr>
              <a:t>Siv3D</a:t>
            </a:r>
            <a:br>
              <a:rPr lang="en-US" altLang="ja-JP" dirty="0">
                <a:solidFill>
                  <a:srgbClr val="00B0F0"/>
                </a:solidFill>
              </a:rPr>
            </a:br>
            <a:r>
              <a:rPr lang="ja-JP" altLang="en-US" dirty="0">
                <a:solidFill>
                  <a:srgbClr val="00B0F0"/>
                </a:solidFill>
              </a:rPr>
              <a:t>　　</a:t>
            </a:r>
            <a:r>
              <a:rPr lang="en-US" altLang="ja-JP" dirty="0">
                <a:solidFill>
                  <a:srgbClr val="00B0F0"/>
                </a:solidFill>
              </a:rPr>
              <a:t>https://siv3d.github.io/ja-jp/</a:t>
            </a:r>
            <a:endParaRPr lang="ja-JP" altLang="en-US" b="0" i="0" dirty="0">
              <a:solidFill>
                <a:srgbClr val="FF0000"/>
              </a:solidFill>
              <a:effectLst/>
              <a:latin typeface="-apple-system"/>
            </a:endParaRP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0BBE4-E8A5-DD93-B235-D64E9418E28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0E3CDF5-5077-9020-D4CC-5E72412EF1C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92C86D58-A483-F811-4C4D-D224A7A7302A}"/>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用のサンプルプログラム実行方法</a:t>
            </a:r>
            <a:br>
              <a:rPr kumimoji="1" lang="en-US" altLang="ja-JP" dirty="0"/>
            </a:br>
            <a:endParaRPr kumimoji="1" lang="en-US" altLang="ja-JP" dirty="0"/>
          </a:p>
          <a:p>
            <a:r>
              <a:rPr kumimoji="1" lang="en-US" altLang="ja-JP" dirty="0"/>
              <a:t>Main.cpp</a:t>
            </a:r>
            <a:r>
              <a:rPr kumimoji="1" lang="ja-JP" altLang="en-US" dirty="0"/>
              <a:t>の内容を公開されているサンプルプログラムに置き換えるだけで大抵のプログラムが実行可能</a:t>
            </a:r>
            <a:br>
              <a:rPr kumimoji="1" lang="en-US" altLang="ja-JP" dirty="0"/>
            </a:br>
            <a:endParaRPr kumimoji="1" lang="en-US" altLang="ja-JP" dirty="0"/>
          </a:p>
          <a:p>
            <a:r>
              <a:rPr kumimoji="1" lang="ja-JP" altLang="en-US" dirty="0"/>
              <a:t>いろいろなサンプルを動かしてみてください</a:t>
            </a:r>
            <a:br>
              <a:rPr kumimoji="1" lang="en-US" altLang="ja-JP" dirty="0"/>
            </a:br>
            <a:br>
              <a:rPr kumimoji="1" lang="en-US" altLang="ja-JP" dirty="0"/>
            </a:br>
            <a:r>
              <a:rPr kumimoji="1" lang="en-US" altLang="ja-JP" dirty="0">
                <a:solidFill>
                  <a:srgbClr val="FF0000"/>
                </a:solidFill>
              </a:rPr>
              <a:t>※</a:t>
            </a:r>
            <a:r>
              <a:rPr kumimoji="1" lang="ja-JP" altLang="en-US" dirty="0">
                <a:solidFill>
                  <a:srgbClr val="FF0000"/>
                </a:solidFill>
              </a:rPr>
              <a:t>ただし、プログラムによっては他のデータ</a:t>
            </a:r>
            <a:br>
              <a:rPr kumimoji="1" lang="en-US" altLang="ja-JP" dirty="0">
                <a:solidFill>
                  <a:srgbClr val="FF0000"/>
                </a:solidFill>
              </a:rPr>
            </a:br>
            <a:r>
              <a:rPr kumimoji="1" lang="en-US" altLang="ja-JP" dirty="0">
                <a:solidFill>
                  <a:srgbClr val="FF0000"/>
                </a:solidFill>
              </a:rPr>
              <a:t>  </a:t>
            </a:r>
            <a:r>
              <a:rPr kumimoji="1" lang="ja-JP" altLang="en-US" dirty="0">
                <a:solidFill>
                  <a:srgbClr val="FF0000"/>
                </a:solidFill>
              </a:rPr>
              <a:t>（</a:t>
            </a:r>
            <a:r>
              <a:rPr kumimoji="1" lang="en-US" altLang="ja-JP" dirty="0">
                <a:solidFill>
                  <a:srgbClr val="FF0000"/>
                </a:solidFill>
              </a:rPr>
              <a:t>CSV</a:t>
            </a:r>
            <a:r>
              <a:rPr kumimoji="1" lang="ja-JP" altLang="en-US" dirty="0">
                <a:solidFill>
                  <a:srgbClr val="FF0000"/>
                </a:solidFill>
              </a:rPr>
              <a:t>やキャラ画像）が必要な場合もあるので注意</a:t>
            </a:r>
            <a:endParaRPr kumimoji="1" lang="en-US" altLang="ja-JP" dirty="0">
              <a:solidFill>
                <a:srgbClr val="FF0000"/>
              </a:solidFill>
            </a:endParaRPr>
          </a:p>
          <a:p>
            <a:pPr lvl="1"/>
            <a:endParaRPr kumimoji="1" lang="en-US" altLang="ja-JP" dirty="0"/>
          </a:p>
        </p:txBody>
      </p:sp>
    </p:spTree>
    <p:extLst>
      <p:ext uri="{BB962C8B-B14F-4D97-AF65-F5344CB8AC3E}">
        <p14:creationId xmlns:p14="http://schemas.microsoft.com/office/powerpoint/2010/main" val="121591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BCE18-7125-6460-BDBC-11CEBF14BE4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5F6EA10-3235-C38F-611C-A545021217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EBD9D5D-B728-9AC1-96F1-BE0534D662CE}"/>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チェック項目</a:t>
            </a:r>
            <a:br>
              <a:rPr kumimoji="1" lang="en-US" altLang="ja-JP" dirty="0"/>
            </a:br>
            <a:r>
              <a:rPr kumimoji="1" lang="en-US" altLang="ja-JP" dirty="0"/>
              <a:t>C:\Users\(</a:t>
            </a:r>
            <a:r>
              <a:rPr kumimoji="1" lang="ja-JP" altLang="en-US" dirty="0"/>
              <a:t>自分のユーザ名</a:t>
            </a:r>
            <a:r>
              <a:rPr kumimoji="1" lang="en-US" altLang="ja-JP" dirty="0"/>
              <a:t>)</a:t>
            </a:r>
            <a:r>
              <a:rPr kumimoji="1" lang="pt-BR" altLang="ja-JP" dirty="0"/>
              <a:t>\Documents\Visual Studio 2022\Templates\ProjectTemplates</a:t>
            </a:r>
            <a:br>
              <a:rPr kumimoji="1" lang="en-US" altLang="ja-JP" dirty="0"/>
            </a:br>
            <a:br>
              <a:rPr kumimoji="1" lang="en-US" altLang="ja-JP" dirty="0"/>
            </a:br>
            <a:r>
              <a:rPr kumimoji="1" lang="ja-JP" altLang="en-US" dirty="0"/>
              <a:t>のフォルダ内に </a:t>
            </a:r>
            <a:r>
              <a:rPr kumimoji="1" lang="en-US" altLang="ja-JP" dirty="0">
                <a:solidFill>
                  <a:srgbClr val="FF0000"/>
                </a:solidFill>
              </a:rPr>
              <a:t>OpenSiv3D_0.6.15.zip</a:t>
            </a:r>
            <a:r>
              <a:rPr kumimoji="1" lang="ja-JP" altLang="en-US" dirty="0"/>
              <a:t>　ファイルが</a:t>
            </a:r>
            <a:br>
              <a:rPr kumimoji="1" lang="en-US" altLang="ja-JP" dirty="0"/>
            </a:br>
            <a:r>
              <a:rPr kumimoji="1" lang="ja-JP" altLang="en-US" dirty="0"/>
              <a:t>あるかを確認</a:t>
            </a:r>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277056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85CDB-D94E-552A-82F8-B25EB8641F64}"/>
            </a:ext>
          </a:extLst>
        </p:cNvPr>
        <p:cNvGrpSpPr/>
        <p:nvPr/>
      </p:nvGrpSpPr>
      <p:grpSpPr>
        <a:xfrm>
          <a:off x="0" y="0"/>
          <a:ext cx="0" cy="0"/>
          <a:chOff x="0" y="0"/>
          <a:chExt cx="0" cy="0"/>
        </a:xfrm>
      </p:grpSpPr>
      <p:sp>
        <p:nvSpPr>
          <p:cNvPr id="5" name="正方形/長方形 4">
            <a:extLst>
              <a:ext uri="{FF2B5EF4-FFF2-40B4-BE49-F238E27FC236}">
                <a16:creationId xmlns:a16="http://schemas.microsoft.com/office/drawing/2014/main" id="{78A029F8-D346-E1F1-C5A6-DFA1291D7C07}"/>
              </a:ext>
            </a:extLst>
          </p:cNvPr>
          <p:cNvSpPr/>
          <p:nvPr/>
        </p:nvSpPr>
        <p:spPr>
          <a:xfrm>
            <a:off x="1061934" y="6001966"/>
            <a:ext cx="6973113" cy="70363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7806077-04B4-C6D9-9863-B9487A4B7A7E}"/>
              </a:ext>
            </a:extLst>
          </p:cNvPr>
          <p:cNvSpPr/>
          <p:nvPr/>
        </p:nvSpPr>
        <p:spPr>
          <a:xfrm>
            <a:off x="1061935" y="4144458"/>
            <a:ext cx="10066507" cy="107004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590CE2B-D1A0-09A1-43D4-D0D1F80356F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75EE4B8-6BA4-5EED-C607-FA1D6F95265C}"/>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対処方法</a:t>
            </a:r>
            <a:br>
              <a:rPr kumimoji="1" lang="en-US" altLang="ja-JP" dirty="0"/>
            </a:br>
            <a:r>
              <a:rPr kumimoji="1" lang="ja-JP" altLang="en-US" b="1" dirty="0">
                <a:solidFill>
                  <a:srgbClr val="00B050"/>
                </a:solidFill>
              </a:rPr>
              <a:t>コマンドプロンプト</a:t>
            </a:r>
            <a:r>
              <a:rPr kumimoji="1" lang="ja-JP" altLang="en-US" dirty="0"/>
              <a:t>を起動して、次のコマンドを入力</a:t>
            </a:r>
            <a:br>
              <a:rPr kumimoji="1" lang="en-US" altLang="ja-JP" dirty="0"/>
            </a:br>
            <a:br>
              <a:rPr kumimoji="1" lang="en-US" altLang="ja-JP" dirty="0"/>
            </a:br>
            <a:r>
              <a:rPr kumimoji="1" lang="en-US" altLang="ja-JP" sz="2800" dirty="0">
                <a:solidFill>
                  <a:schemeClr val="bg1"/>
                </a:solidFill>
              </a:rPr>
              <a:t>cd “c:\Program Files\Microsoft Visual Studio</a:t>
            </a:r>
            <a:br>
              <a:rPr kumimoji="1" lang="en-US" altLang="ja-JP" sz="2800" dirty="0">
                <a:solidFill>
                  <a:schemeClr val="bg1"/>
                </a:solidFill>
              </a:rPr>
            </a:br>
            <a:r>
              <a:rPr kumimoji="1" lang="en-US" altLang="ja-JP" sz="2800" dirty="0">
                <a:solidFill>
                  <a:schemeClr val="bg1"/>
                </a:solidFill>
              </a:rPr>
              <a:t>\2022\Community\Community\Common7\IDE”</a:t>
            </a:r>
            <a:br>
              <a:rPr kumimoji="1" lang="en-US" altLang="ja-JP" sz="2800" dirty="0">
                <a:solidFill>
                  <a:schemeClr val="bg1"/>
                </a:solidFill>
              </a:rPr>
            </a:br>
            <a:br>
              <a:rPr lang="en-US" altLang="ja-JP" sz="2800" dirty="0">
                <a:solidFill>
                  <a:schemeClr val="bg1"/>
                </a:solidFill>
              </a:rPr>
            </a:br>
            <a:r>
              <a:rPr kumimoji="1" lang="ja-JP" altLang="en-US" sz="2800" dirty="0"/>
              <a:t>上記実行後次のコマンドを入力</a:t>
            </a:r>
            <a:br>
              <a:rPr lang="en-US" altLang="ja-JP" sz="2800" dirty="0">
                <a:solidFill>
                  <a:schemeClr val="bg1"/>
                </a:solidFill>
              </a:rPr>
            </a:br>
            <a:br>
              <a:rPr lang="en-US" altLang="ja-JP" sz="2800" dirty="0">
                <a:solidFill>
                  <a:schemeClr val="bg1"/>
                </a:solidFill>
              </a:rPr>
            </a:br>
            <a:r>
              <a:rPr lang="en-US" altLang="ja-JP" sz="2800" dirty="0" err="1">
                <a:solidFill>
                  <a:schemeClr val="bg1"/>
                </a:solidFill>
              </a:rPr>
              <a:t>devenv</a:t>
            </a:r>
            <a:r>
              <a:rPr lang="en-US" altLang="ja-JP" sz="2800" dirty="0">
                <a:solidFill>
                  <a:schemeClr val="bg1"/>
                </a:solidFill>
              </a:rPr>
              <a:t> /</a:t>
            </a:r>
            <a:r>
              <a:rPr lang="en-US" altLang="ja-JP" sz="2800" dirty="0" err="1">
                <a:solidFill>
                  <a:schemeClr val="bg1"/>
                </a:solidFill>
              </a:rPr>
              <a:t>InstallVSTemplates</a:t>
            </a:r>
            <a:endParaRPr kumimoji="1" lang="en-US" altLang="ja-JP" sz="3200" dirty="0">
              <a:solidFill>
                <a:schemeClr val="bg1"/>
              </a:solidFill>
            </a:endParaRPr>
          </a:p>
        </p:txBody>
      </p:sp>
    </p:spTree>
    <p:extLst>
      <p:ext uri="{BB962C8B-B14F-4D97-AF65-F5344CB8AC3E}">
        <p14:creationId xmlns:p14="http://schemas.microsoft.com/office/powerpoint/2010/main" val="3197018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AC077-0D68-BEEF-2183-4A79831F697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CB2B68-AE41-8846-434C-AD29644B48A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636B883-0124-3862-75F0-2D1A6594F59E}"/>
              </a:ext>
            </a:extLst>
          </p:cNvPr>
          <p:cNvSpPr>
            <a:spLocks noGrp="1"/>
          </p:cNvSpPr>
          <p:nvPr>
            <p:ph idx="1"/>
          </p:nvPr>
        </p:nvSpPr>
        <p:spPr>
          <a:xfrm>
            <a:off x="430306" y="1376038"/>
            <a:ext cx="11761694" cy="5329562"/>
          </a:xfrm>
        </p:spPr>
        <p:txBody>
          <a:bodyPr>
            <a:normAutofit/>
          </a:bodyPr>
          <a:lstStyle/>
          <a:p>
            <a:r>
              <a:rPr kumimoji="1" lang="en-US" altLang="ja-JP" dirty="0"/>
              <a:t>Siv3D</a:t>
            </a:r>
            <a:r>
              <a:rPr kumimoji="1" lang="ja-JP" altLang="en-US" dirty="0"/>
              <a:t>サンプルプログラムの動きがおかしいとき</a:t>
            </a:r>
            <a:br>
              <a:rPr kumimoji="1" lang="en-US" altLang="ja-JP" dirty="0"/>
            </a:br>
            <a:endParaRPr kumimoji="1" lang="en-US" altLang="ja-JP" dirty="0"/>
          </a:p>
          <a:p>
            <a:pPr lvl="1"/>
            <a:r>
              <a:rPr kumimoji="1" lang="ja-JP" altLang="en-US" dirty="0"/>
              <a:t>対策①</a:t>
            </a:r>
            <a:br>
              <a:rPr kumimoji="1" lang="en-US" altLang="ja-JP" dirty="0"/>
            </a:br>
            <a:r>
              <a:rPr kumimoji="1" lang="ja-JP" altLang="en-US" dirty="0"/>
              <a:t>グラフィックドライバのバージョンアップをする</a:t>
            </a:r>
            <a:endParaRPr kumimoji="1" lang="en-US" altLang="ja-JP" dirty="0"/>
          </a:p>
          <a:p>
            <a:pPr lvl="1"/>
            <a:r>
              <a:rPr kumimoji="1" lang="ja-JP" altLang="en-US" dirty="0"/>
              <a:t>対策②</a:t>
            </a:r>
            <a:br>
              <a:rPr kumimoji="1" lang="en-US" altLang="ja-JP" dirty="0"/>
            </a:br>
            <a:r>
              <a:rPr lang="en-US" altLang="ja-JP" dirty="0"/>
              <a:t>#include&lt;Siv3D.hpp&gt;</a:t>
            </a:r>
            <a:r>
              <a:rPr lang="ja-JP" altLang="en-US" dirty="0"/>
              <a:t>　の次の行に</a:t>
            </a:r>
            <a:br>
              <a:rPr lang="en-US" altLang="ja-JP" dirty="0"/>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::Renderer::OpenGL);</a:t>
            </a:r>
            <a:br>
              <a:rPr lang="en-US" altLang="ja-JP" dirty="0"/>
            </a:br>
            <a:r>
              <a:rPr lang="ja-JP" altLang="en-US" sz="2800" dirty="0"/>
              <a:t>もしくは</a:t>
            </a:r>
            <a:br>
              <a:rPr lang="en-US" altLang="ja-JP" sz="2800" dirty="0">
                <a:solidFill>
                  <a:srgbClr val="FF0000"/>
                </a:solidFill>
              </a:rPr>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::D3D11Driver::WARP);</a:t>
            </a:r>
            <a:br>
              <a:rPr lang="en-US" altLang="ja-JP" dirty="0">
                <a:solidFill>
                  <a:srgbClr val="FF0000"/>
                </a:solidFill>
              </a:rPr>
            </a:br>
            <a:r>
              <a:rPr lang="ja-JP" altLang="en-US" sz="2800" dirty="0"/>
              <a:t>を入れる</a:t>
            </a:r>
            <a:endParaRPr lang="en-US" altLang="ja-JP" sz="2800" dirty="0"/>
          </a:p>
          <a:p>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428039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A908E-C125-6C6D-C4C5-B9B2D99DC1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993681-A944-B48D-ED36-A46052824EB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C18C236-7112-C371-CA15-58F690927D07}"/>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プログラムの基本構成</a:t>
            </a:r>
            <a:endParaRPr kumimoji="1" lang="en-US" altLang="ja-JP" dirty="0"/>
          </a:p>
        </p:txBody>
      </p:sp>
      <p:sp>
        <p:nvSpPr>
          <p:cNvPr id="4" name="コンテンツ プレースホルダー 2">
            <a:extLst>
              <a:ext uri="{FF2B5EF4-FFF2-40B4-BE49-F238E27FC236}">
                <a16:creationId xmlns:a16="http://schemas.microsoft.com/office/drawing/2014/main" id="{56EF9B04-2CB8-F471-060A-CF55E64FF5D9}"/>
              </a:ext>
            </a:extLst>
          </p:cNvPr>
          <p:cNvSpPr txBox="1">
            <a:spLocks/>
          </p:cNvSpPr>
          <p:nvPr/>
        </p:nvSpPr>
        <p:spPr>
          <a:xfrm>
            <a:off x="731195" y="2042808"/>
            <a:ext cx="11136549" cy="4747097"/>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a:t>
            </a:r>
            <a:r>
              <a:rPr lang="en-US" altLang="ja-JP" sz="3200" dirty="0">
                <a:solidFill>
                  <a:srgbClr val="FF0000"/>
                </a:solidFill>
                <a:highlight>
                  <a:srgbClr val="FFFFFF"/>
                </a:highlight>
                <a:ea typeface="ＭＳ ゴシック" panose="020B0609070205080204" pitchFamily="49" charset="-128"/>
              </a:rPr>
              <a:t>Main</a:t>
            </a:r>
            <a:r>
              <a:rPr lang="en-US" altLang="ja-JP" sz="2800" dirty="0">
                <a:solidFill>
                  <a:srgbClr val="000000"/>
                </a:solidFill>
                <a:highlight>
                  <a:srgbClr val="FFFFFF"/>
                </a:highlight>
                <a:ea typeface="ＭＳ ゴシック" panose="020B0609070205080204" pitchFamily="49" charset="-128"/>
              </a:rPr>
              <a:t>()</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ja-JP" altLang="en-US" sz="2400" dirty="0">
                <a:solidFill>
                  <a:srgbClr val="0000FF"/>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while</a:t>
            </a:r>
            <a:r>
              <a:rPr lang="en-US" altLang="ja-JP" sz="2400" dirty="0">
                <a:solidFill>
                  <a:srgbClr val="000000"/>
                </a:solidFill>
                <a:highlight>
                  <a:srgbClr val="FFFFFF"/>
                </a:highlight>
                <a:ea typeface="ＭＳ ゴシック" panose="020B0609070205080204" pitchFamily="49" charset="-128"/>
              </a:rPr>
              <a:t> (System::Update())</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a:t>
            </a:r>
          </a:p>
        </p:txBody>
      </p:sp>
      <p:sp>
        <p:nvSpPr>
          <p:cNvPr id="6" name="テキスト ボックス 5">
            <a:extLst>
              <a:ext uri="{FF2B5EF4-FFF2-40B4-BE49-F238E27FC236}">
                <a16:creationId xmlns:a16="http://schemas.microsoft.com/office/drawing/2014/main" id="{3D2B0E8C-19F4-8BB1-FD57-1F9BA9BEB1EB}"/>
              </a:ext>
            </a:extLst>
          </p:cNvPr>
          <p:cNvSpPr txBox="1"/>
          <p:nvPr/>
        </p:nvSpPr>
        <p:spPr>
          <a:xfrm>
            <a:off x="4813164" y="2677858"/>
            <a:ext cx="7079182" cy="769441"/>
          </a:xfrm>
          <a:prstGeom prst="rect">
            <a:avLst/>
          </a:prstGeom>
          <a:noFill/>
        </p:spPr>
        <p:txBody>
          <a:bodyPr wrap="none" rtlCol="0">
            <a:spAutoFit/>
          </a:bodyPr>
          <a:lstStyle/>
          <a:p>
            <a:r>
              <a:rPr kumimoji="1" lang="en-US" altLang="ja-JP" sz="3600" dirty="0">
                <a:solidFill>
                  <a:srgbClr val="FF0000"/>
                </a:solidFill>
              </a:rPr>
              <a:t>main</a:t>
            </a:r>
            <a:r>
              <a:rPr kumimoji="1" lang="ja-JP" altLang="en-US" sz="3600" dirty="0">
                <a:solidFill>
                  <a:srgbClr val="FF0000"/>
                </a:solidFill>
              </a:rPr>
              <a:t>でなく</a:t>
            </a:r>
            <a:r>
              <a:rPr kumimoji="1" lang="en-US" altLang="ja-JP" sz="4400" dirty="0">
                <a:solidFill>
                  <a:srgbClr val="FF0000"/>
                </a:solidFill>
              </a:rPr>
              <a:t>M</a:t>
            </a:r>
            <a:r>
              <a:rPr kumimoji="1" lang="en-US" altLang="ja-JP" sz="3600" dirty="0">
                <a:solidFill>
                  <a:srgbClr val="FF0000"/>
                </a:solidFill>
              </a:rPr>
              <a:t>ain</a:t>
            </a:r>
            <a:r>
              <a:rPr kumimoji="1" lang="ja-JP" altLang="en-US" sz="3600" dirty="0">
                <a:solidFill>
                  <a:srgbClr val="FF0000"/>
                </a:solidFill>
              </a:rPr>
              <a:t>になっている</a:t>
            </a:r>
            <a:r>
              <a:rPr kumimoji="1" lang="en-US" altLang="ja-JP" sz="3600" dirty="0">
                <a:solidFill>
                  <a:srgbClr val="FF0000"/>
                </a:solidFill>
              </a:rPr>
              <a:t>!!</a:t>
            </a:r>
            <a:endParaRPr kumimoji="1" lang="ja-JP" altLang="en-US" sz="3600" dirty="0">
              <a:solidFill>
                <a:srgbClr val="FF0000"/>
              </a:solidFill>
            </a:endParaRPr>
          </a:p>
        </p:txBody>
      </p:sp>
      <p:sp>
        <p:nvSpPr>
          <p:cNvPr id="5" name="テキスト ボックス 4">
            <a:extLst>
              <a:ext uri="{FF2B5EF4-FFF2-40B4-BE49-F238E27FC236}">
                <a16:creationId xmlns:a16="http://schemas.microsoft.com/office/drawing/2014/main" id="{6863364F-B9C3-CACA-9C9B-BC80741A59FB}"/>
              </a:ext>
            </a:extLst>
          </p:cNvPr>
          <p:cNvSpPr txBox="1"/>
          <p:nvPr/>
        </p:nvSpPr>
        <p:spPr>
          <a:xfrm>
            <a:off x="9387578" y="1364757"/>
            <a:ext cx="2480166" cy="646331"/>
          </a:xfrm>
          <a:prstGeom prst="rect">
            <a:avLst/>
          </a:prstGeom>
          <a:noFill/>
        </p:spPr>
        <p:txBody>
          <a:bodyPr wrap="none" rtlCol="0">
            <a:spAutoFit/>
          </a:bodyPr>
          <a:lstStyle/>
          <a:p>
            <a:r>
              <a:rPr kumimoji="1" lang="en-US" altLang="ja-JP" sz="3600" b="1" dirty="0">
                <a:solidFill>
                  <a:srgbClr val="FF0000"/>
                </a:solidFill>
              </a:rPr>
              <a:t>Main.cpp</a:t>
            </a:r>
            <a:endParaRPr kumimoji="1" lang="ja-JP" altLang="en-US" sz="3600" b="1" dirty="0">
              <a:solidFill>
                <a:srgbClr val="FF0000"/>
              </a:solidFill>
            </a:endParaRPr>
          </a:p>
        </p:txBody>
      </p:sp>
      <p:cxnSp>
        <p:nvCxnSpPr>
          <p:cNvPr id="8" name="直線矢印コネクタ 7">
            <a:extLst>
              <a:ext uri="{FF2B5EF4-FFF2-40B4-BE49-F238E27FC236}">
                <a16:creationId xmlns:a16="http://schemas.microsoft.com/office/drawing/2014/main" id="{A9E6147C-C4AC-E27F-1289-BE482F97DEA7}"/>
              </a:ext>
            </a:extLst>
          </p:cNvPr>
          <p:cNvCxnSpPr/>
          <p:nvPr/>
        </p:nvCxnSpPr>
        <p:spPr>
          <a:xfrm flipV="1">
            <a:off x="10175132" y="1958503"/>
            <a:ext cx="165370" cy="71935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40E6D46B-04A4-3CA0-A070-F141A239469E}"/>
              </a:ext>
            </a:extLst>
          </p:cNvPr>
          <p:cNvCxnSpPr>
            <a:cxnSpLocks/>
          </p:cNvCxnSpPr>
          <p:nvPr/>
        </p:nvCxnSpPr>
        <p:spPr>
          <a:xfrm flipH="1">
            <a:off x="3249038" y="3151804"/>
            <a:ext cx="1564126" cy="97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B4C9DE7A-14F6-7655-5F00-167B8A9294BA}"/>
              </a:ext>
            </a:extLst>
          </p:cNvPr>
          <p:cNvSpPr txBox="1"/>
          <p:nvPr/>
        </p:nvSpPr>
        <p:spPr>
          <a:xfrm>
            <a:off x="1642537" y="5236617"/>
            <a:ext cx="4453463" cy="646331"/>
          </a:xfrm>
          <a:prstGeom prst="rect">
            <a:avLst/>
          </a:prstGeom>
          <a:noFill/>
        </p:spPr>
        <p:txBody>
          <a:bodyPr wrap="none" rtlCol="0">
            <a:spAutoFit/>
          </a:bodyPr>
          <a:lstStyle/>
          <a:p>
            <a:r>
              <a:rPr kumimoji="1" lang="ja-JP" altLang="en-US" sz="3600" dirty="0">
                <a:solidFill>
                  <a:srgbClr val="FF0000"/>
                </a:solidFill>
              </a:rPr>
              <a:t>アプリのメインループ</a:t>
            </a:r>
          </a:p>
        </p:txBody>
      </p:sp>
    </p:spTree>
    <p:extLst>
      <p:ext uri="{BB962C8B-B14F-4D97-AF65-F5344CB8AC3E}">
        <p14:creationId xmlns:p14="http://schemas.microsoft.com/office/powerpoint/2010/main" val="3421110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CD65B-77D1-F134-E420-61648BA3CE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9AC4568-5B44-93C4-DED6-DCA9EDF26BD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94655A0-A097-B3EB-B4EE-FC3E20D9C8A5}"/>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br>
              <a:rPr kumimoji="1" lang="en-US" altLang="ja-JP" dirty="0"/>
            </a:br>
            <a:br>
              <a:rPr kumimoji="1" lang="en-US" altLang="ja-JP" dirty="0"/>
            </a:br>
            <a:r>
              <a:rPr kumimoji="1" lang="ja-JP" altLang="en-US" dirty="0"/>
              <a:t>サンプルプログラムの</a:t>
            </a:r>
            <a:br>
              <a:rPr kumimoji="1" lang="en-US" altLang="ja-JP" dirty="0"/>
            </a:br>
            <a:br>
              <a:rPr kumimoji="1" lang="en-US" altLang="ja-JP" dirty="0"/>
            </a:br>
            <a:r>
              <a:rPr kumimoji="1" lang="ja-JP" altLang="en-US" b="1" dirty="0">
                <a:solidFill>
                  <a:srgbClr val="00B0F0"/>
                </a:solidFill>
              </a:rPr>
              <a:t>ブロックくずし</a:t>
            </a:r>
            <a:br>
              <a:rPr kumimoji="1" lang="en-US" altLang="ja-JP" b="1" dirty="0">
                <a:solidFill>
                  <a:srgbClr val="00B0F0"/>
                </a:solidFill>
              </a:rPr>
            </a:br>
            <a:br>
              <a:rPr kumimoji="1" lang="en-US" altLang="ja-JP" b="1" dirty="0">
                <a:solidFill>
                  <a:srgbClr val="00B0F0"/>
                </a:solidFill>
              </a:rPr>
            </a:br>
            <a:r>
              <a:rPr kumimoji="1" lang="ja-JP" altLang="en-US" dirty="0"/>
              <a:t>をよりゲーム性を高める</a:t>
            </a:r>
            <a:br>
              <a:rPr kumimoji="1" lang="en-US" altLang="ja-JP" dirty="0"/>
            </a:br>
            <a:r>
              <a:rPr kumimoji="1" lang="ja-JP" altLang="en-US" dirty="0"/>
              <a:t>ように改造してみる！</a:t>
            </a:r>
            <a:endParaRPr kumimoji="1" lang="en-US" altLang="ja-JP" dirty="0"/>
          </a:p>
        </p:txBody>
      </p:sp>
      <p:pic>
        <p:nvPicPr>
          <p:cNvPr id="7" name="図 6">
            <a:extLst>
              <a:ext uri="{FF2B5EF4-FFF2-40B4-BE49-F238E27FC236}">
                <a16:creationId xmlns:a16="http://schemas.microsoft.com/office/drawing/2014/main" id="{FBADB4B7-2AB0-EC15-8BE1-ACE5C2619479}"/>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949690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74598-FCF7-9627-8EDF-5C5809654A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E72561-D3F8-BA6B-2677-C532713AC65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58F415A-5754-B454-C274-7F99E69AA33F}"/>
              </a:ext>
            </a:extLst>
          </p:cNvPr>
          <p:cNvSpPr>
            <a:spLocks noGrp="1"/>
          </p:cNvSpPr>
          <p:nvPr>
            <p:ph idx="1"/>
          </p:nvPr>
        </p:nvSpPr>
        <p:spPr>
          <a:xfrm>
            <a:off x="430306" y="1376038"/>
            <a:ext cx="11654118" cy="5329562"/>
          </a:xfrm>
        </p:spPr>
        <p:txBody>
          <a:bodyPr>
            <a:normAutofit/>
          </a:bodyPr>
          <a:lstStyle/>
          <a:p>
            <a:r>
              <a:rPr kumimoji="1" lang="ja-JP" altLang="en-US" dirty="0"/>
              <a:t>ブロックくずしのルール</a:t>
            </a:r>
            <a:br>
              <a:rPr kumimoji="1" lang="en-US" altLang="ja-JP" dirty="0"/>
            </a:br>
            <a:endParaRPr kumimoji="1" lang="en-US" altLang="ja-JP" dirty="0"/>
          </a:p>
          <a:p>
            <a:pPr lvl="1"/>
            <a:r>
              <a:rPr kumimoji="1" lang="ja-JP" altLang="en-US" dirty="0"/>
              <a:t>ボールが画面上部のブロックに当る</a:t>
            </a:r>
            <a:br>
              <a:rPr kumimoji="1" lang="en-US" altLang="ja-JP" dirty="0"/>
            </a:br>
            <a:r>
              <a:rPr kumimoji="1" lang="ja-JP" altLang="en-US" dirty="0"/>
              <a:t>とブロックが消える</a:t>
            </a:r>
            <a:br>
              <a:rPr kumimoji="1" lang="en-US" altLang="ja-JP" sz="1600" dirty="0"/>
            </a:br>
            <a:endParaRPr kumimoji="1" lang="en-US" altLang="ja-JP" sz="1600" dirty="0"/>
          </a:p>
          <a:p>
            <a:pPr lvl="1"/>
            <a:r>
              <a:rPr kumimoji="1" lang="ja-JP" altLang="en-US" dirty="0"/>
              <a:t>ボールはブロック、壁、パドルで反射</a:t>
            </a:r>
            <a:br>
              <a:rPr kumimoji="1" lang="en-US" altLang="ja-JP" dirty="0"/>
            </a:br>
            <a:endParaRPr kumimoji="1" lang="en-US" altLang="ja-JP" dirty="0"/>
          </a:p>
          <a:p>
            <a:pPr lvl="1"/>
            <a:r>
              <a:rPr kumimoji="1" lang="ja-JP" altLang="en-US" dirty="0"/>
              <a:t>パドルで反射する場合は、パドルと当る位置によってボールの反射角度が変わる（端の方ほど反射角が大きく変化）</a:t>
            </a:r>
            <a:br>
              <a:rPr kumimoji="1" lang="en-US" altLang="ja-JP" sz="1600" dirty="0"/>
            </a:br>
            <a:endParaRPr kumimoji="1" lang="en-US" altLang="ja-JP" sz="1600" dirty="0"/>
          </a:p>
          <a:p>
            <a:pPr lvl="1"/>
            <a:r>
              <a:rPr kumimoji="1" lang="ja-JP" altLang="en-US" dirty="0"/>
              <a:t>ボールがパドルより下に行くとミスとなる</a:t>
            </a:r>
            <a:br>
              <a:rPr kumimoji="1" lang="en-US" altLang="ja-JP" dirty="0"/>
            </a:br>
            <a:endParaRPr kumimoji="1" lang="en-US" altLang="ja-JP" dirty="0"/>
          </a:p>
        </p:txBody>
      </p:sp>
      <p:pic>
        <p:nvPicPr>
          <p:cNvPr id="7" name="図 6">
            <a:extLst>
              <a:ext uri="{FF2B5EF4-FFF2-40B4-BE49-F238E27FC236}">
                <a16:creationId xmlns:a16="http://schemas.microsoft.com/office/drawing/2014/main" id="{69008A31-66A6-84ED-1528-92E5DE52E3D8}"/>
              </a:ext>
            </a:extLst>
          </p:cNvPr>
          <p:cNvPicPr>
            <a:picLocks noChangeAspect="1"/>
          </p:cNvPicPr>
          <p:nvPr/>
        </p:nvPicPr>
        <p:blipFill>
          <a:blip r:embed="rId2"/>
          <a:stretch>
            <a:fillRect/>
          </a:stretch>
        </p:blipFill>
        <p:spPr>
          <a:xfrm>
            <a:off x="7732219" y="890601"/>
            <a:ext cx="4352205" cy="3285806"/>
          </a:xfrm>
          <a:prstGeom prst="rect">
            <a:avLst/>
          </a:prstGeom>
        </p:spPr>
      </p:pic>
    </p:spTree>
    <p:extLst>
      <p:ext uri="{BB962C8B-B14F-4D97-AF65-F5344CB8AC3E}">
        <p14:creationId xmlns:p14="http://schemas.microsoft.com/office/powerpoint/2010/main" val="3190495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49B213-9E17-F247-6444-8841D70923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4BA58F-D498-6EE7-E37F-F4C6A543EA7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0F4932A-71E9-72DC-7838-C41576FA6EAD}"/>
              </a:ext>
            </a:extLst>
          </p:cNvPr>
          <p:cNvSpPr>
            <a:spLocks noGrp="1"/>
          </p:cNvSpPr>
          <p:nvPr>
            <p:ph idx="1"/>
          </p:nvPr>
        </p:nvSpPr>
        <p:spPr>
          <a:xfrm>
            <a:off x="430306" y="1376038"/>
            <a:ext cx="11654118" cy="5329562"/>
          </a:xfrm>
        </p:spPr>
        <p:txBody>
          <a:bodyPr>
            <a:normAutofit/>
          </a:bodyPr>
          <a:lstStyle/>
          <a:p>
            <a:r>
              <a:rPr kumimoji="1" lang="ja-JP" altLang="en-US" dirty="0"/>
              <a:t>どうすればゲーム性が向上するのか？</a:t>
            </a:r>
            <a:br>
              <a:rPr kumimoji="1" lang="en-US" altLang="ja-JP" dirty="0"/>
            </a:br>
            <a:endParaRPr kumimoji="1" lang="en-US" altLang="ja-JP" dirty="0"/>
          </a:p>
          <a:p>
            <a:r>
              <a:rPr kumimoji="1" lang="ja-JP" altLang="en-US" dirty="0"/>
              <a:t>現状の把握</a:t>
            </a:r>
            <a:br>
              <a:rPr lang="en-US" altLang="ja-JP" dirty="0"/>
            </a:br>
            <a:r>
              <a:rPr kumimoji="1" lang="ja-JP" altLang="en-US" dirty="0"/>
              <a:t>ブロックくずしの基本的な部分はできているが・・・</a:t>
            </a:r>
            <a:endParaRPr kumimoji="1" lang="en-US" altLang="ja-JP" dirty="0"/>
          </a:p>
          <a:p>
            <a:pPr lvl="1"/>
            <a:r>
              <a:rPr kumimoji="1" lang="ja-JP" altLang="en-US" dirty="0"/>
              <a:t>緊張感がない</a:t>
            </a:r>
            <a:endParaRPr kumimoji="1" lang="en-US" altLang="ja-JP" dirty="0"/>
          </a:p>
          <a:p>
            <a:pPr lvl="1"/>
            <a:r>
              <a:rPr kumimoji="1" lang="ja-JP" altLang="en-US" dirty="0"/>
              <a:t>ゲーム進行が単調</a:t>
            </a:r>
            <a:endParaRPr kumimoji="1" lang="en-US" altLang="ja-JP" dirty="0"/>
          </a:p>
          <a:p>
            <a:pPr lvl="1"/>
            <a:r>
              <a:rPr kumimoji="1" lang="ja-JP" altLang="en-US" dirty="0"/>
              <a:t>ひたすら作業をしている感</a:t>
            </a:r>
            <a:endParaRPr kumimoji="1" lang="en-US" altLang="ja-JP" dirty="0"/>
          </a:p>
          <a:p>
            <a:pPr lvl="1"/>
            <a:r>
              <a:rPr kumimoji="1" lang="ja-JP" altLang="en-US" dirty="0"/>
              <a:t>エフェクトや音もなく地味</a:t>
            </a:r>
            <a:br>
              <a:rPr kumimoji="1" lang="en-US" altLang="ja-JP" dirty="0"/>
            </a:br>
            <a:br>
              <a:rPr kumimoji="1" lang="en-US" altLang="ja-JP" dirty="0"/>
            </a:br>
            <a:endParaRPr kumimoji="1" lang="en-US" altLang="ja-JP" dirty="0"/>
          </a:p>
        </p:txBody>
      </p:sp>
    </p:spTree>
    <p:extLst>
      <p:ext uri="{BB962C8B-B14F-4D97-AF65-F5344CB8AC3E}">
        <p14:creationId xmlns:p14="http://schemas.microsoft.com/office/powerpoint/2010/main" val="247642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3949-6D2F-807D-9697-EC6B7308E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4B70D1B-25CE-70BC-AC9A-AF929DDAED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0A08103-F6FB-818E-909A-8E59663AF84E}"/>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br>
              <a:rPr kumimoji="1" lang="en-US" altLang="ja-JP" dirty="0"/>
            </a:br>
            <a:br>
              <a:rPr kumimoji="1" lang="en-US" altLang="ja-JP" dirty="0"/>
            </a:br>
            <a:r>
              <a:rPr kumimoji="1" lang="ja-JP" altLang="en-US" dirty="0"/>
              <a:t>②</a:t>
            </a:r>
            <a:r>
              <a:rPr lang="ja-JP" altLang="en-US" dirty="0"/>
              <a:t>壁</a:t>
            </a:r>
            <a:br>
              <a:rPr kumimoji="1" lang="en-US" altLang="ja-JP" dirty="0"/>
            </a:br>
            <a:br>
              <a:rPr kumimoji="1" lang="en-US" altLang="ja-JP" dirty="0"/>
            </a:br>
            <a:r>
              <a:rPr kumimoji="1" lang="ja-JP" altLang="en-US" dirty="0"/>
              <a:t>③パドル</a:t>
            </a:r>
            <a:br>
              <a:rPr kumimoji="1" lang="en-US" altLang="ja-JP" dirty="0"/>
            </a:br>
            <a:br>
              <a:rPr lang="en-US" altLang="ja-JP" dirty="0"/>
            </a:br>
            <a:r>
              <a:rPr lang="ja-JP" altLang="en-US" dirty="0"/>
              <a:t>④</a:t>
            </a:r>
            <a:r>
              <a:rPr kumimoji="1" lang="ja-JP" altLang="en-US" dirty="0"/>
              <a:t>ブロック</a:t>
            </a:r>
            <a:endParaRPr kumimoji="1" lang="en-US" altLang="ja-JP" dirty="0"/>
          </a:p>
        </p:txBody>
      </p:sp>
      <p:pic>
        <p:nvPicPr>
          <p:cNvPr id="7" name="図 6">
            <a:extLst>
              <a:ext uri="{FF2B5EF4-FFF2-40B4-BE49-F238E27FC236}">
                <a16:creationId xmlns:a16="http://schemas.microsoft.com/office/drawing/2014/main" id="{623C419C-DF01-4398-C0C2-B1179C3C1E6B}"/>
              </a:ext>
            </a:extLst>
          </p:cNvPr>
          <p:cNvPicPr>
            <a:picLocks noChangeAspect="1"/>
          </p:cNvPicPr>
          <p:nvPr/>
        </p:nvPicPr>
        <p:blipFill>
          <a:blip r:embed="rId2"/>
          <a:stretch>
            <a:fillRect/>
          </a:stretch>
        </p:blipFill>
        <p:spPr>
          <a:xfrm>
            <a:off x="6173821" y="2093590"/>
            <a:ext cx="5827059" cy="4399284"/>
          </a:xfrm>
          <a:prstGeom prst="rect">
            <a:avLst/>
          </a:prstGeom>
        </p:spPr>
      </p:pic>
    </p:spTree>
    <p:extLst>
      <p:ext uri="{BB962C8B-B14F-4D97-AF65-F5344CB8AC3E}">
        <p14:creationId xmlns:p14="http://schemas.microsoft.com/office/powerpoint/2010/main" val="2755912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1A393-B116-8E6E-3499-AF449CDED85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812145-FD08-040E-CD79-A4947AC6A17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37DAAFF-59A6-3D3B-9A45-7210379DB34C}"/>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r>
              <a:rPr lang="en-US" altLang="ja-JP" dirty="0"/>
              <a:t>	</a:t>
            </a:r>
            <a:r>
              <a:rPr kumimoji="1" lang="en-US" altLang="ja-JP" dirty="0"/>
              <a:t>…	</a:t>
            </a:r>
            <a:r>
              <a:rPr kumimoji="1" lang="ja-JP" altLang="en-US" dirty="0"/>
              <a:t>半径</a:t>
            </a:r>
            <a:r>
              <a:rPr kumimoji="1" lang="en-US" altLang="ja-JP" dirty="0"/>
              <a:t>8</a:t>
            </a:r>
            <a:r>
              <a:rPr kumimoji="1" lang="ja-JP" altLang="en-US" dirty="0"/>
              <a:t>ピクセル</a:t>
            </a:r>
            <a:br>
              <a:rPr kumimoji="1" lang="en-US" altLang="ja-JP" dirty="0"/>
            </a:br>
            <a:r>
              <a:rPr kumimoji="1" lang="en-US" altLang="ja-JP" dirty="0"/>
              <a:t>				</a:t>
            </a:r>
            <a:r>
              <a:rPr kumimoji="1" lang="ja-JP" altLang="en-US" dirty="0">
                <a:solidFill>
                  <a:srgbClr val="00B0F0"/>
                </a:solidFill>
              </a:rPr>
              <a:t>座標情報</a:t>
            </a:r>
            <a:r>
              <a:rPr kumimoji="1" lang="ja-JP" altLang="en-US" dirty="0"/>
              <a:t>と</a:t>
            </a:r>
            <a:r>
              <a:rPr kumimoji="1" lang="ja-JP" altLang="en-US" dirty="0">
                <a:solidFill>
                  <a:srgbClr val="00B050"/>
                </a:solidFill>
              </a:rPr>
              <a:t>速度ベクトル</a:t>
            </a:r>
            <a:r>
              <a:rPr kumimoji="1" lang="ja-JP" altLang="en-US" dirty="0"/>
              <a:t>を持つ</a:t>
            </a:r>
            <a:br>
              <a:rPr kumimoji="1" lang="en-US" altLang="ja-JP" dirty="0"/>
            </a:br>
            <a:br>
              <a:rPr kumimoji="1" lang="en-US" altLang="ja-JP" dirty="0"/>
            </a:br>
            <a:r>
              <a:rPr kumimoji="1" lang="ja-JP" altLang="en-US" dirty="0"/>
              <a:t>②</a:t>
            </a:r>
            <a:r>
              <a:rPr lang="ja-JP" altLang="en-US" dirty="0"/>
              <a:t>壁</a:t>
            </a:r>
            <a:r>
              <a:rPr lang="en-US" altLang="ja-JP" dirty="0"/>
              <a:t>		…	</a:t>
            </a:r>
            <a:r>
              <a:rPr lang="ja-JP" altLang="en-US" dirty="0"/>
              <a:t>シーンサイズがデフォルトで</a:t>
            </a:r>
            <a:r>
              <a:rPr lang="en-US" altLang="ja-JP" dirty="0"/>
              <a:t>800x600</a:t>
            </a:r>
            <a:br>
              <a:rPr lang="en-US" altLang="ja-JP" dirty="0"/>
            </a:br>
            <a:r>
              <a:rPr lang="en-US" altLang="ja-JP" dirty="0"/>
              <a:t>				</a:t>
            </a:r>
            <a:r>
              <a:rPr lang="ja-JP" altLang="en-US" dirty="0"/>
              <a:t>のため、そのサイズの枠を作る</a:t>
            </a:r>
            <a:br>
              <a:rPr lang="en-US" altLang="ja-JP" dirty="0"/>
            </a:br>
            <a:r>
              <a:rPr lang="en-US" altLang="ja-JP" dirty="0"/>
              <a:t>				</a:t>
            </a:r>
            <a:r>
              <a:rPr lang="en-US" altLang="ja-JP" dirty="0">
                <a:solidFill>
                  <a:schemeClr val="bg1"/>
                </a:solidFill>
              </a:rPr>
              <a:t>x</a:t>
            </a:r>
            <a:r>
              <a:rPr lang="ja-JP" altLang="en-US" dirty="0">
                <a:solidFill>
                  <a:schemeClr val="bg1"/>
                </a:solidFill>
              </a:rPr>
              <a:t>座標は</a:t>
            </a:r>
            <a:r>
              <a:rPr lang="en-US" altLang="ja-JP" dirty="0">
                <a:solidFill>
                  <a:schemeClr val="bg1"/>
                </a:solidFill>
              </a:rPr>
              <a:t>0</a:t>
            </a:r>
            <a:r>
              <a:rPr lang="ja-JP" altLang="en-US" dirty="0">
                <a:solidFill>
                  <a:schemeClr val="bg1"/>
                </a:solidFill>
              </a:rPr>
              <a:t>～</a:t>
            </a:r>
            <a:r>
              <a:rPr lang="en-US" altLang="ja-JP" dirty="0">
                <a:solidFill>
                  <a:schemeClr val="bg1"/>
                </a:solidFill>
              </a:rPr>
              <a:t>799,y</a:t>
            </a:r>
            <a:r>
              <a:rPr lang="ja-JP" altLang="en-US" dirty="0">
                <a:solidFill>
                  <a:schemeClr val="bg1"/>
                </a:solidFill>
              </a:rPr>
              <a:t>座標は</a:t>
            </a:r>
            <a:r>
              <a:rPr lang="en-US" altLang="ja-JP" dirty="0">
                <a:solidFill>
                  <a:schemeClr val="bg1"/>
                </a:solidFill>
              </a:rPr>
              <a:t>0</a:t>
            </a:r>
            <a:r>
              <a:rPr lang="ja-JP" altLang="en-US" dirty="0">
                <a:solidFill>
                  <a:schemeClr val="bg1"/>
                </a:solidFill>
              </a:rPr>
              <a:t>～</a:t>
            </a:r>
            <a:r>
              <a:rPr lang="en-US" altLang="ja-JP" dirty="0">
                <a:solidFill>
                  <a:schemeClr val="bg1"/>
                </a:solidFill>
              </a:rPr>
              <a:t>599</a:t>
            </a:r>
            <a:r>
              <a:rPr lang="ja-JP" altLang="en-US" dirty="0">
                <a:solidFill>
                  <a:schemeClr val="bg1"/>
                </a:solidFill>
              </a:rPr>
              <a:t>　</a:t>
            </a:r>
            <a:br>
              <a:rPr lang="en-US" altLang="ja-JP" dirty="0">
                <a:solidFill>
                  <a:schemeClr val="bg1"/>
                </a:solidFill>
              </a:rPr>
            </a:br>
            <a:r>
              <a:rPr lang="ja-JP" altLang="en-US" dirty="0">
                <a:solidFill>
                  <a:schemeClr val="bg1"/>
                </a:solidFill>
              </a:rPr>
              <a:t>　</a:t>
            </a:r>
            <a:r>
              <a:rPr lang="en-US" altLang="ja-JP" dirty="0">
                <a:solidFill>
                  <a:schemeClr val="bg1"/>
                </a:solidFill>
              </a:rPr>
              <a:t>				</a:t>
            </a:r>
            <a:r>
              <a:rPr lang="ja-JP" altLang="en-US" dirty="0">
                <a:solidFill>
                  <a:schemeClr val="bg1"/>
                </a:solidFill>
              </a:rPr>
              <a:t>の範囲になる</a:t>
            </a:r>
            <a:endParaRPr kumimoji="1" lang="en-US" altLang="ja-JP" dirty="0">
              <a:solidFill>
                <a:schemeClr val="bg1"/>
              </a:solidFill>
            </a:endParaRPr>
          </a:p>
        </p:txBody>
      </p:sp>
      <p:sp>
        <p:nvSpPr>
          <p:cNvPr id="4" name="テキスト ボックス 3">
            <a:extLst>
              <a:ext uri="{FF2B5EF4-FFF2-40B4-BE49-F238E27FC236}">
                <a16:creationId xmlns:a16="http://schemas.microsoft.com/office/drawing/2014/main" id="{5E0E75A6-9E05-2CC8-B344-9DA5CF32B34D}"/>
              </a:ext>
            </a:extLst>
          </p:cNvPr>
          <p:cNvSpPr txBox="1"/>
          <p:nvPr/>
        </p:nvSpPr>
        <p:spPr>
          <a:xfrm>
            <a:off x="604215" y="6120825"/>
            <a:ext cx="11306300" cy="584775"/>
          </a:xfrm>
          <a:prstGeom prst="rect">
            <a:avLst/>
          </a:prstGeom>
          <a:noFill/>
        </p:spPr>
        <p:txBody>
          <a:bodyPr wrap="none" rtlCol="0">
            <a:spAutoFit/>
          </a:bodyPr>
          <a:lstStyle/>
          <a:p>
            <a:r>
              <a:rPr kumimoji="1" lang="ja-JP" altLang="en-US" sz="3200" u="sng" dirty="0">
                <a:solidFill>
                  <a:srgbClr val="FF0000"/>
                </a:solidFill>
              </a:rPr>
              <a:t>まずはボールと壁だけで反射させるプログラムを作成してみる</a:t>
            </a:r>
          </a:p>
        </p:txBody>
      </p:sp>
    </p:spTree>
    <p:extLst>
      <p:ext uri="{BB962C8B-B14F-4D97-AF65-F5344CB8AC3E}">
        <p14:creationId xmlns:p14="http://schemas.microsoft.com/office/powerpoint/2010/main" val="125274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80799-E35C-5959-E798-C6BE82BBA62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3E703C-763A-A2A1-6CFB-A0685847CFF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C238544-07EA-398B-D6DA-39D3DF75769D}"/>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endParaRPr kumimoji="1" lang="en-US" altLang="ja-JP" dirty="0"/>
          </a:p>
          <a:p>
            <a:pPr lvl="1"/>
            <a:r>
              <a:rPr lang="ja-JP" altLang="en-US" b="0" i="0" dirty="0">
                <a:effectLst/>
                <a:latin typeface="-apple-system"/>
              </a:rPr>
              <a:t>図形や画像、テキスト、動画、</a:t>
            </a:r>
            <a:r>
              <a:rPr lang="en-US" altLang="ja-JP" b="0" i="0" dirty="0">
                <a:effectLst/>
                <a:latin typeface="-apple-system"/>
              </a:rPr>
              <a:t>3D</a:t>
            </a:r>
            <a:r>
              <a:rPr lang="ja-JP" altLang="en-US" b="0" i="0" dirty="0">
                <a:effectLst/>
                <a:latin typeface="-apple-system"/>
              </a:rPr>
              <a:t>モデルを簡単に描画可能</a:t>
            </a:r>
            <a:endParaRPr lang="en-US" altLang="ja-JP" b="0" i="0" dirty="0">
              <a:effectLst/>
              <a:latin typeface="-apple-system"/>
            </a:endParaRPr>
          </a:p>
          <a:p>
            <a:pPr lvl="1"/>
            <a:r>
              <a:rPr lang="ja-JP" altLang="en-US" b="0" i="0" dirty="0">
                <a:effectLst/>
                <a:latin typeface="-apple-system"/>
              </a:rPr>
              <a:t>マウスやキーボード、</a:t>
            </a:r>
            <a:r>
              <a:rPr lang="en-US" altLang="ja-JP" b="0" i="0" dirty="0">
                <a:effectLst/>
                <a:latin typeface="-apple-system"/>
              </a:rPr>
              <a:t>Web</a:t>
            </a:r>
            <a:r>
              <a:rPr lang="ja-JP" altLang="en-US" b="0" i="0" dirty="0">
                <a:effectLst/>
                <a:latin typeface="-apple-system"/>
              </a:rPr>
              <a:t>カメラ、マイク、ゲームパッドなどのさまざまな入力デバイスを簡単に扱える</a:t>
            </a:r>
          </a:p>
          <a:p>
            <a:pPr lvl="1"/>
            <a:r>
              <a:rPr lang="ja-JP" altLang="en-US" b="0" i="0" dirty="0">
                <a:effectLst/>
                <a:latin typeface="-apple-system"/>
              </a:rPr>
              <a:t>ウィンドウ処理、ファイルシステム、ネットワーク通信、タイマー処理など多種多様な処理がクラス化されている</a:t>
            </a:r>
            <a:br>
              <a:rPr lang="en-US" altLang="ja-JP" b="0" i="0" dirty="0">
                <a:effectLst/>
                <a:latin typeface="-apple-system"/>
              </a:rPr>
            </a:br>
            <a:endParaRPr lang="en-US" altLang="ja-JP" b="0" i="0" dirty="0">
              <a:effectLst/>
              <a:latin typeface="-apple-system"/>
            </a:endParaRPr>
          </a:p>
          <a:p>
            <a:r>
              <a:rPr lang="en-US" altLang="ja-JP" b="0" i="0" dirty="0">
                <a:effectLst/>
                <a:latin typeface="-apple-system"/>
              </a:rPr>
              <a:t>Windows</a:t>
            </a:r>
            <a:r>
              <a:rPr lang="ja-JP" altLang="en-US" b="0" i="0" dirty="0">
                <a:effectLst/>
                <a:latin typeface="-apple-system"/>
              </a:rPr>
              <a:t>以外にも</a:t>
            </a:r>
            <a:r>
              <a:rPr lang="en-US" altLang="ja-JP" b="0" i="0" dirty="0" err="1">
                <a:effectLst/>
                <a:latin typeface="-apple-system"/>
              </a:rPr>
              <a:t>macos</a:t>
            </a:r>
            <a:r>
              <a:rPr lang="ja-JP" altLang="en-US" b="0" i="0" dirty="0">
                <a:effectLst/>
                <a:latin typeface="-apple-system"/>
              </a:rPr>
              <a:t>や</a:t>
            </a:r>
            <a:r>
              <a:rPr lang="en-US" altLang="ja-JP" b="0" i="0" dirty="0">
                <a:effectLst/>
                <a:latin typeface="-apple-system"/>
              </a:rPr>
              <a:t>Linux</a:t>
            </a:r>
            <a:r>
              <a:rPr lang="ja-JP" altLang="en-US" b="0" i="0" dirty="0">
                <a:effectLst/>
                <a:latin typeface="-apple-system"/>
              </a:rPr>
              <a:t>といった</a:t>
            </a:r>
            <a:r>
              <a:rPr lang="en-US" altLang="ja-JP" b="0" i="0" dirty="0">
                <a:effectLst/>
                <a:latin typeface="-apple-system"/>
              </a:rPr>
              <a:t>OS</a:t>
            </a:r>
            <a:r>
              <a:rPr lang="ja-JP" altLang="en-US" b="0" i="0" dirty="0">
                <a:effectLst/>
                <a:latin typeface="-apple-system"/>
              </a:rPr>
              <a:t>でも使用可能</a:t>
            </a:r>
          </a:p>
        </p:txBody>
      </p:sp>
    </p:spTree>
    <p:extLst>
      <p:ext uri="{BB962C8B-B14F-4D97-AF65-F5344CB8AC3E}">
        <p14:creationId xmlns:p14="http://schemas.microsoft.com/office/powerpoint/2010/main" val="104511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40519B8-B6C9-4220-8AD5-CE4741502A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060D70-3F00-4460-BBDD-14697F84DBF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E3C778-294E-0597-4E74-6B5DDD45EFA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&lt;vector&gt;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endParaRPr lang="en-US" altLang="ja-JP" sz="6000" dirty="0"/>
          </a:p>
        </p:txBody>
      </p:sp>
      <p:sp>
        <p:nvSpPr>
          <p:cNvPr id="7" name="テキスト ボックス 6">
            <a:extLst>
              <a:ext uri="{FF2B5EF4-FFF2-40B4-BE49-F238E27FC236}">
                <a16:creationId xmlns:a16="http://schemas.microsoft.com/office/drawing/2014/main" id="{9D3D2BE8-C238-243C-48BE-98D3741C4A3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61598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975C495-6246-6A2E-630E-886B4DDB92B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0BD7465-BD65-F54F-85C3-6DC4F718EFE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855131-F530-A051-4BA4-3FF2B37D989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、数値が大きくなれば早くなる</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BallSpeedPerSdec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DD309EE1-08ED-1E11-2496-FFAC0934D92E}"/>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404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61DF791-F5E0-7C33-6C89-8D334825DE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8A8458-105B-BA7D-EA4A-D0A0E33FAED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5B88085-9820-3CD6-5319-785FA94B50D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フォントの指定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fr-FR" altLang="ja-JP" sz="2400" dirty="0">
                <a:solidFill>
                  <a:srgbClr val="0000FF"/>
                </a:solidFill>
                <a:highlight>
                  <a:srgbClr val="FFFFFF"/>
                </a:highlight>
                <a:ea typeface="ＭＳ ゴシック" panose="020B0609070205080204" pitchFamily="49" charset="-128"/>
              </a:rPr>
              <a:t>const</a:t>
            </a:r>
            <a:r>
              <a:rPr lang="fr-FR" altLang="ja-JP" sz="2400" dirty="0">
                <a:solidFill>
                  <a:srgbClr val="000000"/>
                </a:solidFill>
                <a:highlight>
                  <a:srgbClr val="FFFFFF"/>
                </a:highlight>
                <a:ea typeface="ＭＳ ゴシック" panose="020B0609070205080204" pitchFamily="49" charset="-128"/>
              </a:rPr>
              <a:t> </a:t>
            </a:r>
            <a:r>
              <a:rPr lang="fr-FR" altLang="ja-JP" sz="2400" dirty="0">
                <a:solidFill>
                  <a:srgbClr val="2B91AF"/>
                </a:solidFill>
                <a:highlight>
                  <a:srgbClr val="FFFFFF"/>
                </a:highlight>
                <a:ea typeface="ＭＳ ゴシック" panose="020B0609070205080204" pitchFamily="49" charset="-128"/>
              </a:rPr>
              <a:t>Font</a:t>
            </a:r>
            <a:r>
              <a:rPr lang="fr-FR" altLang="ja-JP" sz="2400" dirty="0">
                <a:solidFill>
                  <a:srgbClr val="000000"/>
                </a:solidFill>
                <a:highlight>
                  <a:srgbClr val="FFFFFF"/>
                </a:highlight>
                <a:ea typeface="ＭＳ ゴシック" panose="020B0609070205080204" pitchFamily="49" charset="-128"/>
              </a:rPr>
              <a:t> font{ </a:t>
            </a:r>
            <a:r>
              <a:rPr lang="fr-FR" altLang="ja-JP" sz="2400" dirty="0">
                <a:solidFill>
                  <a:srgbClr val="2B91AF"/>
                </a:solidFill>
                <a:highlight>
                  <a:srgbClr val="FFFFFF"/>
                </a:highlight>
                <a:ea typeface="ＭＳ ゴシック" panose="020B0609070205080204" pitchFamily="49" charset="-128"/>
              </a:rPr>
              <a:t>FontMethod</a:t>
            </a:r>
            <a:r>
              <a:rPr lang="fr-FR" altLang="ja-JP" sz="2400" dirty="0">
                <a:solidFill>
                  <a:srgbClr val="000000"/>
                </a:solidFill>
                <a:highlight>
                  <a:srgbClr val="FFFFFF"/>
                </a:highlight>
                <a:ea typeface="ＭＳ ゴシック" panose="020B0609070205080204" pitchFamily="49" charset="-128"/>
              </a:rPr>
              <a:t>::</a:t>
            </a:r>
            <a:r>
              <a:rPr lang="fr-FR" altLang="ja-JP" sz="2400" dirty="0">
                <a:solidFill>
                  <a:srgbClr val="2F4F4F"/>
                </a:solidFill>
                <a:highlight>
                  <a:srgbClr val="FFFFFF"/>
                </a:highlight>
                <a:ea typeface="ＭＳ ゴシック" panose="020B0609070205080204" pitchFamily="49" charset="-128"/>
              </a:rPr>
              <a:t>MSDF</a:t>
            </a:r>
            <a:r>
              <a:rPr lang="fr-FR" altLang="ja-JP" sz="2400" dirty="0">
                <a:solidFill>
                  <a:srgbClr val="000000"/>
                </a:solidFill>
                <a:highlight>
                  <a:srgbClr val="FFFFFF"/>
                </a:highlight>
                <a:ea typeface="ＭＳ ゴシック" panose="020B0609070205080204" pitchFamily="49" charset="-128"/>
              </a:rPr>
              <a:t>, 48 };</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 paddle{ Arg::center</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Cursor::Pos().x</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PaddleSize</a:t>
            </a: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ボールを移動</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FA7DD39C-06CD-1D86-8E9F-5B65F5D086D2}"/>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650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EF148B3-695A-0BD6-5F41-CCE32798FB2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92E7EC-F2F0-21C7-035C-D02837E203D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6051414-B07F-CBA9-C4C1-02F7AD45B3E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(0 &lt;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600)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 </a:t>
            </a:r>
            <a:r>
              <a:rPr lang="en-US" altLang="ja-JP" sz="2400" dirty="0">
                <a:solidFill>
                  <a:srgbClr val="008000"/>
                </a:solidFill>
                <a:highlight>
                  <a:srgbClr val="FFFFFF"/>
                </a:highlight>
                <a:ea typeface="ＭＳ ゴシック" panose="020B0609070205080204" pitchFamily="49" charset="-128"/>
              </a:rPr>
              <a:t>Y </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B84EF27A-A62F-9706-3E5A-4AF8D287FF38}"/>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249004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8B238F-2674-D27C-4A2E-2E13276D22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20A6E6F-5906-ADF7-E0EE-CED8314DBE7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D0651B15-D34C-C82D-98A8-0C64CB182DC3}"/>
              </a:ext>
            </a:extLst>
          </p:cNvPr>
          <p:cNvSpPr txBox="1">
            <a:spLocks/>
          </p:cNvSpPr>
          <p:nvPr/>
        </p:nvSpPr>
        <p:spPr>
          <a:xfrm>
            <a:off x="731195" y="1172704"/>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ボールが下向きに動きつつパドルにあたったら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&gt;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0) &amp;&amp; </a:t>
            </a:r>
            <a:r>
              <a:rPr lang="en-US" altLang="ja-JP" sz="2400" dirty="0" err="1">
                <a:solidFill>
                  <a:srgbClr val="000000"/>
                </a:solidFill>
                <a:highlight>
                  <a:srgbClr val="FFFFFF"/>
                </a:highlight>
                <a:ea typeface="ＭＳ ゴシック" panose="020B0609070205080204" pitchFamily="49" charset="-128"/>
              </a:rPr>
              <a:t>paddle.intersects</a:t>
            </a:r>
            <a:r>
              <a:rPr lang="en-US" altLang="ja-JP" sz="2400" dirty="0">
                <a:solidFill>
                  <a:srgbClr val="000000"/>
                </a:solidFill>
                <a:highlight>
                  <a:srgbClr val="FFFFFF"/>
                </a:highlight>
                <a:ea typeface="ＭＳ ゴシック" panose="020B0609070205080204" pitchFamily="49" charset="-128"/>
              </a:rPr>
              <a:t>(ball))</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パドルの中心からの距離に応じてはね返る方向（速度ベクトル）を変える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paddle.center</a:t>
            </a:r>
            <a:r>
              <a:rPr lang="en-US" altLang="ja-JP" sz="2400" dirty="0">
                <a:solidFill>
                  <a:srgbClr val="000000"/>
                </a:solidFill>
                <a:highlight>
                  <a:srgbClr val="FFFFFF"/>
                </a:highlight>
                <a:ea typeface="ＭＳ ゴシック" panose="020B0609070205080204" pitchFamily="49" charset="-128"/>
              </a:rPr>
              <a:t>().x) * 10,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setLength</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跳ね返るボール速度が </a:t>
            </a:r>
            <a:r>
              <a:rPr lang="en-US" altLang="ja-JP" sz="2400" dirty="0" err="1">
                <a:solidFill>
                  <a:srgbClr val="008000"/>
                </a:solidFill>
                <a:highlight>
                  <a:srgbClr val="FFFFFF"/>
                </a:highlight>
                <a:ea typeface="ＭＳ ゴシック" panose="020B0609070205080204" pitchFamily="49" charset="-128"/>
              </a:rPr>
              <a:t>BallSpeedPerSec</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になるように調整</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3305910-0B86-FDE9-728D-8521CAF5B6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99656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28CB5-3B60-47CE-FE9A-FAE560322A9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98C1F83-0660-64A6-6E5A-59EAB156D2B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702A1A7E-1C98-3CD7-868B-397F77A1C070}"/>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A31515"/>
                </a:solidFill>
                <a:highlight>
                  <a:srgbClr val="FFFFFF"/>
                </a:highlight>
                <a:ea typeface="ＭＳ ゴシック" panose="020B0609070205080204" pitchFamily="49" charset="-128"/>
              </a:rPr>
            </a:br>
            <a:r>
              <a:rPr lang="en-US" altLang="ja-JP" sz="2400" dirty="0">
                <a:solidFill>
                  <a:srgbClr val="008000"/>
                </a:solidFill>
                <a:highlight>
                  <a:srgbClr val="FFFFFF"/>
                </a:highlight>
                <a:latin typeface="+mj-lt"/>
              </a:rPr>
              <a:t>SIV3D_SET(</a:t>
            </a:r>
            <a:r>
              <a:rPr lang="en-US" altLang="ja-JP" sz="2400" dirty="0" err="1">
                <a:solidFill>
                  <a:srgbClr val="008000"/>
                </a:solidFill>
                <a:highlight>
                  <a:srgbClr val="FFFFFF"/>
                </a:highlight>
                <a:latin typeface="+mj-lt"/>
              </a:rPr>
              <a:t>EngineOption</a:t>
            </a:r>
            <a:r>
              <a:rPr lang="en-US" altLang="ja-JP" sz="2400" dirty="0">
                <a:solidFill>
                  <a:srgbClr val="008000"/>
                </a:solidFill>
                <a:highlight>
                  <a:srgbClr val="FFFFFF"/>
                </a:highlight>
                <a:latin typeface="+mj-lt"/>
              </a:rPr>
              <a:t>::D3D11Driver::WARP);</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BallSpeedPerSdec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60BFFF12-DEB7-AD70-BFD9-5AAA2A198547}"/>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960426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25B31-45E4-B489-354E-A3167734A7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7CF62D7-39E4-A0BC-07A0-AE3976D8904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41A95BB-3F1B-3A7C-368A-D65A59AAF5D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2780784A-C757-83B4-2909-043DDE6F948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B10B323-959B-DCE3-48C7-9A32F1FCF8B4}"/>
              </a:ext>
            </a:extLst>
          </p:cNvPr>
          <p:cNvSpPr txBox="1"/>
          <p:nvPr/>
        </p:nvSpPr>
        <p:spPr>
          <a:xfrm>
            <a:off x="2705908" y="1956664"/>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Size</a:t>
            </a:r>
            <a:br>
              <a:rPr kumimoji="1" lang="en-US" altLang="ja-JP" sz="2400" dirty="0"/>
            </a:br>
            <a:r>
              <a:rPr kumimoji="1" lang="en-US" altLang="ja-JP" sz="2400" dirty="0"/>
              <a:t>x</a:t>
            </a:r>
            <a:r>
              <a:rPr kumimoji="1" lang="ja-JP" altLang="en-US" sz="2400" dirty="0"/>
              <a:t>と</a:t>
            </a:r>
            <a:r>
              <a:rPr kumimoji="1" lang="en-US" altLang="ja-JP" sz="2400" dirty="0"/>
              <a:t>y</a:t>
            </a:r>
            <a:r>
              <a:rPr kumimoji="1" lang="ja-JP" altLang="en-US" sz="2400" dirty="0"/>
              <a:t>の二つの整数型メンバを持つ構造体</a:t>
            </a:r>
          </a:p>
        </p:txBody>
      </p:sp>
      <p:sp>
        <p:nvSpPr>
          <p:cNvPr id="5" name="テキスト ボックス 4">
            <a:extLst>
              <a:ext uri="{FF2B5EF4-FFF2-40B4-BE49-F238E27FC236}">
                <a16:creationId xmlns:a16="http://schemas.microsoft.com/office/drawing/2014/main" id="{8AF8A649-9399-1FCC-9E1D-AC04FD2BE6C8}"/>
              </a:ext>
            </a:extLst>
          </p:cNvPr>
          <p:cNvSpPr txBox="1"/>
          <p:nvPr/>
        </p:nvSpPr>
        <p:spPr>
          <a:xfrm>
            <a:off x="2705908" y="3654841"/>
            <a:ext cx="6253265"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Vec2</a:t>
            </a:r>
            <a:r>
              <a:rPr kumimoji="1" lang="ja-JP" altLang="en-US" sz="2400" dirty="0"/>
              <a:t>　（</a:t>
            </a:r>
            <a:r>
              <a:rPr kumimoji="1" lang="en-US" altLang="ja-JP" sz="2400" dirty="0"/>
              <a:t>Vector2D&lt;double&gt;</a:t>
            </a:r>
            <a:r>
              <a:rPr kumimoji="1" lang="ja-JP" altLang="en-US" sz="2400" dirty="0"/>
              <a:t>の別名）</a:t>
            </a:r>
            <a:br>
              <a:rPr kumimoji="1" lang="en-US" altLang="ja-JP" sz="2400" dirty="0"/>
            </a:br>
            <a:r>
              <a:rPr kumimoji="1" lang="en-US" altLang="ja-JP" sz="2400" dirty="0"/>
              <a:t>x</a:t>
            </a:r>
            <a:r>
              <a:rPr kumimoji="1" lang="ja-JP" altLang="en-US" sz="2400" dirty="0"/>
              <a:t>と</a:t>
            </a:r>
            <a:r>
              <a:rPr kumimoji="1" lang="en-US" altLang="ja-JP" sz="2400" dirty="0"/>
              <a:t>y</a:t>
            </a:r>
            <a:r>
              <a:rPr kumimoji="1" lang="ja-JP" altLang="en-US" sz="2400" dirty="0"/>
              <a:t>の二つの</a:t>
            </a:r>
            <a:r>
              <a:rPr kumimoji="1" lang="en-US" altLang="ja-JP" sz="2400" dirty="0"/>
              <a:t>double</a:t>
            </a:r>
            <a:r>
              <a:rPr kumimoji="1" lang="ja-JP" altLang="en-US" sz="2400" dirty="0"/>
              <a:t>型メンバを持つクラス</a:t>
            </a:r>
          </a:p>
        </p:txBody>
      </p:sp>
      <p:sp>
        <p:nvSpPr>
          <p:cNvPr id="6" name="テキスト ボックス 5">
            <a:extLst>
              <a:ext uri="{FF2B5EF4-FFF2-40B4-BE49-F238E27FC236}">
                <a16:creationId xmlns:a16="http://schemas.microsoft.com/office/drawing/2014/main" id="{29F2FB13-FCF2-CFBD-C225-C54CC07A3220}"/>
              </a:ext>
            </a:extLst>
          </p:cNvPr>
          <p:cNvSpPr txBox="1"/>
          <p:nvPr/>
        </p:nvSpPr>
        <p:spPr>
          <a:xfrm>
            <a:off x="731195" y="5629950"/>
            <a:ext cx="3938082"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int32</a:t>
            </a:r>
            <a:br>
              <a:rPr kumimoji="1" lang="en-US" altLang="ja-JP" sz="2400" dirty="0"/>
            </a:br>
            <a:r>
              <a:rPr kumimoji="1" lang="ja-JP" altLang="en-US" sz="2400" dirty="0"/>
              <a:t>符号付き</a:t>
            </a:r>
            <a:r>
              <a:rPr kumimoji="1" lang="en-US" altLang="ja-JP" sz="2400" dirty="0"/>
              <a:t>32</a:t>
            </a:r>
            <a:r>
              <a:rPr kumimoji="1" lang="ja-JP" altLang="en-US" sz="2400" dirty="0"/>
              <a:t>ビット整数値</a:t>
            </a:r>
          </a:p>
        </p:txBody>
      </p:sp>
      <p:sp>
        <p:nvSpPr>
          <p:cNvPr id="8" name="テキスト ボックス 7">
            <a:extLst>
              <a:ext uri="{FF2B5EF4-FFF2-40B4-BE49-F238E27FC236}">
                <a16:creationId xmlns:a16="http://schemas.microsoft.com/office/drawing/2014/main" id="{F0E2DB17-88B3-F7C1-8B10-39075B6ACF83}"/>
              </a:ext>
            </a:extLst>
          </p:cNvPr>
          <p:cNvSpPr txBox="1"/>
          <p:nvPr/>
        </p:nvSpPr>
        <p:spPr>
          <a:xfrm>
            <a:off x="5832540" y="5119697"/>
            <a:ext cx="5813089"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00FF"/>
                </a:solidFill>
              </a:rPr>
              <a:t>constexpr</a:t>
            </a:r>
            <a:br>
              <a:rPr kumimoji="1" lang="en-US" altLang="ja-JP" sz="2400" dirty="0"/>
            </a:br>
            <a:r>
              <a:rPr kumimoji="1" lang="ja-JP" altLang="en-US" sz="2400" dirty="0">
                <a:solidFill>
                  <a:srgbClr val="FF0000"/>
                </a:solidFill>
              </a:rPr>
              <a:t>定数</a:t>
            </a:r>
            <a:r>
              <a:rPr kumimoji="1" lang="ja-JP" altLang="en-US" sz="2400" dirty="0"/>
              <a:t>として定義（プログラム中</a:t>
            </a:r>
            <a:r>
              <a:rPr kumimoji="1" lang="ja-JP" altLang="en-US" sz="2400" dirty="0">
                <a:solidFill>
                  <a:srgbClr val="FF0000"/>
                </a:solidFill>
              </a:rPr>
              <a:t>変更不可</a:t>
            </a:r>
            <a:r>
              <a:rPr kumimoji="1" lang="ja-JP" altLang="en-US" sz="2400" dirty="0"/>
              <a:t>）</a:t>
            </a:r>
          </a:p>
        </p:txBody>
      </p:sp>
    </p:spTree>
    <p:extLst>
      <p:ext uri="{BB962C8B-B14F-4D97-AF65-F5344CB8AC3E}">
        <p14:creationId xmlns:p14="http://schemas.microsoft.com/office/powerpoint/2010/main" val="4021363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95D82-F877-B298-7B35-D6194B9412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86D428-5B46-89DF-8CF6-EC0D5B25F44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9C38DA4E-6967-5A14-A5D7-B19C07D9581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BAD6C7A9-02C8-3B29-EA23-02C1722F88F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8847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7A361-DD5C-97CA-B44C-88203A3529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C480E8-1E93-C851-AD68-5BE629A98BF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1CC54BB3-4FCF-2328-63AB-91628E3F787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br>
              <a:rPr lang="en-US" altLang="ja-JP" sz="2400" dirty="0">
                <a:solidFill>
                  <a:srgbClr val="008000"/>
                </a:solidFill>
                <a:highlight>
                  <a:srgbClr val="FFFFFF"/>
                </a:highlight>
                <a:ea typeface="ＭＳ ゴシック" panose="020B0609070205080204" pitchFamily="49" charset="-128"/>
              </a:rPr>
            </a:b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3EDF71AF-BAE6-0C24-20EA-8C15A5CAA91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785675A-0B34-408C-D9E6-40A372D609EB}"/>
              </a:ext>
            </a:extLst>
          </p:cNvPr>
          <p:cNvSpPr txBox="1"/>
          <p:nvPr/>
        </p:nvSpPr>
        <p:spPr>
          <a:xfrm>
            <a:off x="911155" y="2945408"/>
            <a:ext cx="10776628"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00B050"/>
                </a:solidFill>
              </a:rPr>
              <a:t>Circle</a:t>
            </a:r>
            <a:br>
              <a:rPr kumimoji="1" lang="en-US" altLang="ja-JP" sz="2400" dirty="0"/>
            </a:br>
            <a:r>
              <a:rPr kumimoji="1" lang="ja-JP" altLang="en-US" sz="2400" dirty="0"/>
              <a:t>円の中心座標</a:t>
            </a:r>
            <a:r>
              <a:rPr kumimoji="1" lang="en-US" altLang="ja-JP" sz="2400" dirty="0"/>
              <a:t>(</a:t>
            </a:r>
            <a:r>
              <a:rPr kumimoji="1" lang="en-US" altLang="ja-JP" sz="2400" dirty="0" err="1"/>
              <a:t>x,y</a:t>
            </a:r>
            <a:r>
              <a:rPr kumimoji="1" lang="en-US" altLang="ja-JP" sz="2400" dirty="0"/>
              <a:t>)</a:t>
            </a:r>
            <a:r>
              <a:rPr kumimoji="1" lang="ja-JP" altLang="en-US" sz="2400" dirty="0"/>
              <a:t>と半径</a:t>
            </a:r>
            <a:r>
              <a:rPr kumimoji="1" lang="en-US" altLang="ja-JP" sz="2400" dirty="0"/>
              <a:t>r</a:t>
            </a:r>
            <a:r>
              <a:rPr kumimoji="1" lang="ja-JP" altLang="en-US" sz="2400" dirty="0"/>
              <a:t>の</a:t>
            </a:r>
            <a:r>
              <a:rPr kumimoji="1" lang="en-US" altLang="ja-JP" sz="2400" dirty="0"/>
              <a:t>3</a:t>
            </a:r>
            <a:r>
              <a:rPr kumimoji="1" lang="ja-JP" altLang="en-US" sz="2400" dirty="0"/>
              <a:t>つのメンバを持つ構造体</a:t>
            </a:r>
            <a:br>
              <a:rPr kumimoji="1" lang="en-US" altLang="ja-JP" sz="2400" dirty="0"/>
            </a:br>
            <a:r>
              <a:rPr kumimoji="1" lang="en-US" altLang="ja-JP" sz="2400" dirty="0" err="1"/>
              <a:t>BallInitialPos</a:t>
            </a:r>
            <a:r>
              <a:rPr kumimoji="1" lang="ja-JP" altLang="en-US" sz="2400" dirty="0"/>
              <a:t>（</a:t>
            </a:r>
            <a:r>
              <a:rPr kumimoji="1" lang="en-US" altLang="ja-JP" sz="2400" dirty="0"/>
              <a:t>Vec2</a:t>
            </a:r>
            <a:r>
              <a:rPr kumimoji="1" lang="ja-JP" altLang="en-US" sz="2400" dirty="0"/>
              <a:t>）と</a:t>
            </a:r>
            <a:r>
              <a:rPr kumimoji="1" lang="en-US" altLang="ja-JP" sz="2400" dirty="0" err="1"/>
              <a:t>BallSize</a:t>
            </a:r>
            <a:r>
              <a:rPr kumimoji="1" lang="ja-JP" altLang="en-US" sz="2400" dirty="0"/>
              <a:t>（</a:t>
            </a:r>
            <a:r>
              <a:rPr kumimoji="1" lang="en-US" altLang="ja-JP" sz="2400" dirty="0"/>
              <a:t>int32</a:t>
            </a:r>
            <a:r>
              <a:rPr kumimoji="1" lang="ja-JP" altLang="en-US" sz="2400" dirty="0"/>
              <a:t>）で</a:t>
            </a:r>
            <a:r>
              <a:rPr kumimoji="1" lang="en-US" altLang="ja-JP" sz="2400" dirty="0">
                <a:solidFill>
                  <a:srgbClr val="FF0000"/>
                </a:solidFill>
              </a:rPr>
              <a:t>3</a:t>
            </a:r>
            <a:r>
              <a:rPr kumimoji="1" lang="ja-JP" altLang="en-US" sz="2400" dirty="0">
                <a:solidFill>
                  <a:srgbClr val="FF0000"/>
                </a:solidFill>
              </a:rPr>
              <a:t>つ</a:t>
            </a:r>
            <a:r>
              <a:rPr kumimoji="1" lang="ja-JP" altLang="en-US" sz="2400" dirty="0"/>
              <a:t>の戻り値を返している</a:t>
            </a:r>
          </a:p>
        </p:txBody>
      </p:sp>
    </p:spTree>
    <p:extLst>
      <p:ext uri="{BB962C8B-B14F-4D97-AF65-F5344CB8AC3E}">
        <p14:creationId xmlns:p14="http://schemas.microsoft.com/office/powerpoint/2010/main" val="3701718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62692-0225-8F84-B996-365DDE7BA31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FAEE2C0-52A2-8558-6296-ECFA0E1C830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8DC761B-0839-5882-1772-93410637ABE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EA79BE23-3AFB-5286-3E3D-894A2996E77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14162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E9E75-8359-2EFD-74A1-3583523923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2120B0-81CC-0F22-1763-2F3D7B994DA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62029DF-C582-A5F7-E66F-63D48915038D}"/>
              </a:ext>
            </a:extLst>
          </p:cNvPr>
          <p:cNvSpPr>
            <a:spLocks noGrp="1"/>
          </p:cNvSpPr>
          <p:nvPr>
            <p:ph idx="1"/>
          </p:nvPr>
        </p:nvSpPr>
        <p:spPr>
          <a:xfrm>
            <a:off x="430306" y="1376038"/>
            <a:ext cx="11654118" cy="5329562"/>
          </a:xfrm>
        </p:spPr>
        <p:txBody>
          <a:bodyPr>
            <a:normAutofit/>
          </a:bodyPr>
          <a:lstStyle/>
          <a:p>
            <a:r>
              <a:rPr lang="ja-JP" altLang="en-US" dirty="0"/>
              <a:t>プログラミング言語は</a:t>
            </a:r>
            <a:r>
              <a:rPr lang="en-US" altLang="ja-JP" dirty="0"/>
              <a:t>C++</a:t>
            </a:r>
            <a:r>
              <a:rPr lang="ja-JP" altLang="en-US" dirty="0"/>
              <a:t>のため、これまで身につけた知識で開発することが可能</a:t>
            </a:r>
            <a:br>
              <a:rPr lang="en-US" altLang="ja-JP" dirty="0"/>
            </a:br>
            <a:endParaRPr lang="en-US" altLang="ja-JP" dirty="0"/>
          </a:p>
          <a:p>
            <a:r>
              <a:rPr lang="en-US" altLang="ja-JP" dirty="0"/>
              <a:t>Siv3D</a:t>
            </a:r>
            <a:r>
              <a:rPr lang="ja-JP" altLang="en-US" dirty="0"/>
              <a:t>自体は</a:t>
            </a:r>
            <a:r>
              <a:rPr kumimoji="1" lang="ja-JP" altLang="en-US" dirty="0"/>
              <a:t>ゲームに特化しているわけではないが、ゲーム用に使用できる機能は備えている</a:t>
            </a:r>
            <a:br>
              <a:rPr kumimoji="1" lang="en-US" altLang="ja-JP" dirty="0"/>
            </a:br>
            <a:endParaRPr kumimoji="1" lang="en-US" altLang="ja-JP" dirty="0"/>
          </a:p>
          <a:p>
            <a:r>
              <a:rPr kumimoji="1" lang="en-US" altLang="ja-JP" dirty="0"/>
              <a:t>Siv3D</a:t>
            </a:r>
            <a:r>
              <a:rPr kumimoji="1" lang="ja-JP" altLang="en-US" dirty="0"/>
              <a:t>を用いて開発したゲームやアプリは自由に公開してもいいし、販売して収益化してもよい</a:t>
            </a:r>
            <a:endParaRPr kumimoji="1" lang="en-US" altLang="ja-JP" dirty="0"/>
          </a:p>
        </p:txBody>
      </p:sp>
    </p:spTree>
    <p:extLst>
      <p:ext uri="{BB962C8B-B14F-4D97-AF65-F5344CB8AC3E}">
        <p14:creationId xmlns:p14="http://schemas.microsoft.com/office/powerpoint/2010/main" val="4243259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B5CFF-2684-591D-CB23-5C93D9C9B85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21AFF5-0397-E7FD-586A-8F7873EBC0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A139DED-EADB-0564-9BDF-2EBAFAD80517}"/>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A415E125-D8A6-25D4-B787-16EB058EA6C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DD8B2909-9838-2F9E-5518-2EDCBCE7E558}"/>
              </a:ext>
            </a:extLst>
          </p:cNvPr>
          <p:cNvSpPr txBox="1"/>
          <p:nvPr/>
        </p:nvSpPr>
        <p:spPr>
          <a:xfrm>
            <a:off x="838200" y="4355917"/>
            <a:ext cx="683692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err="1">
                <a:solidFill>
                  <a:srgbClr val="FF0000"/>
                </a:solidFill>
              </a:rPr>
              <a:t>moveBy</a:t>
            </a:r>
            <a:r>
              <a:rPr kumimoji="1" lang="ja-JP" altLang="en-US" sz="2400" dirty="0">
                <a:solidFill>
                  <a:srgbClr val="FF0000"/>
                </a:solidFill>
              </a:rPr>
              <a:t>関数</a:t>
            </a:r>
            <a:br>
              <a:rPr kumimoji="1" lang="en-US" altLang="ja-JP" sz="2400" dirty="0"/>
            </a:br>
            <a:r>
              <a:rPr kumimoji="1" lang="ja-JP" altLang="en-US" sz="2400" dirty="0"/>
              <a:t>引数で指定した移動量だけ、中心座標を変更する</a:t>
            </a:r>
          </a:p>
        </p:txBody>
      </p:sp>
      <p:sp>
        <p:nvSpPr>
          <p:cNvPr id="5" name="テキスト ボックス 4">
            <a:extLst>
              <a:ext uri="{FF2B5EF4-FFF2-40B4-BE49-F238E27FC236}">
                <a16:creationId xmlns:a16="http://schemas.microsoft.com/office/drawing/2014/main" id="{1A823502-FC90-1410-AA2A-0CEE9C99FBF7}"/>
              </a:ext>
            </a:extLst>
          </p:cNvPr>
          <p:cNvSpPr txBox="1"/>
          <p:nvPr/>
        </p:nvSpPr>
        <p:spPr>
          <a:xfrm>
            <a:off x="3946997" y="5958909"/>
            <a:ext cx="5099727"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draw</a:t>
            </a:r>
            <a:r>
              <a:rPr kumimoji="1" lang="ja-JP" altLang="en-US" sz="2400" dirty="0">
                <a:solidFill>
                  <a:srgbClr val="FF0000"/>
                </a:solidFill>
              </a:rPr>
              <a:t>関数</a:t>
            </a:r>
            <a:br>
              <a:rPr kumimoji="1" lang="en-US" altLang="ja-JP" sz="2400" dirty="0"/>
            </a:br>
            <a:r>
              <a:rPr kumimoji="1" lang="ja-JP" altLang="en-US" sz="2400" dirty="0"/>
              <a:t>円を描画する。引数で色を指定可能</a:t>
            </a:r>
          </a:p>
        </p:txBody>
      </p:sp>
      <p:sp>
        <p:nvSpPr>
          <p:cNvPr id="6" name="テキスト ボックス 5">
            <a:extLst>
              <a:ext uri="{FF2B5EF4-FFF2-40B4-BE49-F238E27FC236}">
                <a16:creationId xmlns:a16="http://schemas.microsoft.com/office/drawing/2014/main" id="{79BE2456-B6F7-C2F9-C486-4C383092536D}"/>
              </a:ext>
            </a:extLst>
          </p:cNvPr>
          <p:cNvSpPr txBox="1"/>
          <p:nvPr/>
        </p:nvSpPr>
        <p:spPr>
          <a:xfrm>
            <a:off x="6566979" y="1842633"/>
            <a:ext cx="4959487" cy="1938992"/>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br>
              <a:rPr kumimoji="1" lang="en-US" altLang="ja-JP" sz="2400" dirty="0"/>
            </a:br>
            <a:r>
              <a:rPr kumimoji="1" lang="en-US" altLang="ja-JP" sz="2400" dirty="0"/>
              <a:t>1</a:t>
            </a:r>
            <a:r>
              <a:rPr kumimoji="1" lang="ja-JP" altLang="en-US" sz="2400" dirty="0"/>
              <a:t>フレーム描画するのにかかる時間を乗算することで、移動量を求める</a:t>
            </a:r>
            <a:br>
              <a:rPr kumimoji="1" lang="en-US" altLang="ja-JP" sz="2400" dirty="0"/>
            </a:br>
            <a:r>
              <a:rPr kumimoji="1" lang="en-US" altLang="ja-JP" sz="2400" dirty="0"/>
              <a:t>30fps</a:t>
            </a:r>
            <a:r>
              <a:rPr kumimoji="1" lang="ja-JP" altLang="en-US" sz="2400" dirty="0"/>
              <a:t>なら約</a:t>
            </a:r>
            <a:r>
              <a:rPr kumimoji="1" lang="en-US" altLang="ja-JP" sz="2400" dirty="0"/>
              <a:t>0.033</a:t>
            </a:r>
            <a:r>
              <a:rPr kumimoji="1" lang="ja-JP" altLang="en-US" sz="2400" dirty="0"/>
              <a:t>秒</a:t>
            </a:r>
            <a:br>
              <a:rPr kumimoji="1" lang="en-US" altLang="ja-JP" sz="2400" dirty="0"/>
            </a:br>
            <a:r>
              <a:rPr kumimoji="1" lang="en-US" altLang="ja-JP" sz="2400" dirty="0"/>
              <a:t>60fps</a:t>
            </a:r>
            <a:r>
              <a:rPr kumimoji="1" lang="ja-JP" altLang="en-US" sz="2400" dirty="0"/>
              <a:t>なら約</a:t>
            </a:r>
            <a:r>
              <a:rPr kumimoji="1" lang="en-US" altLang="ja-JP" sz="2400" dirty="0"/>
              <a:t>0.016</a:t>
            </a:r>
            <a:r>
              <a:rPr kumimoji="1" lang="ja-JP" altLang="en-US" sz="2400" dirty="0"/>
              <a:t>秒</a:t>
            </a:r>
          </a:p>
        </p:txBody>
      </p:sp>
      <p:cxnSp>
        <p:nvCxnSpPr>
          <p:cNvPr id="9" name="直線矢印コネクタ 8">
            <a:extLst>
              <a:ext uri="{FF2B5EF4-FFF2-40B4-BE49-F238E27FC236}">
                <a16:creationId xmlns:a16="http://schemas.microsoft.com/office/drawing/2014/main" id="{88B75DC0-6CEE-D683-66B7-C7ACE56D4263}"/>
              </a:ext>
            </a:extLst>
          </p:cNvPr>
          <p:cNvCxnSpPr>
            <a:cxnSpLocks/>
          </p:cNvCxnSpPr>
          <p:nvPr/>
        </p:nvCxnSpPr>
        <p:spPr>
          <a:xfrm flipV="1">
            <a:off x="8881353" y="3818493"/>
            <a:ext cx="165370" cy="16192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618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42D63-D711-3FFF-1E1A-74C771CBA3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8FBEC44-F7C4-9C41-EFA7-3F8508FC35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4C6B670-3387-2011-2DA5-4F1A8CB1291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A784706-B787-7968-7740-CECD7D00B4D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54526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5F292-FD70-AC5C-E5B3-5A5E4B9648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6799CF-EB0E-E889-A964-520725BF173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7B4DF46-0C5F-6936-4472-9FA9BEA2B87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9CC7BF0-A9BE-8A5C-776D-10BF2C817A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533232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8492-6946-4478-DFD0-45C4E8285C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84A5D5-4320-B8E0-01F6-936DC4549C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CBEF7BAB-51C8-24AD-CFCC-A13B803AE9A6}"/>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2742674B-BDA3-0033-DDF2-3837502B612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89467242-C7E1-1383-5381-F7BE4346F1DE}"/>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5FEC3D8D-33F5-1FB9-652E-CB268BF9719A}"/>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C82168B3-979D-A1FE-6DDA-45E7558EA650}"/>
              </a:ext>
            </a:extLst>
          </p:cNvPr>
          <p:cNvSpPr txBox="1"/>
          <p:nvPr/>
        </p:nvSpPr>
        <p:spPr>
          <a:xfrm>
            <a:off x="2327179" y="6090912"/>
            <a:ext cx="7537641" cy="523220"/>
          </a:xfrm>
          <a:prstGeom prst="rect">
            <a:avLst/>
          </a:prstGeom>
          <a:noFill/>
        </p:spPr>
        <p:txBody>
          <a:bodyPr wrap="none" rtlCol="0">
            <a:spAutoFit/>
          </a:bodyPr>
          <a:lstStyle/>
          <a:p>
            <a:r>
              <a:rPr kumimoji="1" lang="ja-JP" altLang="en-US" sz="2800" dirty="0">
                <a:solidFill>
                  <a:srgbClr val="00B050"/>
                </a:solidFill>
              </a:rPr>
              <a:t>次は画面下に行かないようにパドルを設置する</a:t>
            </a:r>
          </a:p>
        </p:txBody>
      </p:sp>
    </p:spTree>
    <p:extLst>
      <p:ext uri="{BB962C8B-B14F-4D97-AF65-F5344CB8AC3E}">
        <p14:creationId xmlns:p14="http://schemas.microsoft.com/office/powerpoint/2010/main" val="315499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91C5-FF5E-5135-95ED-A53105E911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C328B2E-5802-6C29-3F09-AA944D17375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9D5E7D-B617-FF68-3E37-5CD318A2A5C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400" dirty="0">
              <a:solidFill>
                <a:schemeClr val="bg1">
                  <a:lumMod val="50000"/>
                </a:schemeClr>
              </a:solidFill>
              <a:highlight>
                <a:srgbClr val="FFFFFF"/>
              </a:highlight>
              <a:ea typeface="ＭＳ ゴシック" panose="020B0609070205080204" pitchFamily="49" charset="-128"/>
            </a:endParaRP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Vec2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return{ 100, -</a:t>
            </a:r>
            <a:r>
              <a:rPr lang="en-US" altLang="ja-JP" sz="2400" dirty="0" err="1">
                <a:solidFill>
                  <a:schemeClr val="bg1">
                    <a:lumMod val="50000"/>
                  </a:schemeClr>
                </a:solidFill>
                <a:highlight>
                  <a:srgbClr val="FFFFFF"/>
                </a:highlight>
                <a:ea typeface="ＭＳ ゴシック" panose="020B0609070205080204" pitchFamily="49" charset="-128"/>
              </a:rPr>
              <a:t>BallSpeedPerSec</a:t>
            </a: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座標を設定（定数にしてこの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座標からは動かなくする）</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パドルのサイズ（幅，高さ）を設定</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endParaRPr lang="en-US" altLang="ja-JP" sz="2400" dirty="0"/>
          </a:p>
        </p:txBody>
      </p:sp>
      <p:sp>
        <p:nvSpPr>
          <p:cNvPr id="7" name="テキスト ボックス 6">
            <a:extLst>
              <a:ext uri="{FF2B5EF4-FFF2-40B4-BE49-F238E27FC236}">
                <a16:creationId xmlns:a16="http://schemas.microsoft.com/office/drawing/2014/main" id="{C15D594B-0132-3504-27A4-EC095AD68A9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450792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C91E2-1642-FC0F-8D11-52FDEA978F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BE5A11-68DF-EF6B-1668-5AA3548533C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A24E147E-4A87-19F1-1AD4-32741067A1F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E3840E7-512C-1625-7A7B-127BD6E66CDB}"/>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712065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225D-BEB3-6575-B6E1-89C8C6F98F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7305B6-9AE9-DDEF-4BB0-BE1D3D64CB8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0E39C58-1F9E-8B86-56DE-41CFA988460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537981-FABA-28AC-A3EA-2F25D682C2B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1521F87B-A9E3-6002-6DDD-DA417FAF30C7}"/>
              </a:ext>
            </a:extLst>
          </p:cNvPr>
          <p:cNvSpPr txBox="1"/>
          <p:nvPr/>
        </p:nvSpPr>
        <p:spPr>
          <a:xfrm>
            <a:off x="2302405" y="4268369"/>
            <a:ext cx="8432261"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Rect</a:t>
            </a:r>
            <a:br>
              <a:rPr kumimoji="1" lang="en-US" altLang="ja-JP" sz="2400" dirty="0"/>
            </a:br>
            <a:r>
              <a:rPr kumimoji="1" lang="ja-JP" altLang="en-US" sz="2400" dirty="0"/>
              <a:t>座標</a:t>
            </a:r>
            <a:r>
              <a:rPr kumimoji="1" lang="en-US" altLang="ja-JP" sz="2400" dirty="0"/>
              <a:t>(</a:t>
            </a:r>
            <a:r>
              <a:rPr kumimoji="1" lang="en-US" altLang="ja-JP" sz="2400" dirty="0" err="1"/>
              <a:t>x,y</a:t>
            </a:r>
            <a:r>
              <a:rPr kumimoji="1" lang="en-US" altLang="ja-JP" sz="2400" dirty="0"/>
              <a:t>)</a:t>
            </a:r>
            <a:r>
              <a:rPr kumimoji="1" lang="ja-JP" altLang="en-US" sz="2400" dirty="0"/>
              <a:t>とサイズ</a:t>
            </a:r>
            <a:r>
              <a:rPr kumimoji="1" lang="en-US" altLang="ja-JP" sz="2400" dirty="0"/>
              <a:t>(</a:t>
            </a:r>
            <a:r>
              <a:rPr kumimoji="1" lang="en-US" altLang="ja-JP" sz="2400" dirty="0" err="1"/>
              <a:t>w,h</a:t>
            </a:r>
            <a:r>
              <a:rPr kumimoji="1" lang="en-US" altLang="ja-JP" sz="2400" dirty="0"/>
              <a:t>)</a:t>
            </a:r>
            <a:r>
              <a:rPr kumimoji="1" lang="ja-JP" altLang="en-US" sz="2400" dirty="0"/>
              <a:t>を持つ四角形を表す構造体</a:t>
            </a:r>
            <a:br>
              <a:rPr kumimoji="1" lang="en-US" altLang="ja-JP" sz="2400" dirty="0"/>
            </a:br>
            <a:r>
              <a:rPr kumimoji="1" lang="ja-JP" altLang="en-US" sz="2400" dirty="0"/>
              <a:t>この例では、マウスカーソルの</a:t>
            </a:r>
            <a:r>
              <a:rPr kumimoji="1" lang="en-US" altLang="ja-JP" sz="2400" dirty="0"/>
              <a:t>X</a:t>
            </a:r>
            <a:r>
              <a:rPr kumimoji="1" lang="ja-JP" altLang="en-US" sz="2400" dirty="0"/>
              <a:t>座標と固定の</a:t>
            </a:r>
            <a:r>
              <a:rPr kumimoji="1" lang="en-US" altLang="ja-JP" sz="2400" dirty="0"/>
              <a:t>Y</a:t>
            </a:r>
            <a:r>
              <a:rPr kumimoji="1" lang="ja-JP" altLang="en-US" sz="2400" dirty="0"/>
              <a:t>座標</a:t>
            </a:r>
            <a:r>
              <a:rPr kumimoji="1" lang="en-US" altLang="ja-JP" sz="2400" dirty="0"/>
              <a:t>(500)</a:t>
            </a:r>
            <a:r>
              <a:rPr kumimoji="1" lang="ja-JP" altLang="en-US" sz="2400" dirty="0"/>
              <a:t>を</a:t>
            </a:r>
            <a:br>
              <a:rPr kumimoji="1" lang="en-US" altLang="ja-JP" sz="2400" dirty="0"/>
            </a:br>
            <a:r>
              <a:rPr kumimoji="1" lang="ja-JP" altLang="en-US" sz="2400" dirty="0"/>
              <a:t>中心として、幅</a:t>
            </a:r>
            <a:r>
              <a:rPr kumimoji="1" lang="en-US" altLang="ja-JP" sz="2400" dirty="0"/>
              <a:t>60×</a:t>
            </a:r>
            <a:r>
              <a:rPr kumimoji="1" lang="ja-JP" altLang="en-US" sz="2400" dirty="0"/>
              <a:t>高さ</a:t>
            </a:r>
            <a:r>
              <a:rPr kumimoji="1" lang="en-US" altLang="ja-JP" sz="2400" dirty="0"/>
              <a:t>10</a:t>
            </a:r>
            <a:r>
              <a:rPr kumimoji="1" lang="ja-JP" altLang="en-US" sz="2400" dirty="0"/>
              <a:t>ピクセルのサイズの四角形</a:t>
            </a:r>
            <a:endParaRPr kumimoji="1" lang="en-US" altLang="ja-JP" sz="2400" dirty="0"/>
          </a:p>
        </p:txBody>
      </p:sp>
    </p:spTree>
    <p:extLst>
      <p:ext uri="{BB962C8B-B14F-4D97-AF65-F5344CB8AC3E}">
        <p14:creationId xmlns:p14="http://schemas.microsoft.com/office/powerpoint/2010/main" val="1961879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97F35-5D4B-F55A-164B-546D98F459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DA9D44F-99D7-801F-0B0A-F7A1AB9B4F4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9A6FCA7-CC41-620E-0594-80ECC8424F7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3398A5-1363-4FDD-D279-51340EACC27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289408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2FE18-C87F-967A-03E2-DC75ACF2C06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221089-A7AC-1AF8-3C21-A37C7A640EF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147A83-3E3D-282E-BD2A-B781FF1A23D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a:t>
            </a:r>
            <a:r>
              <a:rPr kumimoji="0" lang="en-US" altLang="ja-JP" sz="2400" b="0" i="0" u="none" strike="noStrike" kern="1200" cap="none" spc="0" normalizeH="0" baseline="0" noProof="0" dirty="0" err="1">
                <a:ln>
                  <a:noFill/>
                </a:ln>
                <a:solidFill>
                  <a:srgbClr val="FF0000"/>
                </a:solidFill>
                <a:effectLst/>
                <a:highlight>
                  <a:srgbClr val="FFFFFF"/>
                </a:highlight>
                <a:uLnTx/>
                <a:uFillTx/>
                <a:latin typeface="0xProto"/>
                <a:ea typeface="ＭＳ ゴシック" panose="020B0609070205080204" pitchFamily="49" charset="-128"/>
                <a:cs typeface="+mn-cs"/>
              </a:rPr>
              <a:t>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3A7A560-ECC0-8511-D141-0BCFEE4CF13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E6B85323-0020-4B43-4212-D157723416CA}"/>
              </a:ext>
            </a:extLst>
          </p:cNvPr>
          <p:cNvSpPr txBox="1"/>
          <p:nvPr/>
        </p:nvSpPr>
        <p:spPr>
          <a:xfrm>
            <a:off x="3180945" y="3152540"/>
            <a:ext cx="8740301"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intersects</a:t>
            </a:r>
            <a:r>
              <a:rPr kumimoji="1" lang="ja-JP" altLang="en-US" sz="2400" dirty="0">
                <a:solidFill>
                  <a:srgbClr val="FF0000"/>
                </a:solidFill>
              </a:rPr>
              <a:t>関数</a:t>
            </a:r>
            <a:br>
              <a:rPr kumimoji="1" lang="en-US" altLang="ja-JP" sz="2400" dirty="0"/>
            </a:br>
            <a:r>
              <a:rPr kumimoji="1" lang="ja-JP" altLang="en-US" sz="2400" dirty="0"/>
              <a:t>自分自身（</a:t>
            </a:r>
            <a:r>
              <a:rPr kumimoji="1" lang="en-US" altLang="ja-JP" sz="2400" dirty="0"/>
              <a:t>paddle</a:t>
            </a:r>
            <a:r>
              <a:rPr kumimoji="1" lang="ja-JP" altLang="en-US" sz="2400" dirty="0"/>
              <a:t>）と引数として指定したオブジェクト</a:t>
            </a:r>
            <a:r>
              <a:rPr kumimoji="1" lang="en-US" altLang="ja-JP" sz="2400" dirty="0"/>
              <a:t>(ball)</a:t>
            </a:r>
            <a:r>
              <a:rPr kumimoji="1" lang="ja-JP" altLang="en-US" sz="2400" dirty="0"/>
              <a:t>の領域が重なっていれば</a:t>
            </a:r>
            <a:r>
              <a:rPr kumimoji="1" lang="en-US" altLang="ja-JP" sz="2400" dirty="0">
                <a:solidFill>
                  <a:srgbClr val="FF0000"/>
                </a:solidFill>
              </a:rPr>
              <a:t>true</a:t>
            </a:r>
            <a:r>
              <a:rPr kumimoji="1" lang="ja-JP" altLang="en-US" sz="2400" dirty="0"/>
              <a:t>となる</a:t>
            </a:r>
            <a:endParaRPr kumimoji="1" lang="en-US" altLang="ja-JP" sz="2400" dirty="0"/>
          </a:p>
        </p:txBody>
      </p:sp>
    </p:spTree>
    <p:extLst>
      <p:ext uri="{BB962C8B-B14F-4D97-AF65-F5344CB8AC3E}">
        <p14:creationId xmlns:p14="http://schemas.microsoft.com/office/powerpoint/2010/main" val="2070687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8166B-4ED6-6A57-FD28-DC48F83841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2754AB-B53F-638F-487D-425015AB21B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C4EC73D-C7FE-41D5-21CF-F5A91FF2C3D2}"/>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ブロックは</a:t>
            </a:r>
            <a:r>
              <a:rPr kumimoji="1" lang="en-US" altLang="ja-JP" dirty="0"/>
              <a:t>Siv3D</a:t>
            </a:r>
            <a:r>
              <a:rPr kumimoji="1" lang="ja-JP" altLang="en-US" dirty="0"/>
              <a:t>で定義</a:t>
            </a:r>
            <a:br>
              <a:rPr kumimoji="1" lang="en-US" altLang="ja-JP" dirty="0"/>
            </a:br>
            <a:r>
              <a:rPr kumimoji="1" lang="ja-JP" altLang="en-US" dirty="0"/>
              <a:t>されている</a:t>
            </a:r>
            <a:r>
              <a:rPr kumimoji="1" lang="en-US" altLang="ja-JP" b="1" dirty="0" err="1">
                <a:solidFill>
                  <a:srgbClr val="00B0F0"/>
                </a:solidFill>
              </a:rPr>
              <a:t>Rect</a:t>
            </a:r>
            <a:r>
              <a:rPr kumimoji="1" lang="ja-JP" altLang="en-US" dirty="0"/>
              <a:t>クラスで</a:t>
            </a:r>
            <a:br>
              <a:rPr kumimoji="1" lang="en-US" altLang="ja-JP" dirty="0"/>
            </a:br>
            <a:r>
              <a:rPr kumimoji="1" lang="ja-JP" altLang="en-US" dirty="0"/>
              <a:t>生成する</a:t>
            </a:r>
            <a:br>
              <a:rPr kumimoji="1" lang="en-US" altLang="ja-JP" dirty="0"/>
            </a:br>
            <a:br>
              <a:rPr kumimoji="1" lang="en-US" altLang="ja-JP" dirty="0"/>
            </a:br>
            <a:r>
              <a:rPr kumimoji="1" lang="en-US" altLang="ja-JP" dirty="0" err="1">
                <a:solidFill>
                  <a:srgbClr val="00B0F0"/>
                </a:solidFill>
              </a:rPr>
              <a:t>Rect</a:t>
            </a:r>
            <a:r>
              <a:rPr kumimoji="1" lang="ja-JP" altLang="en-US" dirty="0"/>
              <a:t>クラスのインスタンス</a:t>
            </a:r>
            <a:br>
              <a:rPr kumimoji="1" lang="en-US" altLang="ja-JP" dirty="0"/>
            </a:br>
            <a:r>
              <a:rPr kumimoji="1" lang="ja-JP" altLang="en-US" dirty="0"/>
              <a:t>を</a:t>
            </a:r>
            <a:r>
              <a:rPr kumimoji="1" lang="en-US" altLang="ja-JP" dirty="0">
                <a:solidFill>
                  <a:srgbClr val="00B050"/>
                </a:solidFill>
              </a:rPr>
              <a:t>vector</a:t>
            </a:r>
            <a:r>
              <a:rPr kumimoji="1" lang="ja-JP" altLang="en-US" dirty="0">
                <a:solidFill>
                  <a:srgbClr val="00B050"/>
                </a:solidFill>
              </a:rPr>
              <a:t>配列</a:t>
            </a:r>
            <a:r>
              <a:rPr kumimoji="1" lang="ja-JP" altLang="en-US" dirty="0"/>
              <a:t>に格納</a:t>
            </a:r>
            <a:br>
              <a:rPr kumimoji="1" lang="en-US" altLang="ja-JP" dirty="0"/>
            </a:br>
            <a:r>
              <a:rPr kumimoji="1" lang="ja-JP" altLang="en-US" dirty="0"/>
              <a:t>する</a:t>
            </a:r>
            <a:endParaRPr kumimoji="1" lang="en-US" altLang="ja-JP" dirty="0"/>
          </a:p>
        </p:txBody>
      </p:sp>
      <p:pic>
        <p:nvPicPr>
          <p:cNvPr id="7" name="図 6">
            <a:extLst>
              <a:ext uri="{FF2B5EF4-FFF2-40B4-BE49-F238E27FC236}">
                <a16:creationId xmlns:a16="http://schemas.microsoft.com/office/drawing/2014/main" id="{657E9BC8-DE82-9F8E-E144-7FE17602BDBA}"/>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391196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97DA4-1627-867F-AB07-BA21BAEF797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D708E3-0986-F7CD-FA65-57991029305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159DF80-96B8-4B95-84B9-2560D35A8D6F}"/>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公式サイトからのダウンロード</a:t>
            </a:r>
            <a:br>
              <a:rPr kumimoji="1" lang="en-US" altLang="ja-JP" dirty="0"/>
            </a:br>
            <a:r>
              <a:rPr kumimoji="1" lang="en-US" altLang="ja-JP" dirty="0">
                <a:hlinkClick r:id="rId2"/>
              </a:rPr>
              <a:t>https://siv3d.jp/downloads/Siv3D/</a:t>
            </a:r>
            <a:br>
              <a:rPr kumimoji="1" lang="en-US" altLang="ja-JP" dirty="0">
                <a:hlinkClick r:id="rId2"/>
              </a:rPr>
            </a:br>
            <a:r>
              <a:rPr kumimoji="1" lang="en-US" altLang="ja-JP" dirty="0">
                <a:hlinkClick r:id="rId2"/>
              </a:rPr>
              <a:t>OpenSiv3D_0.6.15_Installer.exe</a:t>
            </a:r>
            <a:br>
              <a:rPr kumimoji="1" lang="en-US" altLang="ja-JP" dirty="0">
                <a:hlinkClick r:id="rId2"/>
              </a:rPr>
            </a:br>
            <a:endParaRPr kumimoji="1" lang="en-US" altLang="ja-JP" dirty="0"/>
          </a:p>
          <a:p>
            <a:pPr lvl="1"/>
            <a:r>
              <a:rPr kumimoji="1" lang="ja-JP" altLang="en-US" dirty="0"/>
              <a:t>共有フォルダからのダウンロード</a:t>
            </a:r>
            <a:br>
              <a:rPr kumimoji="1" lang="en-US" altLang="ja-JP" dirty="0"/>
            </a:br>
            <a:r>
              <a:rPr kumimoji="1" lang="en-US" altLang="ja-JP" sz="4400" dirty="0">
                <a:hlinkClick r:id="rId3"/>
              </a:rPr>
              <a:t>https://bit.ly/4fYSW1e</a:t>
            </a:r>
            <a:br>
              <a:rPr kumimoji="1" lang="en-US" altLang="ja-JP" sz="4400" dirty="0"/>
            </a:br>
            <a:endParaRPr kumimoji="1" lang="en-US" altLang="ja-JP" dirty="0"/>
          </a:p>
          <a:p>
            <a:pPr lvl="1"/>
            <a:r>
              <a:rPr kumimoji="1" lang="ja-JP" altLang="en-US" dirty="0"/>
              <a:t>インストールする際には次の設定を行う</a:t>
            </a:r>
            <a:endParaRPr kumimoji="1" lang="en-US" altLang="ja-JP" dirty="0"/>
          </a:p>
        </p:txBody>
      </p:sp>
    </p:spTree>
    <p:extLst>
      <p:ext uri="{BB962C8B-B14F-4D97-AF65-F5344CB8AC3E}">
        <p14:creationId xmlns:p14="http://schemas.microsoft.com/office/powerpoint/2010/main" val="517658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819EB-D889-385B-9CA0-2C7A831648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6F5119-AF68-2B56-CB55-153DBC87490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A9EF44E-BE83-29FB-B318-76EB87E5C99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E475C42A-6233-EBC0-B9B0-E08D26E0A4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152323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B7DA5-E091-24BF-661B-FC169BFD0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856AABA-A11C-7021-7474-D80A69C053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FB8843BB-7215-313E-2F21-E474759FFAD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71C892BF-4F96-FFBE-B7A2-82FBC324587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4EE83B6-0180-B152-30EC-288D01EA2D0A}"/>
              </a:ext>
            </a:extLst>
          </p:cNvPr>
          <p:cNvSpPr txBox="1"/>
          <p:nvPr/>
        </p:nvSpPr>
        <p:spPr>
          <a:xfrm>
            <a:off x="2501627" y="5050059"/>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Point</a:t>
            </a:r>
            <a:br>
              <a:rPr kumimoji="1" lang="en-US" altLang="ja-JP" sz="2400" dirty="0"/>
            </a:br>
            <a:r>
              <a:rPr kumimoji="1" lang="en-US" altLang="ja-JP" sz="2400" dirty="0"/>
              <a:t>x</a:t>
            </a:r>
            <a:r>
              <a:rPr kumimoji="1" lang="ja-JP" altLang="en-US" sz="2400" dirty="0"/>
              <a:t>と</a:t>
            </a:r>
            <a:r>
              <a:rPr kumimoji="1" lang="en-US" altLang="ja-JP" sz="2400" dirty="0"/>
              <a:t>y</a:t>
            </a:r>
            <a:r>
              <a:rPr kumimoji="1" lang="ja-JP" altLang="en-US" sz="2400" dirty="0"/>
              <a:t>の二つの整数型メンバを持つ構造体</a:t>
            </a:r>
          </a:p>
        </p:txBody>
      </p:sp>
    </p:spTree>
    <p:extLst>
      <p:ext uri="{BB962C8B-B14F-4D97-AF65-F5344CB8AC3E}">
        <p14:creationId xmlns:p14="http://schemas.microsoft.com/office/powerpoint/2010/main" val="39814639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FECA1-0031-D6FB-3AF4-A923F00DED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EDE0F3-7B26-61E7-A341-47F2A74E2F2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DEA5356-38EA-2627-3D15-1126ABEE7F8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4786D226-FF38-E11F-B444-64ED7D45113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4252068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875B4-9343-1748-B523-0B7E2D6B7B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F03E7E-1ED6-5788-40C2-17D347F591C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8E317E0-90EC-98CE-61CD-B45463D6C0D5}"/>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ja-JP" altLang="en-US"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sz="24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ブロックの配列</a:t>
            </a:r>
            <a:br>
              <a:rPr lang="en-US" altLang="ja-JP" sz="2400" b="1"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ja-JP" altLang="en-US" sz="2400" b="1"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*&gt;&gt; bricks = </a:t>
            </a:r>
            <a:r>
              <a:rPr lang="en-US" altLang="ja-JP" sz="2400" dirty="0" err="1">
                <a:solidFill>
                  <a:srgbClr val="000000"/>
                </a:solidFill>
                <a:highlight>
                  <a:srgbClr val="FFFFFF"/>
                </a:highlight>
                <a:ea typeface="ＭＳ ゴシック" panose="020B0609070205080204" pitchFamily="49" charset="-128"/>
              </a:rPr>
              <a:t>MakeBricks</a:t>
            </a:r>
            <a:r>
              <a:rPr lang="en-US" altLang="ja-JP" sz="2400" dirty="0">
                <a:solidFill>
                  <a:srgbClr val="000000"/>
                </a:solidFill>
                <a:highlight>
                  <a:srgbClr val="FFFFFF"/>
                </a:highlight>
                <a:ea typeface="ＭＳ ゴシック" panose="020B0609070205080204" pitchFamily="49" charset="-128"/>
              </a:rPr>
              <a:t>();</a:t>
            </a:r>
            <a:endParaRPr lang="en-US" altLang="ja-JP" sz="3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2EE0D90-379C-A3FD-201F-6F019372BE2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3847549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05E70-E810-1D0D-F9D4-2F452E784AA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32E4D4B-BEBA-6D5D-6952-06E1928C3D6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5F57197-DC51-D074-97C7-40017A14F85C}"/>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brick-&gt;stretched(-1)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2B91AF"/>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245B0100-A211-5454-8F3E-7081CFA6170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719580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1E1C0-55B4-C1B5-7037-E8A1D44BC4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1F89E60-068B-C59A-9C1F-BF0A1BABAEF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20C83BC-FAF7-1073-C5B4-533AA14FDDFE}"/>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a:t>
            </a:r>
            <a:r>
              <a:rPr lang="en-US" altLang="ja-JP" sz="2400" dirty="0">
                <a:solidFill>
                  <a:srgbClr val="FF0000"/>
                </a:solidFill>
                <a:highlight>
                  <a:srgbClr val="FFFFFF"/>
                </a:highlight>
                <a:ea typeface="ＭＳ ゴシック" panose="020B0609070205080204" pitchFamily="49" charset="-128"/>
              </a:rPr>
              <a:t>stretched</a:t>
            </a:r>
            <a:r>
              <a:rPr lang="en-US" altLang="ja-JP" sz="2400" dirty="0">
                <a:solidFill>
                  <a:srgbClr val="000000"/>
                </a:solidFill>
                <a:highlight>
                  <a:srgbClr val="FFFFFF"/>
                </a:highlight>
                <a:ea typeface="ＭＳ ゴシック" panose="020B0609070205080204" pitchFamily="49" charset="-128"/>
              </a:rPr>
              <a:t>(-1)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2B91AF"/>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3D3A7244-2CC1-35E7-3726-E12DD3AFF949}"/>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406EA9A-EAA0-6964-FF64-3F0AAF84F949}"/>
              </a:ext>
            </a:extLst>
          </p:cNvPr>
          <p:cNvSpPr txBox="1"/>
          <p:nvPr/>
        </p:nvSpPr>
        <p:spPr>
          <a:xfrm>
            <a:off x="2589176" y="3976441"/>
            <a:ext cx="8871629"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stretched</a:t>
            </a:r>
            <a:r>
              <a:rPr kumimoji="1" lang="ja-JP" altLang="en-US" sz="2400" dirty="0">
                <a:solidFill>
                  <a:srgbClr val="0099CC"/>
                </a:solidFill>
              </a:rPr>
              <a:t>関数</a:t>
            </a:r>
            <a:br>
              <a:rPr kumimoji="1" lang="en-US" altLang="ja-JP" sz="2400" dirty="0"/>
            </a:br>
            <a:r>
              <a:rPr kumimoji="1" lang="ja-JP" altLang="en-US" sz="2400" dirty="0"/>
              <a:t>四角形のサイズを引数で指定したピクセルだけ大きくなるように引き伸ばす。引数が負の値のときは逆に小さくする</a:t>
            </a:r>
          </a:p>
        </p:txBody>
      </p:sp>
      <p:sp>
        <p:nvSpPr>
          <p:cNvPr id="5" name="テキスト ボックス 4">
            <a:extLst>
              <a:ext uri="{FF2B5EF4-FFF2-40B4-BE49-F238E27FC236}">
                <a16:creationId xmlns:a16="http://schemas.microsoft.com/office/drawing/2014/main" id="{E9134484-0EAB-6B36-70C1-AB72E83458DF}"/>
              </a:ext>
            </a:extLst>
          </p:cNvPr>
          <p:cNvSpPr txBox="1"/>
          <p:nvPr/>
        </p:nvSpPr>
        <p:spPr>
          <a:xfrm>
            <a:off x="2589176" y="5374455"/>
            <a:ext cx="9171564"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HSV</a:t>
            </a:r>
            <a:r>
              <a:rPr kumimoji="1" lang="ja-JP" altLang="en-US" sz="2400" dirty="0">
                <a:solidFill>
                  <a:srgbClr val="0099CC"/>
                </a:solidFill>
              </a:rPr>
              <a:t>構造体</a:t>
            </a:r>
            <a:br>
              <a:rPr kumimoji="1" lang="en-US" altLang="ja-JP" sz="2400" dirty="0"/>
            </a:br>
            <a:r>
              <a:rPr kumimoji="1" lang="en-US" altLang="ja-JP" sz="2400" dirty="0"/>
              <a:t>H:</a:t>
            </a:r>
            <a:r>
              <a:rPr kumimoji="1" lang="ja-JP" altLang="en-US" sz="2400" dirty="0"/>
              <a:t>色相、</a:t>
            </a:r>
            <a:r>
              <a:rPr kumimoji="1" lang="en-US" altLang="ja-JP" sz="2400" dirty="0"/>
              <a:t>S</a:t>
            </a:r>
            <a:r>
              <a:rPr kumimoji="1" lang="ja-JP" altLang="en-US" sz="2400" dirty="0"/>
              <a:t>：彩度、</a:t>
            </a:r>
            <a:r>
              <a:rPr kumimoji="1" lang="en-US" altLang="ja-JP" sz="2400" dirty="0"/>
              <a:t>V</a:t>
            </a:r>
            <a:r>
              <a:rPr kumimoji="1" lang="ja-JP" altLang="en-US" sz="2400" dirty="0"/>
              <a:t>：明度の</a:t>
            </a:r>
            <a:r>
              <a:rPr kumimoji="1" lang="en-US" altLang="ja-JP" sz="2400" dirty="0"/>
              <a:t>3</a:t>
            </a:r>
            <a:r>
              <a:rPr kumimoji="1" lang="ja-JP" altLang="en-US" sz="2400" dirty="0"/>
              <a:t>つ値で色を指定する。引数がひとつのときは</a:t>
            </a:r>
            <a:r>
              <a:rPr kumimoji="1" lang="en-US" altLang="ja-JP" sz="2400" dirty="0"/>
              <a:t>H</a:t>
            </a:r>
            <a:r>
              <a:rPr kumimoji="1" lang="ja-JP" altLang="en-US" sz="2400" dirty="0"/>
              <a:t>（色相）のみの指定</a:t>
            </a:r>
          </a:p>
        </p:txBody>
      </p:sp>
    </p:spTree>
    <p:extLst>
      <p:ext uri="{BB962C8B-B14F-4D97-AF65-F5344CB8AC3E}">
        <p14:creationId xmlns:p14="http://schemas.microsoft.com/office/powerpoint/2010/main" val="37523667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E4E85-FA19-2FBC-BAB1-C7073414285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9B65-DDF9-E073-302E-18185604FB1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508CE80-75AC-9BEA-2C8C-D1C23E65BB79}"/>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ブロックを描画できた！</a:t>
            </a:r>
            <a:br>
              <a:rPr kumimoji="1" lang="en-US" altLang="ja-JP" dirty="0"/>
            </a:br>
            <a:br>
              <a:rPr kumimoji="1" lang="en-US" altLang="ja-JP" dirty="0"/>
            </a:br>
            <a:r>
              <a:rPr kumimoji="1" lang="ja-JP" altLang="en-US" dirty="0"/>
              <a:t>しかし、ボールとブロック</a:t>
            </a:r>
            <a:br>
              <a:rPr kumimoji="1" lang="en-US" altLang="ja-JP" dirty="0"/>
            </a:br>
            <a:r>
              <a:rPr kumimoji="1" lang="ja-JP" altLang="en-US" dirty="0"/>
              <a:t>の当たり判定がない</a:t>
            </a:r>
            <a:r>
              <a:rPr kumimoji="1" lang="en-US" altLang="ja-JP" dirty="0"/>
              <a:t>…</a:t>
            </a:r>
            <a:br>
              <a:rPr kumimoji="1" lang="en-US" altLang="ja-JP" dirty="0"/>
            </a:br>
            <a:br>
              <a:rPr kumimoji="1" lang="en-US" altLang="ja-JP" dirty="0"/>
            </a:br>
            <a:r>
              <a:rPr kumimoji="1" lang="ja-JP" altLang="en-US" dirty="0"/>
              <a:t>（ボールがブロックを</a:t>
            </a:r>
            <a:br>
              <a:rPr kumimoji="1" lang="en-US" altLang="ja-JP" dirty="0"/>
            </a:br>
            <a:r>
              <a:rPr kumimoji="1" lang="ja-JP" altLang="en-US" dirty="0"/>
              <a:t>　素通りしていく）</a:t>
            </a:r>
            <a:endParaRPr kumimoji="1" lang="en-US" altLang="ja-JP" dirty="0"/>
          </a:p>
        </p:txBody>
      </p:sp>
      <p:pic>
        <p:nvPicPr>
          <p:cNvPr id="5" name="図 4">
            <a:extLst>
              <a:ext uri="{FF2B5EF4-FFF2-40B4-BE49-F238E27FC236}">
                <a16:creationId xmlns:a16="http://schemas.microsoft.com/office/drawing/2014/main" id="{C42385C9-DE75-F1AF-4577-CFE813DB14CC}"/>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3268163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0228A-8294-8616-AAC1-4198B6232BF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FC4E1F-7E4F-7B6F-B8DB-CD5C560481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CF87A665-79DD-5AD9-909D-90AE2A294F07}"/>
              </a:ext>
            </a:extLst>
          </p:cNvPr>
          <p:cNvSpPr>
            <a:spLocks noGrp="1"/>
          </p:cNvSpPr>
          <p:nvPr>
            <p:ph idx="1"/>
          </p:nvPr>
        </p:nvSpPr>
        <p:spPr>
          <a:xfrm>
            <a:off x="430306" y="1376038"/>
            <a:ext cx="11654118" cy="5329562"/>
          </a:xfrm>
        </p:spPr>
        <p:txBody>
          <a:bodyPr>
            <a:normAutofit/>
          </a:bodyPr>
          <a:lstStyle/>
          <a:p>
            <a:r>
              <a:rPr kumimoji="1" lang="en-US" altLang="ja-JP" dirty="0"/>
              <a:t>intersects</a:t>
            </a:r>
            <a:r>
              <a:rPr kumimoji="1" lang="ja-JP" altLang="en-US" dirty="0"/>
              <a:t>関数</a:t>
            </a:r>
            <a:br>
              <a:rPr kumimoji="1" lang="en-US" altLang="ja-JP" dirty="0"/>
            </a:br>
            <a:br>
              <a:rPr kumimoji="1" lang="en-US" altLang="ja-JP" dirty="0"/>
            </a:br>
            <a:r>
              <a:rPr kumimoji="1" lang="en-US" altLang="ja-JP" dirty="0" err="1"/>
              <a:t>A.intersects</a:t>
            </a:r>
            <a:r>
              <a:rPr kumimoji="1" lang="en-US" altLang="ja-JP" dirty="0"/>
              <a:t>(B)</a:t>
            </a:r>
            <a:br>
              <a:rPr kumimoji="1" lang="en-US" altLang="ja-JP" dirty="0"/>
            </a:br>
            <a:br>
              <a:rPr kumimoji="1" lang="en-US" altLang="ja-JP" dirty="0"/>
            </a:br>
            <a:r>
              <a:rPr kumimoji="1" lang="ja-JP" altLang="en-US" dirty="0"/>
              <a:t>とすると、物体</a:t>
            </a:r>
            <a:r>
              <a:rPr kumimoji="1" lang="en-US" altLang="ja-JP" dirty="0"/>
              <a:t>A</a:t>
            </a:r>
            <a:r>
              <a:rPr kumimoji="1" lang="ja-JP" altLang="en-US" dirty="0"/>
              <a:t>が</a:t>
            </a:r>
            <a:r>
              <a:rPr kumimoji="1" lang="en-US" altLang="ja-JP" dirty="0"/>
              <a:t>B</a:t>
            </a:r>
            <a:r>
              <a:rPr kumimoji="1" lang="ja-JP" altLang="en-US" dirty="0"/>
              <a:t>と</a:t>
            </a:r>
            <a:br>
              <a:rPr kumimoji="1" lang="en-US" altLang="ja-JP" dirty="0"/>
            </a:br>
            <a:r>
              <a:rPr kumimoji="1" lang="ja-JP" altLang="en-US" dirty="0"/>
              <a:t>重なっているかを</a:t>
            </a:r>
            <a:br>
              <a:rPr kumimoji="1" lang="en-US" altLang="ja-JP" dirty="0"/>
            </a:br>
            <a:r>
              <a:rPr kumimoji="1" lang="en-US" altLang="ja-JP" dirty="0"/>
              <a:t>bool</a:t>
            </a:r>
            <a:r>
              <a:rPr kumimoji="1" lang="ja-JP" altLang="en-US" dirty="0"/>
              <a:t>値で返してくれる</a:t>
            </a:r>
            <a:endParaRPr kumimoji="1" lang="en-US" altLang="ja-JP" dirty="0"/>
          </a:p>
        </p:txBody>
      </p:sp>
      <p:pic>
        <p:nvPicPr>
          <p:cNvPr id="5" name="図 4">
            <a:extLst>
              <a:ext uri="{FF2B5EF4-FFF2-40B4-BE49-F238E27FC236}">
                <a16:creationId xmlns:a16="http://schemas.microsoft.com/office/drawing/2014/main" id="{15AD2E6D-FB85-C333-CE7F-4626925D1B40}"/>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8674507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FF23C-ABB5-65C9-3AD3-8DD13282FEA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229B66-2816-D514-A5DA-3AE7E45B8C9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4D7805F-D1D7-128E-1755-380A70B5A188}"/>
              </a:ext>
            </a:extLst>
          </p:cNvPr>
          <p:cNvSpPr>
            <a:spLocks noGrp="1"/>
          </p:cNvSpPr>
          <p:nvPr>
            <p:ph idx="1"/>
          </p:nvPr>
        </p:nvSpPr>
        <p:spPr>
          <a:xfrm>
            <a:off x="430306" y="1376038"/>
            <a:ext cx="11654118" cy="5329562"/>
          </a:xfrm>
        </p:spPr>
        <p:txBody>
          <a:bodyPr>
            <a:normAutofit/>
          </a:bodyPr>
          <a:lstStyle/>
          <a:p>
            <a:r>
              <a:rPr kumimoji="1" lang="en-US" altLang="ja-JP" dirty="0"/>
              <a:t>intersects</a:t>
            </a:r>
            <a:r>
              <a:rPr kumimoji="1" lang="ja-JP" altLang="en-US" dirty="0"/>
              <a:t>関数</a:t>
            </a:r>
            <a:br>
              <a:rPr kumimoji="1" lang="en-US" altLang="ja-JP" dirty="0"/>
            </a:br>
            <a:br>
              <a:rPr kumimoji="1" lang="en-US" altLang="ja-JP" dirty="0"/>
            </a:br>
            <a:r>
              <a:rPr kumimoji="1" lang="ja-JP" altLang="en-US" dirty="0"/>
              <a:t>すべてのブロックに対して</a:t>
            </a:r>
            <a:br>
              <a:rPr kumimoji="1" lang="en-US" altLang="ja-JP" dirty="0"/>
            </a:br>
            <a:r>
              <a:rPr kumimoji="1" lang="en-US" altLang="ja-JP" dirty="0"/>
              <a:t>ball</a:t>
            </a:r>
            <a:r>
              <a:rPr kumimoji="1" lang="ja-JP" altLang="en-US" dirty="0"/>
              <a:t>と重なっているか</a:t>
            </a:r>
            <a:br>
              <a:rPr kumimoji="1" lang="en-US" altLang="ja-JP" dirty="0"/>
            </a:br>
            <a:r>
              <a:rPr kumimoji="1" lang="ja-JP" altLang="en-US" dirty="0"/>
              <a:t>どうかを調べればよい！</a:t>
            </a:r>
            <a:br>
              <a:rPr kumimoji="1" lang="en-US" altLang="ja-JP" dirty="0"/>
            </a:br>
            <a:br>
              <a:rPr kumimoji="1" lang="en-US" altLang="ja-JP" dirty="0"/>
            </a:br>
            <a:r>
              <a:rPr kumimoji="1" lang="ja-JP" altLang="en-US" dirty="0"/>
              <a:t>重なったらブロックを配列</a:t>
            </a:r>
            <a:br>
              <a:rPr kumimoji="1" lang="en-US" altLang="ja-JP" dirty="0"/>
            </a:br>
            <a:r>
              <a:rPr kumimoji="1" lang="ja-JP" altLang="en-US" dirty="0"/>
              <a:t>から消去</a:t>
            </a:r>
            <a:r>
              <a:rPr kumimoji="1" lang="en-US" altLang="ja-JP" dirty="0"/>
              <a:t>(erase)</a:t>
            </a:r>
            <a:r>
              <a:rPr kumimoji="1" lang="ja-JP" altLang="en-US" dirty="0"/>
              <a:t>する</a:t>
            </a:r>
            <a:endParaRPr kumimoji="1" lang="en-US" altLang="ja-JP" dirty="0"/>
          </a:p>
        </p:txBody>
      </p:sp>
      <p:pic>
        <p:nvPicPr>
          <p:cNvPr id="5" name="図 4">
            <a:extLst>
              <a:ext uri="{FF2B5EF4-FFF2-40B4-BE49-F238E27FC236}">
                <a16:creationId xmlns:a16="http://schemas.microsoft.com/office/drawing/2014/main" id="{3F403E84-2733-353D-5E99-D25605107971}"/>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25319840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5CF5D-5141-A250-F680-EAA3BDF70F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6D8D91B-DFBF-3442-F7D8-A892D65068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A5E3B5F-E7B2-4FA3-0288-8B7EF74A836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ブロックを一個ずつ順に衝突チェック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衝突チェックが</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true</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ブロックの上辺もしくは底辺と交差していたら</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-&gt;bottom().</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-&gt;top().</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else</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ballVelocity.x</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delete</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ブロックのメモリ領域削除</a:t>
            </a:r>
            <a:b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.erase(bricks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配列要素を削除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break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これ以上チェックせずループから抜ける</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ブロックの表示前に上記処理を挿入</a:t>
            </a:r>
            <a:endParaRPr lang="en-US" altLang="ja-JP" sz="2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0FA83AA6-6399-5FC4-814F-7E9A6DB699E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11730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3FC8D-B1D5-CE44-AD38-3184616859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3AA71D2-C7D9-B13B-3873-35AD19EF68C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044E8CC-45D9-E127-3CB4-83A4BD4B12F4}"/>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インストール先</a:t>
            </a:r>
            <a:br>
              <a:rPr kumimoji="1" lang="en-US" altLang="ja-JP" dirty="0"/>
            </a:br>
            <a:br>
              <a:rPr kumimoji="1" lang="en-US" altLang="ja-JP" dirty="0"/>
            </a:br>
            <a:r>
              <a:rPr kumimoji="1" lang="en-US" altLang="ja-JP" sz="4000" dirty="0"/>
              <a:t>C:\Github\OpenSiv3D_0.6.15</a:t>
            </a:r>
            <a:br>
              <a:rPr kumimoji="1" lang="en-US" altLang="ja-JP" dirty="0"/>
            </a:br>
            <a:br>
              <a:rPr kumimoji="1" lang="en-US" altLang="ja-JP" dirty="0"/>
            </a:br>
            <a:br>
              <a:rPr kumimoji="1" lang="en-US" altLang="ja-JP" dirty="0"/>
            </a:br>
            <a:r>
              <a:rPr kumimoji="1" lang="en-US" altLang="ja-JP" sz="2800" dirty="0">
                <a:solidFill>
                  <a:srgbClr val="FF0000"/>
                </a:solidFill>
              </a:rPr>
              <a:t>※</a:t>
            </a:r>
            <a:r>
              <a:rPr kumimoji="1" lang="ja-JP" altLang="en-US" sz="2800" dirty="0">
                <a:solidFill>
                  <a:srgbClr val="FF0000"/>
                </a:solidFill>
              </a:rPr>
              <a:t>デフォルトでは</a:t>
            </a:r>
            <a:r>
              <a:rPr kumimoji="1" lang="en-US" altLang="ja-JP" sz="2800" dirty="0">
                <a:solidFill>
                  <a:srgbClr val="FF0000"/>
                </a:solidFill>
              </a:rPr>
              <a:t>Documents</a:t>
            </a:r>
            <a:r>
              <a:rPr kumimoji="1" lang="ja-JP" altLang="en-US" sz="2800" dirty="0">
                <a:solidFill>
                  <a:srgbClr val="FF0000"/>
                </a:solidFill>
              </a:rPr>
              <a:t>フォルダが指定されるが</a:t>
            </a:r>
            <a:br>
              <a:rPr kumimoji="1" lang="en-US" altLang="ja-JP" sz="2800" dirty="0">
                <a:solidFill>
                  <a:srgbClr val="FF0000"/>
                </a:solidFill>
              </a:rPr>
            </a:br>
            <a:r>
              <a:rPr kumimoji="1" lang="ja-JP" altLang="en-US" sz="2800" dirty="0">
                <a:solidFill>
                  <a:srgbClr val="FF0000"/>
                </a:solidFill>
              </a:rPr>
              <a:t>　　</a:t>
            </a:r>
            <a:r>
              <a:rPr kumimoji="1" lang="en-US" altLang="ja-JP" sz="2800" dirty="0">
                <a:solidFill>
                  <a:srgbClr val="FF0000"/>
                </a:solidFill>
              </a:rPr>
              <a:t>OneDrive</a:t>
            </a:r>
            <a:r>
              <a:rPr kumimoji="1" lang="ja-JP" altLang="en-US" sz="2800" dirty="0">
                <a:solidFill>
                  <a:srgbClr val="FF0000"/>
                </a:solidFill>
              </a:rPr>
              <a:t>を有効にしていると</a:t>
            </a:r>
            <a:r>
              <a:rPr kumimoji="1" lang="en-US" altLang="ja-JP" sz="2800" dirty="0">
                <a:solidFill>
                  <a:srgbClr val="FF0000"/>
                </a:solidFill>
              </a:rPr>
              <a:t>OneDrive</a:t>
            </a:r>
            <a:r>
              <a:rPr kumimoji="1" lang="ja-JP" altLang="en-US" sz="2800" dirty="0">
                <a:solidFill>
                  <a:srgbClr val="FF0000"/>
                </a:solidFill>
              </a:rPr>
              <a:t>側の</a:t>
            </a:r>
            <a:br>
              <a:rPr lang="en-US" altLang="ja-JP" sz="2800" dirty="0">
                <a:solidFill>
                  <a:srgbClr val="FF0000"/>
                </a:solidFill>
              </a:rPr>
            </a:br>
            <a:r>
              <a:rPr lang="ja-JP" altLang="en-US" sz="2800" dirty="0">
                <a:solidFill>
                  <a:srgbClr val="FF0000"/>
                </a:solidFill>
              </a:rPr>
              <a:t>　　</a:t>
            </a:r>
            <a:r>
              <a:rPr lang="en-US" altLang="ja-JP" sz="2800" dirty="0">
                <a:solidFill>
                  <a:srgbClr val="FF0000"/>
                </a:solidFill>
              </a:rPr>
              <a:t>Documents</a:t>
            </a:r>
            <a:r>
              <a:rPr lang="ja-JP" altLang="en-US" sz="2800" dirty="0">
                <a:solidFill>
                  <a:srgbClr val="FF0000"/>
                </a:solidFill>
              </a:rPr>
              <a:t>フォルダ</a:t>
            </a:r>
            <a:r>
              <a:rPr kumimoji="1" lang="ja-JP" altLang="en-US" sz="2800" dirty="0">
                <a:solidFill>
                  <a:srgbClr val="FF0000"/>
                </a:solidFill>
              </a:rPr>
              <a:t>にインストールされてしまうのを防ぐ</a:t>
            </a:r>
            <a:endParaRPr kumimoji="1" lang="en-US" altLang="ja-JP" dirty="0">
              <a:solidFill>
                <a:srgbClr val="FF0000"/>
              </a:solidFill>
            </a:endParaRPr>
          </a:p>
        </p:txBody>
      </p:sp>
    </p:spTree>
    <p:extLst>
      <p:ext uri="{BB962C8B-B14F-4D97-AF65-F5344CB8AC3E}">
        <p14:creationId xmlns:p14="http://schemas.microsoft.com/office/powerpoint/2010/main" val="3461653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098A8-D367-3F36-DB02-65B981BE6D7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F4AD41-498B-DDAC-3F9B-C2313AE11E3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8C2C318-D1DC-F457-3418-95D1D8882BF9}"/>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en-US" altLang="ja-JP" dirty="0"/>
              <a:t>VisualStudio2022</a:t>
            </a:r>
            <a:r>
              <a:rPr kumimoji="1" lang="ja-JP" altLang="en-US" dirty="0"/>
              <a:t>を起動する</a:t>
            </a:r>
            <a:br>
              <a:rPr kumimoji="1" lang="en-US" altLang="ja-JP" dirty="0"/>
            </a:br>
            <a:endParaRPr kumimoji="1" lang="en-US" altLang="ja-JP" dirty="0"/>
          </a:p>
          <a:p>
            <a:pPr lvl="1"/>
            <a:r>
              <a:rPr kumimoji="1" lang="ja-JP" altLang="en-US" dirty="0"/>
              <a:t>「新しいプロジェクトの作成」</a:t>
            </a:r>
            <a:br>
              <a:rPr kumimoji="1" lang="en-US" altLang="ja-JP" dirty="0"/>
            </a:br>
            <a:r>
              <a:rPr kumimoji="1" lang="ja-JP" altLang="en-US" dirty="0"/>
              <a:t>を選択</a:t>
            </a:r>
            <a:endParaRPr kumimoji="1" lang="en-US" altLang="ja-JP" dirty="0"/>
          </a:p>
        </p:txBody>
      </p:sp>
      <p:pic>
        <p:nvPicPr>
          <p:cNvPr id="5" name="図 4">
            <a:extLst>
              <a:ext uri="{FF2B5EF4-FFF2-40B4-BE49-F238E27FC236}">
                <a16:creationId xmlns:a16="http://schemas.microsoft.com/office/drawing/2014/main" id="{6CA1E083-AD8A-ED34-3FF1-830013AA1C0E}"/>
              </a:ext>
            </a:extLst>
          </p:cNvPr>
          <p:cNvPicPr>
            <a:picLocks noChangeAspect="1"/>
          </p:cNvPicPr>
          <p:nvPr/>
        </p:nvPicPr>
        <p:blipFill>
          <a:blip r:embed="rId2"/>
          <a:stretch>
            <a:fillRect/>
          </a:stretch>
        </p:blipFill>
        <p:spPr>
          <a:xfrm>
            <a:off x="7530839" y="1296177"/>
            <a:ext cx="4553585" cy="4829849"/>
          </a:xfrm>
          <a:prstGeom prst="rect">
            <a:avLst/>
          </a:prstGeom>
          <a:ln>
            <a:solidFill>
              <a:schemeClr val="tx1"/>
            </a:solidFill>
          </a:ln>
        </p:spPr>
      </p:pic>
      <p:sp>
        <p:nvSpPr>
          <p:cNvPr id="6" name="正方形/長方形 5">
            <a:extLst>
              <a:ext uri="{FF2B5EF4-FFF2-40B4-BE49-F238E27FC236}">
                <a16:creationId xmlns:a16="http://schemas.microsoft.com/office/drawing/2014/main" id="{10B604F6-DB9C-16C4-B62A-314B2E61F833}"/>
              </a:ext>
            </a:extLst>
          </p:cNvPr>
          <p:cNvSpPr/>
          <p:nvPr/>
        </p:nvSpPr>
        <p:spPr>
          <a:xfrm>
            <a:off x="7797581" y="4788579"/>
            <a:ext cx="4070164" cy="9118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277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4D895-5A4B-13E8-7EA4-5423D0BE48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2009E31-A640-3C92-CFCA-40E0C15B55E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68BD5DC-99D4-BE69-6171-0148B525F2C1}"/>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プロジェクトの種類の中から</a:t>
            </a:r>
            <a:br>
              <a:rPr kumimoji="1" lang="en-US" altLang="ja-JP" dirty="0"/>
            </a:br>
            <a:br>
              <a:rPr kumimoji="1" lang="en-US" altLang="ja-JP" dirty="0"/>
            </a:br>
            <a:r>
              <a:rPr kumimoji="1" lang="ja-JP" altLang="en-US" dirty="0"/>
              <a:t>「</a:t>
            </a:r>
            <a:r>
              <a:rPr kumimoji="1" lang="en-US" altLang="ja-JP" dirty="0"/>
              <a:t>OpenSiv3D_0.6.15</a:t>
            </a:r>
            <a:r>
              <a:rPr kumimoji="1" lang="ja-JP" altLang="en-US" dirty="0"/>
              <a:t>」</a:t>
            </a:r>
            <a:br>
              <a:rPr kumimoji="1" lang="en-US" altLang="ja-JP" dirty="0"/>
            </a:br>
            <a:br>
              <a:rPr kumimoji="1" lang="en-US" altLang="ja-JP" dirty="0"/>
            </a:br>
            <a:r>
              <a:rPr kumimoji="1" lang="ja-JP" altLang="en-US" dirty="0"/>
              <a:t>を選択して</a:t>
            </a:r>
            <a:br>
              <a:rPr kumimoji="1" lang="en-US" altLang="ja-JP" dirty="0"/>
            </a:br>
            <a:br>
              <a:rPr kumimoji="1" lang="en-US" altLang="ja-JP" dirty="0"/>
            </a:br>
            <a:r>
              <a:rPr kumimoji="1" lang="ja-JP" altLang="en-US" dirty="0"/>
              <a:t>「次へ」をクリック</a:t>
            </a:r>
            <a:endParaRPr kumimoji="1" lang="en-US" altLang="ja-JP" dirty="0"/>
          </a:p>
        </p:txBody>
      </p:sp>
      <p:pic>
        <p:nvPicPr>
          <p:cNvPr id="9" name="図 8">
            <a:extLst>
              <a:ext uri="{FF2B5EF4-FFF2-40B4-BE49-F238E27FC236}">
                <a16:creationId xmlns:a16="http://schemas.microsoft.com/office/drawing/2014/main" id="{D6E92322-F9DB-EB86-ADC4-403376E37AF5}"/>
              </a:ext>
            </a:extLst>
          </p:cNvPr>
          <p:cNvPicPr>
            <a:picLocks noChangeAspect="1"/>
          </p:cNvPicPr>
          <p:nvPr/>
        </p:nvPicPr>
        <p:blipFill>
          <a:blip r:embed="rId2"/>
          <a:stretch>
            <a:fillRect/>
          </a:stretch>
        </p:blipFill>
        <p:spPr>
          <a:xfrm>
            <a:off x="6410739" y="871056"/>
            <a:ext cx="5350955" cy="5472915"/>
          </a:xfrm>
          <a:prstGeom prst="rect">
            <a:avLst/>
          </a:prstGeom>
          <a:ln>
            <a:solidFill>
              <a:schemeClr val="tx1"/>
            </a:solidFill>
          </a:ln>
        </p:spPr>
      </p:pic>
      <p:sp>
        <p:nvSpPr>
          <p:cNvPr id="6" name="正方形/長方形 5">
            <a:extLst>
              <a:ext uri="{FF2B5EF4-FFF2-40B4-BE49-F238E27FC236}">
                <a16:creationId xmlns:a16="http://schemas.microsoft.com/office/drawing/2014/main" id="{DE8A7BFD-1D36-500A-A464-46169B9C2C6F}"/>
              </a:ext>
            </a:extLst>
          </p:cNvPr>
          <p:cNvSpPr/>
          <p:nvPr/>
        </p:nvSpPr>
        <p:spPr>
          <a:xfrm>
            <a:off x="6503802" y="4701031"/>
            <a:ext cx="4849998" cy="7809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2504845-E176-C370-5934-E52EF6F212A9}"/>
              </a:ext>
            </a:extLst>
          </p:cNvPr>
          <p:cNvSpPr/>
          <p:nvPr/>
        </p:nvSpPr>
        <p:spPr>
          <a:xfrm>
            <a:off x="10787973" y="5986944"/>
            <a:ext cx="864141" cy="2759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784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E2C93-6AC2-63E7-692B-08629E6C123D}"/>
            </a:ext>
          </a:extLst>
        </p:cNvPr>
        <p:cNvGrpSpPr/>
        <p:nvPr/>
      </p:nvGrpSpPr>
      <p:grpSpPr>
        <a:xfrm>
          <a:off x="0" y="0"/>
          <a:ext cx="0" cy="0"/>
          <a:chOff x="0" y="0"/>
          <a:chExt cx="0" cy="0"/>
        </a:xfrm>
      </p:grpSpPr>
      <p:pic>
        <p:nvPicPr>
          <p:cNvPr id="8" name="図 7">
            <a:extLst>
              <a:ext uri="{FF2B5EF4-FFF2-40B4-BE49-F238E27FC236}">
                <a16:creationId xmlns:a16="http://schemas.microsoft.com/office/drawing/2014/main" id="{24E1E21A-7D95-FE6E-2396-35A4E2EC384B}"/>
              </a:ext>
            </a:extLst>
          </p:cNvPr>
          <p:cNvPicPr>
            <a:picLocks noChangeAspect="1"/>
          </p:cNvPicPr>
          <p:nvPr/>
        </p:nvPicPr>
        <p:blipFill>
          <a:blip r:embed="rId2"/>
          <a:stretch>
            <a:fillRect/>
          </a:stretch>
        </p:blipFill>
        <p:spPr>
          <a:xfrm>
            <a:off x="5228315" y="1300214"/>
            <a:ext cx="6856109" cy="4043773"/>
          </a:xfrm>
          <a:prstGeom prst="rect">
            <a:avLst/>
          </a:prstGeom>
          <a:ln>
            <a:solidFill>
              <a:schemeClr val="tx1"/>
            </a:solidFill>
          </a:ln>
        </p:spPr>
      </p:pic>
      <p:sp>
        <p:nvSpPr>
          <p:cNvPr id="2" name="タイトル 1">
            <a:extLst>
              <a:ext uri="{FF2B5EF4-FFF2-40B4-BE49-F238E27FC236}">
                <a16:creationId xmlns:a16="http://schemas.microsoft.com/office/drawing/2014/main" id="{E35895D8-6EE6-B474-357B-5101CB02DF1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DDA8AF9E-3669-BAD1-23D9-0AF47394CDFE}"/>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プロジェクト名</a:t>
            </a:r>
            <a:br>
              <a:rPr kumimoji="1" lang="en-US" altLang="ja-JP" dirty="0"/>
            </a:br>
            <a:r>
              <a:rPr kumimoji="1" lang="en-US" altLang="ja-JP" dirty="0">
                <a:solidFill>
                  <a:srgbClr val="FF0000"/>
                </a:solidFill>
              </a:rPr>
              <a:t>game</a:t>
            </a:r>
          </a:p>
          <a:p>
            <a:pPr lvl="1"/>
            <a:r>
              <a:rPr kumimoji="1" lang="ja-JP" altLang="en-US" dirty="0"/>
              <a:t>場所</a:t>
            </a:r>
            <a:br>
              <a:rPr kumimoji="1" lang="en-US" altLang="ja-JP" dirty="0"/>
            </a:br>
            <a:r>
              <a:rPr kumimoji="1" lang="en-US" altLang="ja-JP" dirty="0">
                <a:solidFill>
                  <a:srgbClr val="FF0000"/>
                </a:solidFill>
              </a:rPr>
              <a:t>C:\GitHub\Siv3d</a:t>
            </a:r>
            <a:br>
              <a:rPr kumimoji="1" lang="en-US" altLang="ja-JP" dirty="0"/>
            </a:br>
            <a:endParaRPr kumimoji="1" lang="en-US" altLang="ja-JP" dirty="0"/>
          </a:p>
          <a:p>
            <a:pPr lvl="1"/>
            <a:r>
              <a:rPr kumimoji="1" lang="ja-JP" altLang="en-US" dirty="0"/>
              <a:t>ソリューションとプロ</a:t>
            </a:r>
            <a:br>
              <a:rPr kumimoji="1" lang="en-US" altLang="ja-JP" dirty="0"/>
            </a:br>
            <a:r>
              <a:rPr kumimoji="1" lang="ja-JP" altLang="en-US" dirty="0"/>
              <a:t>ジェクトを同じディレ</a:t>
            </a:r>
            <a:br>
              <a:rPr kumimoji="1" lang="en-US" altLang="ja-JP" dirty="0"/>
            </a:br>
            <a:r>
              <a:rPr kumimoji="1" lang="ja-JP" altLang="en-US" dirty="0"/>
              <a:t>クトリに配置するをチェックして「作成」ボタン</a:t>
            </a:r>
            <a:endParaRPr kumimoji="1" lang="en-US" altLang="ja-JP" dirty="0"/>
          </a:p>
        </p:txBody>
      </p:sp>
      <p:sp>
        <p:nvSpPr>
          <p:cNvPr id="6" name="正方形/長方形 5">
            <a:extLst>
              <a:ext uri="{FF2B5EF4-FFF2-40B4-BE49-F238E27FC236}">
                <a16:creationId xmlns:a16="http://schemas.microsoft.com/office/drawing/2014/main" id="{DD819713-3B9B-514E-8465-D614905DB25C}"/>
              </a:ext>
            </a:extLst>
          </p:cNvPr>
          <p:cNvSpPr/>
          <p:nvPr/>
        </p:nvSpPr>
        <p:spPr>
          <a:xfrm>
            <a:off x="5365666" y="2762657"/>
            <a:ext cx="81139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CF4A78-491A-9684-1BA6-5ECE0B477325}"/>
              </a:ext>
            </a:extLst>
          </p:cNvPr>
          <p:cNvSpPr/>
          <p:nvPr/>
        </p:nvSpPr>
        <p:spPr>
          <a:xfrm>
            <a:off x="5349452" y="3399924"/>
            <a:ext cx="1391815"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08FC8DA-D7DB-A430-72EA-3995C7797DF3}"/>
              </a:ext>
            </a:extLst>
          </p:cNvPr>
          <p:cNvSpPr/>
          <p:nvPr/>
        </p:nvSpPr>
        <p:spPr>
          <a:xfrm>
            <a:off x="5321031" y="4413646"/>
            <a:ext cx="350197"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43338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33D9A-FED4-CEAA-7985-996E0776CA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F82623-36CC-9BD2-ECC1-883F11E2A6F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9565E50-C084-93E0-3480-2B6125C5F85B}"/>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最初から</a:t>
            </a:r>
            <a:r>
              <a:rPr kumimoji="1" lang="en-US" altLang="ja-JP" dirty="0"/>
              <a:t>Siv3D</a:t>
            </a:r>
            <a:r>
              <a:rPr kumimoji="1" lang="ja-JP" altLang="en-US" dirty="0"/>
              <a:t>のデモプログラムが入力された状態でプロジェクトが作成される（</a:t>
            </a:r>
            <a:r>
              <a:rPr kumimoji="1" lang="en-US" altLang="ja-JP" dirty="0"/>
              <a:t>F5</a:t>
            </a:r>
            <a:r>
              <a:rPr kumimoji="1" lang="ja-JP" altLang="en-US" dirty="0"/>
              <a:t>で実行</a:t>
            </a:r>
            <a:r>
              <a:rPr kumimoji="1" lang="en-US" altLang="ja-JP" dirty="0"/>
              <a:t>/ESC</a:t>
            </a:r>
            <a:r>
              <a:rPr kumimoji="1" lang="ja-JP" altLang="en-US" dirty="0"/>
              <a:t>で終了）</a:t>
            </a:r>
            <a:endParaRPr kumimoji="1" lang="en-US" altLang="ja-JP" dirty="0"/>
          </a:p>
        </p:txBody>
      </p:sp>
      <p:pic>
        <p:nvPicPr>
          <p:cNvPr id="8" name="図 7">
            <a:extLst>
              <a:ext uri="{FF2B5EF4-FFF2-40B4-BE49-F238E27FC236}">
                <a16:creationId xmlns:a16="http://schemas.microsoft.com/office/drawing/2014/main" id="{5E19DDDD-F985-5666-3D31-BEF89C7EB9CF}"/>
              </a:ext>
            </a:extLst>
          </p:cNvPr>
          <p:cNvPicPr>
            <a:picLocks noChangeAspect="1"/>
          </p:cNvPicPr>
          <p:nvPr/>
        </p:nvPicPr>
        <p:blipFill>
          <a:blip r:embed="rId2"/>
          <a:stretch>
            <a:fillRect/>
          </a:stretch>
        </p:blipFill>
        <p:spPr>
          <a:xfrm>
            <a:off x="430306" y="3525252"/>
            <a:ext cx="6842007" cy="3053887"/>
          </a:xfrm>
          <a:prstGeom prst="rect">
            <a:avLst/>
          </a:prstGeom>
          <a:ln>
            <a:solidFill>
              <a:schemeClr val="tx1"/>
            </a:solidFill>
          </a:ln>
        </p:spPr>
      </p:pic>
      <p:pic>
        <p:nvPicPr>
          <p:cNvPr id="5" name="図 4">
            <a:extLst>
              <a:ext uri="{FF2B5EF4-FFF2-40B4-BE49-F238E27FC236}">
                <a16:creationId xmlns:a16="http://schemas.microsoft.com/office/drawing/2014/main" id="{A153A331-2B29-30AD-D496-6E0B50A23DFB}"/>
              </a:ext>
            </a:extLst>
          </p:cNvPr>
          <p:cNvPicPr>
            <a:picLocks noChangeAspect="1"/>
          </p:cNvPicPr>
          <p:nvPr/>
        </p:nvPicPr>
        <p:blipFill>
          <a:blip r:embed="rId3"/>
          <a:stretch>
            <a:fillRect/>
          </a:stretch>
        </p:blipFill>
        <p:spPr>
          <a:xfrm>
            <a:off x="7637618" y="3429000"/>
            <a:ext cx="4274623" cy="3214167"/>
          </a:xfrm>
          <a:prstGeom prst="rect">
            <a:avLst/>
          </a:prstGeom>
        </p:spPr>
      </p:pic>
    </p:spTree>
    <p:extLst>
      <p:ext uri="{BB962C8B-B14F-4D97-AF65-F5344CB8AC3E}">
        <p14:creationId xmlns:p14="http://schemas.microsoft.com/office/powerpoint/2010/main" val="194148419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9661</TotalTime>
  <Words>4496</Words>
  <Application>Microsoft Office PowerPoint</Application>
  <PresentationFormat>ワイド画面</PresentationFormat>
  <Paragraphs>234</Paragraphs>
  <Slides>49</Slides>
  <Notes>0</Notes>
  <HiddenSlides>6</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49</vt:i4>
      </vt:variant>
    </vt:vector>
  </HeadingPairs>
  <TitlesOfParts>
    <vt:vector size="54" baseType="lpstr">
      <vt:lpstr>-apple-system</vt:lpstr>
      <vt:lpstr>ＭＳ ゴシック</vt:lpstr>
      <vt:lpstr>0xProto</vt:lpstr>
      <vt:lpstr>Arial</vt:lpstr>
      <vt:lpstr>Office Theme</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386</cp:revision>
  <dcterms:created xsi:type="dcterms:W3CDTF">2024-07-09T01:55:23Z</dcterms:created>
  <dcterms:modified xsi:type="dcterms:W3CDTF">2025-01-08T07:46:44Z</dcterms:modified>
</cp:coreProperties>
</file>