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363" r:id="rId2"/>
    <p:sldId id="371" r:id="rId3"/>
    <p:sldId id="364" r:id="rId4"/>
    <p:sldId id="365" r:id="rId5"/>
    <p:sldId id="370" r:id="rId6"/>
    <p:sldId id="372" r:id="rId7"/>
    <p:sldId id="373" r:id="rId8"/>
    <p:sldId id="407" r:id="rId9"/>
    <p:sldId id="408" r:id="rId10"/>
    <p:sldId id="374" r:id="rId11"/>
    <p:sldId id="375" r:id="rId12"/>
    <p:sldId id="366" r:id="rId13"/>
    <p:sldId id="376" r:id="rId14"/>
    <p:sldId id="368" r:id="rId15"/>
    <p:sldId id="367" r:id="rId16"/>
    <p:sldId id="369" r:id="rId17"/>
    <p:sldId id="377" r:id="rId18"/>
    <p:sldId id="378" r:id="rId19"/>
    <p:sldId id="379" r:id="rId20"/>
    <p:sldId id="380" r:id="rId21"/>
    <p:sldId id="381" r:id="rId22"/>
    <p:sldId id="382" r:id="rId23"/>
    <p:sldId id="383" r:id="rId24"/>
    <p:sldId id="384" r:id="rId25"/>
    <p:sldId id="386" r:id="rId26"/>
    <p:sldId id="385" r:id="rId27"/>
    <p:sldId id="387" r:id="rId28"/>
    <p:sldId id="388" r:id="rId29"/>
    <p:sldId id="389" r:id="rId30"/>
    <p:sldId id="390" r:id="rId31"/>
    <p:sldId id="391" r:id="rId32"/>
    <p:sldId id="392" r:id="rId33"/>
    <p:sldId id="393" r:id="rId34"/>
    <p:sldId id="394" r:id="rId35"/>
    <p:sldId id="395" r:id="rId36"/>
    <p:sldId id="396" r:id="rId37"/>
    <p:sldId id="397" r:id="rId38"/>
    <p:sldId id="398" r:id="rId39"/>
    <p:sldId id="399" r:id="rId40"/>
    <p:sldId id="400" r:id="rId41"/>
    <p:sldId id="401" r:id="rId42"/>
    <p:sldId id="402" r:id="rId43"/>
    <p:sldId id="403" r:id="rId44"/>
    <p:sldId id="404" r:id="rId45"/>
    <p:sldId id="405" r:id="rId46"/>
    <p:sldId id="406" r:id="rId47"/>
    <p:sldId id="409" r:id="rId48"/>
    <p:sldId id="410" r:id="rId49"/>
    <p:sldId id="411" r:id="rId50"/>
    <p:sldId id="413" r:id="rId51"/>
    <p:sldId id="412" r:id="rId52"/>
    <p:sldId id="414" r:id="rId53"/>
    <p:sldId id="415" r:id="rId54"/>
    <p:sldId id="416"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0000FF"/>
    <a:srgbClr val="70AD47"/>
    <a:srgbClr val="FF0000"/>
    <a:srgbClr val="9966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6" autoAdjust="0"/>
    <p:restoredTop sz="94660"/>
  </p:normalViewPr>
  <p:slideViewPr>
    <p:cSldViewPr snapToGrid="0">
      <p:cViewPr varScale="1">
        <p:scale>
          <a:sx n="79" d="100"/>
          <a:sy n="79" d="100"/>
        </p:scale>
        <p:origin x="6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499173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4090007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317635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613969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775196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2024/11/11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778267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96D3F8-CD2E-4A0D-AC38-517181EABB18}" type="datetimeFigureOut">
              <a:rPr kumimoji="1" lang="ja-JP" altLang="en-US" smtClean="0"/>
              <a:t>2024/11/11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469468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B96D3F8-CD2E-4A0D-AC38-517181EABB18}" type="datetimeFigureOut">
              <a:rPr kumimoji="1" lang="ja-JP" altLang="en-US" smtClean="0"/>
              <a:t>2024/11/11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287174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96D3F8-CD2E-4A0D-AC38-517181EABB18}" type="datetimeFigureOut">
              <a:rPr kumimoji="1" lang="ja-JP" altLang="en-US" smtClean="0"/>
              <a:t>2024/11/11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964383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2024/11/11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70348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2024/11/11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381545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79785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376038"/>
            <a:ext cx="10515600" cy="498031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6D3F8-CD2E-4A0D-AC38-517181EABB18}" type="datetimeFigureOut">
              <a:rPr kumimoji="1" lang="ja-JP" altLang="en-US" smtClean="0"/>
              <a:t>2024/11/11</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7E3D6-85EE-499F-9DB6-3658756548CE}"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E257E9BE-7E8F-49D5-92A2-F76E1A53FF58}"/>
              </a:ext>
            </a:extLst>
          </p:cNvPr>
          <p:cNvSpPr/>
          <p:nvPr userDrawn="1"/>
        </p:nvSpPr>
        <p:spPr>
          <a:xfrm>
            <a:off x="0" y="0"/>
            <a:ext cx="22194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1329F1F-057D-4541-BC40-93CB855E70C9}"/>
              </a:ext>
            </a:extLst>
          </p:cNvPr>
          <p:cNvSpPr/>
          <p:nvPr userDrawn="1"/>
        </p:nvSpPr>
        <p:spPr>
          <a:xfrm>
            <a:off x="276687"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8254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GitHub</a:t>
            </a:r>
            <a:r>
              <a:rPr lang="ja-JP" altLang="en-US" dirty="0"/>
              <a:t>を使ってチーム制作を円滑に進める</a:t>
            </a:r>
            <a:br>
              <a:rPr lang="en-US" altLang="ja-JP" dirty="0"/>
            </a:br>
            <a:endParaRPr lang="en-US" altLang="ja-JP" dirty="0"/>
          </a:p>
          <a:p>
            <a:r>
              <a:rPr lang="en-US" altLang="ja-JP" dirty="0"/>
              <a:t>GitHub</a:t>
            </a:r>
            <a:r>
              <a:rPr lang="ja-JP" altLang="en-US" dirty="0"/>
              <a:t>には</a:t>
            </a:r>
            <a:r>
              <a:rPr lang="ja-JP" altLang="en-US" dirty="0">
                <a:solidFill>
                  <a:srgbClr val="FF0000"/>
                </a:solidFill>
              </a:rPr>
              <a:t>コラボレーション機能</a:t>
            </a:r>
            <a:r>
              <a:rPr lang="ja-JP" altLang="en-US" dirty="0"/>
              <a:t>があり、ひとつのリポジトリを複数人で更新することができるようになっている</a:t>
            </a:r>
            <a:br>
              <a:rPr lang="en-US" altLang="ja-JP" dirty="0"/>
            </a:br>
            <a:endParaRPr lang="en-US" altLang="ja-JP" dirty="0"/>
          </a:p>
          <a:p>
            <a:r>
              <a:rPr lang="ja-JP" altLang="en-US" dirty="0"/>
              <a:t>リポジトリ内のファイルを各自で追加や編集をして、結果を</a:t>
            </a:r>
            <a:r>
              <a:rPr lang="ja-JP" altLang="en-US" b="1" dirty="0">
                <a:solidFill>
                  <a:srgbClr val="FF00FF"/>
                </a:solidFill>
              </a:rPr>
              <a:t>統合（マージ）</a:t>
            </a:r>
            <a:r>
              <a:rPr lang="ja-JP" altLang="en-US" dirty="0"/>
              <a:t>することができる</a:t>
            </a:r>
            <a:endParaRPr lang="en-US" altLang="ja-JP" dirty="0"/>
          </a:p>
        </p:txBody>
      </p:sp>
    </p:spTree>
    <p:extLst>
      <p:ext uri="{BB962C8B-B14F-4D97-AF65-F5344CB8AC3E}">
        <p14:creationId xmlns:p14="http://schemas.microsoft.com/office/powerpoint/2010/main" val="1067596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EA3F5E-0C2D-DC44-2932-50C6E9C807F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9C617F2-0EB8-F92F-35AC-A01B632D622D}"/>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9CA131F3-9852-A367-FAB2-947307160C6B}"/>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dirty="0"/>
          </a:p>
        </p:txBody>
      </p:sp>
      <p:sp>
        <p:nvSpPr>
          <p:cNvPr id="12" name="コンテンツ プレースホルダー 2">
            <a:extLst>
              <a:ext uri="{FF2B5EF4-FFF2-40B4-BE49-F238E27FC236}">
                <a16:creationId xmlns:a16="http://schemas.microsoft.com/office/drawing/2014/main" id="{9D2BC06C-C8B8-3B65-6853-96A585B09464}"/>
              </a:ext>
            </a:extLst>
          </p:cNvPr>
          <p:cNvSpPr txBox="1">
            <a:spLocks/>
          </p:cNvSpPr>
          <p:nvPr/>
        </p:nvSpPr>
        <p:spPr>
          <a:xfrm>
            <a:off x="990600" y="15284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フォルダに全</a:t>
            </a:r>
            <a:br>
              <a:rPr lang="en-US" altLang="ja-JP" dirty="0"/>
            </a:br>
            <a:r>
              <a:rPr lang="ja-JP" altLang="en-US" dirty="0"/>
              <a:t>ファイルをコピー</a:t>
            </a:r>
            <a:br>
              <a:rPr lang="en-US" altLang="ja-JP" dirty="0"/>
            </a:br>
            <a:r>
              <a:rPr lang="ja-JP" altLang="en-US" dirty="0"/>
              <a:t>した後、コメント</a:t>
            </a:r>
            <a:br>
              <a:rPr lang="en-US" altLang="ja-JP" dirty="0"/>
            </a:br>
            <a:r>
              <a:rPr lang="ja-JP" altLang="en-US" dirty="0"/>
              <a:t>を入力して</a:t>
            </a:r>
            <a:br>
              <a:rPr lang="en-US" altLang="ja-JP" dirty="0"/>
            </a:br>
            <a:r>
              <a:rPr lang="en-US" altLang="ja-JP" dirty="0">
                <a:solidFill>
                  <a:schemeClr val="bg1"/>
                </a:solidFill>
                <a:highlight>
                  <a:srgbClr val="0000FF"/>
                </a:highlight>
              </a:rPr>
              <a:t>[Commit </a:t>
            </a:r>
            <a:br>
              <a:rPr lang="en-US" altLang="ja-JP" dirty="0">
                <a:solidFill>
                  <a:schemeClr val="bg1"/>
                </a:solidFill>
                <a:highlight>
                  <a:srgbClr val="0000FF"/>
                </a:highlight>
              </a:rPr>
            </a:br>
            <a:r>
              <a:rPr lang="ja-JP" altLang="en-US" dirty="0">
                <a:solidFill>
                  <a:schemeClr val="bg1"/>
                </a:solidFill>
                <a:highlight>
                  <a:srgbClr val="0000FF"/>
                </a:highlight>
              </a:rPr>
              <a:t>　　　</a:t>
            </a:r>
            <a:r>
              <a:rPr lang="en-US" altLang="ja-JP" dirty="0">
                <a:solidFill>
                  <a:schemeClr val="bg1"/>
                </a:solidFill>
                <a:highlight>
                  <a:srgbClr val="0000FF"/>
                </a:highlight>
              </a:rPr>
              <a:t>to main]</a:t>
            </a:r>
            <a:br>
              <a:rPr lang="en-US" altLang="ja-JP" dirty="0">
                <a:solidFill>
                  <a:schemeClr val="bg1"/>
                </a:solidFill>
                <a:highlight>
                  <a:srgbClr val="0000FF"/>
                </a:highlight>
              </a:rPr>
            </a:br>
            <a:r>
              <a:rPr lang="ja-JP" altLang="en-US" dirty="0"/>
              <a:t>をクリック</a:t>
            </a:r>
            <a:endParaRPr lang="en-US" altLang="ja-JP" dirty="0"/>
          </a:p>
        </p:txBody>
      </p:sp>
      <p:pic>
        <p:nvPicPr>
          <p:cNvPr id="6" name="図 5">
            <a:extLst>
              <a:ext uri="{FF2B5EF4-FFF2-40B4-BE49-F238E27FC236}">
                <a16:creationId xmlns:a16="http://schemas.microsoft.com/office/drawing/2014/main" id="{97BC46EE-2770-B8BA-B50F-D9FE6C73A1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8187" y="1390822"/>
            <a:ext cx="7393021" cy="5102052"/>
          </a:xfrm>
          <a:prstGeom prst="rect">
            <a:avLst/>
          </a:prstGeom>
          <a:ln>
            <a:solidFill>
              <a:schemeClr val="tx1"/>
            </a:solidFill>
          </a:ln>
        </p:spPr>
      </p:pic>
      <p:sp>
        <p:nvSpPr>
          <p:cNvPr id="7" name="正方形/長方形 6">
            <a:extLst>
              <a:ext uri="{FF2B5EF4-FFF2-40B4-BE49-F238E27FC236}">
                <a16:creationId xmlns:a16="http://schemas.microsoft.com/office/drawing/2014/main" id="{64481DBD-4A55-0B3A-A18B-5DF7F3627C82}"/>
              </a:ext>
            </a:extLst>
          </p:cNvPr>
          <p:cNvSpPr/>
          <p:nvPr/>
        </p:nvSpPr>
        <p:spPr>
          <a:xfrm>
            <a:off x="4970835" y="5019472"/>
            <a:ext cx="1585608" cy="23226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A2EF132F-37AB-A951-6787-BD0A2136F679}"/>
              </a:ext>
            </a:extLst>
          </p:cNvPr>
          <p:cNvSpPr/>
          <p:nvPr/>
        </p:nvSpPr>
        <p:spPr>
          <a:xfrm>
            <a:off x="4708187" y="6148637"/>
            <a:ext cx="1935805" cy="35902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 name="直線矢印コネクタ 3">
            <a:extLst>
              <a:ext uri="{FF2B5EF4-FFF2-40B4-BE49-F238E27FC236}">
                <a16:creationId xmlns:a16="http://schemas.microsoft.com/office/drawing/2014/main" id="{1211A8ED-D7CE-071B-BA51-82F550E9C40C}"/>
              </a:ext>
            </a:extLst>
          </p:cNvPr>
          <p:cNvCxnSpPr>
            <a:stCxn id="7" idx="2"/>
            <a:endCxn id="8" idx="0"/>
          </p:cNvCxnSpPr>
          <p:nvPr/>
        </p:nvCxnSpPr>
        <p:spPr>
          <a:xfrm flipH="1">
            <a:off x="5676090" y="5251740"/>
            <a:ext cx="87549" cy="89689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A09B36D8-7F15-41F5-CC01-C67F71F8D21C}"/>
              </a:ext>
            </a:extLst>
          </p:cNvPr>
          <p:cNvSpPr txBox="1"/>
          <p:nvPr/>
        </p:nvSpPr>
        <p:spPr>
          <a:xfrm>
            <a:off x="9280187" y="178485"/>
            <a:ext cx="2646878" cy="646331"/>
          </a:xfrm>
          <a:prstGeom prst="rect">
            <a:avLst/>
          </a:prstGeom>
          <a:noFill/>
          <a:ln>
            <a:solidFill>
              <a:srgbClr val="FF0000"/>
            </a:solidFill>
          </a:ln>
        </p:spPr>
        <p:txBody>
          <a:bodyPr wrap="none" rtlCol="0">
            <a:spAutoFit/>
          </a:bodyPr>
          <a:lstStyle/>
          <a:p>
            <a:r>
              <a:rPr lang="ja-JP" altLang="en-US" sz="3600" dirty="0">
                <a:solidFill>
                  <a:srgbClr val="FF0000"/>
                </a:solidFill>
              </a:rPr>
              <a:t>代表者</a:t>
            </a:r>
            <a:r>
              <a:rPr lang="ja-JP" altLang="en-US" sz="2800" dirty="0">
                <a:solidFill>
                  <a:srgbClr val="FF0000"/>
                </a:solidFill>
              </a:rPr>
              <a:t>の作業</a:t>
            </a:r>
            <a:endParaRPr kumimoji="1" lang="ja-JP" altLang="en-US" sz="2800" dirty="0">
              <a:solidFill>
                <a:srgbClr val="FF0000"/>
              </a:solidFill>
            </a:endParaRPr>
          </a:p>
        </p:txBody>
      </p:sp>
    </p:spTree>
    <p:extLst>
      <p:ext uri="{BB962C8B-B14F-4D97-AF65-F5344CB8AC3E}">
        <p14:creationId xmlns:p14="http://schemas.microsoft.com/office/powerpoint/2010/main" val="3246145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39B5E8-31A2-5A2B-66C1-21444243B56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89709D2-6886-E95C-8ACE-511CB015F63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FB6A7B57-10CB-E4A4-6B79-50E2AB799B1B}"/>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dirty="0"/>
          </a:p>
        </p:txBody>
      </p:sp>
      <p:sp>
        <p:nvSpPr>
          <p:cNvPr id="12" name="コンテンツ プレースホルダー 2">
            <a:extLst>
              <a:ext uri="{FF2B5EF4-FFF2-40B4-BE49-F238E27FC236}">
                <a16:creationId xmlns:a16="http://schemas.microsoft.com/office/drawing/2014/main" id="{EF52AA94-3CD5-B804-A6EA-FBE976019A31}"/>
              </a:ext>
            </a:extLst>
          </p:cNvPr>
          <p:cNvSpPr txBox="1">
            <a:spLocks/>
          </p:cNvSpPr>
          <p:nvPr/>
        </p:nvSpPr>
        <p:spPr>
          <a:xfrm>
            <a:off x="990600" y="15284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solidFill>
                  <a:schemeClr val="bg1"/>
                </a:solidFill>
                <a:highlight>
                  <a:srgbClr val="0000FF"/>
                </a:highlight>
              </a:rPr>
              <a:t>[Push origin]</a:t>
            </a:r>
            <a:r>
              <a:rPr lang="ja-JP" altLang="en-US" dirty="0"/>
              <a:t>をクリックして、</a:t>
            </a:r>
            <a:r>
              <a:rPr lang="en-US" altLang="ja-JP" dirty="0"/>
              <a:t>GitHub</a:t>
            </a:r>
            <a:r>
              <a:rPr lang="ja-JP" altLang="en-US" dirty="0"/>
              <a:t>へ</a:t>
            </a:r>
            <a:br>
              <a:rPr lang="en-US" altLang="ja-JP" dirty="0"/>
            </a:br>
            <a:r>
              <a:rPr lang="ja-JP" altLang="en-US" dirty="0"/>
              <a:t>アップロードを行う</a:t>
            </a:r>
            <a:endParaRPr lang="en-US" altLang="ja-JP" dirty="0"/>
          </a:p>
        </p:txBody>
      </p:sp>
      <p:pic>
        <p:nvPicPr>
          <p:cNvPr id="4" name="図 3">
            <a:extLst>
              <a:ext uri="{FF2B5EF4-FFF2-40B4-BE49-F238E27FC236}">
                <a16:creationId xmlns:a16="http://schemas.microsoft.com/office/drawing/2014/main" id="{BF13A8DE-C702-8D5B-D292-DA5D82BE82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736" y="2986392"/>
            <a:ext cx="8049659" cy="3122356"/>
          </a:xfrm>
          <a:prstGeom prst="rect">
            <a:avLst/>
          </a:prstGeom>
          <a:ln>
            <a:solidFill>
              <a:schemeClr val="tx1"/>
            </a:solidFill>
          </a:ln>
        </p:spPr>
      </p:pic>
      <p:sp>
        <p:nvSpPr>
          <p:cNvPr id="11" name="正方形/長方形 10">
            <a:extLst>
              <a:ext uri="{FF2B5EF4-FFF2-40B4-BE49-F238E27FC236}">
                <a16:creationId xmlns:a16="http://schemas.microsoft.com/office/drawing/2014/main" id="{646698C5-C7E5-85AC-EE3D-08298C483145}"/>
              </a:ext>
            </a:extLst>
          </p:cNvPr>
          <p:cNvSpPr/>
          <p:nvPr/>
        </p:nvSpPr>
        <p:spPr>
          <a:xfrm>
            <a:off x="9037700" y="4996863"/>
            <a:ext cx="1234709" cy="44499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78A81E79-27BD-A1AF-E701-6E583A40FCB8}"/>
              </a:ext>
            </a:extLst>
          </p:cNvPr>
          <p:cNvSpPr txBox="1"/>
          <p:nvPr/>
        </p:nvSpPr>
        <p:spPr>
          <a:xfrm>
            <a:off x="9280187" y="178485"/>
            <a:ext cx="2646878" cy="646331"/>
          </a:xfrm>
          <a:prstGeom prst="rect">
            <a:avLst/>
          </a:prstGeom>
          <a:noFill/>
          <a:ln>
            <a:solidFill>
              <a:srgbClr val="FF0000"/>
            </a:solidFill>
          </a:ln>
        </p:spPr>
        <p:txBody>
          <a:bodyPr wrap="none" rtlCol="0">
            <a:spAutoFit/>
          </a:bodyPr>
          <a:lstStyle/>
          <a:p>
            <a:r>
              <a:rPr lang="ja-JP" altLang="en-US" sz="3600" dirty="0">
                <a:solidFill>
                  <a:srgbClr val="FF0000"/>
                </a:solidFill>
              </a:rPr>
              <a:t>代表者</a:t>
            </a:r>
            <a:r>
              <a:rPr lang="ja-JP" altLang="en-US" sz="2800" dirty="0">
                <a:solidFill>
                  <a:srgbClr val="FF0000"/>
                </a:solidFill>
              </a:rPr>
              <a:t>の作業</a:t>
            </a:r>
            <a:endParaRPr kumimoji="1" lang="ja-JP" altLang="en-US" sz="2800" dirty="0">
              <a:solidFill>
                <a:srgbClr val="FF0000"/>
              </a:solidFill>
            </a:endParaRPr>
          </a:p>
        </p:txBody>
      </p:sp>
    </p:spTree>
    <p:extLst>
      <p:ext uri="{BB962C8B-B14F-4D97-AF65-F5344CB8AC3E}">
        <p14:creationId xmlns:p14="http://schemas.microsoft.com/office/powerpoint/2010/main" val="3842041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5794C5-197C-3FA1-3F4B-90AD8B2F711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3D97350-511D-7E1B-CFD5-8218B5C504EB}"/>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C71CB66E-C80F-1027-367A-D9D8958511B3}"/>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github.com</a:t>
            </a:r>
            <a:r>
              <a:rPr lang="ja-JP" altLang="en-US" dirty="0"/>
              <a:t>にアクセスして、リポジトリ一覧の中から共同作業用のリポジトリを選択</a:t>
            </a:r>
            <a:br>
              <a:rPr lang="en-US" altLang="ja-JP" dirty="0"/>
            </a:br>
            <a:endParaRPr lang="en-US" altLang="ja-JP" dirty="0"/>
          </a:p>
        </p:txBody>
      </p:sp>
      <p:pic>
        <p:nvPicPr>
          <p:cNvPr id="4" name="図 3">
            <a:extLst>
              <a:ext uri="{FF2B5EF4-FFF2-40B4-BE49-F238E27FC236}">
                <a16:creationId xmlns:a16="http://schemas.microsoft.com/office/drawing/2014/main" id="{B04452B3-8029-9DCB-C199-0FBF8C7B9E92}"/>
              </a:ext>
            </a:extLst>
          </p:cNvPr>
          <p:cNvPicPr>
            <a:picLocks noChangeAspect="1"/>
          </p:cNvPicPr>
          <p:nvPr/>
        </p:nvPicPr>
        <p:blipFill>
          <a:blip r:embed="rId2"/>
          <a:stretch>
            <a:fillRect/>
          </a:stretch>
        </p:blipFill>
        <p:spPr>
          <a:xfrm>
            <a:off x="3029899" y="2650084"/>
            <a:ext cx="5189974" cy="3842790"/>
          </a:xfrm>
          <a:prstGeom prst="rect">
            <a:avLst/>
          </a:prstGeom>
          <a:ln>
            <a:solidFill>
              <a:schemeClr val="tx1"/>
            </a:solidFill>
          </a:ln>
        </p:spPr>
      </p:pic>
      <p:sp>
        <p:nvSpPr>
          <p:cNvPr id="12" name="正方形/長方形 11">
            <a:extLst>
              <a:ext uri="{FF2B5EF4-FFF2-40B4-BE49-F238E27FC236}">
                <a16:creationId xmlns:a16="http://schemas.microsoft.com/office/drawing/2014/main" id="{7E789A35-7BDD-B401-F07D-02BFF449C639}"/>
              </a:ext>
            </a:extLst>
          </p:cNvPr>
          <p:cNvSpPr/>
          <p:nvPr/>
        </p:nvSpPr>
        <p:spPr>
          <a:xfrm>
            <a:off x="3178561" y="5774225"/>
            <a:ext cx="2833133" cy="48066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7B997251-CEF0-63DD-EA99-5F57DC125E8B}"/>
              </a:ext>
            </a:extLst>
          </p:cNvPr>
          <p:cNvSpPr/>
          <p:nvPr/>
        </p:nvSpPr>
        <p:spPr>
          <a:xfrm>
            <a:off x="3696511" y="5853190"/>
            <a:ext cx="1087972" cy="3227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ユーザ名</a:t>
            </a:r>
          </a:p>
        </p:txBody>
      </p:sp>
      <p:sp>
        <p:nvSpPr>
          <p:cNvPr id="3" name="テキスト ボックス 2">
            <a:extLst>
              <a:ext uri="{FF2B5EF4-FFF2-40B4-BE49-F238E27FC236}">
                <a16:creationId xmlns:a16="http://schemas.microsoft.com/office/drawing/2014/main" id="{9A0D0A4C-311A-3AEF-ACE9-6825CB856965}"/>
              </a:ext>
            </a:extLst>
          </p:cNvPr>
          <p:cNvSpPr txBox="1"/>
          <p:nvPr/>
        </p:nvSpPr>
        <p:spPr>
          <a:xfrm>
            <a:off x="9280187" y="178485"/>
            <a:ext cx="2646878" cy="646331"/>
          </a:xfrm>
          <a:prstGeom prst="rect">
            <a:avLst/>
          </a:prstGeom>
          <a:noFill/>
          <a:ln>
            <a:solidFill>
              <a:srgbClr val="FF0000"/>
            </a:solidFill>
          </a:ln>
        </p:spPr>
        <p:txBody>
          <a:bodyPr wrap="none" rtlCol="0">
            <a:spAutoFit/>
          </a:bodyPr>
          <a:lstStyle/>
          <a:p>
            <a:r>
              <a:rPr lang="ja-JP" altLang="en-US" sz="3600" dirty="0">
                <a:solidFill>
                  <a:srgbClr val="FF0000"/>
                </a:solidFill>
              </a:rPr>
              <a:t>代表者</a:t>
            </a:r>
            <a:r>
              <a:rPr lang="ja-JP" altLang="en-US" sz="2800" dirty="0">
                <a:solidFill>
                  <a:srgbClr val="FF0000"/>
                </a:solidFill>
              </a:rPr>
              <a:t>の作業</a:t>
            </a:r>
            <a:endParaRPr kumimoji="1" lang="ja-JP" altLang="en-US" sz="2800" dirty="0">
              <a:solidFill>
                <a:srgbClr val="FF0000"/>
              </a:solidFill>
            </a:endParaRPr>
          </a:p>
        </p:txBody>
      </p:sp>
    </p:spTree>
    <p:extLst>
      <p:ext uri="{BB962C8B-B14F-4D97-AF65-F5344CB8AC3E}">
        <p14:creationId xmlns:p14="http://schemas.microsoft.com/office/powerpoint/2010/main" val="445250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11FF22-7A8D-133A-168C-929C09123C1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EE2F30A-6696-6B9F-A6E6-1A0C8E7B3F7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9C8C75B0-15A9-F2AA-8936-58F10AD12949}"/>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[Settings]</a:t>
            </a:r>
            <a:r>
              <a:rPr lang="ja-JP" altLang="en-US" dirty="0"/>
              <a:t>をクリック</a:t>
            </a:r>
            <a:endParaRPr lang="en-US" altLang="ja-JP" dirty="0"/>
          </a:p>
        </p:txBody>
      </p:sp>
      <p:pic>
        <p:nvPicPr>
          <p:cNvPr id="5" name="図 4">
            <a:extLst>
              <a:ext uri="{FF2B5EF4-FFF2-40B4-BE49-F238E27FC236}">
                <a16:creationId xmlns:a16="http://schemas.microsoft.com/office/drawing/2014/main" id="{7D7D7994-036E-A904-3CD9-47B627D2D6D1}"/>
              </a:ext>
            </a:extLst>
          </p:cNvPr>
          <p:cNvPicPr>
            <a:picLocks noChangeAspect="1"/>
          </p:cNvPicPr>
          <p:nvPr/>
        </p:nvPicPr>
        <p:blipFill>
          <a:blip r:embed="rId2"/>
          <a:stretch>
            <a:fillRect/>
          </a:stretch>
        </p:blipFill>
        <p:spPr>
          <a:xfrm>
            <a:off x="934455" y="2443483"/>
            <a:ext cx="10488977" cy="3188831"/>
          </a:xfrm>
          <a:prstGeom prst="rect">
            <a:avLst/>
          </a:prstGeom>
          <a:ln>
            <a:solidFill>
              <a:schemeClr val="tx1"/>
            </a:solidFill>
          </a:ln>
        </p:spPr>
      </p:pic>
      <p:sp>
        <p:nvSpPr>
          <p:cNvPr id="12" name="正方形/長方形 11">
            <a:extLst>
              <a:ext uri="{FF2B5EF4-FFF2-40B4-BE49-F238E27FC236}">
                <a16:creationId xmlns:a16="http://schemas.microsoft.com/office/drawing/2014/main" id="{B3D726E5-7E9C-15E2-24DB-1D7CF0152B2B}"/>
              </a:ext>
            </a:extLst>
          </p:cNvPr>
          <p:cNvSpPr/>
          <p:nvPr/>
        </p:nvSpPr>
        <p:spPr>
          <a:xfrm>
            <a:off x="8369264" y="3322855"/>
            <a:ext cx="1210235" cy="3675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3C4A4BB1-C688-9026-BFAD-50DE8A501A24}"/>
              </a:ext>
            </a:extLst>
          </p:cNvPr>
          <p:cNvSpPr txBox="1"/>
          <p:nvPr/>
        </p:nvSpPr>
        <p:spPr>
          <a:xfrm>
            <a:off x="9280187" y="178485"/>
            <a:ext cx="2646878" cy="646331"/>
          </a:xfrm>
          <a:prstGeom prst="rect">
            <a:avLst/>
          </a:prstGeom>
          <a:noFill/>
          <a:ln>
            <a:solidFill>
              <a:srgbClr val="FF0000"/>
            </a:solidFill>
          </a:ln>
        </p:spPr>
        <p:txBody>
          <a:bodyPr wrap="none" rtlCol="0">
            <a:spAutoFit/>
          </a:bodyPr>
          <a:lstStyle/>
          <a:p>
            <a:r>
              <a:rPr lang="ja-JP" altLang="en-US" sz="3600" dirty="0">
                <a:solidFill>
                  <a:srgbClr val="FF0000"/>
                </a:solidFill>
              </a:rPr>
              <a:t>代表者</a:t>
            </a:r>
            <a:r>
              <a:rPr lang="ja-JP" altLang="en-US" sz="2800" dirty="0">
                <a:solidFill>
                  <a:srgbClr val="FF0000"/>
                </a:solidFill>
              </a:rPr>
              <a:t>の作業</a:t>
            </a:r>
            <a:endParaRPr kumimoji="1" lang="ja-JP" altLang="en-US" sz="2800" dirty="0">
              <a:solidFill>
                <a:srgbClr val="FF0000"/>
              </a:solidFill>
            </a:endParaRPr>
          </a:p>
        </p:txBody>
      </p:sp>
    </p:spTree>
    <p:extLst>
      <p:ext uri="{BB962C8B-B14F-4D97-AF65-F5344CB8AC3E}">
        <p14:creationId xmlns:p14="http://schemas.microsoft.com/office/powerpoint/2010/main" val="3125530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E7E6D3-02F4-F277-A7F7-BC06818A47E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E1E6B1D-5532-9433-62A9-D0EDDE4052AE}"/>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E8B24C80-4B16-3EA1-B9A6-D702CE040930}"/>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メニューから</a:t>
            </a:r>
            <a:r>
              <a:rPr lang="en-US" altLang="ja-JP" dirty="0"/>
              <a:t>[Collaborators]</a:t>
            </a:r>
            <a:r>
              <a:rPr lang="ja-JP" altLang="en-US" dirty="0"/>
              <a:t>をクリック</a:t>
            </a:r>
            <a:endParaRPr lang="en-US" altLang="ja-JP" dirty="0"/>
          </a:p>
        </p:txBody>
      </p:sp>
      <p:pic>
        <p:nvPicPr>
          <p:cNvPr id="6" name="図 5">
            <a:extLst>
              <a:ext uri="{FF2B5EF4-FFF2-40B4-BE49-F238E27FC236}">
                <a16:creationId xmlns:a16="http://schemas.microsoft.com/office/drawing/2014/main" id="{B722E189-CC94-D3CD-F62C-3D9B975EDC8A}"/>
              </a:ext>
            </a:extLst>
          </p:cNvPr>
          <p:cNvPicPr>
            <a:picLocks noChangeAspect="1"/>
          </p:cNvPicPr>
          <p:nvPr/>
        </p:nvPicPr>
        <p:blipFill>
          <a:blip r:embed="rId2"/>
          <a:srcRect b="26944"/>
          <a:stretch/>
        </p:blipFill>
        <p:spPr>
          <a:xfrm>
            <a:off x="3898198" y="2041380"/>
            <a:ext cx="4856696" cy="4670461"/>
          </a:xfrm>
          <a:prstGeom prst="rect">
            <a:avLst/>
          </a:prstGeom>
          <a:ln>
            <a:solidFill>
              <a:schemeClr val="tx1"/>
            </a:solidFill>
          </a:ln>
        </p:spPr>
      </p:pic>
      <p:sp>
        <p:nvSpPr>
          <p:cNvPr id="12" name="正方形/長方形 11">
            <a:extLst>
              <a:ext uri="{FF2B5EF4-FFF2-40B4-BE49-F238E27FC236}">
                <a16:creationId xmlns:a16="http://schemas.microsoft.com/office/drawing/2014/main" id="{4063297A-996F-2D9C-A8AA-F7CEC1E1C7CE}"/>
              </a:ext>
            </a:extLst>
          </p:cNvPr>
          <p:cNvSpPr/>
          <p:nvPr/>
        </p:nvSpPr>
        <p:spPr>
          <a:xfrm>
            <a:off x="4253276" y="3960417"/>
            <a:ext cx="1541929" cy="3675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E3790E96-7180-E8F9-67E0-F086DEAE8FA3}"/>
              </a:ext>
            </a:extLst>
          </p:cNvPr>
          <p:cNvSpPr txBox="1"/>
          <p:nvPr/>
        </p:nvSpPr>
        <p:spPr>
          <a:xfrm>
            <a:off x="9280187" y="178485"/>
            <a:ext cx="2646878" cy="646331"/>
          </a:xfrm>
          <a:prstGeom prst="rect">
            <a:avLst/>
          </a:prstGeom>
          <a:noFill/>
          <a:ln>
            <a:solidFill>
              <a:srgbClr val="FF0000"/>
            </a:solidFill>
          </a:ln>
        </p:spPr>
        <p:txBody>
          <a:bodyPr wrap="none" rtlCol="0">
            <a:spAutoFit/>
          </a:bodyPr>
          <a:lstStyle/>
          <a:p>
            <a:r>
              <a:rPr lang="ja-JP" altLang="en-US" sz="3600" dirty="0">
                <a:solidFill>
                  <a:srgbClr val="FF0000"/>
                </a:solidFill>
              </a:rPr>
              <a:t>代表者</a:t>
            </a:r>
            <a:r>
              <a:rPr lang="ja-JP" altLang="en-US" sz="2800" dirty="0">
                <a:solidFill>
                  <a:srgbClr val="FF0000"/>
                </a:solidFill>
              </a:rPr>
              <a:t>の作業</a:t>
            </a:r>
            <a:endParaRPr kumimoji="1" lang="ja-JP" altLang="en-US" sz="2800" dirty="0">
              <a:solidFill>
                <a:srgbClr val="FF0000"/>
              </a:solidFill>
            </a:endParaRPr>
          </a:p>
        </p:txBody>
      </p:sp>
    </p:spTree>
    <p:extLst>
      <p:ext uri="{BB962C8B-B14F-4D97-AF65-F5344CB8AC3E}">
        <p14:creationId xmlns:p14="http://schemas.microsoft.com/office/powerpoint/2010/main" val="582144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D83827-792D-F952-C6B9-4A2DA847693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4A9D862-8416-13C5-3F8D-1D9986CA360A}"/>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15460572-D397-8541-0FFF-5B6467D962A9}"/>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solidFill>
                  <a:schemeClr val="bg1"/>
                </a:solidFill>
                <a:highlight>
                  <a:srgbClr val="008000"/>
                </a:highlight>
              </a:rPr>
              <a:t>[Add people]</a:t>
            </a:r>
            <a:r>
              <a:rPr lang="ja-JP" altLang="en-US" dirty="0"/>
              <a:t>をクリック</a:t>
            </a:r>
            <a:endParaRPr lang="en-US" altLang="ja-JP" dirty="0"/>
          </a:p>
        </p:txBody>
      </p:sp>
      <p:pic>
        <p:nvPicPr>
          <p:cNvPr id="6" name="図 5">
            <a:extLst>
              <a:ext uri="{FF2B5EF4-FFF2-40B4-BE49-F238E27FC236}">
                <a16:creationId xmlns:a16="http://schemas.microsoft.com/office/drawing/2014/main" id="{8F41AA25-9DA4-0806-E40D-74371251C42F}"/>
              </a:ext>
            </a:extLst>
          </p:cNvPr>
          <p:cNvPicPr>
            <a:picLocks noChangeAspect="1"/>
          </p:cNvPicPr>
          <p:nvPr/>
        </p:nvPicPr>
        <p:blipFill>
          <a:blip r:embed="rId2"/>
          <a:stretch>
            <a:fillRect/>
          </a:stretch>
        </p:blipFill>
        <p:spPr>
          <a:xfrm>
            <a:off x="2412460" y="2222939"/>
            <a:ext cx="7735763" cy="3603266"/>
          </a:xfrm>
          <a:prstGeom prst="rect">
            <a:avLst/>
          </a:prstGeom>
          <a:ln>
            <a:solidFill>
              <a:schemeClr val="tx1"/>
            </a:solidFill>
          </a:ln>
        </p:spPr>
      </p:pic>
      <p:sp>
        <p:nvSpPr>
          <p:cNvPr id="12" name="正方形/長方形 11">
            <a:extLst>
              <a:ext uri="{FF2B5EF4-FFF2-40B4-BE49-F238E27FC236}">
                <a16:creationId xmlns:a16="http://schemas.microsoft.com/office/drawing/2014/main" id="{3678A925-B427-D8E3-AE10-DA2243092101}"/>
              </a:ext>
            </a:extLst>
          </p:cNvPr>
          <p:cNvSpPr/>
          <p:nvPr/>
        </p:nvSpPr>
        <p:spPr>
          <a:xfrm>
            <a:off x="5585395" y="4825872"/>
            <a:ext cx="1389337" cy="44823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69B75FA2-3DE7-37B1-26BA-94A16C343D85}"/>
              </a:ext>
            </a:extLst>
          </p:cNvPr>
          <p:cNvSpPr txBox="1"/>
          <p:nvPr/>
        </p:nvSpPr>
        <p:spPr>
          <a:xfrm>
            <a:off x="9280187" y="178485"/>
            <a:ext cx="2646878" cy="646331"/>
          </a:xfrm>
          <a:prstGeom prst="rect">
            <a:avLst/>
          </a:prstGeom>
          <a:noFill/>
          <a:ln>
            <a:solidFill>
              <a:srgbClr val="FF0000"/>
            </a:solidFill>
          </a:ln>
        </p:spPr>
        <p:txBody>
          <a:bodyPr wrap="none" rtlCol="0">
            <a:spAutoFit/>
          </a:bodyPr>
          <a:lstStyle/>
          <a:p>
            <a:r>
              <a:rPr lang="ja-JP" altLang="en-US" sz="3600" dirty="0">
                <a:solidFill>
                  <a:srgbClr val="FF0000"/>
                </a:solidFill>
              </a:rPr>
              <a:t>代表者</a:t>
            </a:r>
            <a:r>
              <a:rPr lang="ja-JP" altLang="en-US" sz="2800" dirty="0">
                <a:solidFill>
                  <a:srgbClr val="FF0000"/>
                </a:solidFill>
              </a:rPr>
              <a:t>の作業</a:t>
            </a:r>
            <a:endParaRPr kumimoji="1" lang="ja-JP" altLang="en-US" sz="2800" dirty="0">
              <a:solidFill>
                <a:srgbClr val="FF0000"/>
              </a:solidFill>
            </a:endParaRPr>
          </a:p>
        </p:txBody>
      </p:sp>
    </p:spTree>
    <p:extLst>
      <p:ext uri="{BB962C8B-B14F-4D97-AF65-F5344CB8AC3E}">
        <p14:creationId xmlns:p14="http://schemas.microsoft.com/office/powerpoint/2010/main" val="1553606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16CDB0-7249-77B5-2455-B3B9DA4B473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83090A4-0D39-7D2C-C747-86844CF398B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B456CA4B-CA4C-8799-6939-1539E42047D7}"/>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この画面が表示されたら、チームメンバーのメールアドレスを入力すると一覧が表示されるので</a:t>
            </a:r>
            <a:br>
              <a:rPr lang="en-US" altLang="ja-JP" dirty="0"/>
            </a:br>
            <a:r>
              <a:rPr lang="en-US" altLang="ja-JP" dirty="0">
                <a:solidFill>
                  <a:schemeClr val="bg1"/>
                </a:solidFill>
                <a:highlight>
                  <a:srgbClr val="008000"/>
                </a:highlight>
              </a:rPr>
              <a:t>[Select a collaborator above]</a:t>
            </a:r>
            <a:br>
              <a:rPr lang="en-US" altLang="ja-JP" dirty="0"/>
            </a:br>
            <a:r>
              <a:rPr lang="ja-JP" altLang="en-US" dirty="0"/>
              <a:t>をメンバーを選択してからクリックする</a:t>
            </a:r>
            <a:br>
              <a:rPr lang="en-US" altLang="ja-JP" dirty="0"/>
            </a:br>
            <a:r>
              <a:rPr lang="en-US" altLang="ja-JP" sz="3200" dirty="0">
                <a:solidFill>
                  <a:srgbClr val="FF0000"/>
                </a:solidFill>
              </a:rPr>
              <a:t>※</a:t>
            </a:r>
            <a:r>
              <a:rPr lang="ja-JP" altLang="en-US" sz="3200" dirty="0">
                <a:solidFill>
                  <a:srgbClr val="FF0000"/>
                </a:solidFill>
              </a:rPr>
              <a:t>チームメンバーが</a:t>
            </a:r>
            <a:r>
              <a:rPr lang="en-US" altLang="ja-JP" sz="3200" dirty="0">
                <a:solidFill>
                  <a:srgbClr val="FF0000"/>
                </a:solidFill>
              </a:rPr>
              <a:t>GitHub</a:t>
            </a:r>
            <a:r>
              <a:rPr lang="ja-JP" altLang="en-US" sz="3200" dirty="0">
                <a:solidFill>
                  <a:srgbClr val="FF0000"/>
                </a:solidFill>
              </a:rPr>
              <a:t>に登録済みでないとダメ</a:t>
            </a:r>
            <a:endParaRPr lang="en-US" altLang="ja-JP" sz="2800" dirty="0">
              <a:solidFill>
                <a:srgbClr val="FF0000"/>
              </a:solidFill>
            </a:endParaRPr>
          </a:p>
        </p:txBody>
      </p:sp>
      <p:pic>
        <p:nvPicPr>
          <p:cNvPr id="4" name="図 3">
            <a:extLst>
              <a:ext uri="{FF2B5EF4-FFF2-40B4-BE49-F238E27FC236}">
                <a16:creationId xmlns:a16="http://schemas.microsoft.com/office/drawing/2014/main" id="{DB9CE254-BFE2-6FF2-8813-3F216E4EF6D7}"/>
              </a:ext>
            </a:extLst>
          </p:cNvPr>
          <p:cNvPicPr>
            <a:picLocks noChangeAspect="1"/>
          </p:cNvPicPr>
          <p:nvPr/>
        </p:nvPicPr>
        <p:blipFill>
          <a:blip r:embed="rId2"/>
          <a:stretch>
            <a:fillRect/>
          </a:stretch>
        </p:blipFill>
        <p:spPr>
          <a:xfrm>
            <a:off x="3218195" y="4030588"/>
            <a:ext cx="5934903" cy="2400635"/>
          </a:xfrm>
          <a:prstGeom prst="rect">
            <a:avLst/>
          </a:prstGeom>
          <a:ln>
            <a:solidFill>
              <a:schemeClr val="tx1"/>
            </a:solidFill>
          </a:ln>
        </p:spPr>
      </p:pic>
      <p:sp>
        <p:nvSpPr>
          <p:cNvPr id="5" name="正方形/長方形 4">
            <a:extLst>
              <a:ext uri="{FF2B5EF4-FFF2-40B4-BE49-F238E27FC236}">
                <a16:creationId xmlns:a16="http://schemas.microsoft.com/office/drawing/2014/main" id="{C0BAB26A-9539-75C4-0FC9-3E66A7B2FE09}"/>
              </a:ext>
            </a:extLst>
          </p:cNvPr>
          <p:cNvSpPr/>
          <p:nvPr/>
        </p:nvSpPr>
        <p:spPr>
          <a:xfrm>
            <a:off x="6742985" y="4733364"/>
            <a:ext cx="1981200" cy="3227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リポジトリ名</a:t>
            </a:r>
          </a:p>
        </p:txBody>
      </p:sp>
      <p:sp>
        <p:nvSpPr>
          <p:cNvPr id="6" name="テキスト ボックス 5">
            <a:extLst>
              <a:ext uri="{FF2B5EF4-FFF2-40B4-BE49-F238E27FC236}">
                <a16:creationId xmlns:a16="http://schemas.microsoft.com/office/drawing/2014/main" id="{24F9A301-E40C-EFA9-43D3-24C475BEA7A0}"/>
              </a:ext>
            </a:extLst>
          </p:cNvPr>
          <p:cNvSpPr txBox="1"/>
          <p:nvPr/>
        </p:nvSpPr>
        <p:spPr>
          <a:xfrm>
            <a:off x="9280187" y="178485"/>
            <a:ext cx="2646878" cy="646331"/>
          </a:xfrm>
          <a:prstGeom prst="rect">
            <a:avLst/>
          </a:prstGeom>
          <a:noFill/>
          <a:ln>
            <a:solidFill>
              <a:srgbClr val="FF0000"/>
            </a:solidFill>
          </a:ln>
        </p:spPr>
        <p:txBody>
          <a:bodyPr wrap="none" rtlCol="0">
            <a:spAutoFit/>
          </a:bodyPr>
          <a:lstStyle/>
          <a:p>
            <a:r>
              <a:rPr lang="ja-JP" altLang="en-US" sz="3600" dirty="0">
                <a:solidFill>
                  <a:srgbClr val="FF0000"/>
                </a:solidFill>
              </a:rPr>
              <a:t>代表者</a:t>
            </a:r>
            <a:r>
              <a:rPr lang="ja-JP" altLang="en-US" sz="2800" dirty="0">
                <a:solidFill>
                  <a:srgbClr val="FF0000"/>
                </a:solidFill>
              </a:rPr>
              <a:t>の作業</a:t>
            </a:r>
            <a:endParaRPr kumimoji="1" lang="ja-JP" altLang="en-US" sz="2800" dirty="0">
              <a:solidFill>
                <a:srgbClr val="FF0000"/>
              </a:solidFill>
            </a:endParaRPr>
          </a:p>
        </p:txBody>
      </p:sp>
    </p:spTree>
    <p:extLst>
      <p:ext uri="{BB962C8B-B14F-4D97-AF65-F5344CB8AC3E}">
        <p14:creationId xmlns:p14="http://schemas.microsoft.com/office/powerpoint/2010/main" val="1295109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AEDA26-0E6A-1914-27C1-7E9A5F90970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D856CC9-81D8-BD09-723D-52A9B9C77B94}"/>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640C5F44-6352-43F8-D1B6-77D9BEFEE0A4}"/>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招待メールが届くので</a:t>
            </a:r>
            <a:r>
              <a:rPr lang="en-US" altLang="ja-JP" dirty="0">
                <a:solidFill>
                  <a:schemeClr val="bg1"/>
                </a:solidFill>
                <a:highlight>
                  <a:srgbClr val="0000FF"/>
                </a:highlight>
              </a:rPr>
              <a:t>[View invitation]</a:t>
            </a:r>
            <a:r>
              <a:rPr lang="ja-JP" altLang="en-US" dirty="0"/>
              <a:t>を</a:t>
            </a:r>
            <a:br>
              <a:rPr lang="en-US" altLang="ja-JP" dirty="0"/>
            </a:br>
            <a:r>
              <a:rPr lang="ja-JP" altLang="en-US" dirty="0"/>
              <a:t>クリック</a:t>
            </a:r>
            <a:endParaRPr lang="en-US" altLang="ja-JP" dirty="0"/>
          </a:p>
        </p:txBody>
      </p:sp>
      <p:sp>
        <p:nvSpPr>
          <p:cNvPr id="3" name="テキスト ボックス 2">
            <a:extLst>
              <a:ext uri="{FF2B5EF4-FFF2-40B4-BE49-F238E27FC236}">
                <a16:creationId xmlns:a16="http://schemas.microsoft.com/office/drawing/2014/main" id="{A615683C-7715-8DAE-8D10-CFB8030E7111}"/>
              </a:ext>
            </a:extLst>
          </p:cNvPr>
          <p:cNvSpPr txBox="1"/>
          <p:nvPr/>
        </p:nvSpPr>
        <p:spPr>
          <a:xfrm>
            <a:off x="8082063" y="126153"/>
            <a:ext cx="3964547" cy="584775"/>
          </a:xfrm>
          <a:prstGeom prst="rect">
            <a:avLst/>
          </a:prstGeom>
          <a:noFill/>
          <a:ln>
            <a:solidFill>
              <a:srgbClr val="00B0F0"/>
            </a:solidFill>
          </a:ln>
        </p:spPr>
        <p:txBody>
          <a:bodyPr wrap="none" rtlCol="0">
            <a:spAutoFit/>
          </a:bodyPr>
          <a:lstStyle/>
          <a:p>
            <a:r>
              <a:rPr lang="ja-JP" altLang="en-US" sz="3200" dirty="0">
                <a:solidFill>
                  <a:srgbClr val="00B0F0"/>
                </a:solidFill>
              </a:rPr>
              <a:t>チームメンバー</a:t>
            </a:r>
            <a:r>
              <a:rPr lang="ja-JP" altLang="en-US" sz="2800" dirty="0">
                <a:solidFill>
                  <a:srgbClr val="00B0F0"/>
                </a:solidFill>
              </a:rPr>
              <a:t>の作業</a:t>
            </a:r>
            <a:endParaRPr kumimoji="1" lang="ja-JP" altLang="en-US" sz="2800" dirty="0">
              <a:solidFill>
                <a:srgbClr val="00B0F0"/>
              </a:solidFill>
            </a:endParaRPr>
          </a:p>
        </p:txBody>
      </p:sp>
      <p:pic>
        <p:nvPicPr>
          <p:cNvPr id="5" name="図 4">
            <a:extLst>
              <a:ext uri="{FF2B5EF4-FFF2-40B4-BE49-F238E27FC236}">
                <a16:creationId xmlns:a16="http://schemas.microsoft.com/office/drawing/2014/main" id="{B868DB61-CB60-1512-5BCE-ACB18F6BBA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3204" y="2169268"/>
            <a:ext cx="6423446" cy="4703462"/>
          </a:xfrm>
          <a:prstGeom prst="rect">
            <a:avLst/>
          </a:prstGeom>
          <a:ln>
            <a:solidFill>
              <a:schemeClr val="tx1"/>
            </a:solidFill>
          </a:ln>
        </p:spPr>
      </p:pic>
      <p:sp>
        <p:nvSpPr>
          <p:cNvPr id="10" name="正方形/長方形 9">
            <a:extLst>
              <a:ext uri="{FF2B5EF4-FFF2-40B4-BE49-F238E27FC236}">
                <a16:creationId xmlns:a16="http://schemas.microsoft.com/office/drawing/2014/main" id="{87AEB530-564F-550E-FE1E-A47CA1408248}"/>
              </a:ext>
            </a:extLst>
          </p:cNvPr>
          <p:cNvSpPr/>
          <p:nvPr/>
        </p:nvSpPr>
        <p:spPr>
          <a:xfrm>
            <a:off x="4338536" y="4121666"/>
            <a:ext cx="1087972" cy="322729"/>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ユーザ名</a:t>
            </a:r>
          </a:p>
        </p:txBody>
      </p:sp>
      <p:sp>
        <p:nvSpPr>
          <p:cNvPr id="11" name="正方形/長方形 10">
            <a:extLst>
              <a:ext uri="{FF2B5EF4-FFF2-40B4-BE49-F238E27FC236}">
                <a16:creationId xmlns:a16="http://schemas.microsoft.com/office/drawing/2014/main" id="{3E30603C-6128-DDCC-0569-E49C29BE3D71}"/>
              </a:ext>
            </a:extLst>
          </p:cNvPr>
          <p:cNvSpPr/>
          <p:nvPr/>
        </p:nvSpPr>
        <p:spPr>
          <a:xfrm>
            <a:off x="5012926" y="4444395"/>
            <a:ext cx="1199729" cy="322729"/>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ユーザ名</a:t>
            </a:r>
          </a:p>
        </p:txBody>
      </p:sp>
      <p:sp>
        <p:nvSpPr>
          <p:cNvPr id="13" name="正方形/長方形 12">
            <a:extLst>
              <a:ext uri="{FF2B5EF4-FFF2-40B4-BE49-F238E27FC236}">
                <a16:creationId xmlns:a16="http://schemas.microsoft.com/office/drawing/2014/main" id="{F039C1C6-EF8A-A3A6-C3F3-3F2D8B712708}"/>
              </a:ext>
            </a:extLst>
          </p:cNvPr>
          <p:cNvSpPr/>
          <p:nvPr/>
        </p:nvSpPr>
        <p:spPr>
          <a:xfrm>
            <a:off x="6012603" y="6172572"/>
            <a:ext cx="1467970" cy="39683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45A21AD2-9387-9876-7776-CC7783B09831}"/>
              </a:ext>
            </a:extLst>
          </p:cNvPr>
          <p:cNvSpPr/>
          <p:nvPr/>
        </p:nvSpPr>
        <p:spPr>
          <a:xfrm>
            <a:off x="7662153" y="5159234"/>
            <a:ext cx="839821" cy="239618"/>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ユーザ名</a:t>
            </a:r>
          </a:p>
        </p:txBody>
      </p:sp>
    </p:spTree>
    <p:extLst>
      <p:ext uri="{BB962C8B-B14F-4D97-AF65-F5344CB8AC3E}">
        <p14:creationId xmlns:p14="http://schemas.microsoft.com/office/powerpoint/2010/main" val="537019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927FD6-B707-E785-420A-B87080E6318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55510C8-F436-6389-A5AC-ADF97590693D}"/>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A1B83CB4-99AB-60BF-6B71-2BAF92897757}"/>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招待を許可するかの画面が表示されるので</a:t>
            </a:r>
            <a:br>
              <a:rPr lang="en-US" altLang="ja-JP" dirty="0"/>
            </a:br>
            <a:r>
              <a:rPr lang="en-US" altLang="ja-JP" dirty="0">
                <a:solidFill>
                  <a:schemeClr val="bg1"/>
                </a:solidFill>
                <a:highlight>
                  <a:srgbClr val="008000"/>
                </a:highlight>
              </a:rPr>
              <a:t>[Accept invitation]</a:t>
            </a:r>
            <a:r>
              <a:rPr lang="ja-JP" altLang="en-US" dirty="0"/>
              <a:t>をクリック</a:t>
            </a:r>
            <a:endParaRPr lang="en-US" altLang="ja-JP" dirty="0"/>
          </a:p>
        </p:txBody>
      </p:sp>
      <p:pic>
        <p:nvPicPr>
          <p:cNvPr id="6" name="図 5">
            <a:extLst>
              <a:ext uri="{FF2B5EF4-FFF2-40B4-BE49-F238E27FC236}">
                <a16:creationId xmlns:a16="http://schemas.microsoft.com/office/drawing/2014/main" id="{413D5E30-FA19-D26F-F64B-ACF0AB0ACB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2276" y="2498014"/>
            <a:ext cx="4697788" cy="4158946"/>
          </a:xfrm>
          <a:prstGeom prst="rect">
            <a:avLst/>
          </a:prstGeom>
          <a:ln>
            <a:solidFill>
              <a:schemeClr val="tx1"/>
            </a:solidFill>
          </a:ln>
        </p:spPr>
      </p:pic>
      <p:sp>
        <p:nvSpPr>
          <p:cNvPr id="10" name="正方形/長方形 9">
            <a:extLst>
              <a:ext uri="{FF2B5EF4-FFF2-40B4-BE49-F238E27FC236}">
                <a16:creationId xmlns:a16="http://schemas.microsoft.com/office/drawing/2014/main" id="{E663905F-11ED-4288-DA12-486E1DCDF621}"/>
              </a:ext>
            </a:extLst>
          </p:cNvPr>
          <p:cNvSpPr/>
          <p:nvPr/>
        </p:nvSpPr>
        <p:spPr>
          <a:xfrm>
            <a:off x="3842426" y="3562920"/>
            <a:ext cx="1214431" cy="322729"/>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ユーザ名</a:t>
            </a:r>
          </a:p>
        </p:txBody>
      </p:sp>
      <p:sp>
        <p:nvSpPr>
          <p:cNvPr id="13" name="正方形/長方形 12">
            <a:extLst>
              <a:ext uri="{FF2B5EF4-FFF2-40B4-BE49-F238E27FC236}">
                <a16:creationId xmlns:a16="http://schemas.microsoft.com/office/drawing/2014/main" id="{49F51C85-2231-D413-5CAD-E165633F3CE2}"/>
              </a:ext>
            </a:extLst>
          </p:cNvPr>
          <p:cNvSpPr/>
          <p:nvPr/>
        </p:nvSpPr>
        <p:spPr>
          <a:xfrm>
            <a:off x="4523362" y="4134255"/>
            <a:ext cx="1770434" cy="48638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D66CAF75-EB39-C3E1-249A-6036F6D56C17}"/>
              </a:ext>
            </a:extLst>
          </p:cNvPr>
          <p:cNvSpPr txBox="1"/>
          <p:nvPr/>
        </p:nvSpPr>
        <p:spPr>
          <a:xfrm>
            <a:off x="8404698" y="5208735"/>
            <a:ext cx="3635932" cy="1384995"/>
          </a:xfrm>
          <a:prstGeom prst="rect">
            <a:avLst/>
          </a:prstGeom>
          <a:noFill/>
        </p:spPr>
        <p:txBody>
          <a:bodyPr wrap="none" rtlCol="0">
            <a:spAutoFit/>
          </a:bodyPr>
          <a:lstStyle/>
          <a:p>
            <a:r>
              <a:rPr kumimoji="1" lang="en-US" altLang="ja-JP" sz="2800" dirty="0">
                <a:solidFill>
                  <a:srgbClr val="FF0000"/>
                </a:solidFill>
              </a:rPr>
              <a:t>404</a:t>
            </a:r>
            <a:r>
              <a:rPr kumimoji="1" lang="ja-JP" altLang="en-US" sz="2800" dirty="0">
                <a:solidFill>
                  <a:srgbClr val="FF0000"/>
                </a:solidFill>
              </a:rPr>
              <a:t>エラーが出た場合</a:t>
            </a:r>
            <a:br>
              <a:rPr kumimoji="1" lang="en-US" altLang="ja-JP" sz="2800" dirty="0">
                <a:solidFill>
                  <a:srgbClr val="FF0000"/>
                </a:solidFill>
              </a:rPr>
            </a:br>
            <a:r>
              <a:rPr kumimoji="1" lang="en-US" altLang="ja-JP" sz="2800" dirty="0">
                <a:solidFill>
                  <a:srgbClr val="FF0000"/>
                </a:solidFill>
              </a:rPr>
              <a:t>GitHub</a:t>
            </a:r>
            <a:r>
              <a:rPr kumimoji="1" lang="ja-JP" altLang="en-US" sz="2800" dirty="0">
                <a:solidFill>
                  <a:srgbClr val="FF0000"/>
                </a:solidFill>
              </a:rPr>
              <a:t>にサインイン</a:t>
            </a:r>
            <a:endParaRPr kumimoji="1" lang="en-US" altLang="ja-JP" sz="2800" dirty="0">
              <a:solidFill>
                <a:srgbClr val="FF0000"/>
              </a:solidFill>
            </a:endParaRPr>
          </a:p>
          <a:p>
            <a:r>
              <a:rPr kumimoji="1" lang="ja-JP" altLang="en-US" sz="2800" dirty="0">
                <a:solidFill>
                  <a:srgbClr val="FF0000"/>
                </a:solidFill>
              </a:rPr>
              <a:t>してください</a:t>
            </a:r>
          </a:p>
        </p:txBody>
      </p:sp>
      <p:sp>
        <p:nvSpPr>
          <p:cNvPr id="11" name="テキスト ボックス 10">
            <a:extLst>
              <a:ext uri="{FF2B5EF4-FFF2-40B4-BE49-F238E27FC236}">
                <a16:creationId xmlns:a16="http://schemas.microsoft.com/office/drawing/2014/main" id="{866FC618-B978-E8C8-D4A8-CC996BB33955}"/>
              </a:ext>
            </a:extLst>
          </p:cNvPr>
          <p:cNvSpPr txBox="1"/>
          <p:nvPr/>
        </p:nvSpPr>
        <p:spPr>
          <a:xfrm>
            <a:off x="8082063" y="126153"/>
            <a:ext cx="3964547" cy="584775"/>
          </a:xfrm>
          <a:prstGeom prst="rect">
            <a:avLst/>
          </a:prstGeom>
          <a:noFill/>
          <a:ln>
            <a:solidFill>
              <a:srgbClr val="00B0F0"/>
            </a:solidFill>
          </a:ln>
        </p:spPr>
        <p:txBody>
          <a:bodyPr wrap="none" rtlCol="0">
            <a:spAutoFit/>
          </a:bodyPr>
          <a:lstStyle/>
          <a:p>
            <a:r>
              <a:rPr lang="ja-JP" altLang="en-US" sz="3200" dirty="0">
                <a:solidFill>
                  <a:srgbClr val="00B0F0"/>
                </a:solidFill>
              </a:rPr>
              <a:t>チームメンバー</a:t>
            </a:r>
            <a:r>
              <a:rPr lang="ja-JP" altLang="en-US" sz="2800" dirty="0">
                <a:solidFill>
                  <a:srgbClr val="00B0F0"/>
                </a:solidFill>
              </a:rPr>
              <a:t>の作業</a:t>
            </a:r>
            <a:endParaRPr kumimoji="1" lang="ja-JP" altLang="en-US" sz="2800" dirty="0">
              <a:solidFill>
                <a:srgbClr val="00B0F0"/>
              </a:solidFill>
            </a:endParaRPr>
          </a:p>
        </p:txBody>
      </p:sp>
    </p:spTree>
    <p:extLst>
      <p:ext uri="{BB962C8B-B14F-4D97-AF65-F5344CB8AC3E}">
        <p14:creationId xmlns:p14="http://schemas.microsoft.com/office/powerpoint/2010/main" val="41011299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4966D3-A31F-A54B-231A-86F8A4C64B1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D9EEAA9-B908-6B15-67BF-B0A86861685A}"/>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B4A3B542-5397-28F7-E8A2-C7B3CE709510}"/>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GitHub</a:t>
            </a:r>
            <a:r>
              <a:rPr lang="ja-JP" altLang="en-US" dirty="0"/>
              <a:t>の画面に招待されたリポジトリの情報が</a:t>
            </a:r>
            <a:br>
              <a:rPr lang="en-US" altLang="ja-JP" dirty="0"/>
            </a:br>
            <a:r>
              <a:rPr lang="ja-JP" altLang="en-US" dirty="0"/>
              <a:t>表示されれば</a:t>
            </a:r>
            <a:r>
              <a:rPr lang="en-US" altLang="ja-JP" dirty="0"/>
              <a:t>OK</a:t>
            </a:r>
          </a:p>
        </p:txBody>
      </p:sp>
      <p:pic>
        <p:nvPicPr>
          <p:cNvPr id="12" name="図 11">
            <a:extLst>
              <a:ext uri="{FF2B5EF4-FFF2-40B4-BE49-F238E27FC236}">
                <a16:creationId xmlns:a16="http://schemas.microsoft.com/office/drawing/2014/main" id="{0AE1B9FC-FCE9-50D3-D92C-215358AF3A3E}"/>
              </a:ext>
            </a:extLst>
          </p:cNvPr>
          <p:cNvPicPr>
            <a:picLocks noChangeAspect="1"/>
          </p:cNvPicPr>
          <p:nvPr/>
        </p:nvPicPr>
        <p:blipFill>
          <a:blip r:embed="rId2"/>
          <a:stretch>
            <a:fillRect/>
          </a:stretch>
        </p:blipFill>
        <p:spPr>
          <a:xfrm>
            <a:off x="4928019" y="2009082"/>
            <a:ext cx="6425781" cy="4623559"/>
          </a:xfrm>
          <a:prstGeom prst="rect">
            <a:avLst/>
          </a:prstGeom>
          <a:ln>
            <a:solidFill>
              <a:schemeClr val="tx1"/>
            </a:solidFill>
          </a:ln>
        </p:spPr>
      </p:pic>
      <p:sp>
        <p:nvSpPr>
          <p:cNvPr id="14" name="正方形/長方形 13">
            <a:extLst>
              <a:ext uri="{FF2B5EF4-FFF2-40B4-BE49-F238E27FC236}">
                <a16:creationId xmlns:a16="http://schemas.microsoft.com/office/drawing/2014/main" id="{FA8D4A84-E5B7-C684-F9E8-8DCC3E97CA4D}"/>
              </a:ext>
            </a:extLst>
          </p:cNvPr>
          <p:cNvSpPr/>
          <p:nvPr/>
        </p:nvSpPr>
        <p:spPr>
          <a:xfrm>
            <a:off x="5651770" y="2116087"/>
            <a:ext cx="747504" cy="199096"/>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ユーザ名</a:t>
            </a:r>
          </a:p>
        </p:txBody>
      </p:sp>
      <p:sp>
        <p:nvSpPr>
          <p:cNvPr id="5" name="テキスト ボックス 4">
            <a:extLst>
              <a:ext uri="{FF2B5EF4-FFF2-40B4-BE49-F238E27FC236}">
                <a16:creationId xmlns:a16="http://schemas.microsoft.com/office/drawing/2014/main" id="{830EE474-648E-A550-A1BE-A5A540CC6E0B}"/>
              </a:ext>
            </a:extLst>
          </p:cNvPr>
          <p:cNvSpPr txBox="1"/>
          <p:nvPr/>
        </p:nvSpPr>
        <p:spPr>
          <a:xfrm>
            <a:off x="8082063" y="126153"/>
            <a:ext cx="3964547" cy="584775"/>
          </a:xfrm>
          <a:prstGeom prst="rect">
            <a:avLst/>
          </a:prstGeom>
          <a:noFill/>
          <a:ln>
            <a:solidFill>
              <a:srgbClr val="00B0F0"/>
            </a:solidFill>
          </a:ln>
        </p:spPr>
        <p:txBody>
          <a:bodyPr wrap="none" rtlCol="0">
            <a:spAutoFit/>
          </a:bodyPr>
          <a:lstStyle/>
          <a:p>
            <a:r>
              <a:rPr lang="ja-JP" altLang="en-US" sz="3200" dirty="0">
                <a:solidFill>
                  <a:srgbClr val="00B0F0"/>
                </a:solidFill>
              </a:rPr>
              <a:t>チームメンバー</a:t>
            </a:r>
            <a:r>
              <a:rPr lang="ja-JP" altLang="en-US" sz="2800" dirty="0">
                <a:solidFill>
                  <a:srgbClr val="00B0F0"/>
                </a:solidFill>
              </a:rPr>
              <a:t>の作業</a:t>
            </a:r>
            <a:endParaRPr kumimoji="1" lang="ja-JP" altLang="en-US" sz="2800" dirty="0">
              <a:solidFill>
                <a:srgbClr val="00B0F0"/>
              </a:solidFill>
            </a:endParaRPr>
          </a:p>
        </p:txBody>
      </p:sp>
    </p:spTree>
    <p:extLst>
      <p:ext uri="{BB962C8B-B14F-4D97-AF65-F5344CB8AC3E}">
        <p14:creationId xmlns:p14="http://schemas.microsoft.com/office/powerpoint/2010/main" val="1998643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90AE30-B935-EE9F-1372-5A186D4B155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F78E3A9-46A1-DEA8-6D79-B271EC87948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3" name="コンテンツ プレースホルダー 2">
            <a:extLst>
              <a:ext uri="{FF2B5EF4-FFF2-40B4-BE49-F238E27FC236}">
                <a16:creationId xmlns:a16="http://schemas.microsoft.com/office/drawing/2014/main" id="{F3C52EE5-E5C1-7274-24AA-4D51C15B05D9}"/>
              </a:ext>
            </a:extLst>
          </p:cNvPr>
          <p:cNvSpPr>
            <a:spLocks noGrp="1"/>
          </p:cNvSpPr>
          <p:nvPr>
            <p:ph idx="1"/>
          </p:nvPr>
        </p:nvSpPr>
        <p:spPr/>
        <p:txBody>
          <a:bodyPr>
            <a:normAutofit/>
          </a:bodyPr>
          <a:lstStyle/>
          <a:p>
            <a:r>
              <a:rPr lang="en-US" altLang="ja-JP" dirty="0"/>
              <a:t>GitHub</a:t>
            </a:r>
            <a:r>
              <a:rPr lang="ja-JP" altLang="en-US" dirty="0"/>
              <a:t>で共同開発する手順</a:t>
            </a:r>
            <a:br>
              <a:rPr lang="en-US" altLang="ja-JP" dirty="0"/>
            </a:br>
            <a:endParaRPr lang="en-US" altLang="ja-JP" dirty="0"/>
          </a:p>
          <a:p>
            <a:pPr marL="971550" lvl="1" indent="-514350">
              <a:buFont typeface="+mj-ea"/>
              <a:buAutoNum type="circleNumDbPlain"/>
            </a:pPr>
            <a:r>
              <a:rPr lang="ja-JP" altLang="en-US" dirty="0"/>
              <a:t>代表者が</a:t>
            </a:r>
            <a:r>
              <a:rPr lang="en-US" altLang="ja-JP" dirty="0"/>
              <a:t>GitHub</a:t>
            </a:r>
            <a:r>
              <a:rPr lang="ja-JP" altLang="en-US" dirty="0"/>
              <a:t>上にリポジトリを作成</a:t>
            </a:r>
            <a:br>
              <a:rPr lang="en-US" altLang="ja-JP" dirty="0"/>
            </a:br>
            <a:endParaRPr lang="en-US" altLang="ja-JP" dirty="0"/>
          </a:p>
          <a:p>
            <a:pPr marL="971550" lvl="1" indent="-514350">
              <a:buFont typeface="+mj-ea"/>
              <a:buAutoNum type="circleNumDbPlain"/>
            </a:pPr>
            <a:r>
              <a:rPr lang="ja-JP" altLang="en-US" dirty="0"/>
              <a:t>代表者が作成したリポジトリにチームメンバーを招待</a:t>
            </a:r>
            <a:br>
              <a:rPr lang="en-US" altLang="ja-JP" dirty="0"/>
            </a:br>
            <a:endParaRPr lang="en-US" altLang="ja-JP" dirty="0"/>
          </a:p>
          <a:p>
            <a:pPr marL="971550" lvl="1" indent="-514350">
              <a:buFont typeface="+mj-ea"/>
              <a:buAutoNum type="circleNumDbPlain"/>
            </a:pPr>
            <a:r>
              <a:rPr lang="ja-JP" altLang="en-US" dirty="0"/>
              <a:t>チームメンバー宛にメールが届くので、招待を受ける</a:t>
            </a:r>
            <a:br>
              <a:rPr lang="en-US" altLang="ja-JP" dirty="0"/>
            </a:br>
            <a:r>
              <a:rPr lang="ja-JP" altLang="en-US" dirty="0"/>
              <a:t>ボタンをクリック</a:t>
            </a:r>
            <a:br>
              <a:rPr lang="en-US" altLang="ja-JP" dirty="0"/>
            </a:br>
            <a:endParaRPr lang="en-US" altLang="ja-JP" dirty="0"/>
          </a:p>
          <a:p>
            <a:pPr marL="971550" lvl="1" indent="-514350">
              <a:buFont typeface="+mj-ea"/>
              <a:buAutoNum type="circleNumDbPlain"/>
            </a:pPr>
            <a:r>
              <a:rPr lang="ja-JP" altLang="en-US" dirty="0"/>
              <a:t>チームメンバーがリポジトリをクローン（複製）する</a:t>
            </a:r>
            <a:endParaRPr lang="en-US" altLang="ja-JP" dirty="0"/>
          </a:p>
        </p:txBody>
      </p:sp>
    </p:spTree>
    <p:extLst>
      <p:ext uri="{BB962C8B-B14F-4D97-AF65-F5344CB8AC3E}">
        <p14:creationId xmlns:p14="http://schemas.microsoft.com/office/powerpoint/2010/main" val="2606264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4D7E93-9F66-6EAE-9DC8-16104C389E4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B8AF9A7-10CE-BCAE-899A-F2810F8BB54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58B40389-A5A3-A9D5-158F-22C67E0C0E6F}"/>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solidFill>
                  <a:schemeClr val="bg1"/>
                </a:solidFill>
                <a:highlight>
                  <a:srgbClr val="008000"/>
                </a:highlight>
              </a:rPr>
              <a:t>[&lt;&gt;Code]</a:t>
            </a:r>
            <a:r>
              <a:rPr lang="ja-JP" altLang="en-US" dirty="0"/>
              <a:t>のボタンをクリックして、コピーボタンをクリックする</a:t>
            </a:r>
            <a:endParaRPr lang="en-US" altLang="ja-JP" dirty="0"/>
          </a:p>
        </p:txBody>
      </p:sp>
      <p:pic>
        <p:nvPicPr>
          <p:cNvPr id="5" name="図 4">
            <a:extLst>
              <a:ext uri="{FF2B5EF4-FFF2-40B4-BE49-F238E27FC236}">
                <a16:creationId xmlns:a16="http://schemas.microsoft.com/office/drawing/2014/main" id="{3E7EC77C-C717-77D8-E106-D02EAF3B74EA}"/>
              </a:ext>
            </a:extLst>
          </p:cNvPr>
          <p:cNvPicPr>
            <a:picLocks noChangeAspect="1"/>
          </p:cNvPicPr>
          <p:nvPr/>
        </p:nvPicPr>
        <p:blipFill>
          <a:blip r:embed="rId2"/>
          <a:stretch>
            <a:fillRect/>
          </a:stretch>
        </p:blipFill>
        <p:spPr>
          <a:xfrm>
            <a:off x="2866410" y="2746342"/>
            <a:ext cx="6592220" cy="3943900"/>
          </a:xfrm>
          <a:prstGeom prst="rect">
            <a:avLst/>
          </a:prstGeom>
          <a:ln>
            <a:solidFill>
              <a:schemeClr val="tx1"/>
            </a:solidFill>
          </a:ln>
        </p:spPr>
      </p:pic>
      <p:sp>
        <p:nvSpPr>
          <p:cNvPr id="14" name="正方形/長方形 13">
            <a:extLst>
              <a:ext uri="{FF2B5EF4-FFF2-40B4-BE49-F238E27FC236}">
                <a16:creationId xmlns:a16="http://schemas.microsoft.com/office/drawing/2014/main" id="{3DE6798F-65BC-AB74-C901-3AF33C23CDD2}"/>
              </a:ext>
            </a:extLst>
          </p:cNvPr>
          <p:cNvSpPr/>
          <p:nvPr/>
        </p:nvSpPr>
        <p:spPr>
          <a:xfrm>
            <a:off x="5642042" y="5763960"/>
            <a:ext cx="747504" cy="199096"/>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ユーザ名</a:t>
            </a:r>
          </a:p>
        </p:txBody>
      </p:sp>
      <p:sp>
        <p:nvSpPr>
          <p:cNvPr id="6" name="正方形/長方形 5">
            <a:extLst>
              <a:ext uri="{FF2B5EF4-FFF2-40B4-BE49-F238E27FC236}">
                <a16:creationId xmlns:a16="http://schemas.microsoft.com/office/drawing/2014/main" id="{19F88942-2C4B-8AAB-5ACF-9F56948A41EF}"/>
              </a:ext>
            </a:extLst>
          </p:cNvPr>
          <p:cNvSpPr/>
          <p:nvPr/>
        </p:nvSpPr>
        <p:spPr>
          <a:xfrm>
            <a:off x="7670712" y="2952716"/>
            <a:ext cx="1654877" cy="55896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DA51E21-1CC5-5B46-52D2-F4E1C338223D}"/>
              </a:ext>
            </a:extLst>
          </p:cNvPr>
          <p:cNvSpPr/>
          <p:nvPr/>
        </p:nvSpPr>
        <p:spPr>
          <a:xfrm>
            <a:off x="8573397" y="5584023"/>
            <a:ext cx="521965" cy="55896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コネクタ: カギ線 9">
            <a:extLst>
              <a:ext uri="{FF2B5EF4-FFF2-40B4-BE49-F238E27FC236}">
                <a16:creationId xmlns:a16="http://schemas.microsoft.com/office/drawing/2014/main" id="{67CC5D31-503B-D61E-D276-F2635FF1E1C8}"/>
              </a:ext>
            </a:extLst>
          </p:cNvPr>
          <p:cNvCxnSpPr>
            <a:cxnSpLocks/>
            <a:stCxn id="6" idx="3"/>
            <a:endCxn id="7" idx="3"/>
          </p:cNvCxnSpPr>
          <p:nvPr/>
        </p:nvCxnSpPr>
        <p:spPr>
          <a:xfrm flipH="1">
            <a:off x="9095362" y="3232201"/>
            <a:ext cx="230227" cy="2631307"/>
          </a:xfrm>
          <a:prstGeom prst="bentConnector3">
            <a:avLst>
              <a:gd name="adj1" fmla="val -9929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テキスト ボックス 3">
            <a:extLst>
              <a:ext uri="{FF2B5EF4-FFF2-40B4-BE49-F238E27FC236}">
                <a16:creationId xmlns:a16="http://schemas.microsoft.com/office/drawing/2014/main" id="{9A86E387-5806-49B1-1B95-54349B11C706}"/>
              </a:ext>
            </a:extLst>
          </p:cNvPr>
          <p:cNvSpPr txBox="1"/>
          <p:nvPr/>
        </p:nvSpPr>
        <p:spPr>
          <a:xfrm>
            <a:off x="8082063" y="126153"/>
            <a:ext cx="3964547" cy="584775"/>
          </a:xfrm>
          <a:prstGeom prst="rect">
            <a:avLst/>
          </a:prstGeom>
          <a:noFill/>
          <a:ln>
            <a:solidFill>
              <a:srgbClr val="00B0F0"/>
            </a:solidFill>
          </a:ln>
        </p:spPr>
        <p:txBody>
          <a:bodyPr wrap="none" rtlCol="0">
            <a:spAutoFit/>
          </a:bodyPr>
          <a:lstStyle/>
          <a:p>
            <a:r>
              <a:rPr lang="ja-JP" altLang="en-US" sz="3200" dirty="0">
                <a:solidFill>
                  <a:srgbClr val="00B0F0"/>
                </a:solidFill>
              </a:rPr>
              <a:t>チームメンバー</a:t>
            </a:r>
            <a:r>
              <a:rPr lang="ja-JP" altLang="en-US" sz="2800" dirty="0">
                <a:solidFill>
                  <a:srgbClr val="00B0F0"/>
                </a:solidFill>
              </a:rPr>
              <a:t>の作業</a:t>
            </a:r>
            <a:endParaRPr kumimoji="1" lang="ja-JP" altLang="en-US" sz="2800" dirty="0">
              <a:solidFill>
                <a:srgbClr val="00B0F0"/>
              </a:solidFill>
            </a:endParaRPr>
          </a:p>
        </p:txBody>
      </p:sp>
    </p:spTree>
    <p:extLst>
      <p:ext uri="{BB962C8B-B14F-4D97-AF65-F5344CB8AC3E}">
        <p14:creationId xmlns:p14="http://schemas.microsoft.com/office/powerpoint/2010/main" val="3154468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5D5478-BE88-28E8-EA67-887D5D32512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131359F-52F1-AA75-0BB1-28186E0EF493}"/>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20A267E4-7371-E8A2-A910-A86AD8FE8184}"/>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GitHub Desktop</a:t>
            </a:r>
            <a:r>
              <a:rPr lang="ja-JP" altLang="en-US" dirty="0"/>
              <a:t>を起動して、</a:t>
            </a:r>
            <a:br>
              <a:rPr lang="en-US" altLang="ja-JP" dirty="0"/>
            </a:br>
            <a:r>
              <a:rPr lang="en-US" altLang="ja-JP" dirty="0"/>
              <a:t>[File]</a:t>
            </a:r>
            <a:r>
              <a:rPr lang="ja-JP" altLang="en-US" dirty="0"/>
              <a:t>＞</a:t>
            </a:r>
            <a:r>
              <a:rPr lang="en-US" altLang="ja-JP" dirty="0"/>
              <a:t>[Clone repository]</a:t>
            </a:r>
            <a:r>
              <a:rPr lang="ja-JP" altLang="en-US" dirty="0"/>
              <a:t>をクリック</a:t>
            </a:r>
            <a:endParaRPr lang="en-US" altLang="ja-JP" dirty="0"/>
          </a:p>
        </p:txBody>
      </p:sp>
      <p:pic>
        <p:nvPicPr>
          <p:cNvPr id="5" name="図 4">
            <a:extLst>
              <a:ext uri="{FF2B5EF4-FFF2-40B4-BE49-F238E27FC236}">
                <a16:creationId xmlns:a16="http://schemas.microsoft.com/office/drawing/2014/main" id="{34BC85EE-199A-B57A-781E-D7BD079FD914}"/>
              </a:ext>
            </a:extLst>
          </p:cNvPr>
          <p:cNvPicPr>
            <a:picLocks noChangeAspect="1"/>
          </p:cNvPicPr>
          <p:nvPr/>
        </p:nvPicPr>
        <p:blipFill>
          <a:blip r:embed="rId2"/>
          <a:stretch>
            <a:fillRect/>
          </a:stretch>
        </p:blipFill>
        <p:spPr>
          <a:xfrm>
            <a:off x="3500939" y="2694470"/>
            <a:ext cx="4359010" cy="4037672"/>
          </a:xfrm>
          <a:prstGeom prst="rect">
            <a:avLst/>
          </a:prstGeom>
          <a:ln>
            <a:solidFill>
              <a:schemeClr val="tx1"/>
            </a:solidFill>
          </a:ln>
        </p:spPr>
      </p:pic>
      <p:sp>
        <p:nvSpPr>
          <p:cNvPr id="7" name="正方形/長方形 6">
            <a:extLst>
              <a:ext uri="{FF2B5EF4-FFF2-40B4-BE49-F238E27FC236}">
                <a16:creationId xmlns:a16="http://schemas.microsoft.com/office/drawing/2014/main" id="{F54EBBAB-3582-C01C-9793-C8BFE5A93ECA}"/>
              </a:ext>
            </a:extLst>
          </p:cNvPr>
          <p:cNvSpPr/>
          <p:nvPr/>
        </p:nvSpPr>
        <p:spPr>
          <a:xfrm>
            <a:off x="4025567" y="4348265"/>
            <a:ext cx="3659284" cy="64452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6A4FD2EA-887B-F570-050D-761BED22927E}"/>
              </a:ext>
            </a:extLst>
          </p:cNvPr>
          <p:cNvSpPr txBox="1"/>
          <p:nvPr/>
        </p:nvSpPr>
        <p:spPr>
          <a:xfrm>
            <a:off x="8082063" y="126153"/>
            <a:ext cx="3964547" cy="584775"/>
          </a:xfrm>
          <a:prstGeom prst="rect">
            <a:avLst/>
          </a:prstGeom>
          <a:noFill/>
          <a:ln>
            <a:solidFill>
              <a:srgbClr val="00B0F0"/>
            </a:solidFill>
          </a:ln>
        </p:spPr>
        <p:txBody>
          <a:bodyPr wrap="none" rtlCol="0">
            <a:spAutoFit/>
          </a:bodyPr>
          <a:lstStyle/>
          <a:p>
            <a:r>
              <a:rPr lang="ja-JP" altLang="en-US" sz="3200" dirty="0">
                <a:solidFill>
                  <a:srgbClr val="00B0F0"/>
                </a:solidFill>
              </a:rPr>
              <a:t>チームメンバー</a:t>
            </a:r>
            <a:r>
              <a:rPr lang="ja-JP" altLang="en-US" sz="2800" dirty="0">
                <a:solidFill>
                  <a:srgbClr val="00B0F0"/>
                </a:solidFill>
              </a:rPr>
              <a:t>の作業</a:t>
            </a:r>
            <a:endParaRPr kumimoji="1" lang="ja-JP" altLang="en-US" sz="2800" dirty="0">
              <a:solidFill>
                <a:srgbClr val="00B0F0"/>
              </a:solidFill>
            </a:endParaRPr>
          </a:p>
        </p:txBody>
      </p:sp>
    </p:spTree>
    <p:extLst>
      <p:ext uri="{BB962C8B-B14F-4D97-AF65-F5344CB8AC3E}">
        <p14:creationId xmlns:p14="http://schemas.microsoft.com/office/powerpoint/2010/main" val="18476636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716F02-A59B-A920-A8F1-E3D770BDA0A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451CBE9-D7E5-4FFF-6357-656B8AF64663}"/>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BA4FC48B-CE0D-D47B-EC33-4AC1EDD04083}"/>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[URL]</a:t>
            </a:r>
            <a:r>
              <a:rPr lang="ja-JP" altLang="en-US" dirty="0"/>
              <a:t>タブをクリック、</a:t>
            </a:r>
            <a:r>
              <a:rPr lang="en-US" altLang="ja-JP" dirty="0"/>
              <a:t>URL</a:t>
            </a:r>
            <a:r>
              <a:rPr lang="ja-JP" altLang="en-US" dirty="0"/>
              <a:t>欄に先ほどコピーした</a:t>
            </a:r>
            <a:r>
              <a:rPr lang="en-US" altLang="ja-JP" dirty="0"/>
              <a:t>URL</a:t>
            </a:r>
            <a:r>
              <a:rPr lang="ja-JP" altLang="en-US" dirty="0"/>
              <a:t>を貼り付ける。</a:t>
            </a:r>
            <a:r>
              <a:rPr lang="en-US" altLang="ja-JP" dirty="0" err="1"/>
              <a:t>LocalPath</a:t>
            </a:r>
            <a:r>
              <a:rPr lang="ja-JP" altLang="en-US" dirty="0"/>
              <a:t>は</a:t>
            </a:r>
            <a:r>
              <a:rPr lang="en-US" altLang="ja-JP" dirty="0"/>
              <a:t>C:\GitHub\</a:t>
            </a:r>
            <a:r>
              <a:rPr lang="ja-JP" altLang="en-US" dirty="0"/>
              <a:t>リポジトリ名になる</a:t>
            </a:r>
            <a:endParaRPr lang="en-US" altLang="ja-JP" dirty="0"/>
          </a:p>
        </p:txBody>
      </p:sp>
      <p:pic>
        <p:nvPicPr>
          <p:cNvPr id="6" name="図 5">
            <a:extLst>
              <a:ext uri="{FF2B5EF4-FFF2-40B4-BE49-F238E27FC236}">
                <a16:creationId xmlns:a16="http://schemas.microsoft.com/office/drawing/2014/main" id="{F0E367AB-377A-F933-BE46-AC57E3EFFEBF}"/>
              </a:ext>
            </a:extLst>
          </p:cNvPr>
          <p:cNvPicPr>
            <a:picLocks noChangeAspect="1"/>
          </p:cNvPicPr>
          <p:nvPr/>
        </p:nvPicPr>
        <p:blipFill>
          <a:blip r:embed="rId2"/>
          <a:stretch>
            <a:fillRect/>
          </a:stretch>
        </p:blipFill>
        <p:spPr>
          <a:xfrm>
            <a:off x="4870625" y="2559507"/>
            <a:ext cx="7068145" cy="4130735"/>
          </a:xfrm>
          <a:prstGeom prst="rect">
            <a:avLst/>
          </a:prstGeom>
          <a:ln>
            <a:solidFill>
              <a:schemeClr val="tx1"/>
            </a:solidFill>
          </a:ln>
        </p:spPr>
      </p:pic>
      <p:sp>
        <p:nvSpPr>
          <p:cNvPr id="7" name="正方形/長方形 6">
            <a:extLst>
              <a:ext uri="{FF2B5EF4-FFF2-40B4-BE49-F238E27FC236}">
                <a16:creationId xmlns:a16="http://schemas.microsoft.com/office/drawing/2014/main" id="{F654A753-D726-5B76-5E31-01940844BB94}"/>
              </a:ext>
            </a:extLst>
          </p:cNvPr>
          <p:cNvSpPr/>
          <p:nvPr/>
        </p:nvSpPr>
        <p:spPr>
          <a:xfrm>
            <a:off x="9534354" y="3153092"/>
            <a:ext cx="2482237" cy="57212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F32BD9F-E910-5E5F-CA88-C335977E19CF}"/>
              </a:ext>
            </a:extLst>
          </p:cNvPr>
          <p:cNvSpPr/>
          <p:nvPr/>
        </p:nvSpPr>
        <p:spPr>
          <a:xfrm>
            <a:off x="5066115" y="4472811"/>
            <a:ext cx="6658646" cy="41972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B5B76BA2-6A5D-A0A8-AA58-C894A466E74E}"/>
              </a:ext>
            </a:extLst>
          </p:cNvPr>
          <p:cNvSpPr/>
          <p:nvPr/>
        </p:nvSpPr>
        <p:spPr>
          <a:xfrm>
            <a:off x="5066115" y="5143073"/>
            <a:ext cx="5510783" cy="42776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499EF80D-5E1B-0FCD-6A60-E3BC50DC8746}"/>
              </a:ext>
            </a:extLst>
          </p:cNvPr>
          <p:cNvSpPr/>
          <p:nvPr/>
        </p:nvSpPr>
        <p:spPr>
          <a:xfrm>
            <a:off x="6721812" y="4624874"/>
            <a:ext cx="747504" cy="199096"/>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ユーザ名</a:t>
            </a:r>
          </a:p>
        </p:txBody>
      </p:sp>
      <p:sp>
        <p:nvSpPr>
          <p:cNvPr id="4" name="矢印: 右 3">
            <a:extLst>
              <a:ext uri="{FF2B5EF4-FFF2-40B4-BE49-F238E27FC236}">
                <a16:creationId xmlns:a16="http://schemas.microsoft.com/office/drawing/2014/main" id="{9C567343-6C3E-422B-9954-BACB5B6DB4C7}"/>
              </a:ext>
            </a:extLst>
          </p:cNvPr>
          <p:cNvSpPr/>
          <p:nvPr/>
        </p:nvSpPr>
        <p:spPr>
          <a:xfrm>
            <a:off x="3926541" y="4554071"/>
            <a:ext cx="1061753" cy="2698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C5D2727A-A4D1-4B2E-933D-3088A8971D5F}"/>
              </a:ext>
            </a:extLst>
          </p:cNvPr>
          <p:cNvSpPr txBox="1"/>
          <p:nvPr/>
        </p:nvSpPr>
        <p:spPr>
          <a:xfrm>
            <a:off x="756255" y="3938424"/>
            <a:ext cx="2893741" cy="954107"/>
          </a:xfrm>
          <a:prstGeom prst="rect">
            <a:avLst/>
          </a:prstGeom>
          <a:noFill/>
        </p:spPr>
        <p:txBody>
          <a:bodyPr wrap="none" rtlCol="0">
            <a:spAutoFit/>
          </a:bodyPr>
          <a:lstStyle/>
          <a:p>
            <a:r>
              <a:rPr kumimoji="1" lang="ja-JP" altLang="en-US" sz="2800" dirty="0"/>
              <a:t>コピーした</a:t>
            </a:r>
            <a:r>
              <a:rPr kumimoji="1" lang="en-US" altLang="ja-JP" sz="2800" dirty="0"/>
              <a:t>URL</a:t>
            </a:r>
            <a:r>
              <a:rPr kumimoji="1" lang="ja-JP" altLang="en-US" sz="2800" dirty="0"/>
              <a:t>を</a:t>
            </a:r>
            <a:br>
              <a:rPr kumimoji="1" lang="en-US" altLang="ja-JP" sz="2800" dirty="0"/>
            </a:br>
            <a:r>
              <a:rPr kumimoji="1" lang="ja-JP" altLang="en-US" sz="2800" dirty="0"/>
              <a:t>ここに貼り付ける</a:t>
            </a:r>
          </a:p>
        </p:txBody>
      </p:sp>
      <p:sp>
        <p:nvSpPr>
          <p:cNvPr id="11" name="矢印: 下 10">
            <a:extLst>
              <a:ext uri="{FF2B5EF4-FFF2-40B4-BE49-F238E27FC236}">
                <a16:creationId xmlns:a16="http://schemas.microsoft.com/office/drawing/2014/main" id="{16F1426F-A6E2-4172-9F4B-87C2DDAC337E}"/>
              </a:ext>
            </a:extLst>
          </p:cNvPr>
          <p:cNvSpPr/>
          <p:nvPr/>
        </p:nvSpPr>
        <p:spPr>
          <a:xfrm>
            <a:off x="10599144" y="2745747"/>
            <a:ext cx="376517" cy="3689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5C94FA25-4007-0C7C-1CE0-EB2AB09C2727}"/>
              </a:ext>
            </a:extLst>
          </p:cNvPr>
          <p:cNvSpPr txBox="1"/>
          <p:nvPr/>
        </p:nvSpPr>
        <p:spPr>
          <a:xfrm>
            <a:off x="8082063" y="126153"/>
            <a:ext cx="3964547" cy="584775"/>
          </a:xfrm>
          <a:prstGeom prst="rect">
            <a:avLst/>
          </a:prstGeom>
          <a:noFill/>
          <a:ln>
            <a:solidFill>
              <a:srgbClr val="00B0F0"/>
            </a:solidFill>
          </a:ln>
        </p:spPr>
        <p:txBody>
          <a:bodyPr wrap="none" rtlCol="0">
            <a:spAutoFit/>
          </a:bodyPr>
          <a:lstStyle/>
          <a:p>
            <a:r>
              <a:rPr lang="ja-JP" altLang="en-US" sz="3200" dirty="0">
                <a:solidFill>
                  <a:srgbClr val="00B0F0"/>
                </a:solidFill>
              </a:rPr>
              <a:t>チームメンバー</a:t>
            </a:r>
            <a:r>
              <a:rPr lang="ja-JP" altLang="en-US" sz="2800" dirty="0">
                <a:solidFill>
                  <a:srgbClr val="00B0F0"/>
                </a:solidFill>
              </a:rPr>
              <a:t>の作業</a:t>
            </a:r>
            <a:endParaRPr kumimoji="1" lang="ja-JP" altLang="en-US" sz="2800" dirty="0">
              <a:solidFill>
                <a:srgbClr val="00B0F0"/>
              </a:solidFill>
            </a:endParaRPr>
          </a:p>
        </p:txBody>
      </p:sp>
    </p:spTree>
    <p:extLst>
      <p:ext uri="{BB962C8B-B14F-4D97-AF65-F5344CB8AC3E}">
        <p14:creationId xmlns:p14="http://schemas.microsoft.com/office/powerpoint/2010/main" val="10690770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B39AD0-054E-9FD2-21AD-79E2071F975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C0EC6CE-82E3-DE74-A9C8-5A48B22B2543}"/>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D47D12B8-5047-5A10-45B2-B18296D5B8A7}"/>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[Current repository]</a:t>
            </a:r>
            <a:r>
              <a:rPr lang="ja-JP" altLang="en-US" dirty="0"/>
              <a:t>がクローンした</a:t>
            </a:r>
            <a:br>
              <a:rPr lang="en-US" altLang="ja-JP" dirty="0"/>
            </a:br>
            <a:r>
              <a:rPr lang="ja-JP" altLang="en-US" dirty="0"/>
              <a:t>リポジトリ名になっていればクローン（複製）完了</a:t>
            </a:r>
            <a:endParaRPr lang="en-US" altLang="ja-JP" dirty="0"/>
          </a:p>
        </p:txBody>
      </p:sp>
      <p:pic>
        <p:nvPicPr>
          <p:cNvPr id="5" name="図 4">
            <a:extLst>
              <a:ext uri="{FF2B5EF4-FFF2-40B4-BE49-F238E27FC236}">
                <a16:creationId xmlns:a16="http://schemas.microsoft.com/office/drawing/2014/main" id="{6522BFBA-58BF-9143-6322-608255BBCFB5}"/>
              </a:ext>
            </a:extLst>
          </p:cNvPr>
          <p:cNvPicPr>
            <a:picLocks noChangeAspect="1"/>
          </p:cNvPicPr>
          <p:nvPr/>
        </p:nvPicPr>
        <p:blipFill>
          <a:blip r:embed="rId2"/>
          <a:stretch>
            <a:fillRect/>
          </a:stretch>
        </p:blipFill>
        <p:spPr>
          <a:xfrm>
            <a:off x="3093705" y="2932171"/>
            <a:ext cx="6268021" cy="3161869"/>
          </a:xfrm>
          <a:prstGeom prst="rect">
            <a:avLst/>
          </a:prstGeom>
          <a:ln>
            <a:solidFill>
              <a:schemeClr val="tx1"/>
            </a:solidFill>
          </a:ln>
        </p:spPr>
      </p:pic>
      <p:sp>
        <p:nvSpPr>
          <p:cNvPr id="7" name="正方形/長方形 6">
            <a:extLst>
              <a:ext uri="{FF2B5EF4-FFF2-40B4-BE49-F238E27FC236}">
                <a16:creationId xmlns:a16="http://schemas.microsoft.com/office/drawing/2014/main" id="{0B425DA9-CAD0-AF64-4712-4F16B2240FF3}"/>
              </a:ext>
            </a:extLst>
          </p:cNvPr>
          <p:cNvSpPr/>
          <p:nvPr/>
        </p:nvSpPr>
        <p:spPr>
          <a:xfrm>
            <a:off x="3161819" y="3467359"/>
            <a:ext cx="2363491" cy="72526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F4055145-4D3B-561F-A84A-654CD93ADECC}"/>
              </a:ext>
            </a:extLst>
          </p:cNvPr>
          <p:cNvSpPr txBox="1"/>
          <p:nvPr/>
        </p:nvSpPr>
        <p:spPr>
          <a:xfrm>
            <a:off x="8082063" y="126153"/>
            <a:ext cx="3964547" cy="584775"/>
          </a:xfrm>
          <a:prstGeom prst="rect">
            <a:avLst/>
          </a:prstGeom>
          <a:noFill/>
          <a:ln>
            <a:solidFill>
              <a:srgbClr val="00B0F0"/>
            </a:solidFill>
          </a:ln>
        </p:spPr>
        <p:txBody>
          <a:bodyPr wrap="none" rtlCol="0">
            <a:spAutoFit/>
          </a:bodyPr>
          <a:lstStyle/>
          <a:p>
            <a:r>
              <a:rPr lang="ja-JP" altLang="en-US" sz="3200" dirty="0">
                <a:solidFill>
                  <a:srgbClr val="00B0F0"/>
                </a:solidFill>
              </a:rPr>
              <a:t>チームメンバー</a:t>
            </a:r>
            <a:r>
              <a:rPr lang="ja-JP" altLang="en-US" sz="2800" dirty="0">
                <a:solidFill>
                  <a:srgbClr val="00B0F0"/>
                </a:solidFill>
              </a:rPr>
              <a:t>の作業</a:t>
            </a:r>
            <a:endParaRPr kumimoji="1" lang="ja-JP" altLang="en-US" sz="2800" dirty="0">
              <a:solidFill>
                <a:srgbClr val="00B0F0"/>
              </a:solidFill>
            </a:endParaRPr>
          </a:p>
        </p:txBody>
      </p:sp>
    </p:spTree>
    <p:extLst>
      <p:ext uri="{BB962C8B-B14F-4D97-AF65-F5344CB8AC3E}">
        <p14:creationId xmlns:p14="http://schemas.microsoft.com/office/powerpoint/2010/main" val="302007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48FF5B-22C5-0BCB-46A3-EBC2B4A8907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9FC1025-422B-7497-6BF4-277CC8B0C7A1}"/>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36EF9083-16B9-B5FA-194D-13052ED3799B}"/>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そもそも「</a:t>
            </a:r>
            <a:r>
              <a:rPr lang="ja-JP" altLang="en-US" b="1" dirty="0">
                <a:solidFill>
                  <a:srgbClr val="FF00FF"/>
                </a:solidFill>
              </a:rPr>
              <a:t>リポジトリ</a:t>
            </a:r>
            <a:r>
              <a:rPr lang="ja-JP" altLang="en-US" dirty="0"/>
              <a:t>」って何？</a:t>
            </a:r>
            <a:br>
              <a:rPr lang="en-US" altLang="ja-JP" dirty="0"/>
            </a:br>
            <a:br>
              <a:rPr lang="en-US" altLang="ja-JP" dirty="0"/>
            </a:br>
            <a:r>
              <a:rPr lang="ja-JP" altLang="en-US" dirty="0"/>
              <a:t>開発に必要なファイルやフォルダの</a:t>
            </a:r>
            <a:r>
              <a:rPr lang="ja-JP" altLang="en-US" b="1" dirty="0">
                <a:solidFill>
                  <a:srgbClr val="00B0F0"/>
                </a:solidFill>
              </a:rPr>
              <a:t>保存場所</a:t>
            </a:r>
            <a:r>
              <a:rPr lang="ja-JP" altLang="en-US" dirty="0"/>
              <a:t>のこと</a:t>
            </a:r>
            <a:br>
              <a:rPr lang="en-US" altLang="ja-JP" dirty="0"/>
            </a:br>
            <a:endParaRPr lang="en-US" altLang="ja-JP" dirty="0"/>
          </a:p>
          <a:p>
            <a:r>
              <a:rPr lang="ja-JP" altLang="en-US" b="1" dirty="0">
                <a:solidFill>
                  <a:srgbClr val="FF00FF"/>
                </a:solidFill>
              </a:rPr>
              <a:t>リポジトリ</a:t>
            </a:r>
            <a:r>
              <a:rPr lang="ja-JP" altLang="en-US" dirty="0"/>
              <a:t>は</a:t>
            </a:r>
            <a:r>
              <a:rPr lang="en-US" altLang="ja-JP" dirty="0"/>
              <a:t>2</a:t>
            </a:r>
            <a:r>
              <a:rPr lang="ja-JP" altLang="en-US" dirty="0"/>
              <a:t>種類ある！</a:t>
            </a:r>
            <a:br>
              <a:rPr lang="en-US" altLang="ja-JP" dirty="0"/>
            </a:br>
            <a:br>
              <a:rPr lang="en-US" altLang="ja-JP" dirty="0"/>
            </a:br>
            <a:r>
              <a:rPr lang="ja-JP" altLang="en-US" b="1" dirty="0">
                <a:solidFill>
                  <a:srgbClr val="0070C0"/>
                </a:solidFill>
              </a:rPr>
              <a:t>ローカル</a:t>
            </a:r>
            <a:r>
              <a:rPr lang="ja-JP" altLang="en-US" dirty="0"/>
              <a:t>リポジトリ：</a:t>
            </a:r>
            <a:r>
              <a:rPr lang="en-US" altLang="ja-JP" dirty="0"/>
              <a:t>	PC</a:t>
            </a:r>
            <a:r>
              <a:rPr lang="ja-JP" altLang="en-US" dirty="0"/>
              <a:t>内の保存場所</a:t>
            </a:r>
            <a:br>
              <a:rPr lang="en-US" altLang="ja-JP" dirty="0"/>
            </a:br>
            <a:br>
              <a:rPr lang="en-US" altLang="ja-JP" dirty="0"/>
            </a:br>
            <a:r>
              <a:rPr lang="ja-JP" altLang="en-US" b="1" dirty="0">
                <a:solidFill>
                  <a:srgbClr val="00B050"/>
                </a:solidFill>
              </a:rPr>
              <a:t>リモート</a:t>
            </a:r>
            <a:r>
              <a:rPr lang="ja-JP" altLang="en-US" dirty="0"/>
              <a:t>リポジトリ：</a:t>
            </a:r>
            <a:r>
              <a:rPr lang="en-US" altLang="ja-JP" dirty="0"/>
              <a:t>	GitHub.com</a:t>
            </a:r>
            <a:r>
              <a:rPr lang="ja-JP" altLang="en-US" dirty="0"/>
              <a:t>上の保存場所</a:t>
            </a:r>
            <a:endParaRPr lang="en-US" altLang="ja-JP" dirty="0"/>
          </a:p>
        </p:txBody>
      </p:sp>
    </p:spTree>
    <p:extLst>
      <p:ext uri="{BB962C8B-B14F-4D97-AF65-F5344CB8AC3E}">
        <p14:creationId xmlns:p14="http://schemas.microsoft.com/office/powerpoint/2010/main" val="12406847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D5F494-02AF-67FC-8726-139EED3F64E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8B0A78A-5248-4875-5F13-DE3DB0A9B9F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766F1991-3453-25BC-3459-EAC781059857}"/>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リポジトリを最新に保つには？</a:t>
            </a:r>
            <a:br>
              <a:rPr lang="en-US" altLang="ja-JP" dirty="0"/>
            </a:br>
            <a:br>
              <a:rPr lang="en-US" altLang="ja-JP" dirty="0"/>
            </a:br>
            <a:r>
              <a:rPr lang="ja-JP" altLang="en-US" b="1" dirty="0">
                <a:solidFill>
                  <a:srgbClr val="0070C0"/>
                </a:solidFill>
              </a:rPr>
              <a:t>ローカル</a:t>
            </a:r>
            <a:r>
              <a:rPr lang="ja-JP" altLang="en-US" dirty="0"/>
              <a:t>リポジトリと</a:t>
            </a:r>
            <a:r>
              <a:rPr lang="ja-JP" altLang="en-US" b="1" dirty="0">
                <a:solidFill>
                  <a:srgbClr val="00B050"/>
                </a:solidFill>
              </a:rPr>
              <a:t>リモート</a:t>
            </a:r>
            <a:r>
              <a:rPr lang="ja-JP" altLang="en-US" dirty="0"/>
              <a:t>リポジトリの内容を</a:t>
            </a:r>
            <a:br>
              <a:rPr lang="en-US" altLang="ja-JP" dirty="0"/>
            </a:br>
            <a:r>
              <a:rPr lang="ja-JP" altLang="en-US" dirty="0"/>
              <a:t>全く同じに</a:t>
            </a:r>
            <a:r>
              <a:rPr lang="ja-JP" altLang="en-US" b="1" dirty="0">
                <a:solidFill>
                  <a:srgbClr val="FF0000"/>
                </a:solidFill>
              </a:rPr>
              <a:t>同期</a:t>
            </a:r>
            <a:r>
              <a:rPr lang="ja-JP" altLang="en-US" dirty="0"/>
              <a:t>する必要がある</a:t>
            </a:r>
            <a:br>
              <a:rPr lang="en-US" altLang="ja-JP" dirty="0"/>
            </a:br>
            <a:endParaRPr lang="en-US" altLang="ja-JP" dirty="0"/>
          </a:p>
          <a:p>
            <a:r>
              <a:rPr lang="ja-JP" altLang="en-US" dirty="0"/>
              <a:t>クローンしたものを編集した場合は、</a:t>
            </a:r>
            <a:r>
              <a:rPr lang="ja-JP" altLang="en-US" b="1" dirty="0">
                <a:solidFill>
                  <a:srgbClr val="0070C0"/>
                </a:solidFill>
              </a:rPr>
              <a:t>ローカル</a:t>
            </a:r>
            <a:r>
              <a:rPr lang="ja-JP" altLang="en-US" dirty="0"/>
              <a:t>の</a:t>
            </a:r>
            <a:br>
              <a:rPr lang="en-US" altLang="ja-JP" dirty="0"/>
            </a:br>
            <a:r>
              <a:rPr lang="ja-JP" altLang="en-US" dirty="0"/>
              <a:t>ほうが新しくなる</a:t>
            </a:r>
            <a:br>
              <a:rPr lang="en-US" altLang="ja-JP" dirty="0"/>
            </a:br>
            <a:br>
              <a:rPr lang="en-US" altLang="ja-JP" dirty="0"/>
            </a:br>
            <a:r>
              <a:rPr lang="ja-JP" altLang="en-US" dirty="0"/>
              <a:t>　→ </a:t>
            </a:r>
            <a:r>
              <a:rPr lang="en-US" altLang="ja-JP" b="1" dirty="0">
                <a:solidFill>
                  <a:srgbClr val="FF0000"/>
                </a:solidFill>
              </a:rPr>
              <a:t>Push</a:t>
            </a:r>
            <a:r>
              <a:rPr lang="ja-JP" altLang="en-US" dirty="0"/>
              <a:t>という作業をして</a:t>
            </a:r>
            <a:r>
              <a:rPr lang="ja-JP" altLang="en-US" b="1" dirty="0">
                <a:solidFill>
                  <a:srgbClr val="00B050"/>
                </a:solidFill>
              </a:rPr>
              <a:t>リモート</a:t>
            </a:r>
            <a:r>
              <a:rPr lang="ja-JP" altLang="en-US" dirty="0"/>
              <a:t>も最新にする</a:t>
            </a:r>
            <a:endParaRPr lang="en-US" altLang="ja-JP" dirty="0"/>
          </a:p>
        </p:txBody>
      </p:sp>
    </p:spTree>
    <p:extLst>
      <p:ext uri="{BB962C8B-B14F-4D97-AF65-F5344CB8AC3E}">
        <p14:creationId xmlns:p14="http://schemas.microsoft.com/office/powerpoint/2010/main" val="42233673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AB9EC4-34CA-475C-9CA4-0DE07EC7970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569ABE8-51E8-6B4C-624F-6FFA4531F2C3}"/>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7A4D9E96-B490-816A-85B7-C9C170B50A4D}"/>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共同開発している誰かが</a:t>
            </a:r>
            <a:r>
              <a:rPr lang="en-US" altLang="ja-JP" dirty="0"/>
              <a:t>Push</a:t>
            </a:r>
            <a:r>
              <a:rPr lang="ja-JP" altLang="en-US" dirty="0"/>
              <a:t>したことで</a:t>
            </a:r>
            <a:r>
              <a:rPr lang="ja-JP" altLang="en-US" b="1" dirty="0">
                <a:solidFill>
                  <a:srgbClr val="00B050"/>
                </a:solidFill>
              </a:rPr>
              <a:t>リモート</a:t>
            </a:r>
            <a:r>
              <a:rPr lang="ja-JP" altLang="en-US" dirty="0"/>
              <a:t>のほうが自分の</a:t>
            </a:r>
            <a:r>
              <a:rPr lang="en-US" altLang="ja-JP" dirty="0"/>
              <a:t>PC</a:t>
            </a:r>
            <a:r>
              <a:rPr lang="ja-JP" altLang="en-US" dirty="0"/>
              <a:t>内の</a:t>
            </a:r>
            <a:r>
              <a:rPr lang="ja-JP" altLang="en-US" b="1" dirty="0">
                <a:solidFill>
                  <a:srgbClr val="0070C0"/>
                </a:solidFill>
              </a:rPr>
              <a:t>ローカル</a:t>
            </a:r>
            <a:r>
              <a:rPr lang="ja-JP" altLang="en-US" dirty="0"/>
              <a:t>リポジトリより</a:t>
            </a:r>
            <a:br>
              <a:rPr lang="en-US" altLang="ja-JP" dirty="0"/>
            </a:br>
            <a:r>
              <a:rPr lang="ja-JP" altLang="en-US" dirty="0"/>
              <a:t>新しくなってしまった場合</a:t>
            </a:r>
            <a:br>
              <a:rPr lang="en-US" altLang="ja-JP" dirty="0"/>
            </a:br>
            <a:br>
              <a:rPr lang="en-US" altLang="ja-JP" dirty="0"/>
            </a:br>
            <a:r>
              <a:rPr lang="ja-JP" altLang="en-US" dirty="0"/>
              <a:t>　→ </a:t>
            </a:r>
            <a:r>
              <a:rPr lang="en-US" altLang="ja-JP" b="1" dirty="0">
                <a:solidFill>
                  <a:srgbClr val="FF0000"/>
                </a:solidFill>
              </a:rPr>
              <a:t>Pull</a:t>
            </a:r>
            <a:r>
              <a:rPr lang="ja-JP" altLang="en-US" dirty="0"/>
              <a:t>という作業をして</a:t>
            </a:r>
            <a:r>
              <a:rPr lang="ja-JP" altLang="en-US" b="1" dirty="0">
                <a:solidFill>
                  <a:srgbClr val="0070C0"/>
                </a:solidFill>
              </a:rPr>
              <a:t>ローカル</a:t>
            </a:r>
            <a:r>
              <a:rPr lang="ja-JP" altLang="en-US" dirty="0"/>
              <a:t>を最新に</a:t>
            </a:r>
            <a:endParaRPr lang="en-US" altLang="ja-JP" dirty="0"/>
          </a:p>
        </p:txBody>
      </p:sp>
      <p:pic>
        <p:nvPicPr>
          <p:cNvPr id="4" name="図 3">
            <a:extLst>
              <a:ext uri="{FF2B5EF4-FFF2-40B4-BE49-F238E27FC236}">
                <a16:creationId xmlns:a16="http://schemas.microsoft.com/office/drawing/2014/main" id="{07FDB417-7AD8-4939-D290-833216B6BFC7}"/>
              </a:ext>
            </a:extLst>
          </p:cNvPr>
          <p:cNvPicPr>
            <a:picLocks noChangeAspect="1"/>
          </p:cNvPicPr>
          <p:nvPr/>
        </p:nvPicPr>
        <p:blipFill>
          <a:blip r:embed="rId2"/>
          <a:stretch>
            <a:fillRect/>
          </a:stretch>
        </p:blipFill>
        <p:spPr>
          <a:xfrm>
            <a:off x="2161626" y="3992610"/>
            <a:ext cx="7868748" cy="2705478"/>
          </a:xfrm>
          <a:prstGeom prst="rect">
            <a:avLst/>
          </a:prstGeom>
          <a:ln>
            <a:solidFill>
              <a:schemeClr val="tx1"/>
            </a:solidFill>
          </a:ln>
        </p:spPr>
      </p:pic>
      <p:sp>
        <p:nvSpPr>
          <p:cNvPr id="5" name="正方形/長方形 4">
            <a:extLst>
              <a:ext uri="{FF2B5EF4-FFF2-40B4-BE49-F238E27FC236}">
                <a16:creationId xmlns:a16="http://schemas.microsoft.com/office/drawing/2014/main" id="{F8516ECB-79DB-6C48-2919-0B1EE5757645}"/>
              </a:ext>
            </a:extLst>
          </p:cNvPr>
          <p:cNvSpPr/>
          <p:nvPr/>
        </p:nvSpPr>
        <p:spPr>
          <a:xfrm>
            <a:off x="8483767" y="5764773"/>
            <a:ext cx="990973" cy="37338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995708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800AA4-53B3-0B2D-A37E-C79783FADF8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08DA3C6-33F9-008F-E38D-BE1465757B0A}"/>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D7A0D439-FB11-409B-6F36-FB0B97D0D4A8}"/>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b="1" dirty="0">
                <a:solidFill>
                  <a:srgbClr val="FF0000"/>
                </a:solidFill>
              </a:rPr>
              <a:t>Push</a:t>
            </a:r>
            <a:br>
              <a:rPr lang="en-US" altLang="ja-JP" dirty="0"/>
            </a:br>
            <a:r>
              <a:rPr lang="ja-JP" altLang="en-US" b="1" dirty="0">
                <a:solidFill>
                  <a:srgbClr val="0070C0"/>
                </a:solidFill>
              </a:rPr>
              <a:t>ローカル</a:t>
            </a:r>
            <a:r>
              <a:rPr lang="ja-JP" altLang="en-US" dirty="0"/>
              <a:t>リポジトリの更新内容を</a:t>
            </a:r>
            <a:r>
              <a:rPr lang="ja-JP" altLang="en-US" b="1" dirty="0">
                <a:solidFill>
                  <a:srgbClr val="00B050"/>
                </a:solidFill>
              </a:rPr>
              <a:t>リモート</a:t>
            </a:r>
            <a:r>
              <a:rPr lang="ja-JP" altLang="en-US" dirty="0"/>
              <a:t>リポジトリへコピー（</a:t>
            </a:r>
            <a:r>
              <a:rPr lang="ja-JP" altLang="en-US" b="1" dirty="0">
                <a:solidFill>
                  <a:srgbClr val="0070C0"/>
                </a:solidFill>
              </a:rPr>
              <a:t>ローカル</a:t>
            </a:r>
            <a:r>
              <a:rPr lang="ja-JP" altLang="en-US" dirty="0">
                <a:solidFill>
                  <a:srgbClr val="0070C0"/>
                </a:solidFill>
              </a:rPr>
              <a:t>　</a:t>
            </a:r>
            <a:r>
              <a:rPr lang="ja-JP" altLang="en-US" dirty="0"/>
              <a:t>→</a:t>
            </a:r>
            <a:r>
              <a:rPr lang="ja-JP" altLang="en-US" dirty="0">
                <a:solidFill>
                  <a:srgbClr val="0070C0"/>
                </a:solidFill>
              </a:rPr>
              <a:t>　</a:t>
            </a:r>
            <a:r>
              <a:rPr lang="ja-JP" altLang="en-US" b="1" dirty="0">
                <a:solidFill>
                  <a:srgbClr val="00B050"/>
                </a:solidFill>
              </a:rPr>
              <a:t>リモート</a:t>
            </a:r>
            <a:r>
              <a:rPr lang="ja-JP" altLang="en-US" dirty="0"/>
              <a:t>）</a:t>
            </a:r>
            <a:br>
              <a:rPr lang="en-US" altLang="ja-JP" dirty="0"/>
            </a:br>
            <a:br>
              <a:rPr lang="en-US" altLang="ja-JP" dirty="0"/>
            </a:br>
            <a:endParaRPr lang="en-US" altLang="ja-JP" dirty="0"/>
          </a:p>
          <a:p>
            <a:r>
              <a:rPr lang="en-US" altLang="ja-JP" b="1" dirty="0">
                <a:solidFill>
                  <a:srgbClr val="FF0000"/>
                </a:solidFill>
              </a:rPr>
              <a:t>Pull</a:t>
            </a:r>
            <a:br>
              <a:rPr lang="en-US" altLang="ja-JP" dirty="0"/>
            </a:br>
            <a:r>
              <a:rPr lang="ja-JP" altLang="en-US" b="1" dirty="0">
                <a:solidFill>
                  <a:srgbClr val="00B050"/>
                </a:solidFill>
              </a:rPr>
              <a:t>リモート</a:t>
            </a:r>
            <a:r>
              <a:rPr lang="ja-JP" altLang="en-US" dirty="0"/>
              <a:t>リポジトリから最新の内容を</a:t>
            </a:r>
            <a:r>
              <a:rPr lang="ja-JP" altLang="en-US" b="1" dirty="0">
                <a:solidFill>
                  <a:srgbClr val="0070C0"/>
                </a:solidFill>
              </a:rPr>
              <a:t>ローカル</a:t>
            </a:r>
            <a:r>
              <a:rPr lang="ja-JP" altLang="en-US" dirty="0"/>
              <a:t>リポジトリへコピー（</a:t>
            </a:r>
            <a:r>
              <a:rPr lang="ja-JP" altLang="en-US" b="1" dirty="0">
                <a:solidFill>
                  <a:srgbClr val="00B050"/>
                </a:solidFill>
              </a:rPr>
              <a:t>リモート</a:t>
            </a:r>
            <a:r>
              <a:rPr lang="ja-JP" altLang="en-US" dirty="0">
                <a:solidFill>
                  <a:srgbClr val="0070C0"/>
                </a:solidFill>
              </a:rPr>
              <a:t>　</a:t>
            </a:r>
            <a:r>
              <a:rPr lang="ja-JP" altLang="en-US" dirty="0"/>
              <a:t>→</a:t>
            </a:r>
            <a:r>
              <a:rPr lang="ja-JP" altLang="en-US" dirty="0">
                <a:solidFill>
                  <a:srgbClr val="0070C0"/>
                </a:solidFill>
              </a:rPr>
              <a:t>　</a:t>
            </a:r>
            <a:r>
              <a:rPr lang="ja-JP" altLang="en-US" b="1" dirty="0">
                <a:solidFill>
                  <a:srgbClr val="0070C0"/>
                </a:solidFill>
              </a:rPr>
              <a:t>ローカル</a:t>
            </a:r>
            <a:r>
              <a:rPr lang="ja-JP" altLang="en-US" dirty="0"/>
              <a:t>）</a:t>
            </a:r>
            <a:br>
              <a:rPr lang="en-US" altLang="ja-JP" dirty="0"/>
            </a:br>
            <a:endParaRPr lang="en-US" altLang="ja-JP" dirty="0"/>
          </a:p>
        </p:txBody>
      </p:sp>
      <p:pic>
        <p:nvPicPr>
          <p:cNvPr id="4" name="図 3">
            <a:extLst>
              <a:ext uri="{FF2B5EF4-FFF2-40B4-BE49-F238E27FC236}">
                <a16:creationId xmlns:a16="http://schemas.microsoft.com/office/drawing/2014/main" id="{846CF446-6944-2E1E-AFD9-57BF552B01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1465" y="2860743"/>
            <a:ext cx="1219200" cy="1219200"/>
          </a:xfrm>
          <a:prstGeom prst="rect">
            <a:avLst/>
          </a:prstGeom>
        </p:spPr>
      </p:pic>
      <p:pic>
        <p:nvPicPr>
          <p:cNvPr id="6" name="図 5">
            <a:extLst>
              <a:ext uri="{FF2B5EF4-FFF2-40B4-BE49-F238E27FC236}">
                <a16:creationId xmlns:a16="http://schemas.microsoft.com/office/drawing/2014/main" id="{C6569C93-8113-7CD6-38DC-F8FD89F7CE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1641" y="2860743"/>
            <a:ext cx="1219200" cy="1219200"/>
          </a:xfrm>
          <a:prstGeom prst="rect">
            <a:avLst/>
          </a:prstGeom>
        </p:spPr>
      </p:pic>
      <p:sp>
        <p:nvSpPr>
          <p:cNvPr id="7" name="矢印: 右 6">
            <a:extLst>
              <a:ext uri="{FF2B5EF4-FFF2-40B4-BE49-F238E27FC236}">
                <a16:creationId xmlns:a16="http://schemas.microsoft.com/office/drawing/2014/main" id="{F222C767-8518-1CE2-7F1B-168564F32444}"/>
              </a:ext>
            </a:extLst>
          </p:cNvPr>
          <p:cNvSpPr/>
          <p:nvPr/>
        </p:nvSpPr>
        <p:spPr>
          <a:xfrm>
            <a:off x="4893013" y="3297677"/>
            <a:ext cx="933855" cy="5739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a:extLst>
              <a:ext uri="{FF2B5EF4-FFF2-40B4-BE49-F238E27FC236}">
                <a16:creationId xmlns:a16="http://schemas.microsoft.com/office/drawing/2014/main" id="{AAB221C1-4E86-B6D3-82AA-D0B3A034C5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1465" y="5564648"/>
            <a:ext cx="1219200" cy="1219200"/>
          </a:xfrm>
          <a:prstGeom prst="rect">
            <a:avLst/>
          </a:prstGeom>
        </p:spPr>
      </p:pic>
      <p:pic>
        <p:nvPicPr>
          <p:cNvPr id="10" name="図 9">
            <a:extLst>
              <a:ext uri="{FF2B5EF4-FFF2-40B4-BE49-F238E27FC236}">
                <a16:creationId xmlns:a16="http://schemas.microsoft.com/office/drawing/2014/main" id="{0E86F7CA-7FBC-A14F-F03A-34FA385321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1641" y="5564648"/>
            <a:ext cx="1219200" cy="1219200"/>
          </a:xfrm>
          <a:prstGeom prst="rect">
            <a:avLst/>
          </a:prstGeom>
        </p:spPr>
      </p:pic>
      <p:sp>
        <p:nvSpPr>
          <p:cNvPr id="12" name="矢印: 右 11">
            <a:extLst>
              <a:ext uri="{FF2B5EF4-FFF2-40B4-BE49-F238E27FC236}">
                <a16:creationId xmlns:a16="http://schemas.microsoft.com/office/drawing/2014/main" id="{0987139D-9EF1-6852-9B13-3743235C3ADF}"/>
              </a:ext>
            </a:extLst>
          </p:cNvPr>
          <p:cNvSpPr/>
          <p:nvPr/>
        </p:nvSpPr>
        <p:spPr>
          <a:xfrm flipH="1">
            <a:off x="4821675" y="5887282"/>
            <a:ext cx="933855" cy="573932"/>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BEF1DB00-E14E-20EB-E4D8-F45D934D4D86}"/>
              </a:ext>
            </a:extLst>
          </p:cNvPr>
          <p:cNvSpPr txBox="1"/>
          <p:nvPr/>
        </p:nvSpPr>
        <p:spPr>
          <a:xfrm>
            <a:off x="2606026" y="3198167"/>
            <a:ext cx="566181" cy="461665"/>
          </a:xfrm>
          <a:prstGeom prst="rect">
            <a:avLst/>
          </a:prstGeom>
          <a:noFill/>
        </p:spPr>
        <p:txBody>
          <a:bodyPr wrap="none" rtlCol="0">
            <a:spAutoFit/>
          </a:bodyPr>
          <a:lstStyle/>
          <a:p>
            <a:r>
              <a:rPr kumimoji="1" lang="en-US" altLang="ja-JP" sz="2400" dirty="0"/>
              <a:t>PC</a:t>
            </a:r>
            <a:endParaRPr kumimoji="1" lang="ja-JP" altLang="en-US" sz="2400" dirty="0"/>
          </a:p>
        </p:txBody>
      </p:sp>
      <p:sp>
        <p:nvSpPr>
          <p:cNvPr id="14" name="テキスト ボックス 13">
            <a:extLst>
              <a:ext uri="{FF2B5EF4-FFF2-40B4-BE49-F238E27FC236}">
                <a16:creationId xmlns:a16="http://schemas.microsoft.com/office/drawing/2014/main" id="{36723F9A-3BE5-5E57-A30C-A654B4C3ABA4}"/>
              </a:ext>
            </a:extLst>
          </p:cNvPr>
          <p:cNvSpPr txBox="1"/>
          <p:nvPr/>
        </p:nvSpPr>
        <p:spPr>
          <a:xfrm>
            <a:off x="2606025" y="5877601"/>
            <a:ext cx="566181" cy="461665"/>
          </a:xfrm>
          <a:prstGeom prst="rect">
            <a:avLst/>
          </a:prstGeom>
          <a:noFill/>
        </p:spPr>
        <p:txBody>
          <a:bodyPr wrap="none" rtlCol="0">
            <a:spAutoFit/>
          </a:bodyPr>
          <a:lstStyle/>
          <a:p>
            <a:r>
              <a:rPr kumimoji="1" lang="en-US" altLang="ja-JP" sz="2400" dirty="0"/>
              <a:t>PC</a:t>
            </a:r>
            <a:endParaRPr kumimoji="1" lang="ja-JP" altLang="en-US" sz="2400" dirty="0"/>
          </a:p>
        </p:txBody>
      </p:sp>
      <p:sp>
        <p:nvSpPr>
          <p:cNvPr id="15" name="テキスト ボックス 14">
            <a:extLst>
              <a:ext uri="{FF2B5EF4-FFF2-40B4-BE49-F238E27FC236}">
                <a16:creationId xmlns:a16="http://schemas.microsoft.com/office/drawing/2014/main" id="{7D544C77-4957-D560-5A22-26E6F28BFFF0}"/>
              </a:ext>
            </a:extLst>
          </p:cNvPr>
          <p:cNvSpPr txBox="1"/>
          <p:nvPr/>
        </p:nvSpPr>
        <p:spPr>
          <a:xfrm>
            <a:off x="7470841" y="3198166"/>
            <a:ext cx="1329210" cy="461665"/>
          </a:xfrm>
          <a:prstGeom prst="rect">
            <a:avLst/>
          </a:prstGeom>
          <a:noFill/>
        </p:spPr>
        <p:txBody>
          <a:bodyPr wrap="none" rtlCol="0">
            <a:spAutoFit/>
          </a:bodyPr>
          <a:lstStyle/>
          <a:p>
            <a:r>
              <a:rPr kumimoji="1" lang="en-US" altLang="ja-JP" sz="2400" dirty="0"/>
              <a:t>GitHub</a:t>
            </a:r>
            <a:endParaRPr kumimoji="1" lang="ja-JP" altLang="en-US" sz="2400" dirty="0"/>
          </a:p>
        </p:txBody>
      </p:sp>
      <p:sp>
        <p:nvSpPr>
          <p:cNvPr id="18" name="テキスト ボックス 17">
            <a:extLst>
              <a:ext uri="{FF2B5EF4-FFF2-40B4-BE49-F238E27FC236}">
                <a16:creationId xmlns:a16="http://schemas.microsoft.com/office/drawing/2014/main" id="{AD9A69DE-61F3-9410-8C3A-714465043A59}"/>
              </a:ext>
            </a:extLst>
          </p:cNvPr>
          <p:cNvSpPr txBox="1"/>
          <p:nvPr/>
        </p:nvSpPr>
        <p:spPr>
          <a:xfrm>
            <a:off x="7509747" y="5877601"/>
            <a:ext cx="1329210" cy="461665"/>
          </a:xfrm>
          <a:prstGeom prst="rect">
            <a:avLst/>
          </a:prstGeom>
          <a:noFill/>
        </p:spPr>
        <p:txBody>
          <a:bodyPr wrap="none" rtlCol="0">
            <a:spAutoFit/>
          </a:bodyPr>
          <a:lstStyle/>
          <a:p>
            <a:r>
              <a:rPr kumimoji="1" lang="en-US" altLang="ja-JP" sz="2400" dirty="0"/>
              <a:t>GitHub</a:t>
            </a:r>
            <a:endParaRPr kumimoji="1" lang="ja-JP" altLang="en-US" sz="2400" dirty="0"/>
          </a:p>
        </p:txBody>
      </p:sp>
    </p:spTree>
    <p:extLst>
      <p:ext uri="{BB962C8B-B14F-4D97-AF65-F5344CB8AC3E}">
        <p14:creationId xmlns:p14="http://schemas.microsoft.com/office/powerpoint/2010/main" val="28820625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312B91-851C-AB68-AD78-DE4229750A9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EA2A0F8-8D14-4BB6-3FA6-10B245A9EB39}"/>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C7F961AF-90B6-3D4A-9C01-7CDB82B95CE7}"/>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0070C0"/>
                </a:solidFill>
              </a:rPr>
              <a:t>ローカル</a:t>
            </a:r>
            <a:r>
              <a:rPr lang="ja-JP" altLang="en-US" dirty="0"/>
              <a:t>と</a:t>
            </a:r>
            <a:r>
              <a:rPr lang="ja-JP" altLang="en-US" b="1" dirty="0">
                <a:solidFill>
                  <a:srgbClr val="00B050"/>
                </a:solidFill>
              </a:rPr>
              <a:t>リモート</a:t>
            </a:r>
            <a:r>
              <a:rPr lang="ja-JP" altLang="en-US" dirty="0"/>
              <a:t>のどちらが新しいかわからない</a:t>
            </a:r>
            <a:br>
              <a:rPr lang="en-US" altLang="ja-JP" dirty="0"/>
            </a:br>
            <a:r>
              <a:rPr lang="ja-JP" altLang="en-US" dirty="0"/>
              <a:t>ときは</a:t>
            </a:r>
            <a:r>
              <a:rPr lang="en-US" altLang="ja-JP" dirty="0"/>
              <a:t>[</a:t>
            </a:r>
            <a:r>
              <a:rPr lang="en-US" altLang="ja-JP" dirty="0">
                <a:solidFill>
                  <a:srgbClr val="FF0000"/>
                </a:solidFill>
              </a:rPr>
              <a:t>Fetch</a:t>
            </a:r>
            <a:r>
              <a:rPr lang="en-US" altLang="ja-JP" dirty="0"/>
              <a:t>]</a:t>
            </a:r>
            <a:r>
              <a:rPr lang="ja-JP" altLang="en-US" dirty="0"/>
              <a:t>することでどちらが最新かを判定してくれる</a:t>
            </a:r>
            <a:br>
              <a:rPr lang="en-US" altLang="ja-JP" dirty="0"/>
            </a:br>
            <a:br>
              <a:rPr lang="en-US" altLang="ja-JP" dirty="0"/>
            </a:br>
            <a:br>
              <a:rPr lang="en-US" altLang="ja-JP" dirty="0"/>
            </a:br>
            <a:br>
              <a:rPr lang="en-US" altLang="ja-JP" dirty="0"/>
            </a:br>
            <a:br>
              <a:rPr lang="en-US" altLang="ja-JP" dirty="0"/>
            </a:br>
            <a:br>
              <a:rPr lang="en-US" altLang="ja-JP" dirty="0"/>
            </a:br>
            <a:r>
              <a:rPr lang="en-US" altLang="ja-JP" dirty="0"/>
              <a:t>Push</a:t>
            </a:r>
            <a:r>
              <a:rPr lang="ja-JP" altLang="en-US" dirty="0"/>
              <a:t>か</a:t>
            </a:r>
            <a:r>
              <a:rPr lang="en-US" altLang="ja-JP" dirty="0"/>
              <a:t>Pull</a:t>
            </a:r>
            <a:r>
              <a:rPr lang="ja-JP" altLang="en-US" dirty="0"/>
              <a:t>かわからない場合は</a:t>
            </a:r>
            <a:r>
              <a:rPr lang="en-US" altLang="ja-JP" dirty="0"/>
              <a:t>Fetch</a:t>
            </a:r>
            <a:r>
              <a:rPr lang="ja-JP" altLang="en-US" dirty="0"/>
              <a:t>をする！</a:t>
            </a:r>
            <a:endParaRPr lang="en-US" altLang="ja-JP" dirty="0"/>
          </a:p>
        </p:txBody>
      </p:sp>
      <p:pic>
        <p:nvPicPr>
          <p:cNvPr id="4" name="図 3">
            <a:extLst>
              <a:ext uri="{FF2B5EF4-FFF2-40B4-BE49-F238E27FC236}">
                <a16:creationId xmlns:a16="http://schemas.microsoft.com/office/drawing/2014/main" id="{4EE8322F-77F5-854F-B014-AB9A02086A8C}"/>
              </a:ext>
            </a:extLst>
          </p:cNvPr>
          <p:cNvPicPr>
            <a:picLocks noChangeAspect="1"/>
          </p:cNvPicPr>
          <p:nvPr/>
        </p:nvPicPr>
        <p:blipFill>
          <a:blip r:embed="rId2"/>
          <a:stretch>
            <a:fillRect/>
          </a:stretch>
        </p:blipFill>
        <p:spPr>
          <a:xfrm>
            <a:off x="436484" y="3351178"/>
            <a:ext cx="11319031" cy="1609928"/>
          </a:xfrm>
          <a:prstGeom prst="rect">
            <a:avLst/>
          </a:prstGeom>
          <a:ln>
            <a:solidFill>
              <a:schemeClr val="tx1"/>
            </a:solidFill>
          </a:ln>
        </p:spPr>
      </p:pic>
      <p:sp>
        <p:nvSpPr>
          <p:cNvPr id="5" name="正方形/長方形 4">
            <a:extLst>
              <a:ext uri="{FF2B5EF4-FFF2-40B4-BE49-F238E27FC236}">
                <a16:creationId xmlns:a16="http://schemas.microsoft.com/office/drawing/2014/main" id="{6FBA5772-810E-8DAF-A692-8BF8FBCB18DB}"/>
              </a:ext>
            </a:extLst>
          </p:cNvPr>
          <p:cNvSpPr/>
          <p:nvPr/>
        </p:nvSpPr>
        <p:spPr>
          <a:xfrm>
            <a:off x="7763002" y="3681367"/>
            <a:ext cx="3686453" cy="80308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下 5">
            <a:extLst>
              <a:ext uri="{FF2B5EF4-FFF2-40B4-BE49-F238E27FC236}">
                <a16:creationId xmlns:a16="http://schemas.microsoft.com/office/drawing/2014/main" id="{D0EB9210-90FE-C76A-1779-BEA3EA824676}"/>
              </a:ext>
            </a:extLst>
          </p:cNvPr>
          <p:cNvSpPr/>
          <p:nvPr/>
        </p:nvSpPr>
        <p:spPr>
          <a:xfrm>
            <a:off x="9406647" y="2874523"/>
            <a:ext cx="437744" cy="73443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484521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088498-6076-3DEE-5375-50C62ABA6051}"/>
            </a:ext>
          </a:extLst>
        </p:cNvPr>
        <p:cNvGrpSpPr/>
        <p:nvPr/>
      </p:nvGrpSpPr>
      <p:grpSpPr>
        <a:xfrm>
          <a:off x="0" y="0"/>
          <a:ext cx="0" cy="0"/>
          <a:chOff x="0" y="0"/>
          <a:chExt cx="0" cy="0"/>
        </a:xfrm>
      </p:grpSpPr>
      <p:sp>
        <p:nvSpPr>
          <p:cNvPr id="3" name="正方形/長方形 2">
            <a:extLst>
              <a:ext uri="{FF2B5EF4-FFF2-40B4-BE49-F238E27FC236}">
                <a16:creationId xmlns:a16="http://schemas.microsoft.com/office/drawing/2014/main" id="{C843019D-F32D-7698-CC1E-756274E4BB3C}"/>
              </a:ext>
            </a:extLst>
          </p:cNvPr>
          <p:cNvSpPr/>
          <p:nvPr/>
        </p:nvSpPr>
        <p:spPr>
          <a:xfrm>
            <a:off x="838200" y="1381328"/>
            <a:ext cx="10515600" cy="1634246"/>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3819E149-9E96-0881-A746-16E681F4E629}"/>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DA1AE539-F99E-9A38-5230-2BFBF70C5449}"/>
              </a:ext>
            </a:extLst>
          </p:cNvPr>
          <p:cNvSpPr txBox="1">
            <a:spLocks/>
          </p:cNvSpPr>
          <p:nvPr/>
        </p:nvSpPr>
        <p:spPr>
          <a:xfrm>
            <a:off x="838200" y="1376038"/>
            <a:ext cx="10515600" cy="54819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b="1" dirty="0">
                <a:solidFill>
                  <a:srgbClr val="FF0000"/>
                </a:solidFill>
              </a:rPr>
              <a:t>Push</a:t>
            </a:r>
            <a:br>
              <a:rPr lang="en-US" altLang="ja-JP" dirty="0"/>
            </a:br>
            <a:r>
              <a:rPr lang="ja-JP" altLang="en-US" dirty="0">
                <a:solidFill>
                  <a:srgbClr val="0070C0"/>
                </a:solidFill>
              </a:rPr>
              <a:t>ローカル</a:t>
            </a:r>
            <a:r>
              <a:rPr lang="ja-JP" altLang="en-US" dirty="0"/>
              <a:t>リポジトリの更新内容を</a:t>
            </a:r>
            <a:r>
              <a:rPr lang="ja-JP" altLang="en-US" dirty="0">
                <a:solidFill>
                  <a:srgbClr val="00B050"/>
                </a:solidFill>
              </a:rPr>
              <a:t>リモート</a:t>
            </a:r>
            <a:r>
              <a:rPr lang="ja-JP" altLang="en-US" dirty="0"/>
              <a:t>リポジトリへコピー（</a:t>
            </a:r>
            <a:r>
              <a:rPr lang="ja-JP" altLang="en-US" dirty="0">
                <a:solidFill>
                  <a:srgbClr val="0070C0"/>
                </a:solidFill>
              </a:rPr>
              <a:t>ローカル　</a:t>
            </a:r>
            <a:r>
              <a:rPr lang="ja-JP" altLang="en-US" dirty="0"/>
              <a:t>→</a:t>
            </a:r>
            <a:r>
              <a:rPr lang="ja-JP" altLang="en-US" dirty="0">
                <a:solidFill>
                  <a:srgbClr val="0070C0"/>
                </a:solidFill>
              </a:rPr>
              <a:t>　</a:t>
            </a:r>
            <a:r>
              <a:rPr lang="ja-JP" altLang="en-US" dirty="0">
                <a:solidFill>
                  <a:srgbClr val="00B050"/>
                </a:solidFill>
              </a:rPr>
              <a:t>リモート</a:t>
            </a:r>
            <a:r>
              <a:rPr lang="ja-JP" altLang="en-US" dirty="0"/>
              <a:t>）</a:t>
            </a:r>
            <a:br>
              <a:rPr lang="en-US" altLang="ja-JP" dirty="0"/>
            </a:br>
            <a:br>
              <a:rPr lang="en-US" altLang="ja-JP" dirty="0"/>
            </a:br>
            <a:r>
              <a:rPr lang="en-US" altLang="ja-JP" dirty="0"/>
              <a:t>Push</a:t>
            </a:r>
            <a:r>
              <a:rPr lang="ja-JP" altLang="en-US" dirty="0"/>
              <a:t>する前に</a:t>
            </a:r>
            <a:r>
              <a:rPr lang="ja-JP" altLang="en-US" b="1" dirty="0">
                <a:solidFill>
                  <a:srgbClr val="FF0000"/>
                </a:solidFill>
              </a:rPr>
              <a:t>コミット</a:t>
            </a:r>
            <a:r>
              <a:rPr lang="ja-JP" altLang="en-US" dirty="0">
                <a:solidFill>
                  <a:srgbClr val="FF0000"/>
                </a:solidFill>
              </a:rPr>
              <a:t>（</a:t>
            </a:r>
            <a:r>
              <a:rPr lang="en-US" altLang="ja-JP" dirty="0">
                <a:solidFill>
                  <a:srgbClr val="FF0000"/>
                </a:solidFill>
              </a:rPr>
              <a:t>Commit</a:t>
            </a:r>
            <a:r>
              <a:rPr lang="ja-JP" altLang="en-US" dirty="0">
                <a:solidFill>
                  <a:srgbClr val="FF0000"/>
                </a:solidFill>
              </a:rPr>
              <a:t>）</a:t>
            </a:r>
            <a:r>
              <a:rPr lang="ja-JP" altLang="en-US" dirty="0"/>
              <a:t>する</a:t>
            </a:r>
            <a:br>
              <a:rPr lang="en-US" altLang="ja-JP" dirty="0"/>
            </a:br>
            <a:r>
              <a:rPr lang="ja-JP" altLang="en-US" dirty="0"/>
              <a:t>必要がある</a:t>
            </a:r>
            <a:r>
              <a:rPr lang="ja-JP" altLang="en-US" b="1" dirty="0"/>
              <a:t>（必須作業！）</a:t>
            </a:r>
            <a:br>
              <a:rPr lang="en-US" altLang="ja-JP" b="1" dirty="0"/>
            </a:br>
            <a:br>
              <a:rPr lang="en-US" altLang="ja-JP" dirty="0"/>
            </a:br>
            <a:r>
              <a:rPr lang="ja-JP" altLang="en-US" b="1" dirty="0">
                <a:solidFill>
                  <a:srgbClr val="FF0000"/>
                </a:solidFill>
              </a:rPr>
              <a:t>コミット</a:t>
            </a:r>
            <a:r>
              <a:rPr lang="ja-JP" altLang="en-US" dirty="0"/>
              <a:t>は</a:t>
            </a:r>
            <a:r>
              <a:rPr lang="ja-JP" altLang="en-US" dirty="0">
                <a:solidFill>
                  <a:srgbClr val="0070C0"/>
                </a:solidFill>
              </a:rPr>
              <a:t>ローカル</a:t>
            </a:r>
            <a:r>
              <a:rPr lang="ja-JP" altLang="en-US" dirty="0"/>
              <a:t>で更新したファイルの</a:t>
            </a:r>
            <a:br>
              <a:rPr lang="en-US" altLang="ja-JP" dirty="0"/>
            </a:br>
            <a:r>
              <a:rPr lang="ja-JP" altLang="en-US" dirty="0"/>
              <a:t>中で、どれを</a:t>
            </a:r>
            <a:r>
              <a:rPr lang="ja-JP" altLang="en-US" dirty="0">
                <a:solidFill>
                  <a:srgbClr val="00B050"/>
                </a:solidFill>
              </a:rPr>
              <a:t>リモート</a:t>
            </a:r>
            <a:r>
              <a:rPr lang="ja-JP" altLang="en-US" dirty="0"/>
              <a:t>へ送信するかリストを作る</a:t>
            </a:r>
            <a:br>
              <a:rPr lang="en-US" altLang="ja-JP" dirty="0"/>
            </a:br>
            <a:r>
              <a:rPr lang="ja-JP" altLang="en-US" dirty="0"/>
              <a:t>ようなもので、同時にファイルに</a:t>
            </a:r>
            <a:r>
              <a:rPr lang="ja-JP" altLang="en-US" b="1" dirty="0">
                <a:solidFill>
                  <a:srgbClr val="FF00FF"/>
                </a:solidFill>
              </a:rPr>
              <a:t>コメントを付ける</a:t>
            </a:r>
            <a:endParaRPr lang="en-US" altLang="ja-JP" dirty="0"/>
          </a:p>
        </p:txBody>
      </p:sp>
      <p:pic>
        <p:nvPicPr>
          <p:cNvPr id="5" name="図 4">
            <a:extLst>
              <a:ext uri="{FF2B5EF4-FFF2-40B4-BE49-F238E27FC236}">
                <a16:creationId xmlns:a16="http://schemas.microsoft.com/office/drawing/2014/main" id="{78BDEF9A-5E6E-01CC-2348-250B0FC5694A}"/>
              </a:ext>
            </a:extLst>
          </p:cNvPr>
          <p:cNvPicPr>
            <a:picLocks noChangeAspect="1"/>
          </p:cNvPicPr>
          <p:nvPr/>
        </p:nvPicPr>
        <p:blipFill>
          <a:blip r:embed="rId2"/>
          <a:srcRect t="11108" r="13496"/>
          <a:stretch/>
        </p:blipFill>
        <p:spPr>
          <a:xfrm>
            <a:off x="9348964" y="2910077"/>
            <a:ext cx="2843036" cy="2345664"/>
          </a:xfrm>
          <a:prstGeom prst="rect">
            <a:avLst/>
          </a:prstGeom>
          <a:ln>
            <a:solidFill>
              <a:schemeClr val="tx1"/>
            </a:solidFill>
          </a:ln>
        </p:spPr>
      </p:pic>
      <p:sp>
        <p:nvSpPr>
          <p:cNvPr id="6" name="正方形/長方形 5">
            <a:extLst>
              <a:ext uri="{FF2B5EF4-FFF2-40B4-BE49-F238E27FC236}">
                <a16:creationId xmlns:a16="http://schemas.microsoft.com/office/drawing/2014/main" id="{7CC41836-B948-0A5F-4C4B-AD88783E1A92}"/>
              </a:ext>
            </a:extLst>
          </p:cNvPr>
          <p:cNvSpPr/>
          <p:nvPr/>
        </p:nvSpPr>
        <p:spPr>
          <a:xfrm>
            <a:off x="9688749" y="3010158"/>
            <a:ext cx="2503251" cy="41884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7A1494DC-5910-B632-26CC-15DB7871FA18}"/>
              </a:ext>
            </a:extLst>
          </p:cNvPr>
          <p:cNvSpPr/>
          <p:nvPr/>
        </p:nvSpPr>
        <p:spPr>
          <a:xfrm>
            <a:off x="9348964" y="4836899"/>
            <a:ext cx="2843036" cy="41884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78971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9EEB36-C1D5-7179-5266-316DDEFCA85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5A318B5-99B6-71B0-1D93-24F0F5253EE3}"/>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3" name="コンテンツ プレースホルダー 2">
            <a:extLst>
              <a:ext uri="{FF2B5EF4-FFF2-40B4-BE49-F238E27FC236}">
                <a16:creationId xmlns:a16="http://schemas.microsoft.com/office/drawing/2014/main" id="{B32A1A7B-102B-B1FA-F5DF-55A9E70A15EE}"/>
              </a:ext>
            </a:extLst>
          </p:cNvPr>
          <p:cNvSpPr>
            <a:spLocks noGrp="1"/>
          </p:cNvSpPr>
          <p:nvPr>
            <p:ph idx="1"/>
          </p:nvPr>
        </p:nvSpPr>
        <p:spPr/>
        <p:txBody>
          <a:bodyPr>
            <a:normAutofit/>
          </a:bodyPr>
          <a:lstStyle/>
          <a:p>
            <a:r>
              <a:rPr lang="ja-JP" altLang="en-US" dirty="0"/>
              <a:t>代表者として</a:t>
            </a:r>
            <a:r>
              <a:rPr lang="ja-JP" altLang="en-US" b="1" dirty="0">
                <a:solidFill>
                  <a:srgbClr val="FF0000"/>
                </a:solidFill>
              </a:rPr>
              <a:t>リーダー</a:t>
            </a:r>
            <a:r>
              <a:rPr lang="ja-JP" altLang="en-US" dirty="0"/>
              <a:t>もしくは</a:t>
            </a:r>
            <a:r>
              <a:rPr lang="ja-JP" altLang="en-US" b="1" dirty="0">
                <a:solidFill>
                  <a:srgbClr val="0070C0"/>
                </a:solidFill>
              </a:rPr>
              <a:t>メインプログラマ</a:t>
            </a:r>
            <a:r>
              <a:rPr lang="ja-JP" altLang="en-US" dirty="0"/>
              <a:t>のいずれかが、まずは共同作業をするリポジトリを</a:t>
            </a:r>
            <a:br>
              <a:rPr lang="en-US" altLang="ja-JP" dirty="0"/>
            </a:br>
            <a:r>
              <a:rPr lang="en-US" altLang="ja-JP" b="1" dirty="0">
                <a:solidFill>
                  <a:srgbClr val="00B050"/>
                </a:solidFill>
              </a:rPr>
              <a:t>GitHub Desktop</a:t>
            </a:r>
            <a:r>
              <a:rPr lang="ja-JP" altLang="en-US" dirty="0"/>
              <a:t>から作成する</a:t>
            </a:r>
            <a:br>
              <a:rPr lang="en-US" altLang="ja-JP" dirty="0"/>
            </a:br>
            <a:endParaRPr lang="en-US" altLang="ja-JP" dirty="0"/>
          </a:p>
          <a:p>
            <a:r>
              <a:rPr lang="en-US" altLang="ja-JP" dirty="0"/>
              <a:t>[File]</a:t>
            </a:r>
            <a:r>
              <a:rPr lang="ja-JP" altLang="en-US" dirty="0"/>
              <a:t>メニューから</a:t>
            </a:r>
            <a:r>
              <a:rPr lang="en-US" altLang="ja-JP" dirty="0"/>
              <a:t>[New repository…]</a:t>
            </a:r>
            <a:r>
              <a:rPr lang="ja-JP" altLang="en-US" dirty="0"/>
              <a:t>を</a:t>
            </a:r>
            <a:br>
              <a:rPr lang="en-US" altLang="ja-JP" dirty="0"/>
            </a:br>
            <a:r>
              <a:rPr lang="ja-JP" altLang="en-US" dirty="0"/>
              <a:t>選択する</a:t>
            </a:r>
            <a:br>
              <a:rPr lang="en-US" altLang="ja-JP" dirty="0"/>
            </a:br>
            <a:endParaRPr lang="en-US" altLang="ja-JP" dirty="0"/>
          </a:p>
          <a:p>
            <a:r>
              <a:rPr lang="ja-JP" altLang="en-US" dirty="0"/>
              <a:t>表示された画面でレポジトリ名を入力</a:t>
            </a:r>
            <a:endParaRPr lang="en-US" altLang="ja-JP" dirty="0"/>
          </a:p>
        </p:txBody>
      </p:sp>
      <p:sp>
        <p:nvSpPr>
          <p:cNvPr id="4" name="テキスト ボックス 3">
            <a:extLst>
              <a:ext uri="{FF2B5EF4-FFF2-40B4-BE49-F238E27FC236}">
                <a16:creationId xmlns:a16="http://schemas.microsoft.com/office/drawing/2014/main" id="{2A61D9E8-837D-25FA-37CC-2E949A9DFF04}"/>
              </a:ext>
            </a:extLst>
          </p:cNvPr>
          <p:cNvSpPr txBox="1"/>
          <p:nvPr/>
        </p:nvSpPr>
        <p:spPr>
          <a:xfrm>
            <a:off x="9280187" y="178485"/>
            <a:ext cx="2646878" cy="646331"/>
          </a:xfrm>
          <a:prstGeom prst="rect">
            <a:avLst/>
          </a:prstGeom>
          <a:noFill/>
          <a:ln>
            <a:solidFill>
              <a:srgbClr val="FF0000"/>
            </a:solidFill>
          </a:ln>
        </p:spPr>
        <p:txBody>
          <a:bodyPr wrap="none" rtlCol="0">
            <a:spAutoFit/>
          </a:bodyPr>
          <a:lstStyle/>
          <a:p>
            <a:r>
              <a:rPr lang="ja-JP" altLang="en-US" sz="3600" dirty="0">
                <a:solidFill>
                  <a:srgbClr val="FF0000"/>
                </a:solidFill>
              </a:rPr>
              <a:t>代表者</a:t>
            </a:r>
            <a:r>
              <a:rPr lang="ja-JP" altLang="en-US" sz="2800" dirty="0">
                <a:solidFill>
                  <a:srgbClr val="FF0000"/>
                </a:solidFill>
              </a:rPr>
              <a:t>の作業</a:t>
            </a:r>
            <a:endParaRPr kumimoji="1" lang="ja-JP" altLang="en-US" sz="2800" dirty="0">
              <a:solidFill>
                <a:srgbClr val="FF0000"/>
              </a:solidFill>
            </a:endParaRPr>
          </a:p>
        </p:txBody>
      </p:sp>
    </p:spTree>
    <p:extLst>
      <p:ext uri="{BB962C8B-B14F-4D97-AF65-F5344CB8AC3E}">
        <p14:creationId xmlns:p14="http://schemas.microsoft.com/office/powerpoint/2010/main" val="11812764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BEA9F0-9AC5-1ABC-8C92-E16255E0589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B8EB225-ACDA-5EFA-6F0E-D8928CBE3A8D}"/>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3E61EB0E-A30F-C1EE-CB09-86B294D43B1F}"/>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チーム制作を行う上で大切なこと</a:t>
            </a:r>
            <a:br>
              <a:rPr lang="en-US" altLang="ja-JP" dirty="0"/>
            </a:br>
            <a:br>
              <a:rPr lang="en-US" altLang="ja-JP" dirty="0"/>
            </a:br>
            <a:r>
              <a:rPr lang="ja-JP" altLang="en-US" dirty="0"/>
              <a:t>誰かが</a:t>
            </a:r>
            <a:r>
              <a:rPr lang="ja-JP" altLang="en-US" dirty="0">
                <a:solidFill>
                  <a:srgbClr val="00B050"/>
                </a:solidFill>
              </a:rPr>
              <a:t>リモート</a:t>
            </a:r>
            <a:r>
              <a:rPr lang="ja-JP" altLang="en-US" dirty="0"/>
              <a:t>リポジトリを勝手に更新して、</a:t>
            </a:r>
            <a:br>
              <a:rPr lang="en-US" altLang="ja-JP" dirty="0"/>
            </a:br>
            <a:r>
              <a:rPr lang="ja-JP" altLang="en-US" dirty="0"/>
              <a:t>バグのあるプログラムに更新してしまった場合、</a:t>
            </a:r>
            <a:br>
              <a:rPr lang="en-US" altLang="ja-JP" dirty="0"/>
            </a:br>
            <a:r>
              <a:rPr lang="ja-JP" altLang="en-US" dirty="0"/>
              <a:t>それを</a:t>
            </a:r>
            <a:r>
              <a:rPr lang="ja-JP" altLang="en-US" dirty="0">
                <a:solidFill>
                  <a:srgbClr val="0070C0"/>
                </a:solidFill>
              </a:rPr>
              <a:t>ローカル</a:t>
            </a:r>
            <a:r>
              <a:rPr lang="ja-JP" altLang="en-US" dirty="0"/>
              <a:t>へ</a:t>
            </a:r>
            <a:r>
              <a:rPr lang="en-US" altLang="ja-JP" dirty="0"/>
              <a:t>Pull</a:t>
            </a:r>
            <a:r>
              <a:rPr lang="ja-JP" altLang="en-US" dirty="0"/>
              <a:t>すると、</a:t>
            </a:r>
            <a:r>
              <a:rPr lang="ja-JP" altLang="en-US" b="1" dirty="0">
                <a:solidFill>
                  <a:srgbClr val="FF0000"/>
                </a:solidFill>
              </a:rPr>
              <a:t>バグ</a:t>
            </a:r>
            <a:r>
              <a:rPr lang="ja-JP" altLang="en-US" dirty="0"/>
              <a:t>が混入した</a:t>
            </a:r>
            <a:br>
              <a:rPr lang="en-US" altLang="ja-JP" dirty="0"/>
            </a:br>
            <a:r>
              <a:rPr lang="ja-JP" altLang="en-US" dirty="0"/>
              <a:t>プログラムがチーム全員に</a:t>
            </a:r>
            <a:r>
              <a:rPr lang="ja-JP" altLang="en-US" b="1" dirty="0">
                <a:solidFill>
                  <a:srgbClr val="FF0000"/>
                </a:solidFill>
              </a:rPr>
              <a:t>同期</a:t>
            </a:r>
            <a:r>
              <a:rPr lang="ja-JP" altLang="en-US" dirty="0"/>
              <a:t>されてしまう</a:t>
            </a:r>
            <a:r>
              <a:rPr lang="en-US" altLang="ja-JP" dirty="0"/>
              <a:t>…</a:t>
            </a:r>
            <a:br>
              <a:rPr lang="en-US" altLang="ja-JP" dirty="0"/>
            </a:br>
            <a:br>
              <a:rPr lang="en-US" altLang="ja-JP" dirty="0"/>
            </a:br>
            <a:r>
              <a:rPr lang="ja-JP" altLang="en-US" dirty="0"/>
              <a:t>そういったことが起こらないようにする必要がある</a:t>
            </a:r>
            <a:endParaRPr lang="en-US" altLang="ja-JP" dirty="0"/>
          </a:p>
        </p:txBody>
      </p:sp>
    </p:spTree>
    <p:extLst>
      <p:ext uri="{BB962C8B-B14F-4D97-AF65-F5344CB8AC3E}">
        <p14:creationId xmlns:p14="http://schemas.microsoft.com/office/powerpoint/2010/main" val="41904535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AFAFA-8DCA-EBA0-9EE4-075CB74CB86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BAC5C65-7BBA-70C0-29B9-40A67866587A}"/>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597F01D7-1F96-B574-C4BF-A9EE1AF31A52}"/>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を使った並列作業</a:t>
            </a:r>
            <a:br>
              <a:rPr lang="en-US" altLang="ja-JP" dirty="0"/>
            </a:br>
            <a:br>
              <a:rPr lang="en-US" altLang="ja-JP" dirty="0"/>
            </a:br>
            <a:r>
              <a:rPr lang="ja-JP" altLang="en-US" b="1" dirty="0">
                <a:solidFill>
                  <a:srgbClr val="FF0000"/>
                </a:solidFill>
              </a:rPr>
              <a:t>ブランチ</a:t>
            </a:r>
            <a:r>
              <a:rPr lang="ja-JP" altLang="en-US" dirty="0"/>
              <a:t>とは簡単にいうと</a:t>
            </a:r>
            <a:r>
              <a:rPr lang="ja-JP" altLang="en-US" b="1" dirty="0">
                <a:solidFill>
                  <a:srgbClr val="FF0000"/>
                </a:solidFill>
              </a:rPr>
              <a:t>分岐</a:t>
            </a:r>
            <a:r>
              <a:rPr lang="ja-JP" altLang="en-US" dirty="0"/>
              <a:t>のこと</a:t>
            </a:r>
            <a:br>
              <a:rPr lang="en-US" altLang="ja-JP" dirty="0"/>
            </a:br>
            <a:br>
              <a:rPr lang="en-US" altLang="ja-JP" dirty="0"/>
            </a:br>
            <a:r>
              <a:rPr lang="ja-JP" altLang="en-US" dirty="0"/>
              <a:t>作成したばかりのリポジトリは</a:t>
            </a:r>
            <a:r>
              <a:rPr lang="en-US" altLang="ja-JP" b="1" dirty="0">
                <a:solidFill>
                  <a:srgbClr val="00B050"/>
                </a:solidFill>
              </a:rPr>
              <a:t>main</a:t>
            </a:r>
            <a:r>
              <a:rPr lang="ja-JP" altLang="en-US" dirty="0"/>
              <a:t>ブランチしかない</a:t>
            </a:r>
            <a:br>
              <a:rPr lang="en-US" altLang="ja-JP" dirty="0"/>
            </a:br>
            <a:br>
              <a:rPr lang="en-US" altLang="ja-JP" dirty="0"/>
            </a:br>
            <a:r>
              <a:rPr lang="en-US" altLang="ja-JP" b="1" dirty="0">
                <a:solidFill>
                  <a:srgbClr val="00B050"/>
                </a:solidFill>
              </a:rPr>
              <a:t>main</a:t>
            </a:r>
            <a:r>
              <a:rPr lang="ja-JP" altLang="en-US" dirty="0"/>
              <a:t>ブランチから分岐して開発することで、</a:t>
            </a:r>
            <a:br>
              <a:rPr lang="en-US" altLang="ja-JP" dirty="0"/>
            </a:br>
            <a:r>
              <a:rPr lang="ja-JP" altLang="en-US" dirty="0"/>
              <a:t>作業を分担して、バグの混入を防ぐことができる</a:t>
            </a:r>
            <a:endParaRPr lang="en-US" altLang="ja-JP" dirty="0"/>
          </a:p>
        </p:txBody>
      </p:sp>
    </p:spTree>
    <p:extLst>
      <p:ext uri="{BB962C8B-B14F-4D97-AF65-F5344CB8AC3E}">
        <p14:creationId xmlns:p14="http://schemas.microsoft.com/office/powerpoint/2010/main" val="3899081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D6606F-B340-30B5-2CC1-5BF22E20F5D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EEA3D57-EAA6-CEE4-8569-BD4D92DD292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7AE56403-AD9C-8027-7EC2-524500F76444}"/>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のイメージ</a:t>
            </a:r>
            <a:br>
              <a:rPr lang="en-US" altLang="ja-JP" dirty="0"/>
            </a:br>
            <a:br>
              <a:rPr lang="en-US" altLang="ja-JP" dirty="0"/>
            </a:br>
            <a:endParaRPr lang="en-US" altLang="ja-JP" dirty="0"/>
          </a:p>
        </p:txBody>
      </p:sp>
      <p:cxnSp>
        <p:nvCxnSpPr>
          <p:cNvPr id="6" name="コネクタ: カギ線 5">
            <a:extLst>
              <a:ext uri="{FF2B5EF4-FFF2-40B4-BE49-F238E27FC236}">
                <a16:creationId xmlns:a16="http://schemas.microsoft.com/office/drawing/2014/main" id="{AA276D43-CC30-584C-019D-C8C02DCC18DF}"/>
              </a:ext>
            </a:extLst>
          </p:cNvPr>
          <p:cNvCxnSpPr>
            <a:cxnSpLocks/>
          </p:cNvCxnSpPr>
          <p:nvPr/>
        </p:nvCxnSpPr>
        <p:spPr>
          <a:xfrm>
            <a:off x="1011676" y="2869660"/>
            <a:ext cx="3998069" cy="797667"/>
          </a:xfrm>
          <a:prstGeom prst="bentConnector3">
            <a:avLst>
              <a:gd name="adj1" fmla="val 23235"/>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19087C71-2F91-6D5D-8F39-78FA40CC732E}"/>
              </a:ext>
            </a:extLst>
          </p:cNvPr>
          <p:cNvSpPr txBox="1"/>
          <p:nvPr/>
        </p:nvSpPr>
        <p:spPr>
          <a:xfrm>
            <a:off x="10623472" y="2441643"/>
            <a:ext cx="1460656" cy="707886"/>
          </a:xfrm>
          <a:prstGeom prst="rect">
            <a:avLst/>
          </a:prstGeom>
          <a:noFill/>
        </p:spPr>
        <p:txBody>
          <a:bodyPr wrap="none" rtlCol="0">
            <a:spAutoFit/>
          </a:bodyPr>
          <a:lstStyle/>
          <a:p>
            <a:r>
              <a:rPr kumimoji="1" lang="en-US" altLang="ja-JP" sz="4000" b="1" dirty="0">
                <a:solidFill>
                  <a:srgbClr val="00B050"/>
                </a:solidFill>
              </a:rPr>
              <a:t>main</a:t>
            </a:r>
            <a:endParaRPr kumimoji="1" lang="ja-JP" altLang="en-US" sz="4000" b="1" dirty="0">
              <a:solidFill>
                <a:srgbClr val="00B050"/>
              </a:solidFill>
            </a:endParaRPr>
          </a:p>
        </p:txBody>
      </p:sp>
      <p:cxnSp>
        <p:nvCxnSpPr>
          <p:cNvPr id="11" name="コネクタ: カギ線 10">
            <a:extLst>
              <a:ext uri="{FF2B5EF4-FFF2-40B4-BE49-F238E27FC236}">
                <a16:creationId xmlns:a16="http://schemas.microsoft.com/office/drawing/2014/main" id="{F6B7E31F-D9E6-3A42-DE34-056DFD36F48D}"/>
              </a:ext>
            </a:extLst>
          </p:cNvPr>
          <p:cNvCxnSpPr>
            <a:cxnSpLocks/>
          </p:cNvCxnSpPr>
          <p:nvPr/>
        </p:nvCxnSpPr>
        <p:spPr>
          <a:xfrm>
            <a:off x="1011676" y="2869659"/>
            <a:ext cx="3200401" cy="1595337"/>
          </a:xfrm>
          <a:prstGeom prst="bentConnector3">
            <a:avLst>
              <a:gd name="adj1" fmla="val 26900"/>
            </a:avLst>
          </a:prstGeom>
          <a:ln w="76200">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17" name="コネクタ: カギ線 16">
            <a:extLst>
              <a:ext uri="{FF2B5EF4-FFF2-40B4-BE49-F238E27FC236}">
                <a16:creationId xmlns:a16="http://schemas.microsoft.com/office/drawing/2014/main" id="{B28BF375-04B1-E188-53D6-3E83C7D0CA42}"/>
              </a:ext>
            </a:extLst>
          </p:cNvPr>
          <p:cNvCxnSpPr>
            <a:cxnSpLocks/>
            <a:endCxn id="41" idx="2"/>
          </p:cNvCxnSpPr>
          <p:nvPr/>
        </p:nvCxnSpPr>
        <p:spPr>
          <a:xfrm>
            <a:off x="1011676" y="2869658"/>
            <a:ext cx="4150510" cy="2393007"/>
          </a:xfrm>
          <a:prstGeom prst="bentConnector3">
            <a:avLst>
              <a:gd name="adj1" fmla="val 19063"/>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66695BEB-D7C4-570F-B8B7-CC2295A08D26}"/>
              </a:ext>
            </a:extLst>
          </p:cNvPr>
          <p:cNvSpPr txBox="1"/>
          <p:nvPr/>
        </p:nvSpPr>
        <p:spPr>
          <a:xfrm>
            <a:off x="2029425" y="3091974"/>
            <a:ext cx="2504212" cy="461665"/>
          </a:xfrm>
          <a:prstGeom prst="rect">
            <a:avLst/>
          </a:prstGeom>
          <a:noFill/>
        </p:spPr>
        <p:txBody>
          <a:bodyPr wrap="none" rtlCol="0">
            <a:spAutoFit/>
          </a:bodyPr>
          <a:lstStyle/>
          <a:p>
            <a:r>
              <a:rPr kumimoji="1" lang="en-US" altLang="ja-JP" sz="2400" dirty="0" err="1">
                <a:solidFill>
                  <a:srgbClr val="0070C0"/>
                </a:solidFill>
              </a:rPr>
              <a:t>aoyama</a:t>
            </a:r>
            <a:r>
              <a:rPr kumimoji="1" lang="ja-JP" altLang="en-US" sz="2400" dirty="0">
                <a:solidFill>
                  <a:srgbClr val="0070C0"/>
                </a:solidFill>
              </a:rPr>
              <a:t>ブランチ</a:t>
            </a:r>
          </a:p>
        </p:txBody>
      </p:sp>
      <p:cxnSp>
        <p:nvCxnSpPr>
          <p:cNvPr id="27" name="直線矢印コネクタ 26">
            <a:extLst>
              <a:ext uri="{FF2B5EF4-FFF2-40B4-BE49-F238E27FC236}">
                <a16:creationId xmlns:a16="http://schemas.microsoft.com/office/drawing/2014/main" id="{8D841EB7-CF8C-1E50-85FA-6D097A38337D}"/>
              </a:ext>
            </a:extLst>
          </p:cNvPr>
          <p:cNvCxnSpPr/>
          <p:nvPr/>
        </p:nvCxnSpPr>
        <p:spPr>
          <a:xfrm>
            <a:off x="5009745" y="3667327"/>
            <a:ext cx="142023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E7CBECBD-BF64-2136-409E-B823D402314E}"/>
              </a:ext>
            </a:extLst>
          </p:cNvPr>
          <p:cNvCxnSpPr>
            <a:cxnSpLocks/>
          </p:cNvCxnSpPr>
          <p:nvPr/>
        </p:nvCxnSpPr>
        <p:spPr>
          <a:xfrm flipV="1">
            <a:off x="6429983" y="2937753"/>
            <a:ext cx="0" cy="72957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AD2C78AF-AE19-0550-8FA6-B2F054AAA3C2}"/>
              </a:ext>
            </a:extLst>
          </p:cNvPr>
          <p:cNvSpPr txBox="1"/>
          <p:nvPr/>
        </p:nvSpPr>
        <p:spPr>
          <a:xfrm>
            <a:off x="5288645" y="2290848"/>
            <a:ext cx="2234907" cy="461665"/>
          </a:xfrm>
          <a:prstGeom prst="rect">
            <a:avLst/>
          </a:prstGeom>
          <a:noFill/>
        </p:spPr>
        <p:txBody>
          <a:bodyPr wrap="none" rtlCol="0">
            <a:spAutoFit/>
          </a:bodyPr>
          <a:lstStyle/>
          <a:p>
            <a:r>
              <a:rPr kumimoji="1" lang="ja-JP" altLang="en-US" sz="2400" b="1" dirty="0"/>
              <a:t>マージ</a:t>
            </a:r>
            <a:r>
              <a:rPr kumimoji="1" lang="ja-JP" altLang="en-US" sz="2400" dirty="0"/>
              <a:t>して統合</a:t>
            </a:r>
          </a:p>
        </p:txBody>
      </p:sp>
      <p:cxnSp>
        <p:nvCxnSpPr>
          <p:cNvPr id="32" name="直線矢印コネクタ 31">
            <a:extLst>
              <a:ext uri="{FF2B5EF4-FFF2-40B4-BE49-F238E27FC236}">
                <a16:creationId xmlns:a16="http://schemas.microsoft.com/office/drawing/2014/main" id="{A623CB50-E609-4BC9-316E-B18B19CB3FD1}"/>
              </a:ext>
            </a:extLst>
          </p:cNvPr>
          <p:cNvCxnSpPr/>
          <p:nvPr/>
        </p:nvCxnSpPr>
        <p:spPr>
          <a:xfrm>
            <a:off x="4212077" y="4464996"/>
            <a:ext cx="1420238" cy="0"/>
          </a:xfrm>
          <a:prstGeom prst="straightConnector1">
            <a:avLst/>
          </a:prstGeom>
          <a:ln w="76200">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B6F6A78D-18EA-F98E-F2F5-3DDB4DE77A4B}"/>
              </a:ext>
            </a:extLst>
          </p:cNvPr>
          <p:cNvSpPr txBox="1"/>
          <p:nvPr/>
        </p:nvSpPr>
        <p:spPr>
          <a:xfrm>
            <a:off x="3342626" y="3920505"/>
            <a:ext cx="2295821" cy="461665"/>
          </a:xfrm>
          <a:prstGeom prst="rect">
            <a:avLst/>
          </a:prstGeom>
          <a:noFill/>
        </p:spPr>
        <p:txBody>
          <a:bodyPr wrap="none" rtlCol="0">
            <a:spAutoFit/>
          </a:bodyPr>
          <a:lstStyle/>
          <a:p>
            <a:r>
              <a:rPr kumimoji="1" lang="en-US" altLang="ja-JP" sz="2400" dirty="0" err="1">
                <a:solidFill>
                  <a:srgbClr val="FF00FF"/>
                </a:solidFill>
              </a:rPr>
              <a:t>momoi</a:t>
            </a:r>
            <a:r>
              <a:rPr kumimoji="1" lang="ja-JP" altLang="en-US" sz="2400" dirty="0">
                <a:solidFill>
                  <a:srgbClr val="FF00FF"/>
                </a:solidFill>
              </a:rPr>
              <a:t>ブランチ</a:t>
            </a:r>
          </a:p>
        </p:txBody>
      </p:sp>
      <p:sp>
        <p:nvSpPr>
          <p:cNvPr id="34" name="楕円 33">
            <a:extLst>
              <a:ext uri="{FF2B5EF4-FFF2-40B4-BE49-F238E27FC236}">
                <a16:creationId xmlns:a16="http://schemas.microsoft.com/office/drawing/2014/main" id="{5196C9BB-1654-AE54-A1C7-AA52ED4A917B}"/>
              </a:ext>
            </a:extLst>
          </p:cNvPr>
          <p:cNvSpPr/>
          <p:nvPr/>
        </p:nvSpPr>
        <p:spPr>
          <a:xfrm>
            <a:off x="6279639" y="2732114"/>
            <a:ext cx="252917" cy="252917"/>
          </a:xfrm>
          <a:prstGeom prst="ellips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79361739-488C-AD43-C328-407D5E2E5BEF}"/>
              </a:ext>
            </a:extLst>
          </p:cNvPr>
          <p:cNvSpPr txBox="1"/>
          <p:nvPr/>
        </p:nvSpPr>
        <p:spPr>
          <a:xfrm>
            <a:off x="5632315" y="4253506"/>
            <a:ext cx="3103735" cy="369332"/>
          </a:xfrm>
          <a:prstGeom prst="rect">
            <a:avLst/>
          </a:prstGeom>
          <a:noFill/>
        </p:spPr>
        <p:txBody>
          <a:bodyPr wrap="none" rtlCol="0">
            <a:spAutoFit/>
          </a:bodyPr>
          <a:lstStyle/>
          <a:p>
            <a:r>
              <a:rPr kumimoji="1" lang="ja-JP" altLang="en-US" dirty="0"/>
              <a:t>うまく動かないので開発中止</a:t>
            </a:r>
          </a:p>
        </p:txBody>
      </p:sp>
      <p:sp>
        <p:nvSpPr>
          <p:cNvPr id="36" name="テキスト ボックス 35">
            <a:extLst>
              <a:ext uri="{FF2B5EF4-FFF2-40B4-BE49-F238E27FC236}">
                <a16:creationId xmlns:a16="http://schemas.microsoft.com/office/drawing/2014/main" id="{1BAF4D94-0C20-18EA-4807-34301C00881B}"/>
              </a:ext>
            </a:extLst>
          </p:cNvPr>
          <p:cNvSpPr txBox="1"/>
          <p:nvPr/>
        </p:nvSpPr>
        <p:spPr>
          <a:xfrm>
            <a:off x="2992824" y="4718173"/>
            <a:ext cx="2105063" cy="461665"/>
          </a:xfrm>
          <a:prstGeom prst="rect">
            <a:avLst/>
          </a:prstGeom>
          <a:noFill/>
        </p:spPr>
        <p:txBody>
          <a:bodyPr wrap="none" rtlCol="0">
            <a:spAutoFit/>
          </a:bodyPr>
          <a:lstStyle/>
          <a:p>
            <a:r>
              <a:rPr kumimoji="1" lang="en-US" altLang="ja-JP" sz="2400" dirty="0" err="1">
                <a:solidFill>
                  <a:srgbClr val="FF0000"/>
                </a:solidFill>
              </a:rPr>
              <a:t>akai</a:t>
            </a:r>
            <a:r>
              <a:rPr kumimoji="1" lang="ja-JP" altLang="en-US" sz="2400" dirty="0">
                <a:solidFill>
                  <a:srgbClr val="FF0000"/>
                </a:solidFill>
              </a:rPr>
              <a:t>ブランチ</a:t>
            </a:r>
          </a:p>
        </p:txBody>
      </p:sp>
      <p:sp>
        <p:nvSpPr>
          <p:cNvPr id="37" name="楕円 36">
            <a:extLst>
              <a:ext uri="{FF2B5EF4-FFF2-40B4-BE49-F238E27FC236}">
                <a16:creationId xmlns:a16="http://schemas.microsoft.com/office/drawing/2014/main" id="{2D809FF2-930C-36D2-F387-F9B7C426235C}"/>
              </a:ext>
            </a:extLst>
          </p:cNvPr>
          <p:cNvSpPr/>
          <p:nvPr/>
        </p:nvSpPr>
        <p:spPr>
          <a:xfrm>
            <a:off x="1776508" y="2731793"/>
            <a:ext cx="252917" cy="252917"/>
          </a:xfrm>
          <a:prstGeom prst="ellips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 name="直線矢印コネクタ 3">
            <a:extLst>
              <a:ext uri="{FF2B5EF4-FFF2-40B4-BE49-F238E27FC236}">
                <a16:creationId xmlns:a16="http://schemas.microsoft.com/office/drawing/2014/main" id="{380E9606-35CF-B64B-BD8B-787926BBAE81}"/>
              </a:ext>
            </a:extLst>
          </p:cNvPr>
          <p:cNvCxnSpPr/>
          <p:nvPr/>
        </p:nvCxnSpPr>
        <p:spPr>
          <a:xfrm>
            <a:off x="1011676" y="2869660"/>
            <a:ext cx="9542834" cy="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C0B5FC31-8F1A-86C4-04AB-837E1AA1B804}"/>
              </a:ext>
            </a:extLst>
          </p:cNvPr>
          <p:cNvCxnSpPr>
            <a:cxnSpLocks/>
          </p:cNvCxnSpPr>
          <p:nvPr/>
        </p:nvCxnSpPr>
        <p:spPr>
          <a:xfrm>
            <a:off x="5288645" y="5262664"/>
            <a:ext cx="3447405"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2E56BD3E-CFCF-D1A5-3F7E-1C32EEAC1538}"/>
              </a:ext>
            </a:extLst>
          </p:cNvPr>
          <p:cNvCxnSpPr>
            <a:cxnSpLocks/>
          </p:cNvCxnSpPr>
          <p:nvPr/>
        </p:nvCxnSpPr>
        <p:spPr>
          <a:xfrm>
            <a:off x="5288645" y="6115456"/>
            <a:ext cx="3651074"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楕円 40">
            <a:extLst>
              <a:ext uri="{FF2B5EF4-FFF2-40B4-BE49-F238E27FC236}">
                <a16:creationId xmlns:a16="http://schemas.microsoft.com/office/drawing/2014/main" id="{8535E900-33F0-E94D-8A6C-DBEC9C11937B}"/>
              </a:ext>
            </a:extLst>
          </p:cNvPr>
          <p:cNvSpPr/>
          <p:nvPr/>
        </p:nvSpPr>
        <p:spPr>
          <a:xfrm>
            <a:off x="5162186" y="5136206"/>
            <a:ext cx="252917" cy="252917"/>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12702362-E44C-4C8C-9838-09D6F226BB97}"/>
              </a:ext>
            </a:extLst>
          </p:cNvPr>
          <p:cNvSpPr/>
          <p:nvPr/>
        </p:nvSpPr>
        <p:spPr>
          <a:xfrm>
            <a:off x="8745164" y="5136206"/>
            <a:ext cx="252917" cy="252917"/>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直線矢印コネクタ 45">
            <a:extLst>
              <a:ext uri="{FF2B5EF4-FFF2-40B4-BE49-F238E27FC236}">
                <a16:creationId xmlns:a16="http://schemas.microsoft.com/office/drawing/2014/main" id="{18ADF4DC-EF8F-EA49-0FD3-C4D094DB3A80}"/>
              </a:ext>
            </a:extLst>
          </p:cNvPr>
          <p:cNvCxnSpPr>
            <a:cxnSpLocks/>
          </p:cNvCxnSpPr>
          <p:nvPr/>
        </p:nvCxnSpPr>
        <p:spPr>
          <a:xfrm>
            <a:off x="5288644" y="5389123"/>
            <a:ext cx="0" cy="726333"/>
          </a:xfrm>
          <a:prstGeom prst="straightConnector1">
            <a:avLst/>
          </a:prstGeom>
          <a:ln w="762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88741FC0-3E21-F674-9F52-1C6416E3F955}"/>
              </a:ext>
            </a:extLst>
          </p:cNvPr>
          <p:cNvCxnSpPr>
            <a:cxnSpLocks/>
          </p:cNvCxnSpPr>
          <p:nvPr/>
        </p:nvCxnSpPr>
        <p:spPr>
          <a:xfrm flipV="1">
            <a:off x="8868379" y="5389123"/>
            <a:ext cx="0" cy="66796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87C4FA1D-312D-5ADF-5016-3C541AB4CCFD}"/>
              </a:ext>
            </a:extLst>
          </p:cNvPr>
          <p:cNvCxnSpPr>
            <a:cxnSpLocks/>
          </p:cNvCxnSpPr>
          <p:nvPr/>
        </p:nvCxnSpPr>
        <p:spPr>
          <a:xfrm>
            <a:off x="8868379" y="5262664"/>
            <a:ext cx="89819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CDB17B36-8457-B556-B607-CDC7B615B9C5}"/>
              </a:ext>
            </a:extLst>
          </p:cNvPr>
          <p:cNvCxnSpPr>
            <a:cxnSpLocks/>
            <a:endCxn id="59" idx="4"/>
          </p:cNvCxnSpPr>
          <p:nvPr/>
        </p:nvCxnSpPr>
        <p:spPr>
          <a:xfrm flipH="1" flipV="1">
            <a:off x="9739090" y="3005430"/>
            <a:ext cx="7984" cy="225723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6" name="テキスト ボックス 55">
            <a:extLst>
              <a:ext uri="{FF2B5EF4-FFF2-40B4-BE49-F238E27FC236}">
                <a16:creationId xmlns:a16="http://schemas.microsoft.com/office/drawing/2014/main" id="{106BD9C0-E8F1-CC53-4201-2756848377EB}"/>
              </a:ext>
            </a:extLst>
          </p:cNvPr>
          <p:cNvSpPr txBox="1"/>
          <p:nvPr/>
        </p:nvSpPr>
        <p:spPr>
          <a:xfrm>
            <a:off x="6239225" y="6173825"/>
            <a:ext cx="2486578" cy="461665"/>
          </a:xfrm>
          <a:prstGeom prst="rect">
            <a:avLst/>
          </a:prstGeom>
          <a:noFill/>
        </p:spPr>
        <p:txBody>
          <a:bodyPr wrap="none" rtlCol="0">
            <a:spAutoFit/>
          </a:bodyPr>
          <a:lstStyle/>
          <a:p>
            <a:r>
              <a:rPr kumimoji="1" lang="en-US" altLang="ja-JP" sz="2400" dirty="0" err="1">
                <a:solidFill>
                  <a:srgbClr val="FF0000"/>
                </a:solidFill>
              </a:rPr>
              <a:t>akai</a:t>
            </a:r>
            <a:r>
              <a:rPr kumimoji="1" lang="ja-JP" altLang="en-US" sz="2400" dirty="0">
                <a:solidFill>
                  <a:srgbClr val="FF0000"/>
                </a:solidFill>
              </a:rPr>
              <a:t>ブランチ</a:t>
            </a:r>
            <a:r>
              <a:rPr kumimoji="1" lang="en-US" altLang="ja-JP" sz="2400" dirty="0">
                <a:solidFill>
                  <a:srgbClr val="FF0000"/>
                </a:solidFill>
              </a:rPr>
              <a:t>-2</a:t>
            </a:r>
            <a:endParaRPr kumimoji="1" lang="ja-JP" altLang="en-US" sz="2400" dirty="0">
              <a:solidFill>
                <a:srgbClr val="FF0000"/>
              </a:solidFill>
            </a:endParaRPr>
          </a:p>
        </p:txBody>
      </p:sp>
      <p:sp>
        <p:nvSpPr>
          <p:cNvPr id="57" name="テキスト ボックス 56">
            <a:extLst>
              <a:ext uri="{FF2B5EF4-FFF2-40B4-BE49-F238E27FC236}">
                <a16:creationId xmlns:a16="http://schemas.microsoft.com/office/drawing/2014/main" id="{1059E27B-9A2C-A713-92B2-2B9B15FD94D3}"/>
              </a:ext>
            </a:extLst>
          </p:cNvPr>
          <p:cNvSpPr txBox="1"/>
          <p:nvPr/>
        </p:nvSpPr>
        <p:spPr>
          <a:xfrm>
            <a:off x="6429983" y="5290624"/>
            <a:ext cx="2105063" cy="461665"/>
          </a:xfrm>
          <a:prstGeom prst="rect">
            <a:avLst/>
          </a:prstGeom>
          <a:noFill/>
        </p:spPr>
        <p:txBody>
          <a:bodyPr wrap="none" rtlCol="0">
            <a:spAutoFit/>
          </a:bodyPr>
          <a:lstStyle/>
          <a:p>
            <a:r>
              <a:rPr kumimoji="1" lang="en-US" altLang="ja-JP" sz="2400" dirty="0" err="1">
                <a:solidFill>
                  <a:srgbClr val="FF0000"/>
                </a:solidFill>
              </a:rPr>
              <a:t>akai</a:t>
            </a:r>
            <a:r>
              <a:rPr kumimoji="1" lang="ja-JP" altLang="en-US" sz="2400" dirty="0">
                <a:solidFill>
                  <a:srgbClr val="FF0000"/>
                </a:solidFill>
              </a:rPr>
              <a:t>ブランチ</a:t>
            </a:r>
          </a:p>
        </p:txBody>
      </p:sp>
      <p:sp>
        <p:nvSpPr>
          <p:cNvPr id="58" name="テキスト ボックス 57">
            <a:extLst>
              <a:ext uri="{FF2B5EF4-FFF2-40B4-BE49-F238E27FC236}">
                <a16:creationId xmlns:a16="http://schemas.microsoft.com/office/drawing/2014/main" id="{FB488602-F44C-73BA-D1CE-0D8419F0A0B7}"/>
              </a:ext>
            </a:extLst>
          </p:cNvPr>
          <p:cNvSpPr txBox="1"/>
          <p:nvPr/>
        </p:nvSpPr>
        <p:spPr>
          <a:xfrm>
            <a:off x="7417592" y="4673929"/>
            <a:ext cx="2234907" cy="461665"/>
          </a:xfrm>
          <a:prstGeom prst="rect">
            <a:avLst/>
          </a:prstGeom>
          <a:noFill/>
        </p:spPr>
        <p:txBody>
          <a:bodyPr wrap="none" rtlCol="0">
            <a:spAutoFit/>
          </a:bodyPr>
          <a:lstStyle/>
          <a:p>
            <a:r>
              <a:rPr kumimoji="1" lang="ja-JP" altLang="en-US" sz="2400" b="1" dirty="0"/>
              <a:t>マージ</a:t>
            </a:r>
            <a:r>
              <a:rPr kumimoji="1" lang="ja-JP" altLang="en-US" sz="2400" dirty="0"/>
              <a:t>して統合</a:t>
            </a:r>
          </a:p>
        </p:txBody>
      </p:sp>
      <p:sp>
        <p:nvSpPr>
          <p:cNvPr id="59" name="楕円 58">
            <a:extLst>
              <a:ext uri="{FF2B5EF4-FFF2-40B4-BE49-F238E27FC236}">
                <a16:creationId xmlns:a16="http://schemas.microsoft.com/office/drawing/2014/main" id="{717D1A23-3DF4-BF02-DBA2-98931F2FEF9A}"/>
              </a:ext>
            </a:extLst>
          </p:cNvPr>
          <p:cNvSpPr/>
          <p:nvPr/>
        </p:nvSpPr>
        <p:spPr>
          <a:xfrm>
            <a:off x="9612631" y="2752513"/>
            <a:ext cx="252917" cy="252917"/>
          </a:xfrm>
          <a:prstGeom prst="ellips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D6D93EF1-5FB5-E67A-DB11-E433FB910281}"/>
              </a:ext>
            </a:extLst>
          </p:cNvPr>
          <p:cNvSpPr txBox="1"/>
          <p:nvPr/>
        </p:nvSpPr>
        <p:spPr>
          <a:xfrm>
            <a:off x="8354084" y="2269211"/>
            <a:ext cx="2234907" cy="461665"/>
          </a:xfrm>
          <a:prstGeom prst="rect">
            <a:avLst/>
          </a:prstGeom>
          <a:noFill/>
        </p:spPr>
        <p:txBody>
          <a:bodyPr wrap="none" rtlCol="0">
            <a:spAutoFit/>
          </a:bodyPr>
          <a:lstStyle/>
          <a:p>
            <a:r>
              <a:rPr kumimoji="1" lang="ja-JP" altLang="en-US" sz="2400" b="1" dirty="0"/>
              <a:t>マージ</a:t>
            </a:r>
            <a:r>
              <a:rPr kumimoji="1" lang="ja-JP" altLang="en-US" sz="2400" dirty="0"/>
              <a:t>して統合</a:t>
            </a:r>
          </a:p>
        </p:txBody>
      </p:sp>
    </p:spTree>
    <p:extLst>
      <p:ext uri="{BB962C8B-B14F-4D97-AF65-F5344CB8AC3E}">
        <p14:creationId xmlns:p14="http://schemas.microsoft.com/office/powerpoint/2010/main" val="41458653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AD3FFB-F9F4-1160-85DA-3CEB800E1FC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A14E26E-5998-10BC-CF39-41DEC65527ED}"/>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00A85D98-8506-1883-FE99-F63516DA7AEA}"/>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の使い方</a:t>
            </a:r>
            <a:br>
              <a:rPr lang="en-US" altLang="ja-JP" dirty="0"/>
            </a:br>
            <a:br>
              <a:rPr lang="en-US" altLang="ja-JP" dirty="0"/>
            </a:br>
            <a:r>
              <a:rPr lang="ja-JP" altLang="en-US" dirty="0"/>
              <a:t>チームメンバー毎に</a:t>
            </a:r>
            <a:br>
              <a:rPr lang="en-US" altLang="ja-JP" dirty="0"/>
            </a:br>
            <a:r>
              <a:rPr lang="ja-JP" altLang="en-US" dirty="0"/>
              <a:t>ブランチを作成する</a:t>
            </a:r>
            <a:br>
              <a:rPr lang="en-US" altLang="ja-JP" dirty="0"/>
            </a:br>
            <a:r>
              <a:rPr lang="en-US" altLang="ja-JP" sz="3200" b="1" dirty="0">
                <a:solidFill>
                  <a:srgbClr val="FF0000"/>
                </a:solidFill>
              </a:rPr>
              <a:t>main</a:t>
            </a:r>
            <a:r>
              <a:rPr lang="ja-JP" altLang="en-US" sz="3200" dirty="0">
                <a:solidFill>
                  <a:srgbClr val="FF0000"/>
                </a:solidFill>
              </a:rPr>
              <a:t>では作業しない！</a:t>
            </a:r>
            <a:br>
              <a:rPr lang="en-US" altLang="ja-JP" sz="3200" dirty="0">
                <a:solidFill>
                  <a:srgbClr val="FF0000"/>
                </a:solidFill>
              </a:rPr>
            </a:br>
            <a:br>
              <a:rPr lang="en-US" altLang="ja-JP" dirty="0"/>
            </a:br>
            <a:r>
              <a:rPr lang="ja-JP" altLang="en-US" dirty="0"/>
              <a:t>ブランチで作業を行い、うまく</a:t>
            </a:r>
            <a:br>
              <a:rPr lang="en-US" altLang="ja-JP" dirty="0"/>
            </a:br>
            <a:r>
              <a:rPr lang="ja-JP" altLang="en-US" dirty="0"/>
              <a:t>動けば</a:t>
            </a:r>
            <a:r>
              <a:rPr lang="en-US" altLang="ja-JP" b="1" dirty="0">
                <a:solidFill>
                  <a:srgbClr val="00B050"/>
                </a:solidFill>
              </a:rPr>
              <a:t>main</a:t>
            </a:r>
            <a:r>
              <a:rPr lang="ja-JP" altLang="en-US" dirty="0"/>
              <a:t>のほうへ</a:t>
            </a:r>
            <a:r>
              <a:rPr lang="ja-JP" altLang="en-US" b="1" dirty="0">
                <a:solidFill>
                  <a:srgbClr val="FF00FF"/>
                </a:solidFill>
              </a:rPr>
              <a:t>統合（マージ）</a:t>
            </a:r>
            <a:r>
              <a:rPr lang="ja-JP" altLang="en-US" dirty="0"/>
              <a:t>する</a:t>
            </a:r>
            <a:br>
              <a:rPr lang="en-US" altLang="ja-JP" dirty="0"/>
            </a:br>
            <a:br>
              <a:rPr lang="en-US" altLang="ja-JP" dirty="0"/>
            </a:br>
            <a:r>
              <a:rPr lang="ja-JP" altLang="en-US" dirty="0"/>
              <a:t>ブランチをさらにブランチさせることも可能</a:t>
            </a:r>
            <a:endParaRPr lang="en-US" altLang="ja-JP" dirty="0"/>
          </a:p>
        </p:txBody>
      </p:sp>
      <p:pic>
        <p:nvPicPr>
          <p:cNvPr id="3" name="図 2">
            <a:extLst>
              <a:ext uri="{FF2B5EF4-FFF2-40B4-BE49-F238E27FC236}">
                <a16:creationId xmlns:a16="http://schemas.microsoft.com/office/drawing/2014/main" id="{DDD44F76-92FD-6022-3691-FFA66E3C5CD8}"/>
              </a:ext>
            </a:extLst>
          </p:cNvPr>
          <p:cNvPicPr>
            <a:picLocks noChangeAspect="1"/>
          </p:cNvPicPr>
          <p:nvPr/>
        </p:nvPicPr>
        <p:blipFill>
          <a:blip r:embed="rId2"/>
          <a:stretch>
            <a:fillRect/>
          </a:stretch>
        </p:blipFill>
        <p:spPr>
          <a:xfrm>
            <a:off x="5439329" y="1770018"/>
            <a:ext cx="6682291" cy="2706522"/>
          </a:xfrm>
          <a:prstGeom prst="rect">
            <a:avLst/>
          </a:prstGeom>
        </p:spPr>
      </p:pic>
    </p:spTree>
    <p:extLst>
      <p:ext uri="{BB962C8B-B14F-4D97-AF65-F5344CB8AC3E}">
        <p14:creationId xmlns:p14="http://schemas.microsoft.com/office/powerpoint/2010/main" val="2705717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BAE479-FF9B-2AE3-83E3-2F8DB230F89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6C57E84-359A-7406-2F0E-1B4C26F09DCB}"/>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72FB03C8-89A1-6B93-0B68-C8B8FB100950}"/>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の作り方</a:t>
            </a:r>
            <a:br>
              <a:rPr lang="en-US" altLang="ja-JP" dirty="0"/>
            </a:br>
            <a:br>
              <a:rPr lang="en-US" altLang="ja-JP" dirty="0"/>
            </a:br>
            <a:r>
              <a:rPr lang="en-US" altLang="ja-JP" dirty="0"/>
              <a:t>Current branch</a:t>
            </a:r>
            <a:r>
              <a:rPr lang="ja-JP" altLang="en-US" dirty="0"/>
              <a:t>をクリックすると以下の画面が表示されるので</a:t>
            </a:r>
            <a:r>
              <a:rPr lang="en-US" altLang="ja-JP" dirty="0">
                <a:highlight>
                  <a:srgbClr val="C0C0C0"/>
                </a:highlight>
              </a:rPr>
              <a:t>[New branch]</a:t>
            </a:r>
            <a:r>
              <a:rPr lang="ja-JP" altLang="en-US" dirty="0"/>
              <a:t>をクリック</a:t>
            </a:r>
            <a:endParaRPr lang="en-US" altLang="ja-JP" dirty="0"/>
          </a:p>
        </p:txBody>
      </p:sp>
      <p:pic>
        <p:nvPicPr>
          <p:cNvPr id="5" name="図 4">
            <a:extLst>
              <a:ext uri="{FF2B5EF4-FFF2-40B4-BE49-F238E27FC236}">
                <a16:creationId xmlns:a16="http://schemas.microsoft.com/office/drawing/2014/main" id="{F0EF77AB-05BE-28BE-3508-75BC97E7F138}"/>
              </a:ext>
            </a:extLst>
          </p:cNvPr>
          <p:cNvPicPr>
            <a:picLocks noChangeAspect="1"/>
          </p:cNvPicPr>
          <p:nvPr/>
        </p:nvPicPr>
        <p:blipFill>
          <a:blip r:embed="rId2"/>
          <a:stretch>
            <a:fillRect/>
          </a:stretch>
        </p:blipFill>
        <p:spPr>
          <a:xfrm>
            <a:off x="3363889" y="3520183"/>
            <a:ext cx="5191850" cy="3105583"/>
          </a:xfrm>
          <a:prstGeom prst="rect">
            <a:avLst/>
          </a:prstGeom>
          <a:ln>
            <a:solidFill>
              <a:schemeClr val="tx1"/>
            </a:solidFill>
          </a:ln>
        </p:spPr>
      </p:pic>
      <p:sp>
        <p:nvSpPr>
          <p:cNvPr id="6" name="正方形/長方形 5">
            <a:extLst>
              <a:ext uri="{FF2B5EF4-FFF2-40B4-BE49-F238E27FC236}">
                <a16:creationId xmlns:a16="http://schemas.microsoft.com/office/drawing/2014/main" id="{7FDA3FA4-FADB-400B-17B8-38DCDC5C21C7}"/>
              </a:ext>
            </a:extLst>
          </p:cNvPr>
          <p:cNvSpPr/>
          <p:nvPr/>
        </p:nvSpPr>
        <p:spPr>
          <a:xfrm>
            <a:off x="3745149" y="3807826"/>
            <a:ext cx="2684834" cy="54043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8863EB97-468B-05DF-52B2-6E67CF9A9B85}"/>
              </a:ext>
            </a:extLst>
          </p:cNvPr>
          <p:cNvSpPr/>
          <p:nvPr/>
        </p:nvSpPr>
        <p:spPr>
          <a:xfrm>
            <a:off x="6913124" y="4802755"/>
            <a:ext cx="1063557" cy="35290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コネクタ: カギ線 11">
            <a:extLst>
              <a:ext uri="{FF2B5EF4-FFF2-40B4-BE49-F238E27FC236}">
                <a16:creationId xmlns:a16="http://schemas.microsoft.com/office/drawing/2014/main" id="{D4F6892D-0755-0225-B438-78919F458059}"/>
              </a:ext>
            </a:extLst>
          </p:cNvPr>
          <p:cNvCxnSpPr>
            <a:stCxn id="6" idx="2"/>
            <a:endCxn id="7" idx="1"/>
          </p:cNvCxnSpPr>
          <p:nvPr/>
        </p:nvCxnSpPr>
        <p:spPr>
          <a:xfrm rot="16200000" flipH="1">
            <a:off x="5684873" y="3750957"/>
            <a:ext cx="630944" cy="1825558"/>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92550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EB9D15-707A-8AF2-D323-4BBA496759E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1E2666B-2248-C330-569F-6D6CA33B6748}"/>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FDA7E666-CEB4-1D9F-75B4-C5E624693BBE}"/>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の作り方</a:t>
            </a:r>
            <a:br>
              <a:rPr lang="en-US" altLang="ja-JP" dirty="0"/>
            </a:br>
            <a:br>
              <a:rPr lang="en-US" altLang="ja-JP" dirty="0"/>
            </a:br>
            <a:r>
              <a:rPr lang="ja-JP" altLang="en-US" dirty="0"/>
              <a:t>ブランチ名を入力して</a:t>
            </a:r>
            <a:r>
              <a:rPr lang="en-US" altLang="ja-JP" dirty="0">
                <a:solidFill>
                  <a:schemeClr val="bg1"/>
                </a:solidFill>
                <a:highlight>
                  <a:srgbClr val="0000FF"/>
                </a:highlight>
              </a:rPr>
              <a:t>[Create branch]</a:t>
            </a:r>
            <a:r>
              <a:rPr lang="ja-JP" altLang="en-US" dirty="0"/>
              <a:t>を</a:t>
            </a:r>
            <a:br>
              <a:rPr lang="en-US" altLang="ja-JP" dirty="0"/>
            </a:br>
            <a:r>
              <a:rPr lang="ja-JP" altLang="en-US" dirty="0"/>
              <a:t>クリックする</a:t>
            </a:r>
            <a:br>
              <a:rPr lang="en-US" altLang="ja-JP" dirty="0"/>
            </a:br>
            <a:r>
              <a:rPr lang="ja-JP" altLang="en-US" dirty="0"/>
              <a:t>ブランチ名は</a:t>
            </a:r>
            <a:r>
              <a:rPr lang="ja-JP" altLang="en-US" b="1" dirty="0">
                <a:solidFill>
                  <a:srgbClr val="00B0F0"/>
                </a:solidFill>
              </a:rPr>
              <a:t>メンバー名</a:t>
            </a:r>
            <a:r>
              <a:rPr lang="ja-JP" altLang="en-US" dirty="0"/>
              <a:t>にしておく</a:t>
            </a:r>
            <a:endParaRPr lang="en-US" altLang="ja-JP" dirty="0"/>
          </a:p>
        </p:txBody>
      </p:sp>
      <p:pic>
        <p:nvPicPr>
          <p:cNvPr id="4" name="図 3">
            <a:extLst>
              <a:ext uri="{FF2B5EF4-FFF2-40B4-BE49-F238E27FC236}">
                <a16:creationId xmlns:a16="http://schemas.microsoft.com/office/drawing/2014/main" id="{EE399E32-937F-52D2-ED90-E088B0A6CEBB}"/>
              </a:ext>
            </a:extLst>
          </p:cNvPr>
          <p:cNvPicPr>
            <a:picLocks noChangeAspect="1"/>
          </p:cNvPicPr>
          <p:nvPr/>
        </p:nvPicPr>
        <p:blipFill>
          <a:blip r:embed="rId2"/>
          <a:stretch>
            <a:fillRect/>
          </a:stretch>
        </p:blipFill>
        <p:spPr>
          <a:xfrm>
            <a:off x="3639749" y="3911746"/>
            <a:ext cx="4601217" cy="2819794"/>
          </a:xfrm>
          <a:prstGeom prst="rect">
            <a:avLst/>
          </a:prstGeom>
          <a:ln>
            <a:solidFill>
              <a:schemeClr val="tx1"/>
            </a:solidFill>
          </a:ln>
        </p:spPr>
      </p:pic>
      <p:sp>
        <p:nvSpPr>
          <p:cNvPr id="8" name="正方形/長方形 7">
            <a:extLst>
              <a:ext uri="{FF2B5EF4-FFF2-40B4-BE49-F238E27FC236}">
                <a16:creationId xmlns:a16="http://schemas.microsoft.com/office/drawing/2014/main" id="{5602E7F5-CF0D-998F-0D5C-FADA92436072}"/>
              </a:ext>
            </a:extLst>
          </p:cNvPr>
          <p:cNvSpPr/>
          <p:nvPr/>
        </p:nvSpPr>
        <p:spPr>
          <a:xfrm>
            <a:off x="3741907" y="4880576"/>
            <a:ext cx="4400144" cy="44045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012A8A9A-4B41-51C6-4723-C4D6EC57E343}"/>
              </a:ext>
            </a:extLst>
          </p:cNvPr>
          <p:cNvSpPr/>
          <p:nvPr/>
        </p:nvSpPr>
        <p:spPr>
          <a:xfrm>
            <a:off x="5126477" y="6256704"/>
            <a:ext cx="1501301" cy="35290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633090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C9D825-7B1B-CB41-BB17-1ED4E47933B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9A33E88-A2D0-0A19-4544-1E476D550CBC}"/>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C045E274-C94C-6761-5D29-D4DB858A45A7}"/>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の作り方</a:t>
            </a:r>
            <a:br>
              <a:rPr lang="en-US" altLang="ja-JP" dirty="0"/>
            </a:br>
            <a:br>
              <a:rPr lang="en-US" altLang="ja-JP" dirty="0"/>
            </a:br>
            <a:r>
              <a:rPr lang="ja-JP" altLang="en-US" dirty="0"/>
              <a:t>ブランチは</a:t>
            </a:r>
            <a:r>
              <a:rPr lang="ja-JP" altLang="en-US" dirty="0">
                <a:solidFill>
                  <a:srgbClr val="00B050"/>
                </a:solidFill>
              </a:rPr>
              <a:t>ローカル</a:t>
            </a:r>
            <a:r>
              <a:rPr lang="ja-JP" altLang="en-US" dirty="0"/>
              <a:t>リポジトリに作っただけなので</a:t>
            </a:r>
            <a:r>
              <a:rPr lang="ja-JP" altLang="en-US" dirty="0">
                <a:solidFill>
                  <a:srgbClr val="0070C0"/>
                </a:solidFill>
              </a:rPr>
              <a:t>リモート</a:t>
            </a:r>
            <a:r>
              <a:rPr lang="ja-JP" altLang="en-US" dirty="0"/>
              <a:t>のほうにも</a:t>
            </a:r>
            <a:r>
              <a:rPr lang="en-US" altLang="ja-JP" dirty="0">
                <a:solidFill>
                  <a:srgbClr val="FF0000"/>
                </a:solidFill>
              </a:rPr>
              <a:t>Publish</a:t>
            </a:r>
            <a:r>
              <a:rPr lang="ja-JP" altLang="en-US" dirty="0"/>
              <a:t>して反映させる</a:t>
            </a:r>
            <a:endParaRPr lang="en-US" altLang="ja-JP" dirty="0"/>
          </a:p>
        </p:txBody>
      </p:sp>
      <p:pic>
        <p:nvPicPr>
          <p:cNvPr id="5" name="図 4">
            <a:extLst>
              <a:ext uri="{FF2B5EF4-FFF2-40B4-BE49-F238E27FC236}">
                <a16:creationId xmlns:a16="http://schemas.microsoft.com/office/drawing/2014/main" id="{1A6E4132-0AAB-964D-EECF-7F1D03C9C10D}"/>
              </a:ext>
            </a:extLst>
          </p:cNvPr>
          <p:cNvPicPr>
            <a:picLocks noChangeAspect="1"/>
          </p:cNvPicPr>
          <p:nvPr/>
        </p:nvPicPr>
        <p:blipFill>
          <a:blip r:embed="rId2"/>
          <a:stretch>
            <a:fillRect/>
          </a:stretch>
        </p:blipFill>
        <p:spPr>
          <a:xfrm>
            <a:off x="1823504" y="3530186"/>
            <a:ext cx="8245289" cy="3201354"/>
          </a:xfrm>
          <a:prstGeom prst="rect">
            <a:avLst/>
          </a:prstGeom>
          <a:ln>
            <a:solidFill>
              <a:schemeClr val="tx1"/>
            </a:solidFill>
          </a:ln>
        </p:spPr>
      </p:pic>
      <p:sp>
        <p:nvSpPr>
          <p:cNvPr id="6" name="正方形/長方形 5">
            <a:extLst>
              <a:ext uri="{FF2B5EF4-FFF2-40B4-BE49-F238E27FC236}">
                <a16:creationId xmlns:a16="http://schemas.microsoft.com/office/drawing/2014/main" id="{87D4D240-CC1F-28BC-0D20-93D5C1D59C00}"/>
              </a:ext>
            </a:extLst>
          </p:cNvPr>
          <p:cNvSpPr/>
          <p:nvPr/>
        </p:nvSpPr>
        <p:spPr>
          <a:xfrm>
            <a:off x="8265268" y="5462506"/>
            <a:ext cx="1384570" cy="44045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031156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965C31-94E7-DC34-AF0E-2E49FD8EA8A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C534C67-175C-CD8C-65E0-599B5F267911}"/>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BC725744-5AE1-6939-FBC3-2FB7A4702BE7}"/>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の作り方</a:t>
            </a:r>
            <a:br>
              <a:rPr lang="en-US" altLang="ja-JP" dirty="0"/>
            </a:br>
            <a:br>
              <a:rPr lang="en-US" altLang="ja-JP" dirty="0"/>
            </a:br>
            <a:r>
              <a:rPr lang="en-US" altLang="ja-JP" dirty="0"/>
              <a:t>Current branch</a:t>
            </a:r>
            <a:r>
              <a:rPr lang="ja-JP" altLang="en-US" dirty="0"/>
              <a:t>が新しく作ったブランチに</a:t>
            </a:r>
            <a:br>
              <a:rPr lang="en-US" altLang="ja-JP" dirty="0"/>
            </a:br>
            <a:r>
              <a:rPr lang="ja-JP" altLang="en-US" dirty="0"/>
              <a:t>切り替わっていることを確認しておく</a:t>
            </a:r>
            <a:endParaRPr lang="en-US" altLang="ja-JP" dirty="0"/>
          </a:p>
        </p:txBody>
      </p:sp>
      <p:pic>
        <p:nvPicPr>
          <p:cNvPr id="4" name="図 3">
            <a:extLst>
              <a:ext uri="{FF2B5EF4-FFF2-40B4-BE49-F238E27FC236}">
                <a16:creationId xmlns:a16="http://schemas.microsoft.com/office/drawing/2014/main" id="{CA08F331-AEC2-B706-684D-95DE528BBEC1}"/>
              </a:ext>
            </a:extLst>
          </p:cNvPr>
          <p:cNvPicPr>
            <a:picLocks noChangeAspect="1"/>
          </p:cNvPicPr>
          <p:nvPr/>
        </p:nvPicPr>
        <p:blipFill>
          <a:blip r:embed="rId2"/>
          <a:stretch>
            <a:fillRect/>
          </a:stretch>
        </p:blipFill>
        <p:spPr>
          <a:xfrm>
            <a:off x="3618884" y="3627864"/>
            <a:ext cx="4467849" cy="2991267"/>
          </a:xfrm>
          <a:prstGeom prst="rect">
            <a:avLst/>
          </a:prstGeom>
        </p:spPr>
      </p:pic>
      <p:sp>
        <p:nvSpPr>
          <p:cNvPr id="6" name="正方形/長方形 5">
            <a:extLst>
              <a:ext uri="{FF2B5EF4-FFF2-40B4-BE49-F238E27FC236}">
                <a16:creationId xmlns:a16="http://schemas.microsoft.com/office/drawing/2014/main" id="{B90F45AB-B7D6-1009-6B33-716ABBCD277C}"/>
              </a:ext>
            </a:extLst>
          </p:cNvPr>
          <p:cNvSpPr/>
          <p:nvPr/>
        </p:nvSpPr>
        <p:spPr>
          <a:xfrm>
            <a:off x="3709290" y="3691285"/>
            <a:ext cx="2684834" cy="54043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722486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4667EC-71C7-4513-1CB6-927FD9C2E60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E1C73BC-439C-C410-796A-C28FA337617A}"/>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23762064-C696-4607-3829-D1830596E3E4}"/>
              </a:ext>
            </a:extLst>
          </p:cNvPr>
          <p:cNvSpPr txBox="1">
            <a:spLocks/>
          </p:cNvSpPr>
          <p:nvPr/>
        </p:nvSpPr>
        <p:spPr>
          <a:xfrm>
            <a:off x="838200" y="1376038"/>
            <a:ext cx="10515600" cy="535550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での注意事項</a:t>
            </a:r>
            <a:br>
              <a:rPr lang="en-US" altLang="ja-JP" dirty="0"/>
            </a:br>
            <a:br>
              <a:rPr lang="en-US" altLang="ja-JP" dirty="0"/>
            </a:br>
            <a:r>
              <a:rPr lang="ja-JP" altLang="en-US" dirty="0"/>
              <a:t>ブランチに切り替えた後、</a:t>
            </a:r>
            <a:r>
              <a:rPr lang="ja-JP" altLang="en-US" b="1" dirty="0">
                <a:solidFill>
                  <a:srgbClr val="00B0F0"/>
                </a:solidFill>
              </a:rPr>
              <a:t>ローカル</a:t>
            </a:r>
            <a:r>
              <a:rPr lang="ja-JP" altLang="en-US" dirty="0"/>
              <a:t>リポジトリのファイルを更新した際は、</a:t>
            </a:r>
            <a:r>
              <a:rPr lang="ja-JP" altLang="en-US" b="1" dirty="0">
                <a:solidFill>
                  <a:srgbClr val="00B050"/>
                </a:solidFill>
              </a:rPr>
              <a:t>リモート</a:t>
            </a:r>
            <a:r>
              <a:rPr lang="ja-JP" altLang="en-US" dirty="0"/>
              <a:t>リポジトリの</a:t>
            </a:r>
            <a:br>
              <a:rPr lang="en-US" altLang="ja-JP" dirty="0"/>
            </a:br>
            <a:r>
              <a:rPr lang="ja-JP" altLang="en-US" dirty="0"/>
              <a:t>ブランチへ</a:t>
            </a:r>
            <a:r>
              <a:rPr lang="en-US" altLang="ja-JP" dirty="0"/>
              <a:t>Push</a:t>
            </a:r>
            <a:r>
              <a:rPr lang="ja-JP" altLang="en-US" dirty="0"/>
              <a:t>する必要がある</a:t>
            </a:r>
            <a:br>
              <a:rPr lang="en-US" altLang="ja-JP" dirty="0"/>
            </a:br>
            <a:br>
              <a:rPr lang="en-US" altLang="ja-JP" dirty="0"/>
            </a:br>
            <a:r>
              <a:rPr lang="ja-JP" altLang="en-US" dirty="0"/>
              <a:t>例）</a:t>
            </a:r>
            <a:br>
              <a:rPr lang="en-US" altLang="ja-JP" dirty="0"/>
            </a:br>
            <a:r>
              <a:rPr lang="ja-JP" altLang="en-US" b="1" dirty="0">
                <a:solidFill>
                  <a:srgbClr val="00B0F0"/>
                </a:solidFill>
              </a:rPr>
              <a:t>ローカル</a:t>
            </a:r>
            <a:r>
              <a:rPr lang="ja-JP" altLang="en-US" dirty="0"/>
              <a:t>： </a:t>
            </a:r>
            <a:r>
              <a:rPr lang="en-US" altLang="ja-JP" dirty="0"/>
              <a:t>murata</a:t>
            </a:r>
            <a:r>
              <a:rPr lang="ja-JP" altLang="en-US" dirty="0"/>
              <a:t>ブランチ</a:t>
            </a:r>
            <a:br>
              <a:rPr lang="en-US" altLang="ja-JP" sz="2200" dirty="0"/>
            </a:br>
            <a:br>
              <a:rPr lang="en-US" altLang="ja-JP" sz="2200" dirty="0"/>
            </a:br>
            <a:r>
              <a:rPr lang="ja-JP" altLang="en-US" dirty="0"/>
              <a:t>　　　　　　　　</a:t>
            </a:r>
            <a:r>
              <a:rPr lang="ja-JP" altLang="en-US" dirty="0">
                <a:solidFill>
                  <a:srgbClr val="FF0000"/>
                </a:solidFill>
              </a:rPr>
              <a:t>↓</a:t>
            </a:r>
            <a:r>
              <a:rPr lang="ja-JP" altLang="en-US" dirty="0"/>
              <a:t>　</a:t>
            </a:r>
            <a:r>
              <a:rPr lang="en-US" altLang="ja-JP" dirty="0">
                <a:solidFill>
                  <a:srgbClr val="FF0000"/>
                </a:solidFill>
              </a:rPr>
              <a:t>Push</a:t>
            </a:r>
            <a:br>
              <a:rPr lang="en-US" altLang="ja-JP" sz="2000" dirty="0">
                <a:solidFill>
                  <a:srgbClr val="FF0000"/>
                </a:solidFill>
              </a:rPr>
            </a:br>
            <a:br>
              <a:rPr lang="en-US" altLang="ja-JP" sz="2000" dirty="0"/>
            </a:br>
            <a:r>
              <a:rPr lang="ja-JP" altLang="en-US" b="1" dirty="0">
                <a:solidFill>
                  <a:srgbClr val="00B050"/>
                </a:solidFill>
              </a:rPr>
              <a:t>リモート</a:t>
            </a:r>
            <a:r>
              <a:rPr lang="ja-JP" altLang="en-US" dirty="0"/>
              <a:t>： </a:t>
            </a:r>
            <a:r>
              <a:rPr lang="en-US" altLang="ja-JP" dirty="0" err="1"/>
              <a:t>murata</a:t>
            </a:r>
            <a:r>
              <a:rPr lang="ja-JP" altLang="en-US" dirty="0"/>
              <a:t>ブランチ　（</a:t>
            </a:r>
            <a:r>
              <a:rPr lang="en-US" altLang="ja-JP" dirty="0"/>
              <a:t>main</a:t>
            </a:r>
            <a:r>
              <a:rPr lang="ja-JP" altLang="en-US" dirty="0"/>
              <a:t>に</a:t>
            </a:r>
            <a:r>
              <a:rPr lang="en-US" altLang="ja-JP" dirty="0"/>
              <a:t>Push</a:t>
            </a:r>
            <a:r>
              <a:rPr lang="ja-JP" altLang="en-US" dirty="0"/>
              <a:t>は</a:t>
            </a:r>
            <a:r>
              <a:rPr lang="en-US" altLang="ja-JP" b="1" dirty="0">
                <a:solidFill>
                  <a:srgbClr val="FF0000"/>
                </a:solidFill>
              </a:rPr>
              <a:t>×</a:t>
            </a:r>
            <a:r>
              <a:rPr lang="ja-JP" altLang="en-US" dirty="0"/>
              <a:t>）</a:t>
            </a:r>
            <a:endParaRPr lang="en-US" altLang="ja-JP" dirty="0"/>
          </a:p>
        </p:txBody>
      </p:sp>
    </p:spTree>
    <p:extLst>
      <p:ext uri="{BB962C8B-B14F-4D97-AF65-F5344CB8AC3E}">
        <p14:creationId xmlns:p14="http://schemas.microsoft.com/office/powerpoint/2010/main" val="11694786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F0DBBB-0B54-0671-0A8D-C8C2C94787B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1B4049B-447C-37A4-B18A-DB39A88D3232}"/>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C2E17F43-BDD6-0A97-C433-11A998D5B142}"/>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ブランチ（</a:t>
            </a:r>
            <a:r>
              <a:rPr lang="en-US" altLang="ja-JP" dirty="0"/>
              <a:t>Branch</a:t>
            </a:r>
            <a:r>
              <a:rPr lang="ja-JP" altLang="en-US" dirty="0"/>
              <a:t>）の</a:t>
            </a:r>
            <a:r>
              <a:rPr lang="ja-JP" altLang="en-US" b="1" dirty="0">
                <a:solidFill>
                  <a:srgbClr val="FF00FF"/>
                </a:solidFill>
              </a:rPr>
              <a:t>統合（マージ）</a:t>
            </a:r>
            <a:br>
              <a:rPr lang="en-US" altLang="ja-JP" b="1" dirty="0">
                <a:solidFill>
                  <a:srgbClr val="FF00FF"/>
                </a:solidFill>
              </a:rPr>
            </a:br>
            <a:br>
              <a:rPr lang="en-US" altLang="ja-JP" dirty="0"/>
            </a:br>
            <a:r>
              <a:rPr lang="ja-JP" altLang="en-US" dirty="0"/>
              <a:t>ブランチでの更新作業が終わったら、</a:t>
            </a:r>
            <a:r>
              <a:rPr lang="en-US" altLang="ja-JP" dirty="0"/>
              <a:t>main</a:t>
            </a:r>
            <a:r>
              <a:rPr lang="ja-JP" altLang="en-US" dirty="0"/>
              <a:t>ブランチに</a:t>
            </a:r>
            <a:r>
              <a:rPr lang="ja-JP" altLang="en-US" b="1" dirty="0">
                <a:solidFill>
                  <a:srgbClr val="FF00FF"/>
                </a:solidFill>
              </a:rPr>
              <a:t>統合（マージ）</a:t>
            </a:r>
            <a:r>
              <a:rPr lang="ja-JP" altLang="en-US" dirty="0"/>
              <a:t>する必要がある</a:t>
            </a:r>
            <a:br>
              <a:rPr lang="en-US" altLang="ja-JP" dirty="0"/>
            </a:br>
            <a:br>
              <a:rPr lang="en-US" altLang="ja-JP" dirty="0"/>
            </a:br>
            <a:r>
              <a:rPr lang="ja-JP" altLang="en-US" dirty="0"/>
              <a:t>マージする際に</a:t>
            </a:r>
            <a:r>
              <a:rPr lang="ja-JP" altLang="en-US" b="1" dirty="0">
                <a:solidFill>
                  <a:srgbClr val="FF0000"/>
                </a:solidFill>
              </a:rPr>
              <a:t>競合（コンフリクト）</a:t>
            </a:r>
            <a:r>
              <a:rPr lang="ja-JP" altLang="en-US" dirty="0"/>
              <a:t>が発生したとき</a:t>
            </a:r>
            <a:br>
              <a:rPr lang="en-US" altLang="ja-JP" dirty="0"/>
            </a:br>
            <a:r>
              <a:rPr lang="ja-JP" altLang="en-US" dirty="0"/>
              <a:t>は、勝手に</a:t>
            </a:r>
            <a:r>
              <a:rPr lang="en-US" altLang="ja-JP" dirty="0"/>
              <a:t>main</a:t>
            </a:r>
            <a:r>
              <a:rPr lang="ja-JP" altLang="en-US" dirty="0"/>
              <a:t>ブランチにマージせずに、</a:t>
            </a:r>
            <a:br>
              <a:rPr lang="en-US" altLang="ja-JP" dirty="0"/>
            </a:br>
            <a:r>
              <a:rPr lang="ja-JP" altLang="en-US" dirty="0"/>
              <a:t>リーダーもしくはメインプログラマに</a:t>
            </a:r>
            <a:r>
              <a:rPr lang="ja-JP" altLang="en-US" b="1" dirty="0">
                <a:solidFill>
                  <a:srgbClr val="00B050"/>
                </a:solidFill>
              </a:rPr>
              <a:t>レビュー</a:t>
            </a:r>
            <a:br>
              <a:rPr lang="en-US" altLang="ja-JP" dirty="0"/>
            </a:br>
            <a:r>
              <a:rPr lang="ja-JP" altLang="en-US" dirty="0"/>
              <a:t>（変更結果の確認）を依頼する</a:t>
            </a:r>
            <a:endParaRPr lang="en-US" altLang="ja-JP" dirty="0"/>
          </a:p>
        </p:txBody>
      </p:sp>
    </p:spTree>
    <p:extLst>
      <p:ext uri="{BB962C8B-B14F-4D97-AF65-F5344CB8AC3E}">
        <p14:creationId xmlns:p14="http://schemas.microsoft.com/office/powerpoint/2010/main" val="414539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E62C50-1509-119D-3CD6-319E8F06CCA7}"/>
            </a:ext>
          </a:extLst>
        </p:cNvPr>
        <p:cNvGrpSpPr/>
        <p:nvPr/>
      </p:nvGrpSpPr>
      <p:grpSpPr>
        <a:xfrm>
          <a:off x="0" y="0"/>
          <a:ext cx="0" cy="0"/>
          <a:chOff x="0" y="0"/>
          <a:chExt cx="0" cy="0"/>
        </a:xfrm>
      </p:grpSpPr>
      <p:pic>
        <p:nvPicPr>
          <p:cNvPr id="4" name="図 3">
            <a:extLst>
              <a:ext uri="{FF2B5EF4-FFF2-40B4-BE49-F238E27FC236}">
                <a16:creationId xmlns:a16="http://schemas.microsoft.com/office/drawing/2014/main" id="{065C8A82-8F86-7D9A-FA50-3CC423881A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2070" y="1260974"/>
            <a:ext cx="4069977" cy="4668014"/>
          </a:xfrm>
          <a:prstGeom prst="rect">
            <a:avLst/>
          </a:prstGeom>
          <a:ln>
            <a:solidFill>
              <a:schemeClr val="tx1"/>
            </a:solidFill>
          </a:ln>
        </p:spPr>
      </p:pic>
      <p:sp>
        <p:nvSpPr>
          <p:cNvPr id="2" name="タイトル 1">
            <a:extLst>
              <a:ext uri="{FF2B5EF4-FFF2-40B4-BE49-F238E27FC236}">
                <a16:creationId xmlns:a16="http://schemas.microsoft.com/office/drawing/2014/main" id="{C41583F9-FAC5-5F23-BF11-EFEE762C4EB2}"/>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6" name="正方形/長方形 5">
            <a:extLst>
              <a:ext uri="{FF2B5EF4-FFF2-40B4-BE49-F238E27FC236}">
                <a16:creationId xmlns:a16="http://schemas.microsoft.com/office/drawing/2014/main" id="{47B458B8-0D00-3B26-9882-B7BED3C107E3}"/>
              </a:ext>
            </a:extLst>
          </p:cNvPr>
          <p:cNvSpPr/>
          <p:nvPr/>
        </p:nvSpPr>
        <p:spPr>
          <a:xfrm>
            <a:off x="7736541" y="2142565"/>
            <a:ext cx="3801036" cy="3675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249D2CF5-8E93-4F60-F372-C28EEC582178}"/>
              </a:ext>
            </a:extLst>
          </p:cNvPr>
          <p:cNvSpPr/>
          <p:nvPr/>
        </p:nvSpPr>
        <p:spPr>
          <a:xfrm>
            <a:off x="7727576" y="3316942"/>
            <a:ext cx="2967318" cy="3675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CD557060-C6A3-3EB7-6601-1485B8E31030}"/>
              </a:ext>
            </a:extLst>
          </p:cNvPr>
          <p:cNvSpPr/>
          <p:nvPr/>
        </p:nvSpPr>
        <p:spPr>
          <a:xfrm>
            <a:off x="7736539" y="4159624"/>
            <a:ext cx="3810001" cy="3675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コンテンツ プレースホルダー 2">
            <a:extLst>
              <a:ext uri="{FF2B5EF4-FFF2-40B4-BE49-F238E27FC236}">
                <a16:creationId xmlns:a16="http://schemas.microsoft.com/office/drawing/2014/main" id="{8B5B2BAC-70C8-8A10-4BDD-40CA5FD19087}"/>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[Name]</a:t>
            </a:r>
            <a:r>
              <a:rPr lang="ja-JP" altLang="en-US" dirty="0"/>
              <a:t>には共同開発に使用</a:t>
            </a:r>
            <a:br>
              <a:rPr lang="en-US" altLang="ja-JP" dirty="0"/>
            </a:br>
            <a:r>
              <a:rPr lang="ja-JP" altLang="en-US" dirty="0"/>
              <a:t>するリポジトリ名を入力</a:t>
            </a:r>
            <a:br>
              <a:rPr lang="en-US" altLang="ja-JP" dirty="0"/>
            </a:br>
            <a:endParaRPr lang="en-US" altLang="ja-JP" dirty="0"/>
          </a:p>
          <a:p>
            <a:r>
              <a:rPr lang="en-US" altLang="ja-JP" dirty="0"/>
              <a:t>[Local path]</a:t>
            </a:r>
            <a:r>
              <a:rPr lang="ja-JP" altLang="en-US" dirty="0"/>
              <a:t>は</a:t>
            </a:r>
            <a:br>
              <a:rPr lang="en-US" altLang="ja-JP" dirty="0"/>
            </a:br>
            <a:r>
              <a:rPr lang="en-US" altLang="ja-JP" dirty="0"/>
              <a:t>C:\GitHub</a:t>
            </a:r>
            <a:r>
              <a:rPr lang="ja-JP" altLang="en-US" dirty="0"/>
              <a:t>のままで</a:t>
            </a:r>
            <a:r>
              <a:rPr lang="en-US" altLang="ja-JP" dirty="0"/>
              <a:t>OK</a:t>
            </a:r>
            <a:br>
              <a:rPr lang="en-US" altLang="ja-JP" dirty="0"/>
            </a:br>
            <a:endParaRPr lang="en-US" altLang="ja-JP" dirty="0"/>
          </a:p>
          <a:p>
            <a:r>
              <a:rPr lang="en-US" altLang="ja-JP" dirty="0"/>
              <a:t>[Git ignore]</a:t>
            </a:r>
            <a:r>
              <a:rPr lang="ja-JP" altLang="en-US" dirty="0"/>
              <a:t>は</a:t>
            </a:r>
            <a:br>
              <a:rPr lang="en-US" altLang="ja-JP" dirty="0"/>
            </a:br>
            <a:r>
              <a:rPr lang="en-US" altLang="ja-JP" dirty="0"/>
              <a:t>C++</a:t>
            </a:r>
            <a:r>
              <a:rPr lang="ja-JP" altLang="en-US" dirty="0"/>
              <a:t>を選択</a:t>
            </a:r>
            <a:endParaRPr lang="en-US" altLang="ja-JP" dirty="0"/>
          </a:p>
        </p:txBody>
      </p:sp>
      <p:sp>
        <p:nvSpPr>
          <p:cNvPr id="3" name="矢印: 下 2">
            <a:extLst>
              <a:ext uri="{FF2B5EF4-FFF2-40B4-BE49-F238E27FC236}">
                <a16:creationId xmlns:a16="http://schemas.microsoft.com/office/drawing/2014/main" id="{1A3F629A-A71F-7BE9-767A-3BF189E860B1}"/>
              </a:ext>
            </a:extLst>
          </p:cNvPr>
          <p:cNvSpPr/>
          <p:nvPr/>
        </p:nvSpPr>
        <p:spPr>
          <a:xfrm flipV="1">
            <a:off x="9386285" y="5807413"/>
            <a:ext cx="330741" cy="367554"/>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F1450F6A-2124-B53A-A44F-714CC670ACE7}"/>
              </a:ext>
            </a:extLst>
          </p:cNvPr>
          <p:cNvSpPr txBox="1"/>
          <p:nvPr/>
        </p:nvSpPr>
        <p:spPr>
          <a:xfrm>
            <a:off x="8438471" y="6171683"/>
            <a:ext cx="2557110" cy="369332"/>
          </a:xfrm>
          <a:prstGeom prst="rect">
            <a:avLst/>
          </a:prstGeom>
          <a:noFill/>
        </p:spPr>
        <p:txBody>
          <a:bodyPr wrap="none" rtlCol="0">
            <a:spAutoFit/>
          </a:bodyPr>
          <a:lstStyle/>
          <a:p>
            <a:r>
              <a:rPr kumimoji="1" lang="ja-JP" altLang="en-US" dirty="0">
                <a:solidFill>
                  <a:srgbClr val="FF0000"/>
                </a:solidFill>
              </a:rPr>
              <a:t>入力を確認してクリック</a:t>
            </a:r>
          </a:p>
        </p:txBody>
      </p:sp>
      <p:sp>
        <p:nvSpPr>
          <p:cNvPr id="10" name="テキスト ボックス 9">
            <a:extLst>
              <a:ext uri="{FF2B5EF4-FFF2-40B4-BE49-F238E27FC236}">
                <a16:creationId xmlns:a16="http://schemas.microsoft.com/office/drawing/2014/main" id="{A2343776-74D3-7C42-20CE-502A9E9E9684}"/>
              </a:ext>
            </a:extLst>
          </p:cNvPr>
          <p:cNvSpPr txBox="1"/>
          <p:nvPr/>
        </p:nvSpPr>
        <p:spPr>
          <a:xfrm>
            <a:off x="9280187" y="178485"/>
            <a:ext cx="2646878" cy="646331"/>
          </a:xfrm>
          <a:prstGeom prst="rect">
            <a:avLst/>
          </a:prstGeom>
          <a:noFill/>
          <a:ln>
            <a:solidFill>
              <a:srgbClr val="FF0000"/>
            </a:solidFill>
          </a:ln>
        </p:spPr>
        <p:txBody>
          <a:bodyPr wrap="none" rtlCol="0">
            <a:spAutoFit/>
          </a:bodyPr>
          <a:lstStyle/>
          <a:p>
            <a:r>
              <a:rPr lang="ja-JP" altLang="en-US" sz="3600" dirty="0">
                <a:solidFill>
                  <a:srgbClr val="FF0000"/>
                </a:solidFill>
              </a:rPr>
              <a:t>代表者</a:t>
            </a:r>
            <a:r>
              <a:rPr lang="ja-JP" altLang="en-US" sz="2800" dirty="0">
                <a:solidFill>
                  <a:srgbClr val="FF0000"/>
                </a:solidFill>
              </a:rPr>
              <a:t>の作業</a:t>
            </a:r>
            <a:endParaRPr kumimoji="1" lang="ja-JP" altLang="en-US" sz="2800" dirty="0">
              <a:solidFill>
                <a:srgbClr val="FF0000"/>
              </a:solidFill>
            </a:endParaRPr>
          </a:p>
        </p:txBody>
      </p:sp>
    </p:spTree>
    <p:extLst>
      <p:ext uri="{BB962C8B-B14F-4D97-AF65-F5344CB8AC3E}">
        <p14:creationId xmlns:p14="http://schemas.microsoft.com/office/powerpoint/2010/main" val="8682670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B9E728-6D58-F5C3-CC35-E1C697939DE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C5FE0EF-1B14-086B-F390-6A0B437BF257}"/>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C0045D9B-F6B8-2D0D-F41B-F07724CF10B8}"/>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FF"/>
                </a:solidFill>
              </a:rPr>
              <a:t>統合（マージ）</a:t>
            </a:r>
            <a:r>
              <a:rPr lang="ja-JP" altLang="en-US" dirty="0"/>
              <a:t>する方法</a:t>
            </a:r>
            <a:br>
              <a:rPr lang="en-US" altLang="ja-JP" b="1" dirty="0">
                <a:solidFill>
                  <a:srgbClr val="FF00FF"/>
                </a:solidFill>
              </a:rPr>
            </a:br>
            <a:br>
              <a:rPr lang="en-US" altLang="ja-JP" dirty="0"/>
            </a:br>
            <a:r>
              <a:rPr lang="en-US" altLang="ja-JP" dirty="0">
                <a:solidFill>
                  <a:schemeClr val="bg1"/>
                </a:solidFill>
                <a:highlight>
                  <a:srgbClr val="0000FF"/>
                </a:highlight>
              </a:rPr>
              <a:t>[Preview Pull Request]</a:t>
            </a:r>
            <a:r>
              <a:rPr lang="ja-JP" altLang="en-US" dirty="0"/>
              <a:t>ボタンをクリック</a:t>
            </a:r>
            <a:endParaRPr lang="en-US" altLang="ja-JP" dirty="0"/>
          </a:p>
        </p:txBody>
      </p:sp>
      <p:pic>
        <p:nvPicPr>
          <p:cNvPr id="4" name="図 3">
            <a:extLst>
              <a:ext uri="{FF2B5EF4-FFF2-40B4-BE49-F238E27FC236}">
                <a16:creationId xmlns:a16="http://schemas.microsoft.com/office/drawing/2014/main" id="{3574765F-195C-FBDC-4DEE-90184E62FA72}"/>
              </a:ext>
            </a:extLst>
          </p:cNvPr>
          <p:cNvPicPr>
            <a:picLocks noChangeAspect="1"/>
          </p:cNvPicPr>
          <p:nvPr/>
        </p:nvPicPr>
        <p:blipFill>
          <a:blip r:embed="rId2"/>
          <a:stretch>
            <a:fillRect/>
          </a:stretch>
        </p:blipFill>
        <p:spPr>
          <a:xfrm>
            <a:off x="2472711" y="3335834"/>
            <a:ext cx="7262884" cy="2661554"/>
          </a:xfrm>
          <a:prstGeom prst="rect">
            <a:avLst/>
          </a:prstGeom>
          <a:ln>
            <a:solidFill>
              <a:schemeClr val="tx1"/>
            </a:solidFill>
          </a:ln>
        </p:spPr>
      </p:pic>
      <p:sp>
        <p:nvSpPr>
          <p:cNvPr id="5" name="正方形/長方形 4">
            <a:extLst>
              <a:ext uri="{FF2B5EF4-FFF2-40B4-BE49-F238E27FC236}">
                <a16:creationId xmlns:a16="http://schemas.microsoft.com/office/drawing/2014/main" id="{B8142855-BB7F-2B08-C593-2B6E74C481D6}"/>
              </a:ext>
            </a:extLst>
          </p:cNvPr>
          <p:cNvSpPr/>
          <p:nvPr/>
        </p:nvSpPr>
        <p:spPr>
          <a:xfrm>
            <a:off x="7241384" y="4955309"/>
            <a:ext cx="2090875" cy="45040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028650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62211C-01A0-2E65-EB7D-8897C97196C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F00A9E5-2753-650D-B608-6E3982AE5F3F}"/>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0A5BB390-358F-1436-45A6-9D9336BEF9D0}"/>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FF"/>
                </a:solidFill>
              </a:rPr>
              <a:t>統合（マージ）</a:t>
            </a:r>
            <a:r>
              <a:rPr lang="ja-JP" altLang="en-US" dirty="0"/>
              <a:t>する方法</a:t>
            </a:r>
            <a:br>
              <a:rPr lang="en-US" altLang="ja-JP" b="1" dirty="0">
                <a:solidFill>
                  <a:srgbClr val="FF00FF"/>
                </a:solidFill>
              </a:rPr>
            </a:br>
            <a:br>
              <a:rPr lang="en-US" altLang="ja-JP" dirty="0"/>
            </a:br>
            <a:r>
              <a:rPr lang="ja-JP" altLang="en-US" dirty="0"/>
              <a:t>変更したファイル</a:t>
            </a:r>
            <a:br>
              <a:rPr lang="en-US" altLang="ja-JP" dirty="0"/>
            </a:br>
            <a:r>
              <a:rPr lang="ja-JP" altLang="en-US" dirty="0"/>
              <a:t>一覧と変更内容</a:t>
            </a:r>
            <a:br>
              <a:rPr lang="en-US" altLang="ja-JP" dirty="0"/>
            </a:br>
            <a:r>
              <a:rPr lang="ja-JP" altLang="en-US" dirty="0"/>
              <a:t>が表示される</a:t>
            </a:r>
            <a:br>
              <a:rPr lang="en-US" altLang="ja-JP" dirty="0"/>
            </a:br>
            <a:br>
              <a:rPr lang="en-US" altLang="ja-JP" dirty="0"/>
            </a:br>
            <a:r>
              <a:rPr lang="en-US" altLang="ja-JP" dirty="0">
                <a:solidFill>
                  <a:schemeClr val="bg1"/>
                </a:solidFill>
                <a:highlight>
                  <a:srgbClr val="0000FF"/>
                </a:highlight>
              </a:rPr>
              <a:t>[Create pull</a:t>
            </a:r>
            <a:br>
              <a:rPr lang="en-US" altLang="ja-JP" dirty="0">
                <a:solidFill>
                  <a:schemeClr val="bg1"/>
                </a:solidFill>
                <a:highlight>
                  <a:srgbClr val="0000FF"/>
                </a:highlight>
              </a:rPr>
            </a:br>
            <a:r>
              <a:rPr lang="en-US" altLang="ja-JP" dirty="0">
                <a:solidFill>
                  <a:schemeClr val="bg1"/>
                </a:solidFill>
                <a:highlight>
                  <a:srgbClr val="0000FF"/>
                </a:highlight>
              </a:rPr>
              <a:t> request]</a:t>
            </a:r>
            <a:r>
              <a:rPr lang="ja-JP" altLang="en-US" dirty="0"/>
              <a:t>を</a:t>
            </a:r>
            <a:br>
              <a:rPr lang="en-US" altLang="ja-JP" dirty="0"/>
            </a:br>
            <a:r>
              <a:rPr lang="ja-JP" altLang="en-US" dirty="0"/>
              <a:t>クリック</a:t>
            </a:r>
            <a:endParaRPr lang="en-US" altLang="ja-JP" dirty="0"/>
          </a:p>
        </p:txBody>
      </p:sp>
      <p:pic>
        <p:nvPicPr>
          <p:cNvPr id="6" name="図 5">
            <a:extLst>
              <a:ext uri="{FF2B5EF4-FFF2-40B4-BE49-F238E27FC236}">
                <a16:creationId xmlns:a16="http://schemas.microsoft.com/office/drawing/2014/main" id="{6A04E24C-009F-3468-2D51-83590E194E6F}"/>
              </a:ext>
            </a:extLst>
          </p:cNvPr>
          <p:cNvPicPr>
            <a:picLocks noChangeAspect="1"/>
          </p:cNvPicPr>
          <p:nvPr/>
        </p:nvPicPr>
        <p:blipFill>
          <a:blip r:embed="rId2"/>
          <a:stretch>
            <a:fillRect/>
          </a:stretch>
        </p:blipFill>
        <p:spPr>
          <a:xfrm>
            <a:off x="4938068" y="2115670"/>
            <a:ext cx="6909084" cy="4371217"/>
          </a:xfrm>
          <a:prstGeom prst="rect">
            <a:avLst/>
          </a:prstGeom>
          <a:ln>
            <a:solidFill>
              <a:schemeClr val="tx1"/>
            </a:solidFill>
          </a:ln>
        </p:spPr>
      </p:pic>
      <p:sp>
        <p:nvSpPr>
          <p:cNvPr id="7" name="正方形/長方形 6">
            <a:extLst>
              <a:ext uri="{FF2B5EF4-FFF2-40B4-BE49-F238E27FC236}">
                <a16:creationId xmlns:a16="http://schemas.microsoft.com/office/drawing/2014/main" id="{6B579037-B70D-96FF-CE62-BC09BD05F307}"/>
              </a:ext>
            </a:extLst>
          </p:cNvPr>
          <p:cNvSpPr/>
          <p:nvPr/>
        </p:nvSpPr>
        <p:spPr>
          <a:xfrm>
            <a:off x="9717741" y="6192439"/>
            <a:ext cx="1039907" cy="31593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154237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36D9C8-55C3-0C5E-983F-AD4121FDC50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46B599B-FFB4-B517-991D-7F159AF2E851}"/>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DB44717F-7CC8-808C-807F-9B727E8A34D0}"/>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FF"/>
                </a:solidFill>
              </a:rPr>
              <a:t>統合（マージ）</a:t>
            </a:r>
            <a:r>
              <a:rPr lang="ja-JP" altLang="en-US" dirty="0"/>
              <a:t>する方法</a:t>
            </a:r>
            <a:br>
              <a:rPr lang="en-US" altLang="ja-JP" b="1" dirty="0">
                <a:solidFill>
                  <a:srgbClr val="FF00FF"/>
                </a:solidFill>
              </a:rPr>
            </a:br>
            <a:br>
              <a:rPr lang="en-US" altLang="ja-JP" dirty="0"/>
            </a:br>
            <a:r>
              <a:rPr lang="ja-JP" altLang="en-US" dirty="0"/>
              <a:t>変更についてのタイトル</a:t>
            </a:r>
            <a:br>
              <a:rPr lang="en-US" altLang="ja-JP" dirty="0"/>
            </a:br>
            <a:r>
              <a:rPr lang="ja-JP" altLang="en-US" dirty="0"/>
              <a:t>や内容について書いた</a:t>
            </a:r>
            <a:br>
              <a:rPr lang="en-US" altLang="ja-JP" dirty="0"/>
            </a:br>
            <a:r>
              <a:rPr lang="ja-JP" altLang="en-US" dirty="0"/>
              <a:t>あとで</a:t>
            </a:r>
            <a:r>
              <a:rPr lang="en-US" altLang="ja-JP" dirty="0">
                <a:solidFill>
                  <a:schemeClr val="bg1"/>
                </a:solidFill>
                <a:highlight>
                  <a:srgbClr val="0000FF"/>
                </a:highlight>
              </a:rPr>
              <a:t>[Create pull</a:t>
            </a:r>
            <a:br>
              <a:rPr lang="en-US" altLang="ja-JP" dirty="0">
                <a:solidFill>
                  <a:schemeClr val="bg1"/>
                </a:solidFill>
                <a:highlight>
                  <a:srgbClr val="0000FF"/>
                </a:highlight>
              </a:rPr>
            </a:br>
            <a:r>
              <a:rPr lang="en-US" altLang="ja-JP" dirty="0">
                <a:solidFill>
                  <a:schemeClr val="bg1"/>
                </a:solidFill>
                <a:highlight>
                  <a:srgbClr val="0000FF"/>
                </a:highlight>
              </a:rPr>
              <a:t>request]</a:t>
            </a:r>
            <a:r>
              <a:rPr lang="ja-JP" altLang="en-US" dirty="0"/>
              <a:t>をクリック</a:t>
            </a:r>
            <a:endParaRPr lang="en-US" altLang="ja-JP" dirty="0"/>
          </a:p>
        </p:txBody>
      </p:sp>
      <p:pic>
        <p:nvPicPr>
          <p:cNvPr id="8" name="図 7">
            <a:extLst>
              <a:ext uri="{FF2B5EF4-FFF2-40B4-BE49-F238E27FC236}">
                <a16:creationId xmlns:a16="http://schemas.microsoft.com/office/drawing/2014/main" id="{3F3A6A4D-0857-DD24-9C62-4AEEE8610900}"/>
              </a:ext>
            </a:extLst>
          </p:cNvPr>
          <p:cNvPicPr>
            <a:picLocks noChangeAspect="1"/>
          </p:cNvPicPr>
          <p:nvPr/>
        </p:nvPicPr>
        <p:blipFill>
          <a:blip r:embed="rId2"/>
          <a:stretch>
            <a:fillRect/>
          </a:stretch>
        </p:blipFill>
        <p:spPr>
          <a:xfrm>
            <a:off x="6633883" y="1405969"/>
            <a:ext cx="5227432" cy="5219676"/>
          </a:xfrm>
          <a:prstGeom prst="rect">
            <a:avLst/>
          </a:prstGeom>
          <a:ln>
            <a:solidFill>
              <a:schemeClr val="tx1"/>
            </a:solidFill>
          </a:ln>
        </p:spPr>
      </p:pic>
      <p:sp>
        <p:nvSpPr>
          <p:cNvPr id="10" name="正方形/長方形 9">
            <a:extLst>
              <a:ext uri="{FF2B5EF4-FFF2-40B4-BE49-F238E27FC236}">
                <a16:creationId xmlns:a16="http://schemas.microsoft.com/office/drawing/2014/main" id="{7263CD87-3FE5-F0D5-ED26-EC624EA56118}"/>
              </a:ext>
            </a:extLst>
          </p:cNvPr>
          <p:cNvSpPr/>
          <p:nvPr/>
        </p:nvSpPr>
        <p:spPr>
          <a:xfrm>
            <a:off x="10506636" y="6300016"/>
            <a:ext cx="1281954" cy="31593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38919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AFD67B-9B76-CEE5-A5C6-C803947F92A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F33C5E4-3988-0CAF-9758-D3088413F3CE}"/>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55DA23E6-38AF-D369-54E7-73170A6320DD}"/>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FF"/>
                </a:solidFill>
              </a:rPr>
              <a:t>統合（マージ）</a:t>
            </a:r>
            <a:r>
              <a:rPr lang="ja-JP" altLang="en-US" dirty="0"/>
              <a:t>する方法</a:t>
            </a:r>
            <a:br>
              <a:rPr lang="en-US" altLang="ja-JP" b="1" dirty="0">
                <a:solidFill>
                  <a:srgbClr val="FF00FF"/>
                </a:solidFill>
              </a:rPr>
            </a:br>
            <a:br>
              <a:rPr lang="en-US" altLang="ja-JP" dirty="0"/>
            </a:br>
            <a:r>
              <a:rPr lang="ja-JP" altLang="en-US" dirty="0"/>
              <a:t>特に問題がなければ右</a:t>
            </a:r>
            <a:br>
              <a:rPr lang="en-US" altLang="ja-JP" dirty="0"/>
            </a:br>
            <a:r>
              <a:rPr lang="ja-JP" altLang="en-US" dirty="0"/>
              <a:t>のような画面になる</a:t>
            </a:r>
            <a:br>
              <a:rPr lang="en-US" altLang="ja-JP" dirty="0"/>
            </a:br>
            <a:br>
              <a:rPr lang="en-US" altLang="ja-JP" dirty="0"/>
            </a:br>
            <a:r>
              <a:rPr lang="en-US" altLang="ja-JP" dirty="0">
                <a:solidFill>
                  <a:schemeClr val="bg1"/>
                </a:solidFill>
                <a:highlight>
                  <a:srgbClr val="008000"/>
                </a:highlight>
              </a:rPr>
              <a:t>[Merge pull </a:t>
            </a:r>
            <a:br>
              <a:rPr lang="en-US" altLang="ja-JP" dirty="0">
                <a:solidFill>
                  <a:schemeClr val="bg1"/>
                </a:solidFill>
                <a:highlight>
                  <a:srgbClr val="008000"/>
                </a:highlight>
              </a:rPr>
            </a:br>
            <a:r>
              <a:rPr lang="en-US" altLang="ja-JP" dirty="0">
                <a:solidFill>
                  <a:schemeClr val="bg1"/>
                </a:solidFill>
                <a:highlight>
                  <a:srgbClr val="008000"/>
                </a:highlight>
              </a:rPr>
              <a:t> request]</a:t>
            </a:r>
            <a:r>
              <a:rPr lang="ja-JP" altLang="en-US" dirty="0"/>
              <a:t>をクリック</a:t>
            </a:r>
            <a:endParaRPr lang="en-US" altLang="ja-JP" dirty="0"/>
          </a:p>
        </p:txBody>
      </p:sp>
      <p:pic>
        <p:nvPicPr>
          <p:cNvPr id="4" name="図 3">
            <a:extLst>
              <a:ext uri="{FF2B5EF4-FFF2-40B4-BE49-F238E27FC236}">
                <a16:creationId xmlns:a16="http://schemas.microsoft.com/office/drawing/2014/main" id="{017E32CD-963F-F34C-3AA9-B3CDB99A858C}"/>
              </a:ext>
            </a:extLst>
          </p:cNvPr>
          <p:cNvPicPr>
            <a:picLocks noChangeAspect="1"/>
          </p:cNvPicPr>
          <p:nvPr/>
        </p:nvPicPr>
        <p:blipFill>
          <a:blip r:embed="rId2"/>
          <a:stretch>
            <a:fillRect/>
          </a:stretch>
        </p:blipFill>
        <p:spPr>
          <a:xfrm>
            <a:off x="6243229" y="1640540"/>
            <a:ext cx="5743321" cy="5051455"/>
          </a:xfrm>
          <a:prstGeom prst="rect">
            <a:avLst/>
          </a:prstGeom>
          <a:ln>
            <a:solidFill>
              <a:schemeClr val="tx1"/>
            </a:solidFill>
          </a:ln>
        </p:spPr>
      </p:pic>
      <p:sp>
        <p:nvSpPr>
          <p:cNvPr id="3" name="正方形/長方形 2">
            <a:extLst>
              <a:ext uri="{FF2B5EF4-FFF2-40B4-BE49-F238E27FC236}">
                <a16:creationId xmlns:a16="http://schemas.microsoft.com/office/drawing/2014/main" id="{57EE1288-2E59-19A0-4CE7-BD14B9A8EA1F}"/>
              </a:ext>
            </a:extLst>
          </p:cNvPr>
          <p:cNvSpPr/>
          <p:nvPr/>
        </p:nvSpPr>
        <p:spPr>
          <a:xfrm>
            <a:off x="6955085" y="5949248"/>
            <a:ext cx="1712260" cy="33482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491618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4DF63D-47D5-C72B-F9E7-97C03247761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CD1D9C5-2583-8E09-403E-402BE3FA1DEB}"/>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AF4B85A4-1D6B-49F6-B3FF-1CD2D0147F49}"/>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FF"/>
                </a:solidFill>
              </a:rPr>
              <a:t>統合（マージ）</a:t>
            </a:r>
            <a:r>
              <a:rPr lang="ja-JP" altLang="en-US" dirty="0"/>
              <a:t>する方法</a:t>
            </a:r>
            <a:br>
              <a:rPr lang="en-US" altLang="ja-JP" b="1" dirty="0">
                <a:solidFill>
                  <a:srgbClr val="FF00FF"/>
                </a:solidFill>
              </a:rPr>
            </a:br>
            <a:br>
              <a:rPr lang="en-US" altLang="ja-JP" dirty="0"/>
            </a:br>
            <a:r>
              <a:rPr lang="ja-JP" altLang="en-US" dirty="0"/>
              <a:t>マージするための最終</a:t>
            </a:r>
            <a:br>
              <a:rPr lang="en-US" altLang="ja-JP" dirty="0"/>
            </a:br>
            <a:r>
              <a:rPr lang="ja-JP" altLang="en-US" dirty="0"/>
              <a:t>確認が表示されるので</a:t>
            </a:r>
            <a:br>
              <a:rPr lang="en-US" altLang="ja-JP" dirty="0"/>
            </a:br>
            <a:r>
              <a:rPr lang="ja-JP" altLang="en-US" dirty="0"/>
              <a:t>問題なければ</a:t>
            </a:r>
            <a:br>
              <a:rPr lang="en-US" altLang="ja-JP" dirty="0"/>
            </a:br>
            <a:r>
              <a:rPr lang="en-US" altLang="ja-JP" dirty="0">
                <a:solidFill>
                  <a:schemeClr val="bg1"/>
                </a:solidFill>
                <a:highlight>
                  <a:srgbClr val="008000"/>
                </a:highlight>
              </a:rPr>
              <a:t>[Confirm merge]</a:t>
            </a:r>
            <a:br>
              <a:rPr lang="en-US" altLang="ja-JP" dirty="0">
                <a:solidFill>
                  <a:schemeClr val="bg1"/>
                </a:solidFill>
                <a:highlight>
                  <a:srgbClr val="008000"/>
                </a:highlight>
              </a:rPr>
            </a:br>
            <a:r>
              <a:rPr lang="ja-JP" altLang="en-US" dirty="0"/>
              <a:t>をクリック</a:t>
            </a:r>
            <a:endParaRPr lang="en-US" altLang="ja-JP" dirty="0"/>
          </a:p>
        </p:txBody>
      </p:sp>
      <p:pic>
        <p:nvPicPr>
          <p:cNvPr id="5" name="図 4">
            <a:extLst>
              <a:ext uri="{FF2B5EF4-FFF2-40B4-BE49-F238E27FC236}">
                <a16:creationId xmlns:a16="http://schemas.microsoft.com/office/drawing/2014/main" id="{C4F1FA7D-58E8-0BBD-CB75-31873B01DD68}"/>
              </a:ext>
            </a:extLst>
          </p:cNvPr>
          <p:cNvPicPr>
            <a:picLocks noChangeAspect="1"/>
          </p:cNvPicPr>
          <p:nvPr/>
        </p:nvPicPr>
        <p:blipFill>
          <a:blip r:embed="rId2"/>
          <a:stretch>
            <a:fillRect/>
          </a:stretch>
        </p:blipFill>
        <p:spPr>
          <a:xfrm>
            <a:off x="6332490" y="1479176"/>
            <a:ext cx="5605867" cy="4653615"/>
          </a:xfrm>
          <a:prstGeom prst="rect">
            <a:avLst/>
          </a:prstGeom>
          <a:ln>
            <a:solidFill>
              <a:schemeClr val="tx1"/>
            </a:solidFill>
          </a:ln>
        </p:spPr>
      </p:pic>
      <p:sp>
        <p:nvSpPr>
          <p:cNvPr id="3" name="正方形/長方形 2">
            <a:extLst>
              <a:ext uri="{FF2B5EF4-FFF2-40B4-BE49-F238E27FC236}">
                <a16:creationId xmlns:a16="http://schemas.microsoft.com/office/drawing/2014/main" id="{F41F7514-3BF1-7357-CBC6-ADCF8BD3BC2C}"/>
              </a:ext>
            </a:extLst>
          </p:cNvPr>
          <p:cNvSpPr/>
          <p:nvPr/>
        </p:nvSpPr>
        <p:spPr>
          <a:xfrm>
            <a:off x="7062281" y="5628234"/>
            <a:ext cx="1127265" cy="32509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384109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99D1E4-D5EC-6EFF-5B43-DB7DD44B508E}"/>
            </a:ext>
          </a:extLst>
        </p:cNvPr>
        <p:cNvGrpSpPr/>
        <p:nvPr/>
      </p:nvGrpSpPr>
      <p:grpSpPr>
        <a:xfrm>
          <a:off x="0" y="0"/>
          <a:ext cx="0" cy="0"/>
          <a:chOff x="0" y="0"/>
          <a:chExt cx="0" cy="0"/>
        </a:xfrm>
      </p:grpSpPr>
      <p:sp>
        <p:nvSpPr>
          <p:cNvPr id="5" name="四角形: 角を丸くする 4">
            <a:extLst>
              <a:ext uri="{FF2B5EF4-FFF2-40B4-BE49-F238E27FC236}">
                <a16:creationId xmlns:a16="http://schemas.microsoft.com/office/drawing/2014/main" id="{5F699628-2577-64A4-B218-F7D64AA4B7D7}"/>
              </a:ext>
            </a:extLst>
          </p:cNvPr>
          <p:cNvSpPr/>
          <p:nvPr/>
        </p:nvSpPr>
        <p:spPr>
          <a:xfrm>
            <a:off x="1206230" y="2393004"/>
            <a:ext cx="2120630" cy="525293"/>
          </a:xfrm>
          <a:prstGeom prst="roundRect">
            <a:avLst>
              <a:gd name="adj" fmla="val 31421"/>
            </a:avLst>
          </a:prstGeom>
          <a:solidFill>
            <a:srgbClr val="99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1E6D7F2D-95F7-097E-1D33-CE4C57B8002B}"/>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6AF8E546-9315-596D-D1E6-36F491B0D8DB}"/>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FF"/>
                </a:solidFill>
              </a:rPr>
              <a:t>統合（マージ）</a:t>
            </a:r>
            <a:r>
              <a:rPr lang="ja-JP" altLang="en-US" dirty="0"/>
              <a:t>する方法</a:t>
            </a:r>
            <a:br>
              <a:rPr lang="en-US" altLang="ja-JP" b="1" dirty="0">
                <a:solidFill>
                  <a:srgbClr val="FF00FF"/>
                </a:solidFill>
              </a:rPr>
            </a:br>
            <a:br>
              <a:rPr lang="en-US" altLang="ja-JP" dirty="0"/>
            </a:br>
            <a:r>
              <a:rPr lang="ja-JP" altLang="en-US" dirty="0"/>
              <a:t> </a:t>
            </a:r>
            <a:r>
              <a:rPr lang="en-US" altLang="ja-JP" dirty="0">
                <a:solidFill>
                  <a:schemeClr val="bg1"/>
                </a:solidFill>
              </a:rPr>
              <a:t>Merged </a:t>
            </a:r>
            <a:r>
              <a:rPr lang="ja-JP" altLang="en-US" dirty="0"/>
              <a:t>と表示される</a:t>
            </a:r>
            <a:br>
              <a:rPr lang="en-US" altLang="ja-JP" dirty="0"/>
            </a:br>
            <a:r>
              <a:rPr lang="ja-JP" altLang="en-US" dirty="0"/>
              <a:t>とマージ完了</a:t>
            </a:r>
            <a:br>
              <a:rPr lang="en-US" altLang="ja-JP" dirty="0"/>
            </a:br>
            <a:br>
              <a:rPr lang="en-US" altLang="ja-JP" dirty="0"/>
            </a:br>
            <a:r>
              <a:rPr lang="ja-JP" altLang="en-US" dirty="0"/>
              <a:t>マージした後はブランチ</a:t>
            </a:r>
            <a:br>
              <a:rPr lang="en-US" altLang="ja-JP" dirty="0"/>
            </a:br>
            <a:r>
              <a:rPr lang="ja-JP" altLang="en-US" dirty="0"/>
              <a:t>は不要になるので削除</a:t>
            </a:r>
            <a:br>
              <a:rPr lang="en-US" altLang="ja-JP" dirty="0"/>
            </a:br>
            <a:r>
              <a:rPr lang="ja-JP" altLang="en-US" dirty="0"/>
              <a:t>する</a:t>
            </a:r>
            <a:br>
              <a:rPr lang="en-US" altLang="ja-JP" dirty="0"/>
            </a:br>
            <a:r>
              <a:rPr lang="en-US" altLang="ja-JP" dirty="0">
                <a:highlight>
                  <a:srgbClr val="C0C0C0"/>
                </a:highlight>
              </a:rPr>
              <a:t>[Delete branch]</a:t>
            </a:r>
            <a:br>
              <a:rPr lang="en-US" altLang="ja-JP" dirty="0">
                <a:highlight>
                  <a:srgbClr val="C0C0C0"/>
                </a:highlight>
              </a:rPr>
            </a:br>
            <a:r>
              <a:rPr lang="ja-JP" altLang="en-US" dirty="0"/>
              <a:t>をクリック</a:t>
            </a:r>
            <a:endParaRPr lang="en-US" altLang="ja-JP" dirty="0"/>
          </a:p>
        </p:txBody>
      </p:sp>
      <p:pic>
        <p:nvPicPr>
          <p:cNvPr id="4" name="図 3">
            <a:extLst>
              <a:ext uri="{FF2B5EF4-FFF2-40B4-BE49-F238E27FC236}">
                <a16:creationId xmlns:a16="http://schemas.microsoft.com/office/drawing/2014/main" id="{0A5FB06E-13F0-6F5B-E106-2405677F6EED}"/>
              </a:ext>
            </a:extLst>
          </p:cNvPr>
          <p:cNvPicPr>
            <a:picLocks noChangeAspect="1"/>
          </p:cNvPicPr>
          <p:nvPr/>
        </p:nvPicPr>
        <p:blipFill>
          <a:blip r:embed="rId2"/>
          <a:stretch>
            <a:fillRect/>
          </a:stretch>
        </p:blipFill>
        <p:spPr>
          <a:xfrm>
            <a:off x="6090035" y="2079811"/>
            <a:ext cx="5682194" cy="4396135"/>
          </a:xfrm>
          <a:prstGeom prst="rect">
            <a:avLst/>
          </a:prstGeom>
          <a:ln>
            <a:solidFill>
              <a:schemeClr val="tx1"/>
            </a:solidFill>
          </a:ln>
        </p:spPr>
      </p:pic>
      <p:sp>
        <p:nvSpPr>
          <p:cNvPr id="3" name="正方形/長方形 2">
            <a:extLst>
              <a:ext uri="{FF2B5EF4-FFF2-40B4-BE49-F238E27FC236}">
                <a16:creationId xmlns:a16="http://schemas.microsoft.com/office/drawing/2014/main" id="{81D450CE-F5C9-D6BA-F24E-38241DDFD016}"/>
              </a:ext>
            </a:extLst>
          </p:cNvPr>
          <p:cNvSpPr/>
          <p:nvPr/>
        </p:nvSpPr>
        <p:spPr>
          <a:xfrm>
            <a:off x="10486418" y="5851971"/>
            <a:ext cx="1146720" cy="31593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954915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9ACB2E-3EF9-5A5C-533F-4769DDE486B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3C3F68E-A4B2-ADFF-0B98-23A947D2F40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0FD6C2E5-A80D-D744-6138-6EF44BBD292D}"/>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FF"/>
                </a:solidFill>
              </a:rPr>
              <a:t>統合（マージ）</a:t>
            </a:r>
            <a:r>
              <a:rPr lang="ja-JP" altLang="en-US" dirty="0"/>
              <a:t>する方法</a:t>
            </a:r>
            <a:br>
              <a:rPr lang="en-US" altLang="ja-JP" b="1" dirty="0">
                <a:solidFill>
                  <a:srgbClr val="FF00FF"/>
                </a:solidFill>
              </a:rPr>
            </a:br>
            <a:br>
              <a:rPr lang="en-US" altLang="ja-JP" dirty="0"/>
            </a:br>
            <a:r>
              <a:rPr lang="ja-JP" altLang="en-US" b="1" dirty="0">
                <a:solidFill>
                  <a:srgbClr val="00B050"/>
                </a:solidFill>
              </a:rPr>
              <a:t>リモート</a:t>
            </a:r>
            <a:r>
              <a:rPr lang="ja-JP" altLang="en-US" dirty="0"/>
              <a:t>のブランチは削除</a:t>
            </a:r>
            <a:br>
              <a:rPr lang="en-US" altLang="ja-JP" dirty="0"/>
            </a:br>
            <a:r>
              <a:rPr lang="ja-JP" altLang="en-US" dirty="0"/>
              <a:t>されたので、</a:t>
            </a:r>
            <a:r>
              <a:rPr lang="ja-JP" altLang="en-US" b="1" u="sng" dirty="0">
                <a:solidFill>
                  <a:srgbClr val="00B0F0"/>
                </a:solidFill>
              </a:rPr>
              <a:t>ローカル</a:t>
            </a:r>
            <a:r>
              <a:rPr lang="ja-JP" altLang="en-US" u="sng" dirty="0"/>
              <a:t>の</a:t>
            </a:r>
            <a:br>
              <a:rPr lang="en-US" altLang="ja-JP" u="sng" dirty="0"/>
            </a:br>
            <a:r>
              <a:rPr lang="ja-JP" altLang="en-US" u="sng" dirty="0"/>
              <a:t>ブランチも削除</a:t>
            </a:r>
            <a:r>
              <a:rPr lang="ja-JP" altLang="en-US" dirty="0"/>
              <a:t>する</a:t>
            </a:r>
            <a:br>
              <a:rPr lang="en-US" altLang="ja-JP" dirty="0"/>
            </a:br>
            <a:br>
              <a:rPr lang="en-US" altLang="ja-JP" dirty="0"/>
            </a:br>
            <a:r>
              <a:rPr lang="en-US" altLang="ja-JP" dirty="0"/>
              <a:t>Current branch</a:t>
            </a:r>
            <a:r>
              <a:rPr lang="ja-JP" altLang="en-US" dirty="0"/>
              <a:t>の</a:t>
            </a:r>
            <a:br>
              <a:rPr lang="en-US" altLang="ja-JP" dirty="0"/>
            </a:br>
            <a:r>
              <a:rPr lang="ja-JP" altLang="en-US" dirty="0"/>
              <a:t>メニューからブランチを</a:t>
            </a:r>
            <a:br>
              <a:rPr lang="en-US" altLang="ja-JP" dirty="0"/>
            </a:br>
            <a:r>
              <a:rPr lang="ja-JP" altLang="en-US" dirty="0"/>
              <a:t>選択して</a:t>
            </a:r>
            <a:r>
              <a:rPr lang="en-US" altLang="ja-JP" dirty="0"/>
              <a:t>[Delete]</a:t>
            </a:r>
            <a:r>
              <a:rPr lang="ja-JP" altLang="en-US" dirty="0"/>
              <a:t>を</a:t>
            </a:r>
            <a:br>
              <a:rPr lang="en-US" altLang="ja-JP" dirty="0"/>
            </a:br>
            <a:r>
              <a:rPr lang="ja-JP" altLang="en-US" dirty="0"/>
              <a:t>クリック</a:t>
            </a:r>
            <a:endParaRPr lang="en-US" altLang="ja-JP" dirty="0"/>
          </a:p>
        </p:txBody>
      </p:sp>
      <p:pic>
        <p:nvPicPr>
          <p:cNvPr id="5" name="図 4">
            <a:extLst>
              <a:ext uri="{FF2B5EF4-FFF2-40B4-BE49-F238E27FC236}">
                <a16:creationId xmlns:a16="http://schemas.microsoft.com/office/drawing/2014/main" id="{227395D8-933D-2DE6-B24A-8F766C7D3943}"/>
              </a:ext>
            </a:extLst>
          </p:cNvPr>
          <p:cNvPicPr>
            <a:picLocks noChangeAspect="1"/>
          </p:cNvPicPr>
          <p:nvPr/>
        </p:nvPicPr>
        <p:blipFill>
          <a:blip r:embed="rId2"/>
          <a:stretch>
            <a:fillRect/>
          </a:stretch>
        </p:blipFill>
        <p:spPr>
          <a:xfrm>
            <a:off x="6469719" y="1587234"/>
            <a:ext cx="5588235" cy="4385549"/>
          </a:xfrm>
          <a:prstGeom prst="rect">
            <a:avLst/>
          </a:prstGeom>
          <a:ln>
            <a:solidFill>
              <a:schemeClr val="tx1"/>
            </a:solidFill>
          </a:ln>
        </p:spPr>
      </p:pic>
      <p:sp>
        <p:nvSpPr>
          <p:cNvPr id="3" name="正方形/長方形 2">
            <a:extLst>
              <a:ext uri="{FF2B5EF4-FFF2-40B4-BE49-F238E27FC236}">
                <a16:creationId xmlns:a16="http://schemas.microsoft.com/office/drawing/2014/main" id="{222F9973-73FE-5BAB-50C4-F50F0031C4C0}"/>
              </a:ext>
            </a:extLst>
          </p:cNvPr>
          <p:cNvSpPr/>
          <p:nvPr/>
        </p:nvSpPr>
        <p:spPr>
          <a:xfrm>
            <a:off x="10223579" y="5440238"/>
            <a:ext cx="1702532" cy="31593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9EA7CDE6-3F2E-03EE-A129-41D67D751D93}"/>
              </a:ext>
            </a:extLst>
          </p:cNvPr>
          <p:cNvSpPr/>
          <p:nvPr/>
        </p:nvSpPr>
        <p:spPr>
          <a:xfrm>
            <a:off x="6543280" y="1615650"/>
            <a:ext cx="2766089" cy="56334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EA963DD0-495B-F08A-EAF8-D0AE700C2A83}"/>
              </a:ext>
            </a:extLst>
          </p:cNvPr>
          <p:cNvSpPr/>
          <p:nvPr/>
        </p:nvSpPr>
        <p:spPr>
          <a:xfrm>
            <a:off x="6465456" y="4162671"/>
            <a:ext cx="3661038" cy="43851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矢印コネクタ 7">
            <a:extLst>
              <a:ext uri="{FF2B5EF4-FFF2-40B4-BE49-F238E27FC236}">
                <a16:creationId xmlns:a16="http://schemas.microsoft.com/office/drawing/2014/main" id="{CB0D81F5-128F-F503-C3CF-CD546A2AA5AC}"/>
              </a:ext>
            </a:extLst>
          </p:cNvPr>
          <p:cNvCxnSpPr/>
          <p:nvPr/>
        </p:nvCxnSpPr>
        <p:spPr>
          <a:xfrm>
            <a:off x="7898860" y="2178995"/>
            <a:ext cx="0" cy="198367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コネクタ: カギ線 10">
            <a:extLst>
              <a:ext uri="{FF2B5EF4-FFF2-40B4-BE49-F238E27FC236}">
                <a16:creationId xmlns:a16="http://schemas.microsoft.com/office/drawing/2014/main" id="{93DC3AF4-A16C-6A8F-A9A1-59B99CDB8ABA}"/>
              </a:ext>
            </a:extLst>
          </p:cNvPr>
          <p:cNvCxnSpPr>
            <a:stCxn id="6" idx="2"/>
            <a:endCxn id="3" idx="1"/>
          </p:cNvCxnSpPr>
          <p:nvPr/>
        </p:nvCxnSpPr>
        <p:spPr>
          <a:xfrm rot="16200000" flipH="1">
            <a:off x="8761265" y="4135892"/>
            <a:ext cx="997025" cy="1927604"/>
          </a:xfrm>
          <a:prstGeom prst="bentConnector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62492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17CE76-0BC7-501C-2BCA-A8D6A009986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4223967-2D0E-8A66-69A5-22E2D3469571}"/>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6FA0CC5C-4432-8B4C-64D3-844D339B958B}"/>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競合（コンフリクト）</a:t>
            </a:r>
            <a:r>
              <a:rPr lang="ja-JP" altLang="en-US" dirty="0"/>
              <a:t>が発生したとき</a:t>
            </a:r>
            <a:br>
              <a:rPr lang="en-US" altLang="ja-JP" dirty="0"/>
            </a:br>
            <a:br>
              <a:rPr lang="en-US" altLang="ja-JP" dirty="0"/>
            </a:br>
            <a:r>
              <a:rPr lang="ja-JP" altLang="en-US" dirty="0"/>
              <a:t>右図のように競合</a:t>
            </a:r>
            <a:br>
              <a:rPr lang="en-US" altLang="ja-JP" dirty="0"/>
            </a:br>
            <a:r>
              <a:rPr lang="ja-JP" altLang="en-US" dirty="0"/>
              <a:t>（コンフリクト）が</a:t>
            </a:r>
            <a:br>
              <a:rPr lang="en-US" altLang="ja-JP" dirty="0"/>
            </a:br>
            <a:r>
              <a:rPr lang="ja-JP" altLang="en-US" dirty="0"/>
              <a:t>発生すると</a:t>
            </a:r>
            <a:br>
              <a:rPr lang="en-US" altLang="ja-JP" dirty="0"/>
            </a:br>
            <a:r>
              <a:rPr lang="ja-JP" altLang="en-US" dirty="0"/>
              <a:t>マージができない</a:t>
            </a:r>
            <a:br>
              <a:rPr lang="en-US" altLang="ja-JP" dirty="0"/>
            </a:br>
            <a:r>
              <a:rPr lang="en-US" altLang="ja-JP" dirty="0">
                <a:highlight>
                  <a:srgbClr val="C0C0C0"/>
                </a:highlight>
              </a:rPr>
              <a:t>[Resolve </a:t>
            </a:r>
            <a:br>
              <a:rPr lang="en-US" altLang="ja-JP" dirty="0">
                <a:highlight>
                  <a:srgbClr val="C0C0C0"/>
                </a:highlight>
              </a:rPr>
            </a:br>
            <a:r>
              <a:rPr lang="ja-JP" altLang="en-US" dirty="0">
                <a:highlight>
                  <a:srgbClr val="C0C0C0"/>
                </a:highlight>
              </a:rPr>
              <a:t>　　</a:t>
            </a:r>
            <a:r>
              <a:rPr lang="en-US" altLang="ja-JP" dirty="0">
                <a:highlight>
                  <a:srgbClr val="C0C0C0"/>
                </a:highlight>
              </a:rPr>
              <a:t>conflicts]</a:t>
            </a:r>
            <a:br>
              <a:rPr lang="en-US" altLang="ja-JP" dirty="0">
                <a:highlight>
                  <a:srgbClr val="C0C0C0"/>
                </a:highlight>
              </a:rPr>
            </a:br>
            <a:r>
              <a:rPr lang="ja-JP" altLang="en-US" dirty="0"/>
              <a:t>から競合を解決</a:t>
            </a:r>
            <a:br>
              <a:rPr lang="en-US" altLang="ja-JP" dirty="0"/>
            </a:br>
            <a:r>
              <a:rPr lang="ja-JP" altLang="en-US" dirty="0"/>
              <a:t>する必要がある</a:t>
            </a:r>
            <a:endParaRPr lang="en-US" altLang="ja-JP" dirty="0"/>
          </a:p>
        </p:txBody>
      </p:sp>
      <p:pic>
        <p:nvPicPr>
          <p:cNvPr id="10" name="図 9">
            <a:extLst>
              <a:ext uri="{FF2B5EF4-FFF2-40B4-BE49-F238E27FC236}">
                <a16:creationId xmlns:a16="http://schemas.microsoft.com/office/drawing/2014/main" id="{DD0D3DD8-9EFA-76C0-D1B1-96D020F34D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0017" y="1980697"/>
            <a:ext cx="7039288" cy="4708713"/>
          </a:xfrm>
          <a:prstGeom prst="rect">
            <a:avLst/>
          </a:prstGeom>
          <a:ln>
            <a:solidFill>
              <a:schemeClr val="tx1"/>
            </a:solidFill>
          </a:ln>
        </p:spPr>
      </p:pic>
      <p:sp>
        <p:nvSpPr>
          <p:cNvPr id="12" name="正方形/長方形 11">
            <a:extLst>
              <a:ext uri="{FF2B5EF4-FFF2-40B4-BE49-F238E27FC236}">
                <a16:creationId xmlns:a16="http://schemas.microsoft.com/office/drawing/2014/main" id="{AC35AF5C-A236-E89F-A822-C568275A0E27}"/>
              </a:ext>
            </a:extLst>
          </p:cNvPr>
          <p:cNvSpPr/>
          <p:nvPr/>
        </p:nvSpPr>
        <p:spPr>
          <a:xfrm>
            <a:off x="5648335" y="4777139"/>
            <a:ext cx="3515120" cy="105945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69E9F83D-CC50-D52A-516A-70F47FAD0EC1}"/>
              </a:ext>
            </a:extLst>
          </p:cNvPr>
          <p:cNvSpPr/>
          <p:nvPr/>
        </p:nvSpPr>
        <p:spPr>
          <a:xfrm>
            <a:off x="10671243" y="4880901"/>
            <a:ext cx="1193258" cy="38176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548220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9EC714-82C9-CF34-3E33-B0DB681DF0A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C7F8E50-526B-C4FF-2F87-A4E03EFDA14E}"/>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85C2DDCA-B51B-AE4D-7370-4BD5C4DC478F}"/>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競合（コンフリクト）</a:t>
            </a:r>
            <a:r>
              <a:rPr lang="ja-JP" altLang="en-US" dirty="0"/>
              <a:t>が発生したとき</a:t>
            </a:r>
            <a:br>
              <a:rPr lang="en-US" altLang="ja-JP" dirty="0"/>
            </a:br>
            <a:br>
              <a:rPr lang="en-US" altLang="ja-JP" dirty="0"/>
            </a:br>
            <a:endParaRPr lang="en-US" altLang="ja-JP" dirty="0"/>
          </a:p>
        </p:txBody>
      </p:sp>
      <p:pic>
        <p:nvPicPr>
          <p:cNvPr id="4" name="図 3">
            <a:extLst>
              <a:ext uri="{FF2B5EF4-FFF2-40B4-BE49-F238E27FC236}">
                <a16:creationId xmlns:a16="http://schemas.microsoft.com/office/drawing/2014/main" id="{7B0BC445-841A-824B-9C00-7F6412E0EB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017" y="2052536"/>
            <a:ext cx="10059312" cy="4679004"/>
          </a:xfrm>
          <a:prstGeom prst="rect">
            <a:avLst/>
          </a:prstGeom>
          <a:ln>
            <a:solidFill>
              <a:schemeClr val="tx1"/>
            </a:solidFill>
          </a:ln>
        </p:spPr>
      </p:pic>
      <p:sp>
        <p:nvSpPr>
          <p:cNvPr id="5" name="正方形/長方形 4">
            <a:extLst>
              <a:ext uri="{FF2B5EF4-FFF2-40B4-BE49-F238E27FC236}">
                <a16:creationId xmlns:a16="http://schemas.microsoft.com/office/drawing/2014/main" id="{8DADC745-8685-7166-A8F4-0AF37256A9C7}"/>
              </a:ext>
            </a:extLst>
          </p:cNvPr>
          <p:cNvSpPr/>
          <p:nvPr/>
        </p:nvSpPr>
        <p:spPr>
          <a:xfrm>
            <a:off x="967017" y="3238118"/>
            <a:ext cx="1348166" cy="47784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A00E61B6-CBD0-9198-4E78-3CDD3C2C6D00}"/>
              </a:ext>
            </a:extLst>
          </p:cNvPr>
          <p:cNvSpPr txBox="1"/>
          <p:nvPr/>
        </p:nvSpPr>
        <p:spPr>
          <a:xfrm>
            <a:off x="324874" y="3715966"/>
            <a:ext cx="2632452" cy="1384995"/>
          </a:xfrm>
          <a:prstGeom prst="rect">
            <a:avLst/>
          </a:prstGeom>
          <a:noFill/>
        </p:spPr>
        <p:txBody>
          <a:bodyPr wrap="none" rtlCol="0">
            <a:spAutoFit/>
          </a:bodyPr>
          <a:lstStyle/>
          <a:p>
            <a:r>
              <a:rPr kumimoji="1" lang="ja-JP" altLang="en-US" sz="2800" dirty="0">
                <a:solidFill>
                  <a:srgbClr val="FF0000"/>
                </a:solidFill>
              </a:rPr>
              <a:t>競合が発生して</a:t>
            </a:r>
            <a:endParaRPr kumimoji="1" lang="en-US" altLang="ja-JP" sz="2800" dirty="0">
              <a:solidFill>
                <a:srgbClr val="FF0000"/>
              </a:solidFill>
            </a:endParaRPr>
          </a:p>
          <a:p>
            <a:r>
              <a:rPr kumimoji="1" lang="ja-JP" altLang="en-US" sz="2800" dirty="0">
                <a:solidFill>
                  <a:srgbClr val="FF0000"/>
                </a:solidFill>
              </a:rPr>
              <a:t>いるファイル</a:t>
            </a:r>
            <a:br>
              <a:rPr kumimoji="1" lang="en-US" altLang="ja-JP" sz="2800" dirty="0">
                <a:solidFill>
                  <a:srgbClr val="FF0000"/>
                </a:solidFill>
              </a:rPr>
            </a:br>
            <a:r>
              <a:rPr kumimoji="1" lang="en-US" altLang="ja-JP" sz="2800" dirty="0">
                <a:solidFill>
                  <a:srgbClr val="FF0000"/>
                </a:solidFill>
              </a:rPr>
              <a:t>  main.cpp</a:t>
            </a:r>
            <a:endParaRPr kumimoji="1" lang="ja-JP" altLang="en-US" sz="2800" dirty="0">
              <a:solidFill>
                <a:srgbClr val="FF0000"/>
              </a:solidFill>
            </a:endParaRPr>
          </a:p>
        </p:txBody>
      </p:sp>
      <p:sp>
        <p:nvSpPr>
          <p:cNvPr id="7" name="正方形/長方形 6">
            <a:extLst>
              <a:ext uri="{FF2B5EF4-FFF2-40B4-BE49-F238E27FC236}">
                <a16:creationId xmlns:a16="http://schemas.microsoft.com/office/drawing/2014/main" id="{9432A837-A2CA-6BAB-E5D1-0BAEC6B3A04F}"/>
              </a:ext>
            </a:extLst>
          </p:cNvPr>
          <p:cNvSpPr/>
          <p:nvPr/>
        </p:nvSpPr>
        <p:spPr>
          <a:xfrm>
            <a:off x="3745886" y="4249644"/>
            <a:ext cx="3160752" cy="203442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CE42675E-C5B6-12FA-8A6E-899462612FF5}"/>
              </a:ext>
            </a:extLst>
          </p:cNvPr>
          <p:cNvSpPr txBox="1"/>
          <p:nvPr/>
        </p:nvSpPr>
        <p:spPr>
          <a:xfrm>
            <a:off x="7051890" y="4958742"/>
            <a:ext cx="2977097" cy="523220"/>
          </a:xfrm>
          <a:prstGeom prst="rect">
            <a:avLst/>
          </a:prstGeom>
          <a:noFill/>
        </p:spPr>
        <p:txBody>
          <a:bodyPr wrap="none" rtlCol="0">
            <a:spAutoFit/>
          </a:bodyPr>
          <a:lstStyle/>
          <a:p>
            <a:r>
              <a:rPr kumimoji="1" lang="ja-JP" altLang="en-US" sz="2800" dirty="0">
                <a:solidFill>
                  <a:srgbClr val="FF0000"/>
                </a:solidFill>
              </a:rPr>
              <a:t>競合している箇所</a:t>
            </a:r>
          </a:p>
        </p:txBody>
      </p:sp>
    </p:spTree>
    <p:extLst>
      <p:ext uri="{BB962C8B-B14F-4D97-AF65-F5344CB8AC3E}">
        <p14:creationId xmlns:p14="http://schemas.microsoft.com/office/powerpoint/2010/main" val="2215311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8E73C8-7475-2423-F253-86ABEB3FE44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792A6BC-0C58-8460-B7D3-0D54335E9A53}"/>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5AEE40A2-CD88-D157-C8F0-563AD102C230}"/>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競合（コンフリクト）</a:t>
            </a:r>
            <a:r>
              <a:rPr lang="ja-JP" altLang="en-US" dirty="0"/>
              <a:t>が発生したとき</a:t>
            </a:r>
            <a:br>
              <a:rPr lang="en-US" altLang="ja-JP" dirty="0"/>
            </a:br>
            <a:br>
              <a:rPr lang="en-US" altLang="ja-JP" dirty="0"/>
            </a:br>
            <a:endParaRPr lang="en-US" altLang="ja-JP" dirty="0"/>
          </a:p>
        </p:txBody>
      </p:sp>
      <p:pic>
        <p:nvPicPr>
          <p:cNvPr id="4" name="図 3">
            <a:extLst>
              <a:ext uri="{FF2B5EF4-FFF2-40B4-BE49-F238E27FC236}">
                <a16:creationId xmlns:a16="http://schemas.microsoft.com/office/drawing/2014/main" id="{E1B25DDC-B67E-96AD-C175-21AF980CF758}"/>
              </a:ext>
            </a:extLst>
          </p:cNvPr>
          <p:cNvPicPr>
            <a:picLocks noChangeAspect="1"/>
          </p:cNvPicPr>
          <p:nvPr/>
        </p:nvPicPr>
        <p:blipFill>
          <a:blip r:embed="rId2">
            <a:extLst>
              <a:ext uri="{28A0092B-C50C-407E-A947-70E740481C1C}">
                <a14:useLocalDpi xmlns:a14="http://schemas.microsoft.com/office/drawing/2010/main" val="0"/>
              </a:ext>
            </a:extLst>
          </a:blip>
          <a:srcRect l="25974" t="37422" r="32734" b="7900"/>
          <a:stretch/>
        </p:blipFill>
        <p:spPr>
          <a:xfrm>
            <a:off x="2091447" y="2197854"/>
            <a:ext cx="7072008" cy="4355829"/>
          </a:xfrm>
          <a:prstGeom prst="rect">
            <a:avLst/>
          </a:prstGeom>
          <a:ln>
            <a:solidFill>
              <a:schemeClr val="tx1"/>
            </a:solidFill>
          </a:ln>
        </p:spPr>
      </p:pic>
      <p:sp>
        <p:nvSpPr>
          <p:cNvPr id="5" name="正方形/長方形 4">
            <a:extLst>
              <a:ext uri="{FF2B5EF4-FFF2-40B4-BE49-F238E27FC236}">
                <a16:creationId xmlns:a16="http://schemas.microsoft.com/office/drawing/2014/main" id="{9F072137-36A3-7E16-8529-3750B46CC9F0}"/>
              </a:ext>
            </a:extLst>
          </p:cNvPr>
          <p:cNvSpPr/>
          <p:nvPr/>
        </p:nvSpPr>
        <p:spPr>
          <a:xfrm>
            <a:off x="2828507" y="4566352"/>
            <a:ext cx="4316309" cy="1844175"/>
          </a:xfrm>
          <a:prstGeom prst="rect">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95F20857-C484-050B-5321-FB72EBFD2003}"/>
              </a:ext>
            </a:extLst>
          </p:cNvPr>
          <p:cNvSpPr/>
          <p:nvPr/>
        </p:nvSpPr>
        <p:spPr>
          <a:xfrm>
            <a:off x="2828508" y="2932702"/>
            <a:ext cx="4223381" cy="1376651"/>
          </a:xfrm>
          <a:prstGeom prst="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1F8A24D2-A9A7-F7AC-9E5F-4C2C4510BC41}"/>
              </a:ext>
            </a:extLst>
          </p:cNvPr>
          <p:cNvSpPr txBox="1"/>
          <p:nvPr/>
        </p:nvSpPr>
        <p:spPr>
          <a:xfrm>
            <a:off x="7144816" y="2121583"/>
            <a:ext cx="3448380" cy="954107"/>
          </a:xfrm>
          <a:prstGeom prst="rect">
            <a:avLst/>
          </a:prstGeom>
          <a:noFill/>
        </p:spPr>
        <p:txBody>
          <a:bodyPr wrap="none" rtlCol="0">
            <a:spAutoFit/>
          </a:bodyPr>
          <a:lstStyle/>
          <a:p>
            <a:r>
              <a:rPr kumimoji="1" lang="en-US" altLang="ja-JP" sz="2800" dirty="0">
                <a:solidFill>
                  <a:srgbClr val="00B0F0"/>
                </a:solidFill>
              </a:rPr>
              <a:t>murata2</a:t>
            </a:r>
            <a:r>
              <a:rPr kumimoji="1" lang="ja-JP" altLang="en-US" sz="2800" dirty="0">
                <a:solidFill>
                  <a:srgbClr val="00B0F0"/>
                </a:solidFill>
              </a:rPr>
              <a:t>ブランチで</a:t>
            </a:r>
            <a:endParaRPr kumimoji="1" lang="en-US" altLang="ja-JP" sz="2800" dirty="0">
              <a:solidFill>
                <a:srgbClr val="00B0F0"/>
              </a:solidFill>
            </a:endParaRPr>
          </a:p>
          <a:p>
            <a:r>
              <a:rPr kumimoji="1" lang="ja-JP" altLang="en-US" sz="2800" dirty="0">
                <a:solidFill>
                  <a:srgbClr val="00B0F0"/>
                </a:solidFill>
              </a:rPr>
              <a:t>変更した箇所</a:t>
            </a:r>
          </a:p>
        </p:txBody>
      </p:sp>
      <p:sp>
        <p:nvSpPr>
          <p:cNvPr id="3" name="テキスト ボックス 2">
            <a:extLst>
              <a:ext uri="{FF2B5EF4-FFF2-40B4-BE49-F238E27FC236}">
                <a16:creationId xmlns:a16="http://schemas.microsoft.com/office/drawing/2014/main" id="{D47BF226-0A9C-65C0-D432-8ACC0562C17F}"/>
              </a:ext>
            </a:extLst>
          </p:cNvPr>
          <p:cNvSpPr txBox="1"/>
          <p:nvPr/>
        </p:nvSpPr>
        <p:spPr>
          <a:xfrm>
            <a:off x="7144816" y="5623448"/>
            <a:ext cx="2779928" cy="954107"/>
          </a:xfrm>
          <a:prstGeom prst="rect">
            <a:avLst/>
          </a:prstGeom>
          <a:noFill/>
        </p:spPr>
        <p:txBody>
          <a:bodyPr wrap="none" rtlCol="0">
            <a:spAutoFit/>
          </a:bodyPr>
          <a:lstStyle/>
          <a:p>
            <a:r>
              <a:rPr kumimoji="1" lang="en-US" altLang="ja-JP" sz="2800" dirty="0">
                <a:solidFill>
                  <a:srgbClr val="00B050"/>
                </a:solidFill>
              </a:rPr>
              <a:t>main</a:t>
            </a:r>
            <a:r>
              <a:rPr kumimoji="1" lang="ja-JP" altLang="en-US" sz="2800" dirty="0">
                <a:solidFill>
                  <a:srgbClr val="00B050"/>
                </a:solidFill>
              </a:rPr>
              <a:t>ブランチで</a:t>
            </a:r>
            <a:endParaRPr kumimoji="1" lang="en-US" altLang="ja-JP" sz="2800" dirty="0">
              <a:solidFill>
                <a:srgbClr val="00B050"/>
              </a:solidFill>
            </a:endParaRPr>
          </a:p>
          <a:p>
            <a:r>
              <a:rPr kumimoji="1" lang="ja-JP" altLang="en-US" sz="2800" dirty="0">
                <a:solidFill>
                  <a:srgbClr val="00B050"/>
                </a:solidFill>
              </a:rPr>
              <a:t>変更した箇所</a:t>
            </a:r>
          </a:p>
        </p:txBody>
      </p:sp>
      <p:sp>
        <p:nvSpPr>
          <p:cNvPr id="10" name="テキスト ボックス 9">
            <a:extLst>
              <a:ext uri="{FF2B5EF4-FFF2-40B4-BE49-F238E27FC236}">
                <a16:creationId xmlns:a16="http://schemas.microsoft.com/office/drawing/2014/main" id="{6234F1A4-9040-FCAF-F2E6-0531C64979F2}"/>
              </a:ext>
            </a:extLst>
          </p:cNvPr>
          <p:cNvSpPr txBox="1"/>
          <p:nvPr/>
        </p:nvSpPr>
        <p:spPr>
          <a:xfrm>
            <a:off x="7313090" y="3779026"/>
            <a:ext cx="3193503" cy="1200329"/>
          </a:xfrm>
          <a:prstGeom prst="rect">
            <a:avLst/>
          </a:prstGeom>
          <a:solidFill>
            <a:schemeClr val="bg1"/>
          </a:solidFill>
        </p:spPr>
        <p:txBody>
          <a:bodyPr wrap="none" rtlCol="0">
            <a:spAutoFit/>
          </a:bodyPr>
          <a:lstStyle/>
          <a:p>
            <a:r>
              <a:rPr kumimoji="1" lang="ja-JP" altLang="en-US" sz="2400" dirty="0">
                <a:solidFill>
                  <a:srgbClr val="FF0000"/>
                </a:solidFill>
              </a:rPr>
              <a:t>どちらの変更を残すか</a:t>
            </a:r>
            <a:endParaRPr kumimoji="1" lang="en-US" altLang="ja-JP" sz="2400" dirty="0">
              <a:solidFill>
                <a:srgbClr val="FF0000"/>
              </a:solidFill>
            </a:endParaRPr>
          </a:p>
          <a:p>
            <a:r>
              <a:rPr kumimoji="1" lang="ja-JP" altLang="en-US" sz="2400" dirty="0">
                <a:solidFill>
                  <a:srgbClr val="FF0000"/>
                </a:solidFill>
              </a:rPr>
              <a:t>チーム内で決定して</a:t>
            </a:r>
            <a:endParaRPr kumimoji="1" lang="en-US" altLang="ja-JP" sz="2400" dirty="0">
              <a:solidFill>
                <a:srgbClr val="FF0000"/>
              </a:solidFill>
            </a:endParaRPr>
          </a:p>
          <a:p>
            <a:r>
              <a:rPr kumimoji="1" lang="ja-JP" altLang="en-US" sz="2400" dirty="0">
                <a:solidFill>
                  <a:srgbClr val="FF0000"/>
                </a:solidFill>
              </a:rPr>
              <a:t>不要な箇所は削除する</a:t>
            </a:r>
            <a:endParaRPr kumimoji="1" lang="en-US" altLang="ja-JP" sz="2400" dirty="0">
              <a:solidFill>
                <a:srgbClr val="FF0000"/>
              </a:solidFill>
            </a:endParaRPr>
          </a:p>
        </p:txBody>
      </p:sp>
    </p:spTree>
    <p:extLst>
      <p:ext uri="{BB962C8B-B14F-4D97-AF65-F5344CB8AC3E}">
        <p14:creationId xmlns:p14="http://schemas.microsoft.com/office/powerpoint/2010/main" val="2225511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2D3D81-7F0F-F011-3DE8-E9B3A6F5E95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E514A50-D11A-D60F-8353-92209701F2C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EF2E7B90-3DBD-CD0F-9B56-DB125113116F}"/>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dirty="0"/>
          </a:p>
        </p:txBody>
      </p:sp>
      <p:pic>
        <p:nvPicPr>
          <p:cNvPr id="11" name="コンテンツ プレースホルダー 10">
            <a:extLst>
              <a:ext uri="{FF2B5EF4-FFF2-40B4-BE49-F238E27FC236}">
                <a16:creationId xmlns:a16="http://schemas.microsoft.com/office/drawing/2014/main" id="{2D45DC04-36CD-4038-C3C1-FC0DF48528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0098" y="2583508"/>
            <a:ext cx="7791804" cy="2870169"/>
          </a:xfrm>
          <a:ln>
            <a:solidFill>
              <a:schemeClr val="tx1"/>
            </a:solidFill>
          </a:ln>
        </p:spPr>
      </p:pic>
      <p:sp>
        <p:nvSpPr>
          <p:cNvPr id="12" name="コンテンツ プレースホルダー 2">
            <a:extLst>
              <a:ext uri="{FF2B5EF4-FFF2-40B4-BE49-F238E27FC236}">
                <a16:creationId xmlns:a16="http://schemas.microsoft.com/office/drawing/2014/main" id="{61708D32-EC8A-417D-8A1A-891B7DE21F9B}"/>
              </a:ext>
            </a:extLst>
          </p:cNvPr>
          <p:cNvSpPr txBox="1">
            <a:spLocks/>
          </p:cNvSpPr>
          <p:nvPr/>
        </p:nvSpPr>
        <p:spPr>
          <a:xfrm>
            <a:off x="990600" y="15284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[Publish repository]</a:t>
            </a:r>
            <a:r>
              <a:rPr lang="ja-JP" altLang="en-US" dirty="0"/>
              <a:t>ボタンをクリックする</a:t>
            </a:r>
            <a:endParaRPr lang="en-US" altLang="ja-JP" dirty="0"/>
          </a:p>
        </p:txBody>
      </p:sp>
      <p:sp>
        <p:nvSpPr>
          <p:cNvPr id="6" name="正方形/長方形 5">
            <a:extLst>
              <a:ext uri="{FF2B5EF4-FFF2-40B4-BE49-F238E27FC236}">
                <a16:creationId xmlns:a16="http://schemas.microsoft.com/office/drawing/2014/main" id="{6F830DDD-A680-0146-C272-0F766A37FF3F}"/>
              </a:ext>
            </a:extLst>
          </p:cNvPr>
          <p:cNvSpPr/>
          <p:nvPr/>
        </p:nvSpPr>
        <p:spPr>
          <a:xfrm>
            <a:off x="7986408" y="4496659"/>
            <a:ext cx="1536971" cy="3675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86630BC6-3B45-5D66-D2F5-558470DB9EB9}"/>
              </a:ext>
            </a:extLst>
          </p:cNvPr>
          <p:cNvSpPr txBox="1"/>
          <p:nvPr/>
        </p:nvSpPr>
        <p:spPr>
          <a:xfrm>
            <a:off x="9280187" y="178485"/>
            <a:ext cx="2646878" cy="646331"/>
          </a:xfrm>
          <a:prstGeom prst="rect">
            <a:avLst/>
          </a:prstGeom>
          <a:noFill/>
          <a:ln>
            <a:solidFill>
              <a:srgbClr val="FF0000"/>
            </a:solidFill>
          </a:ln>
        </p:spPr>
        <p:txBody>
          <a:bodyPr wrap="none" rtlCol="0">
            <a:spAutoFit/>
          </a:bodyPr>
          <a:lstStyle/>
          <a:p>
            <a:r>
              <a:rPr lang="ja-JP" altLang="en-US" sz="3600" dirty="0">
                <a:solidFill>
                  <a:srgbClr val="FF0000"/>
                </a:solidFill>
              </a:rPr>
              <a:t>代表者</a:t>
            </a:r>
            <a:r>
              <a:rPr lang="ja-JP" altLang="en-US" sz="2800" dirty="0">
                <a:solidFill>
                  <a:srgbClr val="FF0000"/>
                </a:solidFill>
              </a:rPr>
              <a:t>の作業</a:t>
            </a:r>
            <a:endParaRPr kumimoji="1" lang="ja-JP" altLang="en-US" sz="2800" dirty="0">
              <a:solidFill>
                <a:srgbClr val="FF0000"/>
              </a:solidFill>
            </a:endParaRPr>
          </a:p>
        </p:txBody>
      </p:sp>
    </p:spTree>
    <p:extLst>
      <p:ext uri="{BB962C8B-B14F-4D97-AF65-F5344CB8AC3E}">
        <p14:creationId xmlns:p14="http://schemas.microsoft.com/office/powerpoint/2010/main" val="9341985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1EDFC4-62A4-30B2-FD49-BA3D5186F0D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2DA1DB3-3704-C9B6-E5B3-A3346E3AD35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6F8B02C2-A672-78F4-5D79-2EAA43E66AEA}"/>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競合（コンフリクト）</a:t>
            </a:r>
            <a:r>
              <a:rPr lang="ja-JP" altLang="en-US" dirty="0"/>
              <a:t>が発生したとき</a:t>
            </a:r>
            <a:br>
              <a:rPr lang="en-US" altLang="ja-JP" dirty="0"/>
            </a:br>
            <a:br>
              <a:rPr lang="en-US" altLang="ja-JP" dirty="0"/>
            </a:br>
            <a:r>
              <a:rPr lang="ja-JP" altLang="en-US" sz="3200" dirty="0"/>
              <a:t>競合を解決して</a:t>
            </a:r>
            <a:r>
              <a:rPr lang="en-US" altLang="ja-JP" dirty="0">
                <a:highlight>
                  <a:srgbClr val="C0C0C0"/>
                </a:highlight>
              </a:rPr>
              <a:t>[Mark as resolved]</a:t>
            </a:r>
            <a:r>
              <a:rPr lang="ja-JP" altLang="en-US" sz="3200" dirty="0"/>
              <a:t>をクリック</a:t>
            </a:r>
            <a:endParaRPr lang="en-US" altLang="ja-JP" dirty="0"/>
          </a:p>
        </p:txBody>
      </p:sp>
      <p:pic>
        <p:nvPicPr>
          <p:cNvPr id="4" name="図 3">
            <a:extLst>
              <a:ext uri="{FF2B5EF4-FFF2-40B4-BE49-F238E27FC236}">
                <a16:creationId xmlns:a16="http://schemas.microsoft.com/office/drawing/2014/main" id="{8FED6AAD-DDD1-CC56-C2BE-A825C5A9BB5F}"/>
              </a:ext>
            </a:extLst>
          </p:cNvPr>
          <p:cNvPicPr>
            <a:picLocks noChangeAspect="1"/>
          </p:cNvPicPr>
          <p:nvPr/>
        </p:nvPicPr>
        <p:blipFill>
          <a:blip r:embed="rId2">
            <a:extLst>
              <a:ext uri="{28A0092B-C50C-407E-A947-70E740481C1C}">
                <a14:useLocalDpi xmlns:a14="http://schemas.microsoft.com/office/drawing/2010/main" val="0"/>
              </a:ext>
            </a:extLst>
          </a:blip>
          <a:srcRect l="25974" t="37422" r="32734" b="7900"/>
          <a:stretch/>
        </p:blipFill>
        <p:spPr>
          <a:xfrm>
            <a:off x="539681" y="3038101"/>
            <a:ext cx="5058878" cy="3115891"/>
          </a:xfrm>
          <a:prstGeom prst="rect">
            <a:avLst/>
          </a:prstGeom>
          <a:ln>
            <a:solidFill>
              <a:schemeClr val="tx1"/>
            </a:solidFill>
          </a:ln>
        </p:spPr>
      </p:pic>
      <p:pic>
        <p:nvPicPr>
          <p:cNvPr id="11" name="図 10">
            <a:extLst>
              <a:ext uri="{FF2B5EF4-FFF2-40B4-BE49-F238E27FC236}">
                <a16:creationId xmlns:a16="http://schemas.microsoft.com/office/drawing/2014/main" id="{D36C3EFF-32EA-C1C1-7D2A-F3DA8287E042}"/>
              </a:ext>
            </a:extLst>
          </p:cNvPr>
          <p:cNvPicPr>
            <a:picLocks noChangeAspect="1"/>
          </p:cNvPicPr>
          <p:nvPr/>
        </p:nvPicPr>
        <p:blipFill>
          <a:blip r:embed="rId3">
            <a:extLst>
              <a:ext uri="{28A0092B-C50C-407E-A947-70E740481C1C}">
                <a14:useLocalDpi xmlns:a14="http://schemas.microsoft.com/office/drawing/2010/main" val="0"/>
              </a:ext>
            </a:extLst>
          </a:blip>
          <a:srcRect l="25452" t="46841" r="44149" b="11886"/>
          <a:stretch/>
        </p:blipFill>
        <p:spPr>
          <a:xfrm>
            <a:off x="6628624" y="3861413"/>
            <a:ext cx="4609783" cy="2292579"/>
          </a:xfrm>
          <a:prstGeom prst="rect">
            <a:avLst/>
          </a:prstGeom>
          <a:ln>
            <a:solidFill>
              <a:schemeClr val="tx1"/>
            </a:solidFill>
          </a:ln>
        </p:spPr>
      </p:pic>
      <p:sp>
        <p:nvSpPr>
          <p:cNvPr id="12" name="矢印: 右 11">
            <a:extLst>
              <a:ext uri="{FF2B5EF4-FFF2-40B4-BE49-F238E27FC236}">
                <a16:creationId xmlns:a16="http://schemas.microsoft.com/office/drawing/2014/main" id="{149724DE-E0EC-14DF-7AA9-2B81608C2C24}"/>
              </a:ext>
            </a:extLst>
          </p:cNvPr>
          <p:cNvSpPr/>
          <p:nvPr/>
        </p:nvSpPr>
        <p:spPr>
          <a:xfrm>
            <a:off x="5678769" y="4760364"/>
            <a:ext cx="834462" cy="4863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a:extLst>
              <a:ext uri="{FF2B5EF4-FFF2-40B4-BE49-F238E27FC236}">
                <a16:creationId xmlns:a16="http://schemas.microsoft.com/office/drawing/2014/main" id="{97956AA9-CFEF-775B-D1EC-4CF7B35E080D}"/>
              </a:ext>
            </a:extLst>
          </p:cNvPr>
          <p:cNvPicPr>
            <a:picLocks noChangeAspect="1"/>
          </p:cNvPicPr>
          <p:nvPr/>
        </p:nvPicPr>
        <p:blipFill>
          <a:blip r:embed="rId3">
            <a:extLst>
              <a:ext uri="{28A0092B-C50C-407E-A947-70E740481C1C}">
                <a14:useLocalDpi xmlns:a14="http://schemas.microsoft.com/office/drawing/2010/main" val="0"/>
              </a:ext>
            </a:extLst>
          </a:blip>
          <a:srcRect l="81383" t="13297" b="66078"/>
          <a:stretch/>
        </p:blipFill>
        <p:spPr>
          <a:xfrm>
            <a:off x="8685381" y="2993062"/>
            <a:ext cx="3229585" cy="1310578"/>
          </a:xfrm>
          <a:prstGeom prst="rect">
            <a:avLst/>
          </a:prstGeom>
          <a:ln>
            <a:solidFill>
              <a:schemeClr val="tx1"/>
            </a:solidFill>
          </a:ln>
        </p:spPr>
      </p:pic>
      <p:sp>
        <p:nvSpPr>
          <p:cNvPr id="8" name="正方形/長方形 7">
            <a:extLst>
              <a:ext uri="{FF2B5EF4-FFF2-40B4-BE49-F238E27FC236}">
                <a16:creationId xmlns:a16="http://schemas.microsoft.com/office/drawing/2014/main" id="{079FDBD6-4180-0167-19DD-C9BBE9BF6A17}"/>
              </a:ext>
            </a:extLst>
          </p:cNvPr>
          <p:cNvSpPr/>
          <p:nvPr/>
        </p:nvSpPr>
        <p:spPr>
          <a:xfrm>
            <a:off x="9951396" y="3409427"/>
            <a:ext cx="1828800" cy="47784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816485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7F6B1B-69A9-0F6D-8A22-82AC130A6FA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74DAFF1-D21D-B3A3-67AB-A5B60ACF39FE}"/>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887ADD9D-E8BA-F8B9-A0DD-0A18D7701DF1}"/>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競合（コンフリクト）</a:t>
            </a:r>
            <a:r>
              <a:rPr lang="ja-JP" altLang="en-US" dirty="0"/>
              <a:t>が発生したとき</a:t>
            </a:r>
            <a:br>
              <a:rPr lang="en-US" altLang="ja-JP" dirty="0"/>
            </a:br>
            <a:br>
              <a:rPr lang="en-US" altLang="ja-JP" dirty="0"/>
            </a:br>
            <a:r>
              <a:rPr lang="en-US" altLang="ja-JP" dirty="0">
                <a:solidFill>
                  <a:schemeClr val="bg1"/>
                </a:solidFill>
                <a:highlight>
                  <a:srgbClr val="008000"/>
                </a:highlight>
              </a:rPr>
              <a:t>[Commit merge]</a:t>
            </a:r>
            <a:r>
              <a:rPr lang="ja-JP" altLang="en-US" dirty="0"/>
              <a:t>をクリック</a:t>
            </a:r>
            <a:endParaRPr lang="en-US" altLang="ja-JP" dirty="0"/>
          </a:p>
        </p:txBody>
      </p:sp>
      <p:pic>
        <p:nvPicPr>
          <p:cNvPr id="17" name="図 16">
            <a:extLst>
              <a:ext uri="{FF2B5EF4-FFF2-40B4-BE49-F238E27FC236}">
                <a16:creationId xmlns:a16="http://schemas.microsoft.com/office/drawing/2014/main" id="{E894584C-A7A6-72FD-6A00-CBB4AFF95323}"/>
              </a:ext>
            </a:extLst>
          </p:cNvPr>
          <p:cNvPicPr>
            <a:picLocks noChangeAspect="1"/>
          </p:cNvPicPr>
          <p:nvPr/>
        </p:nvPicPr>
        <p:blipFill>
          <a:blip r:embed="rId2">
            <a:extLst>
              <a:ext uri="{28A0092B-C50C-407E-A947-70E740481C1C}">
                <a14:useLocalDpi xmlns:a14="http://schemas.microsoft.com/office/drawing/2010/main" val="0"/>
              </a:ext>
            </a:extLst>
          </a:blip>
          <a:srcRect b="50000"/>
          <a:stretch/>
        </p:blipFill>
        <p:spPr>
          <a:xfrm>
            <a:off x="917502" y="3137085"/>
            <a:ext cx="10726647" cy="3234189"/>
          </a:xfrm>
          <a:prstGeom prst="rect">
            <a:avLst/>
          </a:prstGeom>
          <a:ln>
            <a:solidFill>
              <a:schemeClr val="tx1"/>
            </a:solidFill>
          </a:ln>
        </p:spPr>
      </p:pic>
      <p:sp>
        <p:nvSpPr>
          <p:cNvPr id="18" name="正方形/長方形 17">
            <a:extLst>
              <a:ext uri="{FF2B5EF4-FFF2-40B4-BE49-F238E27FC236}">
                <a16:creationId xmlns:a16="http://schemas.microsoft.com/office/drawing/2014/main" id="{0DFEC6AE-8C99-272F-C313-0DF1DE354004}"/>
              </a:ext>
            </a:extLst>
          </p:cNvPr>
          <p:cNvSpPr/>
          <p:nvPr/>
        </p:nvSpPr>
        <p:spPr>
          <a:xfrm>
            <a:off x="9717932" y="3608962"/>
            <a:ext cx="1715170" cy="55068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917380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05F2BD-267C-1B82-5DD9-B31AFE2D05C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B7A06F9-1D67-C1D7-A637-5F47D16FFE4A}"/>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D5392989-9E80-9416-1394-1519C14F0B7D}"/>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競合（コンフリクト）</a:t>
            </a:r>
            <a:r>
              <a:rPr lang="ja-JP" altLang="en-US" dirty="0"/>
              <a:t>が発生したとき</a:t>
            </a:r>
            <a:br>
              <a:rPr lang="en-US" altLang="ja-JP" dirty="0"/>
            </a:br>
            <a:br>
              <a:rPr lang="en-US" altLang="ja-JP" dirty="0"/>
            </a:br>
            <a:r>
              <a:rPr lang="ja-JP" altLang="en-US" dirty="0"/>
              <a:t>あとは競合が発生しないときと同じ手順で</a:t>
            </a:r>
            <a:br>
              <a:rPr lang="en-US" altLang="ja-JP" dirty="0"/>
            </a:br>
            <a:r>
              <a:rPr lang="ja-JP" altLang="en-US" dirty="0"/>
              <a:t>統合（マージ）を行う</a:t>
            </a:r>
            <a:r>
              <a:rPr lang="en-US" altLang="ja-JP" dirty="0">
                <a:solidFill>
                  <a:schemeClr val="bg1"/>
                </a:solidFill>
                <a:highlight>
                  <a:srgbClr val="008000"/>
                </a:highlight>
              </a:rPr>
              <a:t>[Merge pull request]</a:t>
            </a:r>
            <a:r>
              <a:rPr lang="ja-JP" altLang="en-US" dirty="0"/>
              <a:t>をクリック</a:t>
            </a:r>
            <a:endParaRPr lang="en-US" altLang="ja-JP" dirty="0"/>
          </a:p>
        </p:txBody>
      </p:sp>
      <p:pic>
        <p:nvPicPr>
          <p:cNvPr id="4" name="図 3">
            <a:extLst>
              <a:ext uri="{FF2B5EF4-FFF2-40B4-BE49-F238E27FC236}">
                <a16:creationId xmlns:a16="http://schemas.microsoft.com/office/drawing/2014/main" id="{D98CDBD7-643C-BADC-3D3F-77E82406CC70}"/>
              </a:ext>
            </a:extLst>
          </p:cNvPr>
          <p:cNvPicPr>
            <a:picLocks noChangeAspect="1"/>
          </p:cNvPicPr>
          <p:nvPr/>
        </p:nvPicPr>
        <p:blipFill>
          <a:blip r:embed="rId2">
            <a:extLst>
              <a:ext uri="{28A0092B-C50C-407E-A947-70E740481C1C}">
                <a14:useLocalDpi xmlns:a14="http://schemas.microsoft.com/office/drawing/2010/main" val="0"/>
              </a:ext>
            </a:extLst>
          </a:blip>
          <a:srcRect t="66667"/>
          <a:stretch/>
        </p:blipFill>
        <p:spPr>
          <a:xfrm>
            <a:off x="1721352" y="4032115"/>
            <a:ext cx="8749295" cy="2286000"/>
          </a:xfrm>
          <a:prstGeom prst="rect">
            <a:avLst/>
          </a:prstGeom>
          <a:ln>
            <a:solidFill>
              <a:schemeClr val="tx1"/>
            </a:solidFill>
          </a:ln>
        </p:spPr>
      </p:pic>
      <p:sp>
        <p:nvSpPr>
          <p:cNvPr id="18" name="正方形/長方形 17">
            <a:extLst>
              <a:ext uri="{FF2B5EF4-FFF2-40B4-BE49-F238E27FC236}">
                <a16:creationId xmlns:a16="http://schemas.microsoft.com/office/drawing/2014/main" id="{61531F2E-F99C-AC90-E2DC-EA20CB6FA01F}"/>
              </a:ext>
            </a:extLst>
          </p:cNvPr>
          <p:cNvSpPr/>
          <p:nvPr/>
        </p:nvSpPr>
        <p:spPr>
          <a:xfrm>
            <a:off x="2869659" y="5301575"/>
            <a:ext cx="2577829" cy="47221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192675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5F0C05-3161-7D99-378C-3EC14BAD052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16F7F50-F89E-01AC-C3D9-88411700ED4F}"/>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9EB9FCE0-FCE7-A95E-F47F-6FFDDD119E67}"/>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開発の流れまとめ</a:t>
            </a:r>
            <a:br>
              <a:rPr lang="en-US" altLang="ja-JP" dirty="0"/>
            </a:br>
            <a:endParaRPr lang="en-US" altLang="ja-JP" dirty="0"/>
          </a:p>
          <a:p>
            <a:pPr marL="971550" lvl="1" indent="-514350">
              <a:buFont typeface="+mj-ea"/>
              <a:buAutoNum type="circleNumDbPlain"/>
            </a:pPr>
            <a:r>
              <a:rPr lang="ja-JP" altLang="en-US" dirty="0"/>
              <a:t>新しい機能を追加したいときは、まずは</a:t>
            </a:r>
            <a:r>
              <a:rPr lang="ja-JP" altLang="en-US" dirty="0">
                <a:highlight>
                  <a:srgbClr val="FFFF00"/>
                </a:highlight>
              </a:rPr>
              <a:t>ローカル</a:t>
            </a:r>
            <a:r>
              <a:rPr lang="ja-JP" altLang="en-US" dirty="0"/>
              <a:t>ブランチを作って</a:t>
            </a:r>
            <a:r>
              <a:rPr lang="ja-JP" altLang="en-US" dirty="0">
                <a:highlight>
                  <a:srgbClr val="00FFFF"/>
                </a:highlight>
              </a:rPr>
              <a:t>リモート</a:t>
            </a:r>
            <a:r>
              <a:rPr lang="ja-JP" altLang="en-US" dirty="0"/>
              <a:t>ブランチを</a:t>
            </a:r>
            <a:r>
              <a:rPr lang="en-US" altLang="ja-JP" b="1" dirty="0">
                <a:solidFill>
                  <a:srgbClr val="FF0000"/>
                </a:solidFill>
              </a:rPr>
              <a:t>Publish</a:t>
            </a:r>
            <a:r>
              <a:rPr lang="ja-JP" altLang="en-US" dirty="0"/>
              <a:t>する</a:t>
            </a:r>
            <a:endParaRPr lang="en-US" altLang="ja-JP" dirty="0"/>
          </a:p>
          <a:p>
            <a:pPr marL="971550" lvl="1" indent="-514350">
              <a:buFont typeface="+mj-ea"/>
              <a:buAutoNum type="circleNumDbPlain"/>
            </a:pPr>
            <a:r>
              <a:rPr lang="ja-JP" altLang="en-US" dirty="0">
                <a:highlight>
                  <a:srgbClr val="FFFF00"/>
                </a:highlight>
              </a:rPr>
              <a:t>ローカル</a:t>
            </a:r>
            <a:r>
              <a:rPr lang="ja-JP" altLang="en-US" dirty="0"/>
              <a:t>ブランチで作業したのち</a:t>
            </a:r>
            <a:r>
              <a:rPr lang="ja-JP" altLang="en-US" dirty="0">
                <a:highlight>
                  <a:srgbClr val="00FFFF"/>
                </a:highlight>
              </a:rPr>
              <a:t>リモート</a:t>
            </a:r>
            <a:r>
              <a:rPr lang="ja-JP" altLang="en-US" dirty="0"/>
              <a:t>ブランチへ</a:t>
            </a:r>
            <a:r>
              <a:rPr lang="en-US" altLang="ja-JP" dirty="0">
                <a:solidFill>
                  <a:srgbClr val="FF0000"/>
                </a:solidFill>
              </a:rPr>
              <a:t>Push</a:t>
            </a:r>
            <a:r>
              <a:rPr lang="ja-JP" altLang="en-US" dirty="0"/>
              <a:t>する　</a:t>
            </a:r>
            <a:r>
              <a:rPr lang="ja-JP" altLang="en-US" b="1" dirty="0">
                <a:solidFill>
                  <a:srgbClr val="00B050"/>
                </a:solidFill>
              </a:rPr>
              <a:t>（</a:t>
            </a:r>
            <a:r>
              <a:rPr lang="en-US" altLang="ja-JP" b="1" dirty="0">
                <a:solidFill>
                  <a:srgbClr val="00B050"/>
                </a:solidFill>
              </a:rPr>
              <a:t>※</a:t>
            </a:r>
            <a:r>
              <a:rPr lang="ja-JP" altLang="en-US" b="1" dirty="0">
                <a:solidFill>
                  <a:srgbClr val="00B050"/>
                </a:solidFill>
              </a:rPr>
              <a:t>この作業を繰り返す）</a:t>
            </a:r>
            <a:endParaRPr lang="en-US" altLang="ja-JP" b="1" dirty="0">
              <a:solidFill>
                <a:srgbClr val="00B050"/>
              </a:solidFill>
            </a:endParaRPr>
          </a:p>
          <a:p>
            <a:pPr marL="971550" lvl="1" indent="-514350">
              <a:buFont typeface="+mj-ea"/>
              <a:buAutoNum type="circleNumDbPlain"/>
            </a:pPr>
            <a:r>
              <a:rPr lang="ja-JP" altLang="en-US" dirty="0"/>
              <a:t>安定動作することが確認できたら、</a:t>
            </a:r>
            <a:r>
              <a:rPr lang="en-US" altLang="ja-JP" b="1" dirty="0">
                <a:solidFill>
                  <a:srgbClr val="FF0000"/>
                </a:solidFill>
              </a:rPr>
              <a:t>Pull</a:t>
            </a:r>
            <a:r>
              <a:rPr lang="ja-JP" altLang="en-US" b="1" dirty="0">
                <a:solidFill>
                  <a:srgbClr val="FF0000"/>
                </a:solidFill>
              </a:rPr>
              <a:t>　</a:t>
            </a:r>
            <a:r>
              <a:rPr lang="en-US" altLang="ja-JP" b="1" dirty="0">
                <a:solidFill>
                  <a:srgbClr val="FF0000"/>
                </a:solidFill>
              </a:rPr>
              <a:t>request</a:t>
            </a:r>
            <a:r>
              <a:rPr lang="en-US" altLang="ja-JP" dirty="0">
                <a:solidFill>
                  <a:srgbClr val="FF0000"/>
                </a:solidFill>
              </a:rPr>
              <a:t> </a:t>
            </a:r>
            <a:r>
              <a:rPr lang="ja-JP" altLang="en-US" dirty="0"/>
              <a:t>して</a:t>
            </a:r>
            <a:r>
              <a:rPr lang="en-US" altLang="ja-JP" b="1" dirty="0">
                <a:solidFill>
                  <a:schemeClr val="bg1"/>
                </a:solidFill>
                <a:highlight>
                  <a:srgbClr val="FF0000"/>
                </a:highlight>
              </a:rPr>
              <a:t>main</a:t>
            </a:r>
            <a:r>
              <a:rPr lang="ja-JP" altLang="en-US" dirty="0"/>
              <a:t>ブランチへマージ</a:t>
            </a:r>
            <a:endParaRPr lang="en-US" altLang="ja-JP" dirty="0"/>
          </a:p>
          <a:p>
            <a:pPr marL="971550" lvl="1" indent="-514350">
              <a:buFont typeface="+mj-ea"/>
              <a:buAutoNum type="circleNumDbPlain"/>
            </a:pPr>
            <a:r>
              <a:rPr lang="ja-JP" altLang="en-US" dirty="0">
                <a:highlight>
                  <a:srgbClr val="00FFFF"/>
                </a:highlight>
              </a:rPr>
              <a:t>リモート</a:t>
            </a:r>
            <a:r>
              <a:rPr lang="ja-JP" altLang="en-US" dirty="0"/>
              <a:t>ブランチを</a:t>
            </a:r>
            <a:r>
              <a:rPr lang="ja-JP" altLang="en-US" b="1" dirty="0">
                <a:solidFill>
                  <a:srgbClr val="C00000"/>
                </a:solidFill>
              </a:rPr>
              <a:t>サイト上で削除</a:t>
            </a:r>
            <a:endParaRPr lang="en-US" altLang="ja-JP" b="1" dirty="0">
              <a:solidFill>
                <a:srgbClr val="C00000"/>
              </a:solidFill>
            </a:endParaRPr>
          </a:p>
          <a:p>
            <a:pPr marL="971550" lvl="1" indent="-514350">
              <a:buFont typeface="+mj-ea"/>
              <a:buAutoNum type="circleNumDbPlain"/>
            </a:pPr>
            <a:r>
              <a:rPr lang="ja-JP" altLang="en-US" dirty="0">
                <a:highlight>
                  <a:srgbClr val="FFFF00"/>
                </a:highlight>
              </a:rPr>
              <a:t>ローカル</a:t>
            </a:r>
            <a:r>
              <a:rPr lang="ja-JP" altLang="en-US" dirty="0"/>
              <a:t>ブランチを</a:t>
            </a:r>
            <a:r>
              <a:rPr lang="en-US" altLang="ja-JP" b="1" dirty="0" err="1">
                <a:solidFill>
                  <a:srgbClr val="00B0F0"/>
                </a:solidFill>
              </a:rPr>
              <a:t>Github</a:t>
            </a:r>
            <a:r>
              <a:rPr lang="en-US" altLang="ja-JP" b="1" dirty="0">
                <a:solidFill>
                  <a:srgbClr val="00B0F0"/>
                </a:solidFill>
              </a:rPr>
              <a:t> Desktop</a:t>
            </a:r>
            <a:r>
              <a:rPr lang="ja-JP" altLang="en-US" b="1" dirty="0">
                <a:solidFill>
                  <a:srgbClr val="00B0F0"/>
                </a:solidFill>
              </a:rPr>
              <a:t>で削除</a:t>
            </a:r>
            <a:endParaRPr lang="en-US" altLang="ja-JP" b="1" dirty="0">
              <a:solidFill>
                <a:srgbClr val="00B0F0"/>
              </a:solidFill>
            </a:endParaRPr>
          </a:p>
        </p:txBody>
      </p:sp>
    </p:spTree>
    <p:extLst>
      <p:ext uri="{BB962C8B-B14F-4D97-AF65-F5344CB8AC3E}">
        <p14:creationId xmlns:p14="http://schemas.microsoft.com/office/powerpoint/2010/main" val="3449797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D85CE3-42E9-1076-9FD3-120EDDCA308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2F036BE-27B8-3241-7B29-BF73C1AAB57A}"/>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780F4910-792A-FB72-95F7-CDB733C081F9}"/>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GitHub Desktop</a:t>
            </a:r>
            <a:r>
              <a:rPr lang="ja-JP" altLang="en-US" b="1" dirty="0"/>
              <a:t>以外</a:t>
            </a:r>
            <a:r>
              <a:rPr lang="ja-JP" altLang="en-US" dirty="0"/>
              <a:t>のアプリ</a:t>
            </a:r>
            <a:br>
              <a:rPr lang="en-US" altLang="ja-JP" dirty="0"/>
            </a:br>
            <a:br>
              <a:rPr lang="en-US" altLang="ja-JP" dirty="0"/>
            </a:br>
            <a:r>
              <a:rPr lang="en-US" altLang="ja-JP" dirty="0"/>
              <a:t>GitHub</a:t>
            </a:r>
            <a:r>
              <a:rPr lang="ja-JP" altLang="en-US" dirty="0"/>
              <a:t>を使うためのアプリは他にも存在する</a:t>
            </a:r>
            <a:br>
              <a:rPr lang="en-US" altLang="ja-JP" dirty="0"/>
            </a:br>
            <a:endParaRPr lang="en-US" altLang="ja-JP" dirty="0"/>
          </a:p>
          <a:p>
            <a:pPr marL="1200150" lvl="1" indent="-742950">
              <a:buFont typeface="+mj-ea"/>
              <a:buAutoNum type="circleNumDbPlain"/>
            </a:pPr>
            <a:r>
              <a:rPr lang="en-US" altLang="ja-JP" dirty="0"/>
              <a:t>SourceTree</a:t>
            </a:r>
          </a:p>
          <a:p>
            <a:pPr marL="1200150" lvl="1" indent="-742950">
              <a:buFont typeface="+mj-ea"/>
              <a:buAutoNum type="circleNumDbPlain"/>
            </a:pPr>
            <a:r>
              <a:rPr lang="en-US" altLang="ja-JP" dirty="0"/>
              <a:t>Fork</a:t>
            </a:r>
          </a:p>
          <a:p>
            <a:pPr marL="1200150" lvl="1" indent="-742950">
              <a:buFont typeface="+mj-ea"/>
              <a:buAutoNum type="circleNumDbPlain"/>
            </a:pPr>
            <a:r>
              <a:rPr lang="en-US" altLang="ja-JP" dirty="0" err="1"/>
              <a:t>TortoiseGit</a:t>
            </a:r>
            <a:endParaRPr lang="en-US" altLang="ja-JP" dirty="0"/>
          </a:p>
          <a:p>
            <a:pPr marL="457200" lvl="1" indent="0">
              <a:buNone/>
            </a:pPr>
            <a:br>
              <a:rPr lang="en-US" altLang="ja-JP" dirty="0"/>
            </a:br>
            <a:r>
              <a:rPr lang="ja-JP" altLang="en-US" dirty="0"/>
              <a:t>全ブランチの可視化やマージがしやすくなっていたりするので、気になる人は調べてみてください</a:t>
            </a:r>
            <a:endParaRPr lang="en-US" altLang="ja-JP" dirty="0"/>
          </a:p>
        </p:txBody>
      </p:sp>
    </p:spTree>
    <p:extLst>
      <p:ext uri="{BB962C8B-B14F-4D97-AF65-F5344CB8AC3E}">
        <p14:creationId xmlns:p14="http://schemas.microsoft.com/office/powerpoint/2010/main" val="4188002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FCE8EA-88A6-457A-4265-CD4B678A470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3C38B51-7480-513E-46A1-587BB8B2DC39}"/>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59B271D5-1F0A-901D-92F2-90DC6D959726}"/>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dirty="0"/>
          </a:p>
        </p:txBody>
      </p:sp>
      <p:sp>
        <p:nvSpPr>
          <p:cNvPr id="12" name="コンテンツ プレースホルダー 2">
            <a:extLst>
              <a:ext uri="{FF2B5EF4-FFF2-40B4-BE49-F238E27FC236}">
                <a16:creationId xmlns:a16="http://schemas.microsoft.com/office/drawing/2014/main" id="{F5A6E098-4196-DB8E-4C0C-EAA7A65A51A2}"/>
              </a:ext>
            </a:extLst>
          </p:cNvPr>
          <p:cNvSpPr txBox="1">
            <a:spLocks/>
          </p:cNvSpPr>
          <p:nvPr/>
        </p:nvSpPr>
        <p:spPr>
          <a:xfrm>
            <a:off x="990600" y="15284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[Keep this code private]</a:t>
            </a:r>
            <a:r>
              <a:rPr lang="ja-JP" altLang="en-US" dirty="0"/>
              <a:t>にチェックを入れてから、</a:t>
            </a:r>
            <a:r>
              <a:rPr lang="en-US" altLang="ja-JP" dirty="0"/>
              <a:t>[Publish repository]</a:t>
            </a:r>
            <a:r>
              <a:rPr lang="ja-JP" altLang="en-US" dirty="0"/>
              <a:t>をクリック</a:t>
            </a:r>
            <a:endParaRPr lang="en-US" altLang="ja-JP" dirty="0"/>
          </a:p>
        </p:txBody>
      </p:sp>
      <p:pic>
        <p:nvPicPr>
          <p:cNvPr id="7" name="コンテンツ プレースホルダー 6">
            <a:extLst>
              <a:ext uri="{FF2B5EF4-FFF2-40B4-BE49-F238E27FC236}">
                <a16:creationId xmlns:a16="http://schemas.microsoft.com/office/drawing/2014/main" id="{EAEBBFC1-BEA3-08E3-7258-F83AD114EA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64605" y="2889002"/>
            <a:ext cx="5360932" cy="3772147"/>
          </a:xfrm>
          <a:ln>
            <a:solidFill>
              <a:schemeClr val="tx1"/>
            </a:solidFill>
          </a:ln>
        </p:spPr>
      </p:pic>
      <p:sp>
        <p:nvSpPr>
          <p:cNvPr id="6" name="正方形/長方形 5">
            <a:extLst>
              <a:ext uri="{FF2B5EF4-FFF2-40B4-BE49-F238E27FC236}">
                <a16:creationId xmlns:a16="http://schemas.microsoft.com/office/drawing/2014/main" id="{71844532-CD6C-6A2D-2B62-959603B8B262}"/>
              </a:ext>
            </a:extLst>
          </p:cNvPr>
          <p:cNvSpPr/>
          <p:nvPr/>
        </p:nvSpPr>
        <p:spPr>
          <a:xfrm>
            <a:off x="5885235" y="6094363"/>
            <a:ext cx="1585608" cy="44499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EAA5C978-7E5A-757C-0898-24BE1CE85B42}"/>
              </a:ext>
            </a:extLst>
          </p:cNvPr>
          <p:cNvSpPr/>
          <p:nvPr/>
        </p:nvSpPr>
        <p:spPr>
          <a:xfrm>
            <a:off x="3868366" y="5329562"/>
            <a:ext cx="1900135" cy="44499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E2CC9383-E02F-B8E6-B9A6-61DD5CAD629D}"/>
              </a:ext>
            </a:extLst>
          </p:cNvPr>
          <p:cNvSpPr txBox="1"/>
          <p:nvPr/>
        </p:nvSpPr>
        <p:spPr>
          <a:xfrm>
            <a:off x="9280187" y="178485"/>
            <a:ext cx="2646878" cy="646331"/>
          </a:xfrm>
          <a:prstGeom prst="rect">
            <a:avLst/>
          </a:prstGeom>
          <a:noFill/>
          <a:ln>
            <a:solidFill>
              <a:srgbClr val="FF0000"/>
            </a:solidFill>
          </a:ln>
        </p:spPr>
        <p:txBody>
          <a:bodyPr wrap="none" rtlCol="0">
            <a:spAutoFit/>
          </a:bodyPr>
          <a:lstStyle/>
          <a:p>
            <a:r>
              <a:rPr lang="ja-JP" altLang="en-US" sz="3600" dirty="0">
                <a:solidFill>
                  <a:srgbClr val="FF0000"/>
                </a:solidFill>
              </a:rPr>
              <a:t>代表者</a:t>
            </a:r>
            <a:r>
              <a:rPr lang="ja-JP" altLang="en-US" sz="2800" dirty="0">
                <a:solidFill>
                  <a:srgbClr val="FF0000"/>
                </a:solidFill>
              </a:rPr>
              <a:t>の作業</a:t>
            </a:r>
            <a:endParaRPr kumimoji="1" lang="ja-JP" altLang="en-US" sz="2800" dirty="0">
              <a:solidFill>
                <a:srgbClr val="FF0000"/>
              </a:solidFill>
            </a:endParaRPr>
          </a:p>
        </p:txBody>
      </p:sp>
    </p:spTree>
    <p:extLst>
      <p:ext uri="{BB962C8B-B14F-4D97-AF65-F5344CB8AC3E}">
        <p14:creationId xmlns:p14="http://schemas.microsoft.com/office/powerpoint/2010/main" val="294225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AD1C8F-96A7-341E-61B1-42A7E6E357E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417AF17-6704-249D-9312-879CADDC9272}"/>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0047F463-E27E-9F38-E323-5BCF97B2F51C}"/>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dirty="0"/>
          </a:p>
        </p:txBody>
      </p:sp>
      <p:sp>
        <p:nvSpPr>
          <p:cNvPr id="12" name="コンテンツ プレースホルダー 2">
            <a:extLst>
              <a:ext uri="{FF2B5EF4-FFF2-40B4-BE49-F238E27FC236}">
                <a16:creationId xmlns:a16="http://schemas.microsoft.com/office/drawing/2014/main" id="{5EC11250-24A8-9792-EC63-7DB784AF6B03}"/>
              </a:ext>
            </a:extLst>
          </p:cNvPr>
          <p:cNvSpPr txBox="1">
            <a:spLocks/>
          </p:cNvSpPr>
          <p:nvPr/>
        </p:nvSpPr>
        <p:spPr>
          <a:xfrm>
            <a:off x="990600" y="15284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C:\GitHub\</a:t>
            </a:r>
            <a:r>
              <a:rPr lang="ja-JP" altLang="en-US" dirty="0"/>
              <a:t>リポジトリ名</a:t>
            </a:r>
            <a:br>
              <a:rPr lang="en-US" altLang="ja-JP" dirty="0"/>
            </a:br>
            <a:r>
              <a:rPr lang="ja-JP" altLang="en-US" dirty="0"/>
              <a:t>のフォルダ内に開発に必要なものをすべてコピー</a:t>
            </a:r>
            <a:endParaRPr lang="en-US" altLang="ja-JP" dirty="0"/>
          </a:p>
        </p:txBody>
      </p:sp>
      <p:pic>
        <p:nvPicPr>
          <p:cNvPr id="10" name="コンテンツ プレースホルダー 9">
            <a:extLst>
              <a:ext uri="{FF2B5EF4-FFF2-40B4-BE49-F238E27FC236}">
                <a16:creationId xmlns:a16="http://schemas.microsoft.com/office/drawing/2014/main" id="{BEB82547-AE6B-A21A-6741-85A9DC2DBC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4211" y="2581627"/>
            <a:ext cx="6212528" cy="3459249"/>
          </a:xfrm>
          <a:ln>
            <a:solidFill>
              <a:schemeClr val="tx1"/>
            </a:solidFill>
          </a:ln>
        </p:spPr>
      </p:pic>
      <p:pic>
        <p:nvPicPr>
          <p:cNvPr id="14" name="図 13">
            <a:extLst>
              <a:ext uri="{FF2B5EF4-FFF2-40B4-BE49-F238E27FC236}">
                <a16:creationId xmlns:a16="http://schemas.microsoft.com/office/drawing/2014/main" id="{0BDF5149-CAA7-71E5-3DD9-0127286652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4228" y="4612523"/>
            <a:ext cx="5363183" cy="1911243"/>
          </a:xfrm>
          <a:prstGeom prst="rect">
            <a:avLst/>
          </a:prstGeom>
          <a:ln>
            <a:solidFill>
              <a:schemeClr val="tx1"/>
            </a:solidFill>
          </a:ln>
        </p:spPr>
      </p:pic>
      <p:sp>
        <p:nvSpPr>
          <p:cNvPr id="15" name="矢印: 右 14">
            <a:extLst>
              <a:ext uri="{FF2B5EF4-FFF2-40B4-BE49-F238E27FC236}">
                <a16:creationId xmlns:a16="http://schemas.microsoft.com/office/drawing/2014/main" id="{EE2E00C4-2EA8-0037-CC4D-ED8447FD8CA8}"/>
              </a:ext>
            </a:extLst>
          </p:cNvPr>
          <p:cNvSpPr/>
          <p:nvPr/>
        </p:nvSpPr>
        <p:spPr>
          <a:xfrm>
            <a:off x="5780661" y="5329562"/>
            <a:ext cx="630677" cy="53502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D91E1CE8-93A9-6C2A-34F9-7D398DCC63FE}"/>
              </a:ext>
            </a:extLst>
          </p:cNvPr>
          <p:cNvSpPr txBox="1"/>
          <p:nvPr/>
        </p:nvSpPr>
        <p:spPr>
          <a:xfrm>
            <a:off x="9280187" y="178485"/>
            <a:ext cx="2646878" cy="646331"/>
          </a:xfrm>
          <a:prstGeom prst="rect">
            <a:avLst/>
          </a:prstGeom>
          <a:noFill/>
          <a:ln>
            <a:solidFill>
              <a:srgbClr val="FF0000"/>
            </a:solidFill>
          </a:ln>
        </p:spPr>
        <p:txBody>
          <a:bodyPr wrap="none" rtlCol="0">
            <a:spAutoFit/>
          </a:bodyPr>
          <a:lstStyle/>
          <a:p>
            <a:r>
              <a:rPr lang="ja-JP" altLang="en-US" sz="3600" dirty="0">
                <a:solidFill>
                  <a:srgbClr val="FF0000"/>
                </a:solidFill>
              </a:rPr>
              <a:t>代表者</a:t>
            </a:r>
            <a:r>
              <a:rPr lang="ja-JP" altLang="en-US" sz="2800" dirty="0">
                <a:solidFill>
                  <a:srgbClr val="FF0000"/>
                </a:solidFill>
              </a:rPr>
              <a:t>の作業</a:t>
            </a:r>
            <a:endParaRPr kumimoji="1" lang="ja-JP" altLang="en-US" sz="2800" dirty="0">
              <a:solidFill>
                <a:srgbClr val="FF0000"/>
              </a:solidFill>
            </a:endParaRPr>
          </a:p>
        </p:txBody>
      </p:sp>
    </p:spTree>
    <p:extLst>
      <p:ext uri="{BB962C8B-B14F-4D97-AF65-F5344CB8AC3E}">
        <p14:creationId xmlns:p14="http://schemas.microsoft.com/office/powerpoint/2010/main" val="3925007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AD1C8F-96A7-341E-61B1-42A7E6E357E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417AF17-6704-249D-9312-879CADDC9272}"/>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0047F463-E27E-9F38-E323-5BCF97B2F51C}"/>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dirty="0"/>
          </a:p>
        </p:txBody>
      </p:sp>
      <p:sp>
        <p:nvSpPr>
          <p:cNvPr id="12" name="コンテンツ プレースホルダー 2">
            <a:extLst>
              <a:ext uri="{FF2B5EF4-FFF2-40B4-BE49-F238E27FC236}">
                <a16:creationId xmlns:a16="http://schemas.microsoft.com/office/drawing/2014/main" id="{5EC11250-24A8-9792-EC63-7DB784AF6B03}"/>
              </a:ext>
            </a:extLst>
          </p:cNvPr>
          <p:cNvSpPr txBox="1">
            <a:spLocks/>
          </p:cNvSpPr>
          <p:nvPr/>
        </p:nvSpPr>
        <p:spPr>
          <a:xfrm>
            <a:off x="990600" y="1512563"/>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C:\GitHub\</a:t>
            </a:r>
            <a:r>
              <a:rPr lang="ja-JP" altLang="en-US" dirty="0"/>
              <a:t>リポジトリ名</a:t>
            </a:r>
            <a:br>
              <a:rPr lang="en-US" altLang="ja-JP" dirty="0"/>
            </a:br>
            <a:r>
              <a:rPr lang="ja-JP" altLang="en-US" dirty="0"/>
              <a:t>のフォルダ内にある「</a:t>
            </a:r>
            <a:r>
              <a:rPr lang="en-US" altLang="ja-JP" dirty="0">
                <a:solidFill>
                  <a:srgbClr val="FF0000"/>
                </a:solidFill>
              </a:rPr>
              <a:t>.</a:t>
            </a:r>
            <a:r>
              <a:rPr lang="en-US" altLang="ja-JP" dirty="0" err="1">
                <a:solidFill>
                  <a:srgbClr val="FF0000"/>
                </a:solidFill>
              </a:rPr>
              <a:t>gitignore</a:t>
            </a:r>
            <a:r>
              <a:rPr lang="ja-JP" altLang="en-US" dirty="0"/>
              <a:t>」ファイルを</a:t>
            </a:r>
            <a:br>
              <a:rPr lang="en-US" altLang="ja-JP" dirty="0"/>
            </a:br>
            <a:r>
              <a:rPr lang="ja-JP" altLang="en-US" dirty="0"/>
              <a:t>右クリックメニュー</a:t>
            </a:r>
            <a:r>
              <a:rPr lang="en-US" altLang="ja-JP" dirty="0">
                <a:solidFill>
                  <a:srgbClr val="00B050"/>
                </a:solidFill>
              </a:rPr>
              <a:t>[</a:t>
            </a:r>
            <a:r>
              <a:rPr lang="ja-JP" altLang="en-US" dirty="0">
                <a:solidFill>
                  <a:srgbClr val="00B050"/>
                </a:solidFill>
              </a:rPr>
              <a:t>メモ帳で編集</a:t>
            </a:r>
            <a:r>
              <a:rPr lang="en-US" altLang="ja-JP" dirty="0">
                <a:solidFill>
                  <a:srgbClr val="00B050"/>
                </a:solidFill>
              </a:rPr>
              <a:t>]</a:t>
            </a:r>
            <a:r>
              <a:rPr lang="ja-JP" altLang="en-US" dirty="0"/>
              <a:t>で開く</a:t>
            </a:r>
            <a:endParaRPr lang="en-US" altLang="ja-JP" dirty="0"/>
          </a:p>
        </p:txBody>
      </p:sp>
      <p:pic>
        <p:nvPicPr>
          <p:cNvPr id="10" name="コンテンツ プレースホルダー 9">
            <a:extLst>
              <a:ext uri="{FF2B5EF4-FFF2-40B4-BE49-F238E27FC236}">
                <a16:creationId xmlns:a16="http://schemas.microsoft.com/office/drawing/2014/main" id="{BEB82547-AE6B-A21A-6741-85A9DC2DBCD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9288" t="35510" r="914" b="44017"/>
          <a:stretch/>
        </p:blipFill>
        <p:spPr>
          <a:xfrm>
            <a:off x="685800" y="3546750"/>
            <a:ext cx="11136745" cy="1590964"/>
          </a:xfrm>
          <a:ln>
            <a:solidFill>
              <a:schemeClr val="tx1"/>
            </a:solidFill>
          </a:ln>
        </p:spPr>
      </p:pic>
      <p:sp>
        <p:nvSpPr>
          <p:cNvPr id="3" name="正方形/長方形 2">
            <a:extLst>
              <a:ext uri="{FF2B5EF4-FFF2-40B4-BE49-F238E27FC236}">
                <a16:creationId xmlns:a16="http://schemas.microsoft.com/office/drawing/2014/main" id="{0FBA17AB-9807-C462-22EA-230290953ED9}"/>
              </a:ext>
            </a:extLst>
          </p:cNvPr>
          <p:cNvSpPr/>
          <p:nvPr/>
        </p:nvSpPr>
        <p:spPr>
          <a:xfrm>
            <a:off x="838200" y="4383407"/>
            <a:ext cx="1900135" cy="44499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9DC91A4-D306-D61E-B006-F2BDE69AAA52}"/>
              </a:ext>
            </a:extLst>
          </p:cNvPr>
          <p:cNvSpPr txBox="1"/>
          <p:nvPr/>
        </p:nvSpPr>
        <p:spPr>
          <a:xfrm>
            <a:off x="9280187" y="178485"/>
            <a:ext cx="2646878" cy="646331"/>
          </a:xfrm>
          <a:prstGeom prst="rect">
            <a:avLst/>
          </a:prstGeom>
          <a:noFill/>
          <a:ln>
            <a:solidFill>
              <a:srgbClr val="FF0000"/>
            </a:solidFill>
          </a:ln>
        </p:spPr>
        <p:txBody>
          <a:bodyPr wrap="none" rtlCol="0">
            <a:spAutoFit/>
          </a:bodyPr>
          <a:lstStyle/>
          <a:p>
            <a:r>
              <a:rPr lang="ja-JP" altLang="en-US" sz="3600" dirty="0">
                <a:solidFill>
                  <a:srgbClr val="FF0000"/>
                </a:solidFill>
              </a:rPr>
              <a:t>代表者</a:t>
            </a:r>
            <a:r>
              <a:rPr lang="ja-JP" altLang="en-US" sz="2800" dirty="0">
                <a:solidFill>
                  <a:srgbClr val="FF0000"/>
                </a:solidFill>
              </a:rPr>
              <a:t>の作業</a:t>
            </a:r>
            <a:endParaRPr kumimoji="1" lang="ja-JP" altLang="en-US" sz="2800" dirty="0">
              <a:solidFill>
                <a:srgbClr val="FF0000"/>
              </a:solidFill>
            </a:endParaRPr>
          </a:p>
        </p:txBody>
      </p:sp>
    </p:spTree>
    <p:extLst>
      <p:ext uri="{BB962C8B-B14F-4D97-AF65-F5344CB8AC3E}">
        <p14:creationId xmlns:p14="http://schemas.microsoft.com/office/powerpoint/2010/main" val="1916869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BE9D74-5581-C3F0-23AF-0AABC100547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1F07A61-63FE-D916-E888-DF4D040C7FD5}"/>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4F4526AE-85E2-116F-06B4-FE1BBD630EDD}"/>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dirty="0"/>
          </a:p>
        </p:txBody>
      </p:sp>
      <p:sp>
        <p:nvSpPr>
          <p:cNvPr id="12" name="コンテンツ プレースホルダー 2">
            <a:extLst>
              <a:ext uri="{FF2B5EF4-FFF2-40B4-BE49-F238E27FC236}">
                <a16:creationId xmlns:a16="http://schemas.microsoft.com/office/drawing/2014/main" id="{AF6ED21D-5A84-D7B8-F7EC-32B0DFADA291}"/>
              </a:ext>
            </a:extLst>
          </p:cNvPr>
          <p:cNvSpPr txBox="1">
            <a:spLocks/>
          </p:cNvSpPr>
          <p:nvPr/>
        </p:nvSpPr>
        <p:spPr>
          <a:xfrm>
            <a:off x="990600" y="1512563"/>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a:t>
            </a:r>
            <a:r>
              <a:rPr lang="en-US" altLang="ja-JP" dirty="0">
                <a:solidFill>
                  <a:srgbClr val="FF0000"/>
                </a:solidFill>
              </a:rPr>
              <a:t>.</a:t>
            </a:r>
            <a:r>
              <a:rPr lang="en-US" altLang="ja-JP" dirty="0" err="1">
                <a:solidFill>
                  <a:srgbClr val="FF0000"/>
                </a:solidFill>
              </a:rPr>
              <a:t>gitignore</a:t>
            </a:r>
            <a:r>
              <a:rPr lang="ja-JP" altLang="en-US" dirty="0"/>
              <a:t>」ファイルの</a:t>
            </a:r>
            <a:br>
              <a:rPr lang="en-US" altLang="ja-JP" dirty="0"/>
            </a:br>
            <a:r>
              <a:rPr lang="ja-JP" altLang="en-US" dirty="0"/>
              <a:t>末尾に</a:t>
            </a:r>
            <a:br>
              <a:rPr lang="en-US" altLang="ja-JP" dirty="0"/>
            </a:br>
            <a:br>
              <a:rPr lang="en-US" altLang="ja-JP" dirty="0"/>
            </a:br>
            <a:r>
              <a:rPr lang="en-US" altLang="ja-JP" dirty="0"/>
              <a:t>.vs/</a:t>
            </a:r>
            <a:br>
              <a:rPr lang="en-US" altLang="ja-JP" dirty="0"/>
            </a:br>
            <a:br>
              <a:rPr lang="en-US" altLang="ja-JP" dirty="0"/>
            </a:br>
            <a:r>
              <a:rPr lang="ja-JP" altLang="en-US" dirty="0"/>
              <a:t>を追加する</a:t>
            </a:r>
            <a:br>
              <a:rPr lang="en-US" altLang="ja-JP" dirty="0"/>
            </a:br>
            <a:br>
              <a:rPr lang="en-US" altLang="ja-JP" dirty="0"/>
            </a:br>
            <a:r>
              <a:rPr lang="ja-JP" altLang="en-US" sz="3200" dirty="0">
                <a:solidFill>
                  <a:srgbClr val="00B050"/>
                </a:solidFill>
              </a:rPr>
              <a:t>これは</a:t>
            </a:r>
            <a:r>
              <a:rPr lang="en-US" altLang="ja-JP" sz="3200" dirty="0" err="1">
                <a:solidFill>
                  <a:srgbClr val="00B050"/>
                </a:solidFill>
              </a:rPr>
              <a:t>VisualStudio</a:t>
            </a:r>
            <a:r>
              <a:rPr lang="ja-JP" altLang="en-US" sz="3200" dirty="0">
                <a:solidFill>
                  <a:srgbClr val="00B050"/>
                </a:solidFill>
              </a:rPr>
              <a:t>が</a:t>
            </a:r>
            <a:br>
              <a:rPr lang="en-US" altLang="ja-JP" sz="3200" dirty="0">
                <a:solidFill>
                  <a:srgbClr val="00B050"/>
                </a:solidFill>
              </a:rPr>
            </a:br>
            <a:r>
              <a:rPr lang="ja-JP" altLang="en-US" sz="3200" dirty="0">
                <a:solidFill>
                  <a:srgbClr val="00B050"/>
                </a:solidFill>
              </a:rPr>
              <a:t>自動的に生成するフォルダ</a:t>
            </a:r>
            <a:br>
              <a:rPr lang="en-US" altLang="ja-JP" sz="3200" dirty="0">
                <a:solidFill>
                  <a:srgbClr val="00B050"/>
                </a:solidFill>
              </a:rPr>
            </a:br>
            <a:r>
              <a:rPr lang="ja-JP" altLang="en-US" sz="3200" dirty="0">
                <a:solidFill>
                  <a:srgbClr val="00B050"/>
                </a:solidFill>
              </a:rPr>
              <a:t>なので同期から除外する</a:t>
            </a:r>
            <a:endParaRPr lang="en-US" altLang="ja-JP" sz="3200" dirty="0">
              <a:solidFill>
                <a:srgbClr val="00B050"/>
              </a:solidFill>
            </a:endParaRPr>
          </a:p>
        </p:txBody>
      </p:sp>
      <p:pic>
        <p:nvPicPr>
          <p:cNvPr id="5" name="図 4">
            <a:extLst>
              <a:ext uri="{FF2B5EF4-FFF2-40B4-BE49-F238E27FC236}">
                <a16:creationId xmlns:a16="http://schemas.microsoft.com/office/drawing/2014/main" id="{E9304285-C8E6-6A7D-7325-16AEA816303A}"/>
              </a:ext>
            </a:extLst>
          </p:cNvPr>
          <p:cNvPicPr>
            <a:picLocks noChangeAspect="1"/>
          </p:cNvPicPr>
          <p:nvPr/>
        </p:nvPicPr>
        <p:blipFill>
          <a:blip r:embed="rId2"/>
          <a:stretch>
            <a:fillRect/>
          </a:stretch>
        </p:blipFill>
        <p:spPr>
          <a:xfrm>
            <a:off x="7552752" y="1579874"/>
            <a:ext cx="4105848" cy="4572638"/>
          </a:xfrm>
          <a:prstGeom prst="rect">
            <a:avLst/>
          </a:prstGeom>
          <a:ln>
            <a:solidFill>
              <a:schemeClr val="tx1"/>
            </a:solidFill>
          </a:ln>
        </p:spPr>
      </p:pic>
      <p:sp>
        <p:nvSpPr>
          <p:cNvPr id="3" name="正方形/長方形 2">
            <a:extLst>
              <a:ext uri="{FF2B5EF4-FFF2-40B4-BE49-F238E27FC236}">
                <a16:creationId xmlns:a16="http://schemas.microsoft.com/office/drawing/2014/main" id="{682334C5-D9A5-F088-0F02-BB87169B1EA0}"/>
              </a:ext>
            </a:extLst>
          </p:cNvPr>
          <p:cNvSpPr/>
          <p:nvPr/>
        </p:nvSpPr>
        <p:spPr>
          <a:xfrm>
            <a:off x="7552753" y="4900444"/>
            <a:ext cx="1425878" cy="58151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536FBE71-6692-FB94-EE1D-C0F02F8B25D8}"/>
              </a:ext>
            </a:extLst>
          </p:cNvPr>
          <p:cNvSpPr txBox="1"/>
          <p:nvPr/>
        </p:nvSpPr>
        <p:spPr>
          <a:xfrm>
            <a:off x="9280187" y="178485"/>
            <a:ext cx="2646878" cy="646331"/>
          </a:xfrm>
          <a:prstGeom prst="rect">
            <a:avLst/>
          </a:prstGeom>
          <a:noFill/>
          <a:ln>
            <a:solidFill>
              <a:srgbClr val="FF0000"/>
            </a:solidFill>
          </a:ln>
        </p:spPr>
        <p:txBody>
          <a:bodyPr wrap="none" rtlCol="0">
            <a:spAutoFit/>
          </a:bodyPr>
          <a:lstStyle/>
          <a:p>
            <a:r>
              <a:rPr lang="ja-JP" altLang="en-US" sz="3600" dirty="0">
                <a:solidFill>
                  <a:srgbClr val="FF0000"/>
                </a:solidFill>
              </a:rPr>
              <a:t>代表者</a:t>
            </a:r>
            <a:r>
              <a:rPr lang="ja-JP" altLang="en-US" sz="2800" dirty="0">
                <a:solidFill>
                  <a:srgbClr val="FF0000"/>
                </a:solidFill>
              </a:rPr>
              <a:t>の作業</a:t>
            </a:r>
            <a:endParaRPr kumimoji="1" lang="ja-JP" altLang="en-US" sz="2800" dirty="0">
              <a:solidFill>
                <a:srgbClr val="FF0000"/>
              </a:solidFill>
            </a:endParaRPr>
          </a:p>
        </p:txBody>
      </p:sp>
    </p:spTree>
    <p:extLst>
      <p:ext uri="{BB962C8B-B14F-4D97-AF65-F5344CB8AC3E}">
        <p14:creationId xmlns:p14="http://schemas.microsoft.com/office/powerpoint/2010/main" val="3469866954"/>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0xProto"/>
        <a:ea typeface="BIZ UDPゴシック"/>
        <a:cs typeface=""/>
      </a:majorFont>
      <a:minorFont>
        <a:latin typeface="0xProto"/>
        <a:ea typeface="BIZ UDPゴシック"/>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7220</TotalTime>
  <Words>2157</Words>
  <Application>Microsoft Office PowerPoint</Application>
  <PresentationFormat>ワイド画面</PresentationFormat>
  <Paragraphs>188</Paragraphs>
  <Slides>54</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54</vt:i4>
      </vt:variant>
    </vt:vector>
  </HeadingPairs>
  <TitlesOfParts>
    <vt:vector size="57" baseType="lpstr">
      <vt:lpstr>0xProto</vt:lpstr>
      <vt:lpstr>Arial</vt:lpstr>
      <vt:lpstr>Office Theme</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kic_gamesoft</dc:creator>
  <cp:lastModifiedBy>murata@st.kobedenshi.ac.jp</cp:lastModifiedBy>
  <cp:revision>304</cp:revision>
  <dcterms:created xsi:type="dcterms:W3CDTF">2024-07-09T01:55:23Z</dcterms:created>
  <dcterms:modified xsi:type="dcterms:W3CDTF">2024-11-11T00:11:20Z</dcterms:modified>
</cp:coreProperties>
</file>