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6" r:id="rId3"/>
    <p:sldId id="377" r:id="rId4"/>
    <p:sldId id="378" r:id="rId5"/>
    <p:sldId id="375" r:id="rId6"/>
    <p:sldId id="373" r:id="rId7"/>
    <p:sldId id="374" r:id="rId8"/>
    <p:sldId id="379" r:id="rId9"/>
    <p:sldId id="380" r:id="rId10"/>
    <p:sldId id="381" r:id="rId11"/>
    <p:sldId id="382" r:id="rId12"/>
    <p:sldId id="383" r:id="rId13"/>
    <p:sldId id="384" r:id="rId14"/>
    <p:sldId id="385" r:id="rId15"/>
    <p:sldId id="34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と同様コンテナクラスの一種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list</a:t>
            </a:r>
            <a:r>
              <a:rPr lang="en-US" altLang="ja-JP" dirty="0"/>
              <a:t>&lt;</a:t>
            </a:r>
            <a:r>
              <a:rPr lang="ja-JP" altLang="en-US" dirty="0">
                <a:solidFill>
                  <a:srgbClr val="00B0F0"/>
                </a:solidFill>
              </a:rPr>
              <a:t>型名</a:t>
            </a:r>
            <a:r>
              <a:rPr lang="en-US" altLang="ja-JP" dirty="0"/>
              <a:t>&gt; </a:t>
            </a:r>
            <a:r>
              <a:rPr lang="ja-JP" altLang="en-US" dirty="0">
                <a:solidFill>
                  <a:srgbClr val="00B050"/>
                </a:solidFill>
              </a:rPr>
              <a:t>インスタンス名</a:t>
            </a:r>
            <a:r>
              <a:rPr lang="ja-JP" altLang="en-US" dirty="0"/>
              <a:t>｛ </a:t>
            </a:r>
            <a:r>
              <a:rPr lang="ja-JP" altLang="en-US" dirty="0">
                <a:solidFill>
                  <a:srgbClr val="FF00FF"/>
                </a:solidFill>
              </a:rPr>
              <a:t>初期値</a:t>
            </a:r>
            <a:r>
              <a:rPr lang="ja-JP" altLang="en-US" dirty="0"/>
              <a:t> ｝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それぞれの要素が次の要素へのポインタで接続されていて、要素の削除や追加が容易</a:t>
            </a:r>
            <a:br>
              <a:rPr lang="en-US" altLang="ja-JP" dirty="0"/>
            </a:br>
            <a:r>
              <a:rPr lang="ja-JP" altLang="en-US" dirty="0"/>
              <a:t>（前期の</a:t>
            </a:r>
            <a:r>
              <a:rPr lang="en-US" altLang="ja-JP" dirty="0"/>
              <a:t>C</a:t>
            </a:r>
            <a:r>
              <a:rPr lang="ja-JP" altLang="en-US" dirty="0"/>
              <a:t>言語で学習したリスト構造を実現）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配列とは異なり、添え字番号を使って</a:t>
            </a:r>
            <a:br>
              <a:rPr lang="en-US" altLang="ja-JP" dirty="0"/>
            </a:br>
            <a:r>
              <a:rPr lang="ja-JP" altLang="en-US" dirty="0">
                <a:solidFill>
                  <a:srgbClr val="FF0000"/>
                </a:solidFill>
              </a:rPr>
              <a:t>要素へ直接アクセスすることはできない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重複データの削除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   [1 2 3 4 5 8]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80547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3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it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CC6BBA-2E0B-0370-B652-79D41DA5BD2E}"/>
              </a:ext>
            </a:extLst>
          </p:cNvPr>
          <p:cNvSpPr/>
          <p:nvPr/>
        </p:nvSpPr>
        <p:spPr>
          <a:xfrm>
            <a:off x="1750979" y="5107038"/>
            <a:ext cx="2519464" cy="298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186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d : li ) {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範囲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for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文への書き換え</a:t>
            </a:r>
            <a:endParaRPr lang="en-US" altLang="ja-JP" sz="2000" dirty="0"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5E38F3E-0172-9951-AE2C-F988B66AEEB9}"/>
              </a:ext>
            </a:extLst>
          </p:cNvPr>
          <p:cNvSpPr/>
          <p:nvPr/>
        </p:nvSpPr>
        <p:spPr>
          <a:xfrm>
            <a:off x="458866" y="54053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5088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li.remove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(8);</a:t>
            </a:r>
            <a:r>
              <a:rPr lang="en-US" altLang="ja-JP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データの値が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8 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のものをリストから削除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[1 2 3 4 5]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d : li ) { 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10703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0358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br>
              <a:rPr lang="en-US" altLang="ja-JP" sz="2000" dirty="0">
                <a:solidFill>
                  <a:srgbClr val="00B050"/>
                </a:solidFill>
                <a:latin typeface="+mn-ea"/>
              </a:rPr>
            </a:b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li.unique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</a:p>
          <a:p>
            <a:r>
              <a:rPr lang="en-US" altLang="ja-JP" sz="20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li.remove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li.reverse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データ列を逆転させる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[5 4 3 2 1]</a:t>
            </a:r>
          </a:p>
          <a:p>
            <a:r>
              <a:rPr lang="ja-JP" altLang="en-US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ea typeface="ＭＳ ゴシック" panose="020B0609070205080204" pitchFamily="49" charset="-128"/>
              </a:rPr>
              <a:t>for (auto d : li ) { 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537598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50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リスト</a:t>
            </a:r>
            <a:r>
              <a:rPr lang="ja-JP" altLang="en-US" dirty="0">
                <a:solidFill>
                  <a:srgbClr val="0070C0"/>
                </a:solidFill>
              </a:rPr>
              <a:t>構造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配列のように添え字での直接アクセスは不可</a:t>
            </a:r>
            <a:endParaRPr lang="en-US" altLang="ja-JP" dirty="0"/>
          </a:p>
          <a:p>
            <a:pPr lvl="1"/>
            <a:r>
              <a:rPr lang="ja-JP" altLang="en-US" dirty="0"/>
              <a:t>データは</a:t>
            </a:r>
            <a:r>
              <a:rPr lang="ja-JP" altLang="en-US" b="1" dirty="0">
                <a:solidFill>
                  <a:srgbClr val="00B050"/>
                </a:solidFill>
              </a:rPr>
              <a:t>イテレータ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ja-JP" altLang="en-US" dirty="0"/>
              <a:t>メンバ関数によって、ソートや重複削除等、さまざまな処理が可能</a:t>
            </a:r>
            <a:endParaRPr lang="en-US" altLang="ja-JP" dirty="0"/>
          </a:p>
          <a:p>
            <a:pPr lvl="1"/>
            <a:r>
              <a:rPr lang="ja-JP" altLang="en-US" dirty="0"/>
              <a:t>リストに対して処理を自分でする場合は、ピンポイントでデータを探すことができないので、リスト全体からデータをイテレータで検索して処理する必要がある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5965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4493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09235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7179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8" idx="1"/>
          </p:cNvCxnSpPr>
          <p:nvPr/>
        </p:nvCxnSpPr>
        <p:spPr>
          <a:xfrm>
            <a:off x="3901902" y="3105555"/>
            <a:ext cx="2190857" cy="646890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10" idx="1"/>
          </p:cNvCxnSpPr>
          <p:nvPr/>
        </p:nvCxnSpPr>
        <p:spPr>
          <a:xfrm rot="16200000" flipH="1">
            <a:off x="7451999" y="4783989"/>
            <a:ext cx="2080727" cy="22720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3" idx="4"/>
            <a:endCxn id="6" idx="1"/>
          </p:cNvCxnSpPr>
          <p:nvPr/>
        </p:nvCxnSpPr>
        <p:spPr>
          <a:xfrm rot="5400000" flipH="1">
            <a:off x="5416415" y="567190"/>
            <a:ext cx="1586380" cy="9364721"/>
          </a:xfrm>
          <a:prstGeom prst="bentConnector4">
            <a:avLst>
              <a:gd name="adj1" fmla="val -38845"/>
              <a:gd name="adj2" fmla="val 10244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4"/>
            <a:endCxn id="12" idx="1"/>
          </p:cNvCxnSpPr>
          <p:nvPr/>
        </p:nvCxnSpPr>
        <p:spPr>
          <a:xfrm rot="5400000">
            <a:off x="2235532" y="4519343"/>
            <a:ext cx="1502527" cy="1620644"/>
          </a:xfrm>
          <a:prstGeom prst="bentConnector4">
            <a:avLst>
              <a:gd name="adj1" fmla="val 39237"/>
              <a:gd name="adj2" fmla="val 1141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9BE2DB4-5922-E431-C768-CF2032A8847A}"/>
              </a:ext>
            </a:extLst>
          </p:cNvPr>
          <p:cNvSpPr txBox="1"/>
          <p:nvPr/>
        </p:nvSpPr>
        <p:spPr>
          <a:xfrm>
            <a:off x="8378758" y="1542807"/>
            <a:ext cx="3366627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次のデータのアドレスを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ポインタとして保持して</a:t>
            </a:r>
            <a:endParaRPr kumimoji="1" lang="en-US" altLang="ja-JP" sz="2400" dirty="0"/>
          </a:p>
          <a:p>
            <a:r>
              <a:rPr kumimoji="1" lang="ja-JP" altLang="en-US" sz="2400" dirty="0"/>
              <a:t>一連のデータ列を作る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51F2964-84C9-4B85-B77B-897EB384F097}"/>
              </a:ext>
            </a:extLst>
          </p:cNvPr>
          <p:cNvSpPr txBox="1"/>
          <p:nvPr/>
        </p:nvSpPr>
        <p:spPr>
          <a:xfrm>
            <a:off x="4551130" y="550087"/>
            <a:ext cx="71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データの並び</a:t>
            </a:r>
            <a:endParaRPr kumimoji="1" lang="en-US" altLang="ja-JP" sz="2400" dirty="0"/>
          </a:p>
          <a:p>
            <a:r>
              <a:rPr kumimoji="1" lang="en-US" altLang="ja-JP" sz="2400" dirty="0"/>
              <a:t>3000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1500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5300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2000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4000</a:t>
            </a:r>
          </a:p>
        </p:txBody>
      </p:sp>
    </p:spTree>
    <p:extLst>
      <p:ext uri="{BB962C8B-B14F-4D97-AF65-F5344CB8AC3E}">
        <p14:creationId xmlns:p14="http://schemas.microsoft.com/office/powerpoint/2010/main" val="2035654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リスト構造（ソート後）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0B991BF-3D4F-87E4-1D59-E87437F34567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DD4FF3-428D-0D85-1520-0BC5914E35DC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C9CF8D-A377-DFAE-650B-50192BCE529B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283DCE50-D314-673A-9DB5-62DC2368EB97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4"/>
            <a:endCxn id="6" idx="1"/>
          </p:cNvCxnSpPr>
          <p:nvPr/>
        </p:nvCxnSpPr>
        <p:spPr>
          <a:xfrm rot="5400000">
            <a:off x="4653437" y="731037"/>
            <a:ext cx="599131" cy="6851515"/>
          </a:xfrm>
          <a:prstGeom prst="bentConnector4">
            <a:avLst>
              <a:gd name="adj1" fmla="val 183923"/>
              <a:gd name="adj2" fmla="val 1033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72A68B4C-FD58-160A-60D2-A50960F9558F}"/>
              </a:ext>
            </a:extLst>
          </p:cNvPr>
          <p:cNvCxnSpPr>
            <a:cxnSpLocks/>
            <a:stCxn id="20" idx="6"/>
            <a:endCxn id="4" idx="1"/>
          </p:cNvCxnSpPr>
          <p:nvPr/>
        </p:nvCxnSpPr>
        <p:spPr>
          <a:xfrm flipH="1" flipV="1">
            <a:off x="1527243" y="3105556"/>
            <a:ext cx="2374659" cy="1368061"/>
          </a:xfrm>
          <a:prstGeom prst="bentConnector5">
            <a:avLst>
              <a:gd name="adj1" fmla="val -44367"/>
              <a:gd name="adj2" fmla="val 59444"/>
              <a:gd name="adj3" fmla="val 10962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D81112-4F58-EC0B-6A13-737E4EB130BE}"/>
              </a:ext>
            </a:extLst>
          </p:cNvPr>
          <p:cNvSpPr txBox="1"/>
          <p:nvPr/>
        </p:nvSpPr>
        <p:spPr>
          <a:xfrm>
            <a:off x="7454917" y="1364774"/>
            <a:ext cx="414248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昇順でのソートを実施</a:t>
            </a:r>
            <a:endParaRPr kumimoji="1" lang="en-US" altLang="ja-JP" sz="2400" dirty="0"/>
          </a:p>
          <a:p>
            <a:r>
              <a:rPr kumimoji="1" lang="ja-JP" altLang="en-US" sz="2400" dirty="0"/>
              <a:t>（データを並び変えている</a:t>
            </a:r>
            <a:endParaRPr kumimoji="1" lang="en-US" altLang="ja-JP" sz="2400" dirty="0"/>
          </a:p>
          <a:p>
            <a:r>
              <a:rPr kumimoji="1" lang="ja-JP" altLang="en-US" sz="2400" dirty="0" err="1"/>
              <a:t>ので</a:t>
            </a:r>
            <a:r>
              <a:rPr kumimoji="1" lang="ja-JP" altLang="en-US" sz="2400" dirty="0"/>
              <a:t>なくポインタの変更のみ）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5D928BA-0510-4E27-BFC0-9A06EA954B52}"/>
              </a:ext>
            </a:extLst>
          </p:cNvPr>
          <p:cNvSpPr txBox="1"/>
          <p:nvPr/>
        </p:nvSpPr>
        <p:spPr>
          <a:xfrm>
            <a:off x="4551130" y="450092"/>
            <a:ext cx="71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データの並び</a:t>
            </a:r>
            <a:endParaRPr kumimoji="1" lang="en-US" altLang="ja-JP" sz="2400" dirty="0"/>
          </a:p>
          <a:p>
            <a:r>
              <a:rPr kumimoji="1" lang="en-US" altLang="ja-JP" sz="2400" dirty="0"/>
              <a:t>1500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2000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3000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4000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5300</a:t>
            </a:r>
          </a:p>
        </p:txBody>
      </p:sp>
    </p:spTree>
    <p:extLst>
      <p:ext uri="{BB962C8B-B14F-4D97-AF65-F5344CB8AC3E}">
        <p14:creationId xmlns:p14="http://schemas.microsoft.com/office/powerpoint/2010/main" val="121253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リスト構造（</a:t>
            </a:r>
            <a:r>
              <a:rPr lang="en-US" altLang="ja-JP" dirty="0"/>
              <a:t>2000</a:t>
            </a:r>
            <a:r>
              <a:rPr lang="ja-JP" altLang="en-US" dirty="0"/>
              <a:t>を削除）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82FC3D7-CED3-2547-F05A-08443B4A231F}"/>
              </a:ext>
            </a:extLst>
          </p:cNvPr>
          <p:cNvSpPr/>
          <p:nvPr/>
        </p:nvSpPr>
        <p:spPr>
          <a:xfrm>
            <a:off x="1527243" y="27821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180586-596D-B591-9419-469A637262B9}"/>
              </a:ext>
            </a:extLst>
          </p:cNvPr>
          <p:cNvSpPr/>
          <p:nvPr/>
        </p:nvSpPr>
        <p:spPr>
          <a:xfrm>
            <a:off x="3365771" y="27821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58A07FD-7D7B-E9EA-3C45-3FC24739CD40}"/>
              </a:ext>
            </a:extLst>
          </p:cNvPr>
          <p:cNvSpPr/>
          <p:nvPr/>
        </p:nvSpPr>
        <p:spPr>
          <a:xfrm>
            <a:off x="6092759" y="3429000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1500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025F9F0-0766-9687-4925-CF5E30CC0F1C}"/>
              </a:ext>
            </a:extLst>
          </p:cNvPr>
          <p:cNvSpPr/>
          <p:nvPr/>
        </p:nvSpPr>
        <p:spPr>
          <a:xfrm>
            <a:off x="7931287" y="3429000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129DC1F-C741-6DB9-F032-F031F9155593}"/>
              </a:ext>
            </a:extLst>
          </p:cNvPr>
          <p:cNvSpPr/>
          <p:nvPr/>
        </p:nvSpPr>
        <p:spPr>
          <a:xfrm>
            <a:off x="8606894" y="5614511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5300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A03CFF4-D4AD-5E9C-1B6C-5111AEA5F118}"/>
              </a:ext>
            </a:extLst>
          </p:cNvPr>
          <p:cNvSpPr/>
          <p:nvPr/>
        </p:nvSpPr>
        <p:spPr>
          <a:xfrm>
            <a:off x="10445422" y="5614511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2302A4-7551-ECB7-E35F-638A61E46D57}"/>
              </a:ext>
            </a:extLst>
          </p:cNvPr>
          <p:cNvSpPr/>
          <p:nvPr/>
        </p:nvSpPr>
        <p:spPr>
          <a:xfrm>
            <a:off x="2176473" y="5757484"/>
            <a:ext cx="1838528" cy="6468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4000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2E2DBC4-693F-D4DB-612E-68A286054F04}"/>
              </a:ext>
            </a:extLst>
          </p:cNvPr>
          <p:cNvSpPr/>
          <p:nvPr/>
        </p:nvSpPr>
        <p:spPr>
          <a:xfrm>
            <a:off x="4015001" y="5757484"/>
            <a:ext cx="894944" cy="64688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DF4CBE-6529-9D0B-9BD2-74C6790FA1FF}"/>
              </a:ext>
            </a:extLst>
          </p:cNvPr>
          <p:cNvSpPr txBox="1"/>
          <p:nvPr/>
        </p:nvSpPr>
        <p:spPr>
          <a:xfrm>
            <a:off x="2017543" y="238438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62653-0F97-FDBE-174E-2B93EB514FE0}"/>
              </a:ext>
            </a:extLst>
          </p:cNvPr>
          <p:cNvSpPr txBox="1"/>
          <p:nvPr/>
        </p:nvSpPr>
        <p:spPr>
          <a:xfrm>
            <a:off x="2666771" y="5388152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89E623A-78CE-4E75-EF00-D15C80ADE2AC}"/>
              </a:ext>
            </a:extLst>
          </p:cNvPr>
          <p:cNvSpPr txBox="1"/>
          <p:nvPr/>
        </p:nvSpPr>
        <p:spPr>
          <a:xfrm>
            <a:off x="6628890" y="3080070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01C9B4E-930E-09D6-DDF9-8CE87657F0EA}"/>
              </a:ext>
            </a:extLst>
          </p:cNvPr>
          <p:cNvSpPr txBox="1"/>
          <p:nvPr/>
        </p:nvSpPr>
        <p:spPr>
          <a:xfrm>
            <a:off x="9110164" y="5226357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537F512-4AF0-6BA1-EE0C-95D489329850}"/>
              </a:ext>
            </a:extLst>
          </p:cNvPr>
          <p:cNvSpPr/>
          <p:nvPr/>
        </p:nvSpPr>
        <p:spPr>
          <a:xfrm>
            <a:off x="3692331" y="30007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77DDCA39-0FDF-D67E-243D-B60531799DCD}"/>
              </a:ext>
            </a:extLst>
          </p:cNvPr>
          <p:cNvSpPr/>
          <p:nvPr/>
        </p:nvSpPr>
        <p:spPr>
          <a:xfrm>
            <a:off x="4341559" y="5999540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7BD63D39-9128-0DD5-05C7-410E79A26207}"/>
              </a:ext>
            </a:extLst>
          </p:cNvPr>
          <p:cNvSpPr/>
          <p:nvPr/>
        </p:nvSpPr>
        <p:spPr>
          <a:xfrm>
            <a:off x="8273973" y="3647658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2332E2F-BF13-B6DD-2C4B-D238B3C8ED75}"/>
              </a:ext>
            </a:extLst>
          </p:cNvPr>
          <p:cNvSpPr/>
          <p:nvPr/>
        </p:nvSpPr>
        <p:spPr>
          <a:xfrm>
            <a:off x="10788108" y="5833169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46D1160B-F0D6-8B0E-BF12-46AE5A3E8CB4}"/>
              </a:ext>
            </a:extLst>
          </p:cNvPr>
          <p:cNvCxnSpPr>
            <a:cxnSpLocks/>
            <a:stCxn id="19" idx="6"/>
            <a:endCxn id="12" idx="1"/>
          </p:cNvCxnSpPr>
          <p:nvPr/>
        </p:nvCxnSpPr>
        <p:spPr>
          <a:xfrm flipH="1">
            <a:off x="2176473" y="3105555"/>
            <a:ext cx="1725429" cy="2975374"/>
          </a:xfrm>
          <a:prstGeom prst="bentConnector5">
            <a:avLst>
              <a:gd name="adj1" fmla="val -93894"/>
              <a:gd name="adj2" fmla="val 70043"/>
              <a:gd name="adj3" fmla="val 11324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0DD20FDB-9D64-0893-18B3-CBFDE8C62CCB}"/>
              </a:ext>
            </a:extLst>
          </p:cNvPr>
          <p:cNvCxnSpPr>
            <a:cxnSpLocks/>
            <a:stCxn id="22" idx="6"/>
            <a:endCxn id="4" idx="1"/>
          </p:cNvCxnSpPr>
          <p:nvPr/>
        </p:nvCxnSpPr>
        <p:spPr>
          <a:xfrm flipH="1" flipV="1">
            <a:off x="1527243" y="3105556"/>
            <a:ext cx="6956301" cy="646888"/>
          </a:xfrm>
          <a:prstGeom prst="bentConnector5">
            <a:avLst>
              <a:gd name="adj1" fmla="val -10573"/>
              <a:gd name="adj2" fmla="val 243593"/>
              <a:gd name="adj3" fmla="val 10328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3526AE56-E808-E5BE-0D55-0D028AF28AA6}"/>
              </a:ext>
            </a:extLst>
          </p:cNvPr>
          <p:cNvCxnSpPr>
            <a:cxnSpLocks/>
            <a:stCxn id="21" idx="6"/>
            <a:endCxn id="10" idx="1"/>
          </p:cNvCxnSpPr>
          <p:nvPr/>
        </p:nvCxnSpPr>
        <p:spPr>
          <a:xfrm flipV="1">
            <a:off x="4551130" y="5937956"/>
            <a:ext cx="4055764" cy="1663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7C03E1EB-0320-8BA5-6B9E-580FF93E5B6C}"/>
              </a:ext>
            </a:extLst>
          </p:cNvPr>
          <p:cNvSpPr/>
          <p:nvPr/>
        </p:nvSpPr>
        <p:spPr>
          <a:xfrm>
            <a:off x="1527244" y="4132915"/>
            <a:ext cx="1838528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2000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40927CF-0CA2-5522-908F-B03D87383760}"/>
              </a:ext>
            </a:extLst>
          </p:cNvPr>
          <p:cNvSpPr/>
          <p:nvPr/>
        </p:nvSpPr>
        <p:spPr>
          <a:xfrm>
            <a:off x="3365772" y="4132915"/>
            <a:ext cx="894944" cy="646889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C10192-D85D-739E-74BC-4CECE754467C}"/>
              </a:ext>
            </a:extLst>
          </p:cNvPr>
          <p:cNvSpPr txBox="1"/>
          <p:nvPr/>
        </p:nvSpPr>
        <p:spPr>
          <a:xfrm>
            <a:off x="2017543" y="3734953"/>
            <a:ext cx="235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データ　　　　ポインタ</a:t>
            </a: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AFAA92B6-80EF-0006-871C-12203E567F06}"/>
              </a:ext>
            </a:extLst>
          </p:cNvPr>
          <p:cNvSpPr/>
          <p:nvPr/>
        </p:nvSpPr>
        <p:spPr>
          <a:xfrm>
            <a:off x="3692331" y="4368831"/>
            <a:ext cx="209571" cy="20957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EAA2D61-89DC-8A28-4093-4569702CA673}"/>
              </a:ext>
            </a:extLst>
          </p:cNvPr>
          <p:cNvSpPr txBox="1"/>
          <p:nvPr/>
        </p:nvSpPr>
        <p:spPr>
          <a:xfrm>
            <a:off x="8985625" y="1257925"/>
            <a:ext cx="309732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データを削除すると</a:t>
            </a:r>
            <a:endParaRPr kumimoji="1" lang="en-US" altLang="ja-JP" sz="2400" dirty="0"/>
          </a:p>
          <a:p>
            <a:r>
              <a:rPr kumimoji="1" lang="ja-JP" altLang="en-US" sz="2400" dirty="0"/>
              <a:t>ポインタの付け替えが</a:t>
            </a:r>
            <a:endParaRPr kumimoji="1" lang="en-US" altLang="ja-JP" sz="2400" dirty="0"/>
          </a:p>
          <a:p>
            <a:r>
              <a:rPr kumimoji="1" lang="ja-JP" altLang="en-US" sz="2400" dirty="0"/>
              <a:t>行われる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68A5735-D4C2-4C0A-B8D0-9B483BAEA5F9}"/>
              </a:ext>
            </a:extLst>
          </p:cNvPr>
          <p:cNvSpPr txBox="1"/>
          <p:nvPr/>
        </p:nvSpPr>
        <p:spPr>
          <a:xfrm>
            <a:off x="4551130" y="450092"/>
            <a:ext cx="7138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データの並び　</a:t>
            </a:r>
            <a:r>
              <a:rPr kumimoji="1" lang="en-US" altLang="ja-JP" sz="2400" dirty="0"/>
              <a:t>remove(2000)</a:t>
            </a:r>
          </a:p>
          <a:p>
            <a:r>
              <a:rPr kumimoji="1" lang="en-US" altLang="ja-JP" sz="2400" dirty="0"/>
              <a:t>1500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3000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4000 </a:t>
            </a:r>
            <a:r>
              <a:rPr kumimoji="1" lang="ja-JP" altLang="en-US" sz="2400" dirty="0"/>
              <a:t>→　</a:t>
            </a:r>
            <a:r>
              <a:rPr kumimoji="1" lang="en-US" altLang="ja-JP" sz="2400" dirty="0"/>
              <a:t>5300</a:t>
            </a:r>
          </a:p>
        </p:txBody>
      </p:sp>
    </p:spTree>
    <p:extLst>
      <p:ext uri="{BB962C8B-B14F-4D97-AF65-F5344CB8AC3E}">
        <p14:creationId xmlns:p14="http://schemas.microsoft.com/office/powerpoint/2010/main" val="366483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47491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list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	:</a:t>
            </a:r>
            <a:r>
              <a:rPr lang="ja-JP" altLang="en-US" dirty="0"/>
              <a:t>リストの全データ数をカウント</a:t>
            </a:r>
            <a:endParaRPr lang="en-US" altLang="ja-JP" dirty="0"/>
          </a:p>
          <a:p>
            <a:pPr lvl="1"/>
            <a:r>
              <a:rPr lang="en-US" altLang="ja-JP" dirty="0" err="1"/>
              <a:t>push_back</a:t>
            </a:r>
            <a:r>
              <a:rPr lang="en-US" altLang="ja-JP" dirty="0"/>
              <a:t>()	:</a:t>
            </a:r>
            <a:r>
              <a:rPr lang="ja-JP" altLang="en-US" dirty="0"/>
              <a:t>末尾にデータを付け加える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push_front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先頭にデータを付け加える</a:t>
            </a:r>
            <a:endParaRPr lang="en-US" altLang="ja-JP" dirty="0"/>
          </a:p>
          <a:p>
            <a:pPr lvl="1"/>
            <a:r>
              <a:rPr lang="en-US" altLang="ja-JP" dirty="0" err="1"/>
              <a:t>pop_back</a:t>
            </a:r>
            <a:r>
              <a:rPr lang="en-US" altLang="ja-JP" dirty="0"/>
              <a:t>()	:</a:t>
            </a:r>
            <a:r>
              <a:rPr lang="ja-JP" altLang="en-US" dirty="0"/>
              <a:t>末尾のデータを削除</a:t>
            </a:r>
            <a:endParaRPr lang="en-US" altLang="ja-JP" dirty="0"/>
          </a:p>
          <a:p>
            <a:pPr lvl="1"/>
            <a:r>
              <a:rPr lang="en-US" altLang="ja-JP" dirty="0" err="1">
                <a:solidFill>
                  <a:srgbClr val="FF0000"/>
                </a:solidFill>
              </a:rPr>
              <a:t>pop_front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en-US" altLang="ja-JP" dirty="0"/>
              <a:t>	:</a:t>
            </a:r>
            <a:r>
              <a:rPr lang="ja-JP" altLang="en-US" dirty="0"/>
              <a:t>先頭のデータを削除</a:t>
            </a:r>
            <a:endParaRPr lang="en-US" altLang="ja-JP" dirty="0"/>
          </a:p>
          <a:p>
            <a:pPr lvl="1"/>
            <a:r>
              <a:rPr lang="en-US" altLang="ja-JP" dirty="0"/>
              <a:t>erase()		:</a:t>
            </a:r>
            <a:r>
              <a:rPr lang="ja-JP" altLang="en-US" dirty="0"/>
              <a:t>イテレータ指定場所のデータを削除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	:</a:t>
            </a:r>
            <a:r>
              <a:rPr lang="ja-JP" altLang="en-US" dirty="0"/>
              <a:t>イテレータ指定場所へデータを追加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remove()	</a:t>
            </a:r>
            <a:r>
              <a:rPr lang="en-US" altLang="ja-JP" dirty="0"/>
              <a:t>	:</a:t>
            </a:r>
            <a:r>
              <a:rPr lang="ja-JP" altLang="en-US" dirty="0"/>
              <a:t>引数で指定した値を削除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unique()	</a:t>
            </a:r>
            <a:r>
              <a:rPr lang="en-US" altLang="ja-JP" dirty="0"/>
              <a:t>	:</a:t>
            </a:r>
            <a:r>
              <a:rPr lang="ja-JP" altLang="en-US" dirty="0"/>
              <a:t>リスト内の重複データを削除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sort()</a:t>
            </a:r>
            <a:r>
              <a:rPr lang="en-US" altLang="ja-JP" dirty="0"/>
              <a:t>		:</a:t>
            </a:r>
            <a:r>
              <a:rPr lang="ja-JP" altLang="en-US" dirty="0"/>
              <a:t>データ列を昇順で並べ替える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reverse()</a:t>
            </a:r>
            <a:r>
              <a:rPr lang="en-US" altLang="ja-JP" dirty="0"/>
              <a:t>	:</a:t>
            </a:r>
            <a:r>
              <a:rPr lang="ja-JP" altLang="en-US" dirty="0"/>
              <a:t>データ列を逆並びにする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P231~232 </a:t>
            </a:r>
            <a:r>
              <a:rPr lang="en-US" altLang="ja-JP" b="1" dirty="0"/>
              <a:t>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li{};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[1]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0070C0"/>
                </a:solidFill>
                <a:latin typeface="+mn-ea"/>
              </a:rPr>
              <a:t>末尾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[1 2]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   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データ</a:t>
            </a:r>
            <a:r>
              <a:rPr lang="ja-JP" altLang="en-US" sz="2000" dirty="0">
                <a:solidFill>
                  <a:srgbClr val="FF0000"/>
                </a:solidFill>
                <a:latin typeface="+mn-ea"/>
              </a:rPr>
              <a:t>先頭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への追加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[3 1 2]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イテレータをリストの先頭にする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イテレータをひとつ進める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   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イテレータの位置へ挿入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[3 4 1 2]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イテレータを使って内容を表示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初期値の設定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[5 8 2]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		//[5 8 2 1]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			//[5 8 2 1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2]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		//[3 5 8 2 1 2]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		//[3 4 5 8 2 1 2]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237355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17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list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(Sample606)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65580" y="1082006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&lt;list&gt;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endParaRPr lang="ja-JP" altLang="en-US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list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li{5, 8, 2};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(1);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li.push_back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(2);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li.push_front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(3);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4);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			//[3 4 5 8 2 1 2]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li.sort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昇順ソートの実行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	   [1 2 2 3 4 5 8]</a:t>
            </a:r>
          </a:p>
          <a:p>
            <a:r>
              <a:rPr lang="en-US" altLang="ja-JP" sz="2000" dirty="0">
                <a:solidFill>
                  <a:srgbClr val="008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ea typeface="ＭＳ ゴシック" panose="020B0609070205080204" pitchFamily="49" charset="-128"/>
              </a:rPr>
              <a:t>for (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li.begin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 !=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li.end</a:t>
            </a:r>
            <a:r>
              <a:rPr lang="en-US" altLang="ja-JP" sz="2000" dirty="0">
                <a:ea typeface="ＭＳ ゴシック" panose="020B0609070205080204" pitchFamily="49" charset="-128"/>
              </a:rPr>
              <a:t>();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ea typeface="ＭＳ ゴシック" panose="020B0609070205080204" pitchFamily="49" charset="-128"/>
              </a:rPr>
              <a:t>++) 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*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0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20BBE19-D104-44AE-501A-44F01CD6F0D3}"/>
              </a:ext>
            </a:extLst>
          </p:cNvPr>
          <p:cNvSpPr/>
          <p:nvPr/>
        </p:nvSpPr>
        <p:spPr>
          <a:xfrm>
            <a:off x="452382" y="449418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4146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5694</TotalTime>
  <Words>1746</Words>
  <Application>Microsoft Office PowerPoint</Application>
  <PresentationFormat>ワイド画面</PresentationFormat>
  <Paragraphs>242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19" baseType="lpstr">
      <vt:lpstr>ＭＳ ゴシック</vt:lpstr>
      <vt:lpstr>0xProto</vt:lpstr>
      <vt:lpstr>Arial</vt:lpstr>
      <vt:lpstr>Office Theme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  <vt:lpstr>listクラス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205</cp:revision>
  <dcterms:created xsi:type="dcterms:W3CDTF">2024-07-09T01:55:23Z</dcterms:created>
  <dcterms:modified xsi:type="dcterms:W3CDTF">2024-10-22T07:25:12Z</dcterms:modified>
</cp:coreProperties>
</file>