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</a:t>
            </a:r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2800" u="sng" dirty="0"/>
              <a:t>class 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2800" u="sng" dirty="0"/>
              <a:t> </a:t>
            </a:r>
            <a:r>
              <a:rPr kumimoji="1" lang="en-US" altLang="ja-JP" sz="2800" u="sng" dirty="0"/>
              <a:t>: public </a:t>
            </a:r>
            <a:r>
              <a:rPr kumimoji="1" lang="ja-JP" altLang="en-US" sz="2800" u="sng" dirty="0">
                <a:solidFill>
                  <a:srgbClr val="00B0F0"/>
                </a:solidFill>
              </a:rPr>
              <a:t>親クラス名</a:t>
            </a:r>
            <a:endParaRPr kumimoji="1" lang="en-US" altLang="ja-JP" sz="2800" u="sng" dirty="0">
              <a:solidFill>
                <a:srgbClr val="00B0F0"/>
              </a:solidFill>
            </a:endParaRPr>
          </a:p>
          <a:p>
            <a:endParaRPr kumimoji="1" lang="en-US" altLang="ja-JP" sz="2800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/>
            </a:br>
            <a:r>
              <a:rPr kumimoji="1" lang="en-US" altLang="ja-JP" sz="280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P201~203 </a:t>
            </a:r>
            <a:r>
              <a:rPr lang="en-US" altLang="ja-JP" b="1" dirty="0"/>
              <a:t>Sample506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 err="1"/>
              <a:t>crow.h</a:t>
            </a:r>
            <a:r>
              <a:rPr lang="en-US" altLang="ja-JP" dirty="0"/>
              <a:t>, crow.cpp </a:t>
            </a:r>
            <a:r>
              <a:rPr lang="en-US" altLang="ja-JP" dirty="0" err="1"/>
              <a:t>chicken.h</a:t>
            </a:r>
            <a:r>
              <a:rPr lang="en-US" altLang="ja-JP" dirty="0"/>
              <a:t>, chicken.cpp, 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bird.h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bird.cpp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　　　　　</a:t>
            </a:r>
            <a:r>
              <a:rPr lang="ja-JP" altLang="en-US" sz="3000" dirty="0">
                <a:solidFill>
                  <a:srgbClr val="00B0F0"/>
                </a:solidFill>
              </a:rPr>
              <a:t>（以下略）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bird.cpp </a:t>
            </a:r>
            <a:br>
              <a:rPr kumimoji="1" lang="en-US" altLang="ja-JP" dirty="0"/>
            </a:br>
            <a:r>
              <a:rPr kumimoji="1" lang="en-US" altLang="ja-JP" dirty="0"/>
              <a:t>           crow.cpp chicken.cpp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24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4870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がオーバーライドできたのは</a:t>
            </a:r>
            <a:br>
              <a:rPr kumimoji="1" lang="en-US" altLang="ja-JP" sz="3600" dirty="0"/>
            </a:br>
            <a:r>
              <a:rPr kumimoji="1" lang="ja-JP" altLang="en-US" sz="3600" dirty="0"/>
              <a:t>親クラスの</a:t>
            </a:r>
            <a:r>
              <a:rPr kumimoji="1" lang="en-US" altLang="ja-JP" sz="3600" dirty="0"/>
              <a:t>Bird</a:t>
            </a:r>
            <a:r>
              <a:rPr kumimoji="1" lang="ja-JP" altLang="en-US" sz="3600" dirty="0"/>
              <a:t>クラスの</a:t>
            </a:r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に</a:t>
            </a:r>
            <a:r>
              <a:rPr lang="en-US" altLang="ja-JP" sz="3600" b="1" dirty="0">
                <a:solidFill>
                  <a:srgbClr val="FF0000"/>
                </a:solidFill>
              </a:rPr>
              <a:t>virtual</a:t>
            </a:r>
            <a:r>
              <a:rPr lang="ja-JP" altLang="en-US" sz="3600" dirty="0"/>
              <a:t>が</a:t>
            </a:r>
            <a:br>
              <a:rPr lang="en-US" altLang="ja-JP" sz="3600" dirty="0"/>
            </a:br>
            <a:r>
              <a:rPr lang="ja-JP" altLang="en-US" sz="3600" dirty="0"/>
              <a:t>ついているから！</a:t>
            </a:r>
            <a:br>
              <a:rPr lang="en-US" altLang="ja-JP" sz="3600" dirty="0"/>
            </a:br>
            <a:endParaRPr lang="en-US" altLang="ja-JP" sz="3600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 err="1"/>
              <a:t>がつ</a:t>
            </a:r>
            <a:r>
              <a:rPr lang="ja-JP" altLang="en-US" sz="3600" dirty="0"/>
              <a:t>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となり子クラスの</a:t>
            </a:r>
            <a:br>
              <a:rPr lang="en-US" altLang="ja-JP" sz="3600" dirty="0"/>
            </a:br>
            <a:r>
              <a:rPr lang="ja-JP" altLang="en-US" sz="3600" dirty="0"/>
              <a:t>同名の関数の方が実行される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純粋仮想関数と抽象クラス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P208~209 </a:t>
            </a:r>
            <a:r>
              <a:rPr lang="en-US" altLang="ja-JP" b="1" dirty="0"/>
              <a:t>Sample507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Sample507</a:t>
            </a:r>
            <a:r>
              <a:rPr lang="ja-JP" altLang="en-US" dirty="0"/>
              <a:t>フォルダを作成</a:t>
            </a:r>
            <a:br>
              <a:rPr lang="en-US" altLang="ja-JP"/>
            </a:br>
            <a:r>
              <a:rPr lang="en-US" altLang="ja-JP">
                <a:solidFill>
                  <a:srgbClr val="00B0F0"/>
                </a:solidFill>
              </a:rPr>
              <a:t>cd </a:t>
            </a:r>
            <a:r>
              <a:rPr lang="en-US" altLang="ja-JP" dirty="0">
                <a:solidFill>
                  <a:srgbClr val="00B0F0"/>
                </a:solidFill>
              </a:rPr>
              <a:t>..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Sample506 Sample507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Sample507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44896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bird.h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#pragma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once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class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public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virtual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sing()</a:t>
            </a:r>
            <a:r>
              <a:rPr lang="en-US" altLang="ja-JP" sz="3200" b="1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0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fly();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};</a:t>
            </a:r>
            <a:endParaRPr kumimoji="1" lang="ja-JP" altLang="en-US" sz="4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525302" y="3817949"/>
            <a:ext cx="494237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sing() = 0</a:t>
            </a:r>
            <a:r>
              <a:rPr kumimoji="1" lang="ja-JP" altLang="en-US" sz="2800" b="1" dirty="0"/>
              <a:t>　</a:t>
            </a:r>
            <a:r>
              <a:rPr kumimoji="1" lang="ja-JP" altLang="en-US" sz="2800" dirty="0"/>
              <a:t>とすることで、</a:t>
            </a:r>
            <a:endParaRPr kumimoji="1" lang="en-US" altLang="ja-JP" sz="2800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となる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33EA0D-C73F-084D-D47D-7FFB652C5258}"/>
              </a:ext>
            </a:extLst>
          </p:cNvPr>
          <p:cNvSpPr txBox="1"/>
          <p:nvPr/>
        </p:nvSpPr>
        <p:spPr>
          <a:xfrm>
            <a:off x="6197916" y="5638887"/>
            <a:ext cx="576632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Bird</a:t>
            </a:r>
            <a:r>
              <a:rPr kumimoji="1" lang="ja-JP" altLang="en-US" sz="2800" dirty="0"/>
              <a:t>クラスは</a:t>
            </a:r>
            <a:r>
              <a:rPr kumimoji="1" lang="ja-JP" altLang="en-US" sz="2800" b="1" dirty="0">
                <a:solidFill>
                  <a:srgbClr val="0070C0"/>
                </a:solidFill>
              </a:rPr>
              <a:t>抽象クラス</a:t>
            </a:r>
            <a:r>
              <a:rPr kumimoji="1" lang="ja-JP" altLang="en-US" sz="2800" dirty="0"/>
              <a:t>と</a:t>
            </a:r>
            <a:endParaRPr kumimoji="1" lang="en-US" altLang="ja-JP" sz="2800" dirty="0"/>
          </a:p>
          <a:p>
            <a:r>
              <a:rPr kumimoji="1" lang="ja-JP" altLang="en-US" sz="2800" dirty="0"/>
              <a:t>なり、インスタンス化ができなくなる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03265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bird.cpp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32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bird.h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strike="dblStrike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::sing() {</a:t>
            </a:r>
          </a:p>
          <a:p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鳥が鳴く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::fly() {</a:t>
            </a:r>
          </a:p>
          <a:p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鳥が飛ぶ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  <a:endParaRPr kumimoji="1" lang="ja-JP" altLang="en-US" sz="6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197916" y="2363096"/>
            <a:ext cx="47836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となった関数の</a:t>
            </a:r>
            <a:endParaRPr kumimoji="1" lang="en-US" altLang="ja-JP" sz="2800" dirty="0"/>
          </a:p>
          <a:p>
            <a:r>
              <a:rPr kumimoji="1" lang="ja-JP" altLang="en-US" sz="2800" dirty="0"/>
              <a:t>定義は不要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26706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  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new Bird();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endParaRPr kumimoji="1" lang="ja-JP" altLang="en-US" sz="7200" dirty="0">
              <a:latin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CDAF3-C1EB-9C4D-0857-C709FB8C9593}"/>
              </a:ext>
            </a:extLst>
          </p:cNvPr>
          <p:cNvSpPr txBox="1"/>
          <p:nvPr/>
        </p:nvSpPr>
        <p:spPr>
          <a:xfrm>
            <a:off x="6460312" y="3762088"/>
            <a:ext cx="28312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コンパイルエラー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6ECEF79-F89A-D713-6513-87B6944982BD}"/>
              </a:ext>
            </a:extLst>
          </p:cNvPr>
          <p:cNvSpPr/>
          <p:nvPr/>
        </p:nvSpPr>
        <p:spPr>
          <a:xfrm>
            <a:off x="5145932" y="3842425"/>
            <a:ext cx="1050587" cy="369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14B94D-085E-3B48-8D84-9751A92E1DC9}"/>
              </a:ext>
            </a:extLst>
          </p:cNvPr>
          <p:cNvSpPr txBox="1"/>
          <p:nvPr/>
        </p:nvSpPr>
        <p:spPr>
          <a:xfrm>
            <a:off x="6460312" y="4621450"/>
            <a:ext cx="51331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抽象クラスのインスタンスを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生成することはできない！</a:t>
            </a:r>
            <a:endParaRPr kumimoji="1" lang="en-US" altLang="ja-JP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4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b="1" dirty="0">
                <a:solidFill>
                  <a:srgbClr val="FF0000"/>
                </a:solidFill>
              </a:rPr>
              <a:t>親クラスのデストラクタに</a:t>
            </a:r>
            <a:r>
              <a:rPr lang="en-US" altLang="ja-JP" b="1" dirty="0">
                <a:solidFill>
                  <a:srgbClr val="FF0000"/>
                </a:solidFill>
              </a:rPr>
              <a:t>virtual</a:t>
            </a:r>
            <a:r>
              <a:rPr lang="ja-JP" altLang="en-US" dirty="0"/>
              <a:t>を付けると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u="sng" dirty="0"/>
              <a:t>子クラスのデストラクタ実行後に</a:t>
            </a:r>
            <a:br>
              <a:rPr lang="en-US" altLang="ja-JP" u="sng" dirty="0"/>
            </a:br>
            <a:r>
              <a:rPr lang="ja-JP" altLang="en-US" u="sng" dirty="0"/>
              <a:t>親クラスのデストラクタが実行される</a:t>
            </a:r>
            <a:r>
              <a:rPr lang="ja-JP" altLang="en-US" dirty="0"/>
              <a:t>ようになる！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子クラスのデストラクタで終了時処理に処理漏れ</a:t>
            </a:r>
            <a:br>
              <a:rPr lang="en-US" altLang="ja-JP" dirty="0"/>
            </a:br>
            <a:r>
              <a:rPr lang="ja-JP" altLang="en-US" dirty="0"/>
              <a:t>があった際、親クラスのデストラクタでカバーが</a:t>
            </a:r>
            <a:br>
              <a:rPr lang="en-US" altLang="ja-JP" dirty="0"/>
            </a:br>
            <a:r>
              <a:rPr lang="ja-JP" altLang="en-US" dirty="0"/>
              <a:t>できる利点がある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87165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734A8B-0AD2-89E2-3B7E-04712368DD9E}"/>
              </a:ext>
            </a:extLst>
          </p:cNvPr>
          <p:cNvSpPr/>
          <p:nvPr/>
        </p:nvSpPr>
        <p:spPr>
          <a:xfrm>
            <a:off x="1099226" y="2429270"/>
            <a:ext cx="3463047" cy="163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Father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Father()</a:t>
            </a:r>
          </a:p>
          <a:p>
            <a:pPr algn="ctr"/>
            <a:r>
              <a:rPr kumimoji="1" lang="en-US" altLang="ja-JP" sz="2400" dirty="0"/>
              <a:t>~Father()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9CC07-B8BD-5EF9-FD7B-DF0D1FACC156}"/>
              </a:ext>
            </a:extLst>
          </p:cNvPr>
          <p:cNvSpPr/>
          <p:nvPr/>
        </p:nvSpPr>
        <p:spPr>
          <a:xfrm>
            <a:off x="1099226" y="4664838"/>
            <a:ext cx="3463047" cy="1634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Mother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Mother()</a:t>
            </a:r>
          </a:p>
          <a:p>
            <a:pPr algn="ctr"/>
            <a:r>
              <a:rPr kumimoji="1" lang="en-US" altLang="ja-JP" sz="2400" b="1" dirty="0">
                <a:solidFill>
                  <a:srgbClr val="FFFF00"/>
                </a:solidFill>
              </a:rPr>
              <a:t>virtual</a:t>
            </a:r>
            <a:r>
              <a:rPr kumimoji="1" lang="en-US" altLang="ja-JP" sz="2400" dirty="0"/>
              <a:t> ~Mother()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C86AB2-BB3B-03D0-179D-73AD4E2D8779}"/>
              </a:ext>
            </a:extLst>
          </p:cNvPr>
          <p:cNvSpPr/>
          <p:nvPr/>
        </p:nvSpPr>
        <p:spPr>
          <a:xfrm>
            <a:off x="5428034" y="2429269"/>
            <a:ext cx="3210128" cy="1634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Son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Son()</a:t>
            </a:r>
          </a:p>
          <a:p>
            <a:pPr algn="ctr"/>
            <a:r>
              <a:rPr kumimoji="1" lang="en-US" altLang="ja-JP" sz="2400" dirty="0"/>
              <a:t>~Son()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23C94A7-11C1-623D-673C-2202C44C2299}"/>
              </a:ext>
            </a:extLst>
          </p:cNvPr>
          <p:cNvSpPr/>
          <p:nvPr/>
        </p:nvSpPr>
        <p:spPr>
          <a:xfrm>
            <a:off x="5414253" y="4664837"/>
            <a:ext cx="3210128" cy="16342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Daughter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Daughter()</a:t>
            </a:r>
          </a:p>
          <a:p>
            <a:pPr algn="ctr"/>
            <a:r>
              <a:rPr kumimoji="1" lang="en-US" altLang="ja-JP" sz="2400" dirty="0"/>
              <a:t>~Daughter ()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3A87FD9-82C0-56A1-E9C4-C219816BBB21}"/>
              </a:ext>
            </a:extLst>
          </p:cNvPr>
          <p:cNvSpPr/>
          <p:nvPr/>
        </p:nvSpPr>
        <p:spPr>
          <a:xfrm>
            <a:off x="4656712" y="3025301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7FE7A-023A-D843-7A35-567FAFA77064}"/>
              </a:ext>
            </a:extLst>
          </p:cNvPr>
          <p:cNvSpPr txBox="1"/>
          <p:nvPr/>
        </p:nvSpPr>
        <p:spPr>
          <a:xfrm>
            <a:off x="4656712" y="2655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46FA960-5266-2E51-66CE-383049A32AE9}"/>
              </a:ext>
            </a:extLst>
          </p:cNvPr>
          <p:cNvSpPr/>
          <p:nvPr/>
        </p:nvSpPr>
        <p:spPr>
          <a:xfrm>
            <a:off x="4667908" y="5204723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3E775D-1004-0E51-3724-7E9D5883FF86}"/>
              </a:ext>
            </a:extLst>
          </p:cNvPr>
          <p:cNvSpPr txBox="1"/>
          <p:nvPr/>
        </p:nvSpPr>
        <p:spPr>
          <a:xfrm>
            <a:off x="4667908" y="4835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074F2-28F0-595B-36C5-687C5BAF59C6}"/>
              </a:ext>
            </a:extLst>
          </p:cNvPr>
          <p:cNvSpPr txBox="1"/>
          <p:nvPr/>
        </p:nvSpPr>
        <p:spPr>
          <a:xfrm>
            <a:off x="9286945" y="2212391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インスタンス消去時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75C8A-412D-838B-54A7-B2BC66156F90}"/>
              </a:ext>
            </a:extLst>
          </p:cNvPr>
          <p:cNvSpPr txBox="1"/>
          <p:nvPr/>
        </p:nvSpPr>
        <p:spPr>
          <a:xfrm>
            <a:off x="9286945" y="2840635"/>
            <a:ext cx="2233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~Son()</a:t>
            </a:r>
            <a:r>
              <a:rPr kumimoji="1" lang="ja-JP" altLang="en-US" sz="2800" dirty="0"/>
              <a:t>のみ</a:t>
            </a:r>
            <a:endParaRPr kumimoji="1" lang="en-US" altLang="ja-JP" sz="2800" dirty="0"/>
          </a:p>
          <a:p>
            <a:r>
              <a:rPr kumimoji="1" lang="ja-JP" altLang="en-US" sz="2800" dirty="0"/>
              <a:t>　実行される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AD631-01F8-B329-5EA1-1A4238214499}"/>
              </a:ext>
            </a:extLst>
          </p:cNvPr>
          <p:cNvSpPr txBox="1"/>
          <p:nvPr/>
        </p:nvSpPr>
        <p:spPr>
          <a:xfrm>
            <a:off x="9286945" y="4631962"/>
            <a:ext cx="263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~Daughter()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のあとに</a:t>
            </a:r>
            <a:endParaRPr kumimoji="1" lang="en-US" altLang="ja-JP" sz="2800" dirty="0"/>
          </a:p>
          <a:p>
            <a:r>
              <a:rPr kumimoji="1" lang="en-US" altLang="ja-JP" sz="2800" dirty="0"/>
              <a:t>~Mother()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が実行される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C14395-BB2F-1371-2992-4D54C5AF3549}"/>
              </a:ext>
            </a:extLst>
          </p:cNvPr>
          <p:cNvCxnSpPr/>
          <p:nvPr/>
        </p:nvCxnSpPr>
        <p:spPr>
          <a:xfrm>
            <a:off x="661481" y="4270441"/>
            <a:ext cx="113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D051ACD-1EE9-CEEB-181A-198D38D8DAB1}"/>
              </a:ext>
            </a:extLst>
          </p:cNvPr>
          <p:cNvSpPr/>
          <p:nvPr/>
        </p:nvSpPr>
        <p:spPr>
          <a:xfrm flipV="1">
            <a:off x="1653702" y="6322640"/>
            <a:ext cx="291830" cy="340468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52B489-079E-09AA-4955-C08F730D2868}"/>
              </a:ext>
            </a:extLst>
          </p:cNvPr>
          <p:cNvSpPr txBox="1"/>
          <p:nvPr/>
        </p:nvSpPr>
        <p:spPr>
          <a:xfrm>
            <a:off x="1004787" y="2002162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539543-CF08-4363-9F30-0B9DD1EEEC82}"/>
              </a:ext>
            </a:extLst>
          </p:cNvPr>
          <p:cNvSpPr txBox="1"/>
          <p:nvPr/>
        </p:nvSpPr>
        <p:spPr>
          <a:xfrm>
            <a:off x="1004787" y="4255658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</p:spTree>
    <p:extLst>
      <p:ext uri="{BB962C8B-B14F-4D97-AF65-F5344CB8AC3E}">
        <p14:creationId xmlns:p14="http://schemas.microsoft.com/office/powerpoint/2010/main" val="12836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4048</TotalTime>
  <Words>3454</Words>
  <Application>Microsoft Office PowerPoint</Application>
  <PresentationFormat>ワイド画面</PresentationFormat>
  <Paragraphs>461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6" baseType="lpstr">
      <vt:lpstr>BIZ UDPゴシック</vt:lpstr>
      <vt:lpstr>ＭＳ 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160</cp:revision>
  <dcterms:created xsi:type="dcterms:W3CDTF">2024-07-09T01:55:23Z</dcterms:created>
  <dcterms:modified xsi:type="dcterms:W3CDTF">2024-09-20T01:16:22Z</dcterms:modified>
</cp:coreProperties>
</file>