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374" r:id="rId9"/>
    <p:sldId id="375" r:id="rId10"/>
    <p:sldId id="366" r:id="rId11"/>
    <p:sldId id="376" r:id="rId12"/>
    <p:sldId id="368" r:id="rId13"/>
    <p:sldId id="367" r:id="rId14"/>
    <p:sldId id="369" r:id="rId15"/>
    <p:sldId id="377" r:id="rId16"/>
    <p:sldId id="378" r:id="rId17"/>
    <p:sldId id="379" r:id="rId18"/>
    <p:sldId id="380" r:id="rId19"/>
    <p:sldId id="381" r:id="rId20"/>
    <p:sldId id="382" r:id="rId21"/>
    <p:sldId id="383" r:id="rId22"/>
    <p:sldId id="384" r:id="rId23"/>
    <p:sldId id="386" r:id="rId24"/>
    <p:sldId id="385"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0000"/>
    <a:srgbClr val="00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にはコラボレーション機能があり、ひとつのリポジトリを複数人で更新ことができるようになっている</a:t>
            </a:r>
            <a:br>
              <a:rPr lang="en-US" altLang="ja-JP" dirty="0"/>
            </a:br>
            <a:endParaRPr lang="en-US" altLang="ja-JP" dirty="0"/>
          </a:p>
          <a:p>
            <a:r>
              <a:rPr lang="ja-JP" altLang="en-US" dirty="0"/>
              <a:t>リポジトリ内のファイルを各自で追加や編集をして、結果を統合（マージ）することができる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6" name="テキスト ボックス 5">
            <a:extLst>
              <a:ext uri="{FF2B5EF4-FFF2-40B4-BE49-F238E27FC236}">
                <a16:creationId xmlns:a16="http://schemas.microsoft.com/office/drawing/2014/main" id="{6BEF9F34-2D12-1669-6B25-2432ECA9B263}"/>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11" name="図 10">
            <a:extLst>
              <a:ext uri="{FF2B5EF4-FFF2-40B4-BE49-F238E27FC236}">
                <a16:creationId xmlns:a16="http://schemas.microsoft.com/office/drawing/2014/main" id="{1AD72E23-9E1C-26B4-DD67-F74811328076}"/>
              </a:ext>
            </a:extLst>
          </p:cNvPr>
          <p:cNvPicPr>
            <a:picLocks noChangeAspect="1"/>
          </p:cNvPicPr>
          <p:nvPr/>
        </p:nvPicPr>
        <p:blipFill>
          <a:blip r:embed="rId2"/>
          <a:stretch>
            <a:fillRect/>
          </a:stretch>
        </p:blipFill>
        <p:spPr>
          <a:xfrm>
            <a:off x="3168312" y="2438559"/>
            <a:ext cx="5855375" cy="2888824"/>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7454864" y="2593280"/>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1940A8D-6255-C0A0-E88B-77279E362CB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4" name="図 3">
            <a:extLst>
              <a:ext uri="{FF2B5EF4-FFF2-40B4-BE49-F238E27FC236}">
                <a16:creationId xmlns:a16="http://schemas.microsoft.com/office/drawing/2014/main" id="{69B01B91-C9ED-D16A-ED58-A7D01AE67929}"/>
              </a:ext>
            </a:extLst>
          </p:cNvPr>
          <p:cNvPicPr>
            <a:picLocks noChangeAspect="1"/>
          </p:cNvPicPr>
          <p:nvPr/>
        </p:nvPicPr>
        <p:blipFill>
          <a:blip r:embed="rId2"/>
          <a:stretch>
            <a:fillRect/>
          </a:stretch>
        </p:blipFill>
        <p:spPr>
          <a:xfrm>
            <a:off x="4197225" y="2113826"/>
            <a:ext cx="4138804" cy="3094668"/>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545106" y="3388659"/>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EE9116F-9732-9199-0CA4-81B90F0D4A00}"/>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EECE8A-2B12-C271-DEC2-EA8ED72F548F}"/>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3" name="テキスト ボックス 2">
            <a:extLst>
              <a:ext uri="{FF2B5EF4-FFF2-40B4-BE49-F238E27FC236}">
                <a16:creationId xmlns:a16="http://schemas.microsoft.com/office/drawing/2014/main" id="{0B2A70E0-DB0B-F009-062E-FA9A354DA27C}"/>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t>[Accept invitation]</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1A266E9-A230-972F-66E3-2EC441E46B9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12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sp>
        <p:nvSpPr>
          <p:cNvPr id="3" name="テキスト ボックス 2">
            <a:extLst>
              <a:ext uri="{FF2B5EF4-FFF2-40B4-BE49-F238E27FC236}">
                <a16:creationId xmlns:a16="http://schemas.microsoft.com/office/drawing/2014/main" id="{BD32B419-52B0-72A3-78EA-BB0A8450DC1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99864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[&lt;&gt;Code]</a:t>
            </a:r>
            <a:r>
              <a:rPr lang="ja-JP" altLang="en-US" dirty="0"/>
              <a:t>のボタンをクリックして、コピーボタンをクリックする</a:t>
            </a:r>
            <a:endParaRPr lang="en-US" altLang="ja-JP" dirty="0"/>
          </a:p>
        </p:txBody>
      </p:sp>
      <p:sp>
        <p:nvSpPr>
          <p:cNvPr id="3" name="テキスト ボックス 2">
            <a:extLst>
              <a:ext uri="{FF2B5EF4-FFF2-40B4-BE49-F238E27FC236}">
                <a16:creationId xmlns:a16="http://schemas.microsoft.com/office/drawing/2014/main" id="{E436F5CC-C9F0-38DF-6DA8-C70EE3418AF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6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2F5FAF66-936F-70B1-D78A-C17DFC888BD3}"/>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766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リポジトリ名にする</a:t>
            </a:r>
            <a:endParaRPr lang="en-US" altLang="ja-JP" dirty="0"/>
          </a:p>
        </p:txBody>
      </p:sp>
      <p:sp>
        <p:nvSpPr>
          <p:cNvPr id="3" name="テキスト ボックス 2">
            <a:extLst>
              <a:ext uri="{FF2B5EF4-FFF2-40B4-BE49-F238E27FC236}">
                <a16:creationId xmlns:a16="http://schemas.microsoft.com/office/drawing/2014/main" id="{B10E1512-5EAF-71E2-6847-9280750C54F5}"/>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06907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sp>
        <p:nvSpPr>
          <p:cNvPr id="3" name="テキスト ボックス 2">
            <a:extLst>
              <a:ext uri="{FF2B5EF4-FFF2-40B4-BE49-F238E27FC236}">
                <a16:creationId xmlns:a16="http://schemas.microsoft.com/office/drawing/2014/main" id="{D9CD7AF3-BD2A-E5AC-7323-F46F7F76537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dirty="0">
                <a:solidFill>
                  <a:srgbClr val="0070C0"/>
                </a:solidFill>
              </a:rPr>
              <a:t>ローカル</a:t>
            </a:r>
            <a:r>
              <a:rPr lang="ja-JP" altLang="en-US" dirty="0"/>
              <a:t>リポジトリと</a:t>
            </a:r>
            <a:r>
              <a:rPr lang="ja-JP" altLang="en-US"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dirty="0">
                <a:solidFill>
                  <a:srgbClr val="00B050"/>
                </a:solidFill>
              </a:rPr>
              <a:t>リモート</a:t>
            </a:r>
            <a:r>
              <a:rPr lang="ja-JP" altLang="en-US" dirty="0"/>
              <a:t>のほうが自分の</a:t>
            </a:r>
            <a:r>
              <a:rPr lang="en-US" altLang="ja-JP" dirty="0"/>
              <a:t>PC</a:t>
            </a:r>
            <a:r>
              <a:rPr lang="ja-JP" altLang="en-US" dirty="0"/>
              <a:t>内の</a:t>
            </a:r>
            <a:r>
              <a:rPr lang="ja-JP" altLang="en-US"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endParaRPr lang="en-US" altLang="ja-JP" dirty="0"/>
          </a:p>
          <a:p>
            <a:r>
              <a:rPr lang="en-US" altLang="ja-JP" b="1" dirty="0">
                <a:solidFill>
                  <a:srgbClr val="FF0000"/>
                </a:solidFill>
              </a:rPr>
              <a:t>Pull</a:t>
            </a:r>
            <a:br>
              <a:rPr lang="en-US" altLang="ja-JP" dirty="0"/>
            </a:br>
            <a:r>
              <a:rPr lang="ja-JP" altLang="en-US" dirty="0">
                <a:solidFill>
                  <a:srgbClr val="00B050"/>
                </a:solidFill>
              </a:rPr>
              <a:t>リモート</a:t>
            </a:r>
            <a:r>
              <a:rPr lang="ja-JP" altLang="en-US" dirty="0"/>
              <a:t>リポジトリから最新の内容を</a:t>
            </a:r>
            <a:r>
              <a:rPr lang="ja-JP" altLang="en-US" dirty="0">
                <a:solidFill>
                  <a:srgbClr val="0070C0"/>
                </a:solidFill>
              </a:rPr>
              <a:t>ローカル</a:t>
            </a:r>
            <a:r>
              <a:rPr lang="ja-JP" altLang="en-US" dirty="0"/>
              <a:t>リポジトリへコピー（</a:t>
            </a:r>
            <a:r>
              <a:rPr lang="ja-JP" altLang="en-US"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ローカル</a:t>
            </a:r>
            <a:r>
              <a:rPr lang="ja-JP" altLang="en-US" dirty="0"/>
              <a:t>）</a:t>
            </a:r>
            <a:br>
              <a:rPr lang="en-US" altLang="ja-JP" dirty="0"/>
            </a:br>
            <a:endParaRPr lang="en-US" altLang="ja-JP" dirty="0"/>
          </a:p>
        </p:txBody>
      </p:sp>
    </p:spTree>
    <p:extLst>
      <p:ext uri="{BB962C8B-B14F-4D97-AF65-F5344CB8AC3E}">
        <p14:creationId xmlns:p14="http://schemas.microsoft.com/office/powerpoint/2010/main" val="288206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ローカル</a:t>
            </a:r>
            <a:r>
              <a:rPr lang="ja-JP" altLang="en-US" dirty="0"/>
              <a:t>と</a:t>
            </a:r>
            <a:r>
              <a:rPr lang="ja-JP" altLang="en-US"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ブランチという本流しかない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dirty="0">
                <a:solidFill>
                  <a:srgbClr val="00B0F0"/>
                </a:solidFill>
              </a:rPr>
              <a:t>ローカル</a:t>
            </a:r>
            <a:r>
              <a:rPr lang="ja-JP" altLang="en-US" dirty="0"/>
              <a:t>リポジトリのファイルを更新した際は、</a:t>
            </a:r>
            <a:r>
              <a:rPr lang="ja-JP" altLang="en-US" dirty="0">
                <a:solidFill>
                  <a:srgbClr val="00B050"/>
                </a:solidFill>
              </a:rPr>
              <a:t>リモート</a:t>
            </a:r>
            <a:r>
              <a:rPr lang="ja-JP" altLang="en-US" dirty="0"/>
              <a:t>リポジトリのブランチへ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dirty="0">
                <a:solidFill>
                  <a:srgbClr val="00B0F0"/>
                </a:solidFill>
              </a:rPr>
              <a:t>ローカル</a:t>
            </a:r>
            <a:r>
              <a:rPr lang="ja-JP" altLang="en-US" dirty="0"/>
              <a:t>： </a:t>
            </a:r>
            <a:r>
              <a:rPr lang="en-US" altLang="ja-JP" dirty="0" err="1"/>
              <a:t>murata</a:t>
            </a:r>
            <a:r>
              <a:rPr lang="ja-JP" altLang="en-US" dirty="0"/>
              <a:t>ブランチ</a:t>
            </a:r>
            <a:br>
              <a:rPr lang="en-US" altLang="ja-JP"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dirty="0"/>
            </a:br>
            <a:r>
              <a:rPr lang="ja-JP" altLang="en-US" dirty="0">
                <a:solidFill>
                  <a:srgbClr val="00B050"/>
                </a:solidFill>
              </a:rPr>
              <a:t>リモート</a:t>
            </a:r>
            <a:r>
              <a:rPr lang="ja-JP" altLang="en-US" dirty="0"/>
              <a:t>： </a:t>
            </a:r>
            <a:r>
              <a:rPr lang="en-US" altLang="ja-JP" dirty="0" err="1"/>
              <a:t>murata</a:t>
            </a:r>
            <a:r>
              <a:rPr lang="ja-JP" altLang="en-US" dirty="0"/>
              <a:t>ブランチ　（</a:t>
            </a:r>
            <a:r>
              <a:rPr lang="en-US" altLang="ja-JP" b="1" dirty="0">
                <a:solidFill>
                  <a:srgbClr val="FF0000"/>
                </a:solidFill>
              </a:rPr>
              <a:t>×</a:t>
            </a:r>
            <a:r>
              <a:rPr lang="en-US" altLang="ja-JP" dirty="0"/>
              <a:t>main</a:t>
            </a:r>
            <a:r>
              <a:rPr lang="ja-JP" altLang="en-US" dirty="0"/>
              <a:t>ブランチ）</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その際、勝手に</a:t>
            </a:r>
            <a:r>
              <a:rPr lang="en-US" altLang="ja-JP" dirty="0"/>
              <a:t>main</a:t>
            </a:r>
            <a:r>
              <a:rPr lang="ja-JP" altLang="en-US" dirty="0"/>
              <a:t>ブランチにマージせずに、</a:t>
            </a:r>
            <a:br>
              <a:rPr lang="en-US" altLang="ja-JP" dirty="0"/>
            </a:br>
            <a:r>
              <a:rPr lang="ja-JP" altLang="en-US" dirty="0">
                <a:solidFill>
                  <a:srgbClr val="FF0000"/>
                </a:solidFill>
              </a:rPr>
              <a:t>リーダー</a:t>
            </a:r>
            <a:r>
              <a:rPr lang="ja-JP" altLang="en-US" dirty="0"/>
              <a:t>もしくは</a:t>
            </a:r>
            <a:r>
              <a:rPr lang="ja-JP" altLang="en-US" dirty="0">
                <a:solidFill>
                  <a:srgbClr val="0070C0"/>
                </a:solidFill>
              </a:rPr>
              <a:t>メインプログラマ</a:t>
            </a:r>
            <a:r>
              <a:rPr lang="ja-JP" altLang="en-US" dirty="0"/>
              <a:t>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t>[Create pull</a:t>
            </a:r>
            <a:br>
              <a:rPr lang="en-US" altLang="ja-JP" dirty="0"/>
            </a:br>
            <a:r>
              <a:rPr lang="en-US" altLang="ja-JP" dirty="0"/>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12" name="テキスト ボックス 11">
            <a:extLst>
              <a:ext uri="{FF2B5EF4-FFF2-40B4-BE49-F238E27FC236}">
                <a16:creationId xmlns:a16="http://schemas.microsoft.com/office/drawing/2014/main" id="{7C8B816D-F71E-5845-1020-D7846F4F43AE}"/>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t>[Merge pull </a:t>
            </a:r>
            <a:br>
              <a:rPr lang="en-US" altLang="ja-JP" dirty="0"/>
            </a:br>
            <a:r>
              <a:rPr lang="en-US" altLang="ja-JP" dirty="0"/>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t>[Confirm merge]</a:t>
            </a:r>
            <a:br>
              <a:rPr lang="en-US" altLang="ja-JP" dirty="0"/>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a:t>
            </a:r>
            <a:r>
              <a:rPr lang="en-US" altLang="ja-JP" dirty="0"/>
              <a:t>Merged</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t>[Delete branch]</a:t>
            </a:r>
            <a:br>
              <a:rPr lang="en-US" altLang="ja-JP" dirty="0"/>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リモートのブランチは削除</a:t>
            </a:r>
            <a:br>
              <a:rPr lang="en-US" altLang="ja-JP" dirty="0"/>
            </a:br>
            <a:r>
              <a:rPr lang="ja-JP" altLang="en-US" dirty="0"/>
              <a:t>されたので、ローカルの</a:t>
            </a:r>
            <a:br>
              <a:rPr lang="en-US" altLang="ja-JP" dirty="0"/>
            </a:br>
            <a:r>
              <a:rPr lang="ja-JP" altLang="en-US" dirty="0"/>
              <a:t>ブランチも削除する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[Public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8CF623-EB8B-293B-24D9-3DB3DA0072BD}"/>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9482184-BBF9-245F-6724-6300173B3FE6}"/>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コメントを入力</a:t>
            </a:r>
            <a:br>
              <a:rPr lang="en-US" altLang="ja-JP" dirty="0"/>
            </a:br>
            <a:r>
              <a:rPr lang="ja-JP" altLang="en-US" dirty="0"/>
              <a:t>して</a:t>
            </a:r>
            <a:r>
              <a:rPr lang="en-US" altLang="ja-JP" dirty="0"/>
              <a:t>[Commit </a:t>
            </a:r>
            <a:br>
              <a:rPr lang="en-US" altLang="ja-JP" dirty="0"/>
            </a:br>
            <a:r>
              <a:rPr lang="en-US" altLang="ja-JP" dirty="0"/>
              <a:t>to main]</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F3F74-B60E-3198-59AF-E90DD2555C0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14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473EBD-DA8F-3E36-628C-BFF430D17977}"/>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6969</TotalTime>
  <Words>1691</Words>
  <Application>Microsoft Office PowerPoint</Application>
  <PresentationFormat>ワイド画面</PresentationFormat>
  <Paragraphs>139</Paragraphs>
  <Slides>44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44</vt:i4>
      </vt:variant>
    </vt:vector>
  </HeadingPairs>
  <TitlesOfParts>
    <vt:vector size="47"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286</cp:revision>
  <dcterms:created xsi:type="dcterms:W3CDTF">2024-07-09T01:55:23Z</dcterms:created>
  <dcterms:modified xsi:type="dcterms:W3CDTF">2024-11-06T00:07:13Z</dcterms:modified>
</cp:coreProperties>
</file>