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1" r:id="rId3"/>
    <p:sldId id="382" r:id="rId4"/>
    <p:sldId id="389" r:id="rId5"/>
    <p:sldId id="390" r:id="rId6"/>
    <p:sldId id="391" r:id="rId7"/>
    <p:sldId id="392" r:id="rId8"/>
    <p:sldId id="393" r:id="rId9"/>
    <p:sldId id="383" r:id="rId10"/>
    <p:sldId id="384" r:id="rId11"/>
    <p:sldId id="385" r:id="rId12"/>
    <p:sldId id="386" r:id="rId13"/>
    <p:sldId id="387" r:id="rId14"/>
    <p:sldId id="388" r:id="rId15"/>
    <p:sldId id="395" r:id="rId16"/>
    <p:sldId id="396" r:id="rId17"/>
    <p:sldId id="3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PracVector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PracVector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int&amp;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39AC00B-D7DE-42A7-BE36-7F325FA0E9CC}"/>
              </a:ext>
            </a:extLst>
          </p:cNvPr>
          <p:cNvSpPr/>
          <p:nvPr/>
        </p:nvSpPr>
        <p:spPr>
          <a:xfrm>
            <a:off x="4894729" y="1208145"/>
            <a:ext cx="331695" cy="79785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5148283" y="792646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引数リストの変数名の前に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＆を付けると参照渡しとなる</a:t>
            </a:r>
          </a:p>
        </p:txBody>
      </p:sp>
    </p:spTree>
    <p:extLst>
      <p:ext uri="{BB962C8B-B14F-4D97-AF65-F5344CB8AC3E}">
        <p14:creationId xmlns:p14="http://schemas.microsoft.com/office/powerpoint/2010/main" val="40815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19" y="370769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984324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void </a:t>
            </a:r>
            <a:r>
              <a:rPr kumimoji="1" lang="en-US" altLang="ja-JP" sz="4000" dirty="0" err="1"/>
              <a:t>kansu</a:t>
            </a:r>
            <a:r>
              <a:rPr kumimoji="1" lang="en-US" altLang="ja-JP" sz="4000" dirty="0"/>
              <a:t>(int a, int</a:t>
            </a:r>
            <a:r>
              <a:rPr kumimoji="1" lang="en-US" altLang="ja-JP" sz="4000" dirty="0">
                <a:solidFill>
                  <a:srgbClr val="FF0000"/>
                </a:solidFill>
              </a:rPr>
              <a:t>&amp;</a:t>
            </a:r>
            <a:r>
              <a:rPr kumimoji="1" lang="en-US" altLang="ja-JP" sz="4000" dirty="0"/>
              <a:t> b){</a:t>
            </a:r>
          </a:p>
          <a:p>
            <a:r>
              <a:rPr kumimoji="1" lang="en-US" altLang="ja-JP" sz="4000" dirty="0"/>
              <a:t>	</a:t>
            </a:r>
            <a:r>
              <a:rPr kumimoji="1" lang="en-US" altLang="ja-JP" sz="4000" dirty="0" err="1"/>
              <a:t>cout</a:t>
            </a:r>
            <a:r>
              <a:rPr kumimoji="1" lang="en-US" altLang="ja-JP" sz="4000" dirty="0"/>
              <a:t>	&lt;&lt; “a:” &lt;&lt; a &lt;&lt; </a:t>
            </a:r>
            <a:r>
              <a:rPr kumimoji="1" lang="en-US" altLang="ja-JP" sz="4000" dirty="0" err="1"/>
              <a:t>endl</a:t>
            </a:r>
            <a:endParaRPr kumimoji="1" lang="en-US" altLang="ja-JP" sz="4000" dirty="0"/>
          </a:p>
          <a:p>
            <a:r>
              <a:rPr kumimoji="1" lang="en-US" altLang="ja-JP" sz="4000" dirty="0"/>
              <a:t>		</a:t>
            </a:r>
            <a:r>
              <a:rPr kumimoji="1" lang="ja-JP" altLang="en-US" sz="4000" dirty="0"/>
              <a:t>　</a:t>
            </a:r>
            <a:r>
              <a:rPr kumimoji="1" lang="en-US" altLang="ja-JP" sz="4000" dirty="0"/>
              <a:t>	&lt;&lt; “b:” &lt;&lt; b &lt;&lt; </a:t>
            </a:r>
            <a:r>
              <a:rPr kumimoji="1" lang="en-US" altLang="ja-JP" sz="4000" dirty="0" err="1"/>
              <a:t>endl</a:t>
            </a:r>
            <a:r>
              <a:rPr kumimoji="1" lang="en-US" altLang="ja-JP" sz="4000" dirty="0"/>
              <a:t>;</a:t>
            </a:r>
          </a:p>
          <a:p>
            <a:r>
              <a:rPr kumimoji="1" lang="en-US" altLang="ja-JP" sz="4000" dirty="0"/>
              <a:t>	a = 0;</a:t>
            </a:r>
          </a:p>
          <a:p>
            <a:r>
              <a:rPr kumimoji="1" lang="en-US" altLang="ja-JP" sz="4000" dirty="0"/>
              <a:t>	b = 1;</a:t>
            </a:r>
          </a:p>
          <a:p>
            <a:r>
              <a:rPr kumimoji="1" lang="en-US" altLang="ja-JP" sz="40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2957460" y="3072349"/>
            <a:ext cx="88232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＆</a:t>
            </a:r>
            <a:r>
              <a:rPr kumimoji="1" lang="ja-JP" altLang="en-US" sz="3200" dirty="0"/>
              <a:t>を付けることで、引数となる</a:t>
            </a:r>
            <a:r>
              <a:rPr kumimoji="1" lang="ja-JP" altLang="en-US" sz="3200" dirty="0">
                <a:solidFill>
                  <a:srgbClr val="00B0F0"/>
                </a:solidFill>
              </a:rPr>
              <a:t>変数のアドレス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r>
              <a:rPr kumimoji="1" lang="ja-JP" altLang="en-US" sz="3200" dirty="0"/>
              <a:t>関数側で受け取り、その</a:t>
            </a:r>
            <a:r>
              <a:rPr kumimoji="1" lang="ja-JP" altLang="en-US" sz="3200" dirty="0">
                <a:solidFill>
                  <a:srgbClr val="00B050"/>
                </a:solidFill>
              </a:rPr>
              <a:t>アドレスに別の変数名を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割り当て</a:t>
            </a:r>
            <a:r>
              <a:rPr kumimoji="1" lang="ja-JP" altLang="en-US" sz="3200" dirty="0"/>
              <a:t>て、関数の中で使えるようになる仕組み</a:t>
            </a:r>
          </a:p>
        </p:txBody>
      </p:sp>
    </p:spTree>
    <p:extLst>
      <p:ext uri="{BB962C8B-B14F-4D97-AF65-F5344CB8AC3E}">
        <p14:creationId xmlns:p14="http://schemas.microsoft.com/office/powerpoint/2010/main" val="12456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4E9312-A20F-4B97-884C-325504C6B8C3}"/>
              </a:ext>
            </a:extLst>
          </p:cNvPr>
          <p:cNvSpPr/>
          <p:nvPr/>
        </p:nvSpPr>
        <p:spPr>
          <a:xfrm>
            <a:off x="10163142" y="1573752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a(main)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792DF1-2F40-4EC5-878E-BC754774605D}"/>
              </a:ext>
            </a:extLst>
          </p:cNvPr>
          <p:cNvSpPr txBox="1"/>
          <p:nvPr/>
        </p:nvSpPr>
        <p:spPr>
          <a:xfrm>
            <a:off x="8859550" y="1183002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2C1C8D-9E10-4039-82AE-BADDA481C2C3}"/>
              </a:ext>
            </a:extLst>
          </p:cNvPr>
          <p:cNvSpPr/>
          <p:nvPr/>
        </p:nvSpPr>
        <p:spPr>
          <a:xfrm>
            <a:off x="10163141" y="2107680"/>
            <a:ext cx="1620957" cy="79454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b(main)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78CA3E-404E-4455-AD1E-820ADE1996E1}"/>
              </a:ext>
            </a:extLst>
          </p:cNvPr>
          <p:cNvSpPr/>
          <p:nvPr/>
        </p:nvSpPr>
        <p:spPr>
          <a:xfrm>
            <a:off x="10163139" y="2912061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4BB8FF-BBBD-486E-99D6-A6A2AA52E981}"/>
              </a:ext>
            </a:extLst>
          </p:cNvPr>
          <p:cNvSpPr/>
          <p:nvPr/>
        </p:nvSpPr>
        <p:spPr>
          <a:xfrm>
            <a:off x="10163139" y="3445116"/>
            <a:ext cx="162095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CC749F-7319-4215-9C7F-25C3CCAE89E8}"/>
              </a:ext>
            </a:extLst>
          </p:cNvPr>
          <p:cNvSpPr txBox="1"/>
          <p:nvPr/>
        </p:nvSpPr>
        <p:spPr>
          <a:xfrm>
            <a:off x="8744142" y="1650696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01A300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30E6D1-5143-42BD-8340-E9C32CDCCBEC}"/>
              </a:ext>
            </a:extLst>
          </p:cNvPr>
          <p:cNvSpPr txBox="1"/>
          <p:nvPr/>
        </p:nvSpPr>
        <p:spPr>
          <a:xfrm>
            <a:off x="8744142" y="2338737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0</a:t>
            </a:r>
            <a:r>
              <a:rPr kumimoji="1" lang="ja-JP" altLang="en-US" sz="2000" dirty="0">
                <a:solidFill>
                  <a:srgbClr val="FF0000"/>
                </a:solidFill>
              </a:rPr>
              <a:t>ｘ</a:t>
            </a:r>
            <a:r>
              <a:rPr kumimoji="1" lang="en-US" altLang="ja-JP" sz="2000" dirty="0">
                <a:solidFill>
                  <a:srgbClr val="FF0000"/>
                </a:solidFill>
              </a:rPr>
              <a:t>01A304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C5A56E-17BA-49F8-8FED-C57944FCF37C}"/>
              </a:ext>
            </a:extLst>
          </p:cNvPr>
          <p:cNvSpPr txBox="1"/>
          <p:nvPr/>
        </p:nvSpPr>
        <p:spPr>
          <a:xfrm>
            <a:off x="8744142" y="2989004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01A308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A579FD-D0F6-497D-87AD-9248C48BE78B}"/>
              </a:ext>
            </a:extLst>
          </p:cNvPr>
          <p:cNvSpPr txBox="1"/>
          <p:nvPr/>
        </p:nvSpPr>
        <p:spPr>
          <a:xfrm>
            <a:off x="8749585" y="3511865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01A30C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4884D7-730D-4F72-B693-C192E8713D03}"/>
              </a:ext>
            </a:extLst>
          </p:cNvPr>
          <p:cNvSpPr txBox="1"/>
          <p:nvPr/>
        </p:nvSpPr>
        <p:spPr>
          <a:xfrm>
            <a:off x="10518023" y="11759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変数名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36BEB6-B827-46F8-85EA-AAD8B802E74E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C7D0D-1B58-4DA0-9E97-9495A6B9897D}"/>
              </a:ext>
            </a:extLst>
          </p:cNvPr>
          <p:cNvSpPr txBox="1"/>
          <p:nvPr/>
        </p:nvSpPr>
        <p:spPr>
          <a:xfrm>
            <a:off x="5477207" y="3462846"/>
            <a:ext cx="2677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main</a:t>
            </a:r>
            <a:r>
              <a:rPr kumimoji="1" lang="ja-JP" altLang="en-US" sz="2400" dirty="0">
                <a:solidFill>
                  <a:srgbClr val="FF0000"/>
                </a:solidFill>
              </a:rPr>
              <a:t>関数の変数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のアドレス情報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5E30A53-136E-48CF-B51D-287E39A8F482}"/>
              </a:ext>
            </a:extLst>
          </p:cNvPr>
          <p:cNvSpPr/>
          <p:nvPr/>
        </p:nvSpPr>
        <p:spPr>
          <a:xfrm>
            <a:off x="3029527" y="4877738"/>
            <a:ext cx="471055" cy="446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578C251F-DF0D-45E6-BC4F-BD70472B131C}"/>
              </a:ext>
            </a:extLst>
          </p:cNvPr>
          <p:cNvCxnSpPr>
            <a:stCxn id="22" idx="6"/>
          </p:cNvCxnSpPr>
          <p:nvPr/>
        </p:nvCxnSpPr>
        <p:spPr>
          <a:xfrm flipV="1">
            <a:off x="3500582" y="2346036"/>
            <a:ext cx="1958109" cy="27548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12CB4-6368-CE05-DD3A-942C68E1461B}"/>
              </a:ext>
            </a:extLst>
          </p:cNvPr>
          <p:cNvSpPr txBox="1"/>
          <p:nvPr/>
        </p:nvSpPr>
        <p:spPr>
          <a:xfrm>
            <a:off x="8647370" y="4252685"/>
            <a:ext cx="3363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main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と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en-US" altLang="ja-JP" sz="2400" dirty="0" err="1">
                <a:solidFill>
                  <a:srgbClr val="0070C0"/>
                </a:solidFill>
              </a:rPr>
              <a:t>kansu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は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同じアドレスになるので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変更すると両方に反映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C156CB-91DE-100C-23E6-7E6266F4D947}"/>
              </a:ext>
            </a:extLst>
          </p:cNvPr>
          <p:cNvSpPr txBox="1"/>
          <p:nvPr/>
        </p:nvSpPr>
        <p:spPr>
          <a:xfrm>
            <a:off x="5920554" y="418034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0</a:t>
            </a:r>
            <a:r>
              <a:rPr kumimoji="1" lang="ja-JP" altLang="en-US" sz="2400" dirty="0">
                <a:solidFill>
                  <a:srgbClr val="FF0000"/>
                </a:solidFill>
              </a:rPr>
              <a:t>ｘ</a:t>
            </a:r>
            <a:r>
              <a:rPr kumimoji="1" lang="en-US" altLang="ja-JP" sz="2400" dirty="0">
                <a:solidFill>
                  <a:srgbClr val="FF0000"/>
                </a:solidFill>
              </a:rPr>
              <a:t>01A304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9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関数の参照渡しを行う理由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値のコピー渡しを行う際、巨大な構造体データを引数に使用すると</a:t>
            </a:r>
            <a:r>
              <a:rPr lang="ja-JP" altLang="en-US" dirty="0">
                <a:solidFill>
                  <a:srgbClr val="FF0000"/>
                </a:solidFill>
              </a:rPr>
              <a:t>データのコピーに時間がかかる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そのため、参照渡しでデータが格納されている</a:t>
            </a:r>
            <a:r>
              <a:rPr lang="ja-JP" altLang="en-US" dirty="0">
                <a:solidFill>
                  <a:srgbClr val="0070C0"/>
                </a:solidFill>
              </a:rPr>
              <a:t>アドレスを指定することでコピーにかかる時間を省略</a:t>
            </a:r>
            <a:r>
              <a:rPr lang="ja-JP" altLang="en-US" dirty="0"/>
              <a:t>可能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参照渡しの際に、</a:t>
            </a:r>
            <a:r>
              <a:rPr lang="en-US" altLang="ja-JP" dirty="0">
                <a:solidFill>
                  <a:srgbClr val="FF0000"/>
                </a:solidFill>
              </a:rPr>
              <a:t>const</a:t>
            </a:r>
            <a:r>
              <a:rPr lang="ja-JP" altLang="en-US" dirty="0"/>
              <a:t>を付けると関数側で変更が</a:t>
            </a:r>
            <a:br>
              <a:rPr lang="en-US" altLang="ja-JP" dirty="0"/>
            </a:br>
            <a:r>
              <a:rPr lang="ja-JP" altLang="en-US" dirty="0"/>
              <a:t>禁止されるため、値渡しと等価な使用が可能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413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3299297" y="3129063"/>
            <a:ext cx="8714362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compare(int&amp; max, int&amp;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70394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1556426" y="3946186"/>
            <a:ext cx="10038944" cy="223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compare(int&amp; max, int&amp; min, int data ){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min &gt; data ? data : min;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 </a:t>
            </a:r>
            <a:r>
              <a:rPr lang="en-US" altLang="ja-JP" sz="2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条件演算子を使った書き方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8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r>
              <a:rPr kumimoji="1" lang="ja-JP" altLang="en-US" dirty="0"/>
              <a:t>（おまけ）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470169" y="4549301"/>
            <a:ext cx="11468911" cy="162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*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max_element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*</a:t>
            </a:r>
            <a:r>
              <a:rPr lang="en-US" altLang="ja-JP" sz="2800" dirty="0" err="1">
                <a:solidFill>
                  <a:srgbClr val="0070C0"/>
                </a:solidFill>
                <a:ea typeface="ＭＳ ゴシック" panose="020B0609070205080204" pitchFamily="49" charset="-128"/>
              </a:rPr>
              <a:t>min_element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8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8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8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64F9E6-101D-EE26-D2D0-2CDBB54C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FF0000"/>
                </a:solidFill>
              </a:rPr>
              <a:t>max_element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0070C0"/>
                </a:solidFill>
              </a:rPr>
              <a:t>min_element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イテレータ</a:t>
            </a:r>
            <a:r>
              <a:rPr lang="en-US" altLang="ja-JP" dirty="0"/>
              <a:t>1</a:t>
            </a:r>
            <a:r>
              <a:rPr lang="ja-JP" altLang="en-US" dirty="0"/>
              <a:t>～イテレータ</a:t>
            </a:r>
            <a:r>
              <a:rPr lang="en-US" altLang="ja-JP" dirty="0"/>
              <a:t>2</a:t>
            </a:r>
            <a:r>
              <a:rPr lang="ja-JP" altLang="en-US" dirty="0"/>
              <a:t>までの範囲で最大値・</a:t>
            </a:r>
            <a:br>
              <a:rPr lang="en-US" altLang="ja-JP" dirty="0"/>
            </a:br>
            <a:r>
              <a:rPr lang="ja-JP" altLang="en-US" dirty="0"/>
              <a:t>最小値のイテレータを返す標準関数が存在する</a:t>
            </a:r>
            <a:br>
              <a:rPr lang="en-US" altLang="ja-JP" dirty="0"/>
            </a:br>
            <a:r>
              <a:rPr lang="ja-JP" altLang="en-US" dirty="0"/>
              <a:t>これを使用するとループ処理が不要になる</a:t>
            </a:r>
          </a:p>
        </p:txBody>
      </p:sp>
    </p:spTree>
    <p:extLst>
      <p:ext uri="{BB962C8B-B14F-4D97-AF65-F5344CB8AC3E}">
        <p14:creationId xmlns:p14="http://schemas.microsoft.com/office/powerpoint/2010/main" val="332930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値を格納できる</a:t>
            </a:r>
            <a:r>
              <a:rPr lang="en-US" altLang="ja-JP" dirty="0"/>
              <a:t>vector</a:t>
            </a:r>
            <a:r>
              <a:rPr lang="ja-JP" altLang="en-US" dirty="0"/>
              <a:t>コンテナクラスの</a:t>
            </a:r>
            <a:br>
              <a:rPr lang="en-US" altLang="ja-JP" dirty="0"/>
            </a:br>
            <a:r>
              <a:rPr lang="ja-JP" altLang="en-US" dirty="0"/>
              <a:t>インスタンスを </a:t>
            </a:r>
            <a:r>
              <a:rPr lang="en-US" altLang="ja-JP" dirty="0" err="1">
                <a:solidFill>
                  <a:srgbClr val="00B0F0"/>
                </a:solidFill>
              </a:rPr>
              <a:t>vec</a:t>
            </a:r>
            <a:r>
              <a:rPr lang="en-US" altLang="ja-JP" dirty="0"/>
              <a:t> </a:t>
            </a:r>
            <a:r>
              <a:rPr lang="ja-JP" altLang="en-US" dirty="0"/>
              <a:t>として宣言し、初期値として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dirty="0">
                <a:solidFill>
                  <a:srgbClr val="FF0000"/>
                </a:solidFill>
              </a:rPr>
              <a:t>20, 11, 9, 33, 40, 25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を与える</a:t>
            </a:r>
            <a:br>
              <a:rPr lang="en-US" altLang="ja-JP" dirty="0"/>
            </a:br>
            <a:r>
              <a:rPr lang="ja-JP" altLang="en-US" dirty="0"/>
              <a:t>これらの数値の中から最大値</a:t>
            </a:r>
            <a:r>
              <a:rPr lang="en-US" altLang="ja-JP" dirty="0">
                <a:solidFill>
                  <a:srgbClr val="00B0F0"/>
                </a:solidFill>
              </a:rPr>
              <a:t>max</a:t>
            </a:r>
            <a:r>
              <a:rPr lang="ja-JP" altLang="en-US" dirty="0"/>
              <a:t>と最小値</a:t>
            </a:r>
            <a:r>
              <a:rPr lang="en-US" altLang="ja-JP" dirty="0">
                <a:solidFill>
                  <a:srgbClr val="00B0F0"/>
                </a:solidFill>
              </a:rPr>
              <a:t>min</a:t>
            </a:r>
            <a:r>
              <a:rPr lang="ja-JP" altLang="en-US" dirty="0"/>
              <a:t>をみつけて画面上に表示したい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同じプログラム</a:t>
            </a:r>
            <a:r>
              <a:rPr lang="en-US" altLang="ja-JP" dirty="0"/>
              <a:t>(main.cpp</a:t>
            </a:r>
            <a:r>
              <a:rPr lang="ja-JP" altLang="en-US" dirty="0"/>
              <a:t>）内で以下の</a:t>
            </a:r>
            <a:r>
              <a:rPr lang="ja-JP" altLang="en-US" b="1" dirty="0">
                <a:solidFill>
                  <a:srgbClr val="0070C0"/>
                </a:solidFill>
              </a:rPr>
              <a:t>３通りのループ処理</a:t>
            </a:r>
            <a:r>
              <a:rPr lang="ja-JP" altLang="en-US" dirty="0"/>
              <a:t>で最大値と最小値を取得しなさい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配列の</a:t>
            </a:r>
            <a:r>
              <a:rPr lang="ja-JP" altLang="en-US" dirty="0">
                <a:solidFill>
                  <a:srgbClr val="FF0000"/>
                </a:solidFill>
              </a:rPr>
              <a:t>添え字番号</a:t>
            </a:r>
            <a:r>
              <a:rPr lang="ja-JP" altLang="en-US" dirty="0"/>
              <a:t>を変更しながら最大値と最小値を探す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イテレータ</a:t>
            </a:r>
            <a:r>
              <a:rPr lang="ja-JP" altLang="en-US" dirty="0"/>
              <a:t>を使って、イテレータを進めながら最大値と最小値を探す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範囲</a:t>
            </a:r>
            <a:r>
              <a:rPr lang="en-US" altLang="ja-JP" dirty="0">
                <a:solidFill>
                  <a:srgbClr val="FF0000"/>
                </a:solidFill>
              </a:rPr>
              <a:t>for</a:t>
            </a:r>
            <a:r>
              <a:rPr lang="ja-JP" altLang="en-US" dirty="0"/>
              <a:t>を使って最大値と最小値を探す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03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20,11,9,33,40,25 }; 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max, min;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添え字を使ったループ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仮の最大値最小値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1; i &lt; vec.size(); i++)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809344"/>
            <a:ext cx="11370013" cy="441635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イテレータを使ったループ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max = min = vec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.at(0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 err="1">
                <a:solidFill>
                  <a:srgbClr val="00B050"/>
                </a:solidFill>
              </a:rPr>
              <a:t>vec</a:t>
            </a:r>
            <a:r>
              <a:rPr lang="en-US" altLang="ja-JP" sz="2400" dirty="0">
                <a:solidFill>
                  <a:srgbClr val="00B050"/>
                </a:solidFill>
              </a:rPr>
              <a:t>[0]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と</a:t>
            </a:r>
            <a:r>
              <a:rPr lang="en-US" altLang="ja-JP" sz="2400" dirty="0">
                <a:solidFill>
                  <a:srgbClr val="00B050"/>
                </a:solidFill>
              </a:rPr>
              <a:t>vec.at(0)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は同じ動作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= vec.begin()+1; itr != vec.end(); ++itr)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15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809344"/>
            <a:ext cx="10737715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.front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>
                <a:solidFill>
                  <a:srgbClr val="00B050"/>
                </a:solidFill>
              </a:rPr>
              <a:t>front()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関数は先頭要素を取得可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d;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d;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166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809344"/>
            <a:ext cx="10515600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738391-6CCC-7C34-DEE3-5DEFC74EABB3}"/>
              </a:ext>
            </a:extLst>
          </p:cNvPr>
          <p:cNvSpPr/>
          <p:nvPr/>
        </p:nvSpPr>
        <p:spPr>
          <a:xfrm>
            <a:off x="1789889" y="2947481"/>
            <a:ext cx="3112851" cy="2363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AC682A-A618-0501-29C6-934C561985C9}"/>
              </a:ext>
            </a:extLst>
          </p:cNvPr>
          <p:cNvSpPr txBox="1"/>
          <p:nvPr/>
        </p:nvSpPr>
        <p:spPr>
          <a:xfrm>
            <a:off x="5669603" y="2947481"/>
            <a:ext cx="5145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どのループ処理をするときでも</a:t>
            </a:r>
            <a:endParaRPr kumimoji="1" lang="en-US" altLang="ja-JP" sz="2800" dirty="0"/>
          </a:p>
          <a:p>
            <a:r>
              <a:rPr kumimoji="1" lang="ja-JP" altLang="en-US" sz="2800" dirty="0"/>
              <a:t>比較する対象が異なるだけで</a:t>
            </a:r>
            <a:endParaRPr kumimoji="1" lang="en-US" altLang="ja-JP" sz="2800" dirty="0"/>
          </a:p>
          <a:p>
            <a:r>
              <a:rPr kumimoji="1" lang="ja-JP" altLang="en-US" sz="2800" dirty="0"/>
              <a:t>似た処理を記述する必要がある</a:t>
            </a:r>
            <a:br>
              <a:rPr kumimoji="1" lang="en-US" altLang="ja-JP" sz="2800" dirty="0"/>
            </a:br>
            <a:r>
              <a:rPr kumimoji="1" lang="ja-JP" altLang="en-US" sz="2800" dirty="0"/>
              <a:t>ため、ここを関数化する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57847B9-0DF8-D864-D630-E3A3D16145FA}"/>
              </a:ext>
            </a:extLst>
          </p:cNvPr>
          <p:cNvSpPr/>
          <p:nvPr/>
        </p:nvSpPr>
        <p:spPr>
          <a:xfrm>
            <a:off x="4902740" y="5077795"/>
            <a:ext cx="1338254" cy="843038"/>
          </a:xfrm>
          <a:prstGeom prst="wedgeRectCallout">
            <a:avLst>
              <a:gd name="adj1" fmla="val -116783"/>
              <a:gd name="adj2" fmla="val -759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vec</a:t>
            </a:r>
            <a:r>
              <a:rPr kumimoji="1" lang="en-US" altLang="ja-JP" sz="2000" dirty="0"/>
              <a:t>[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]</a:t>
            </a:r>
          </a:p>
          <a:p>
            <a:pPr algn="ctr"/>
            <a:r>
              <a:rPr kumimoji="1" lang="en-US" altLang="ja-JP" sz="2000" dirty="0"/>
              <a:t>*</a:t>
            </a:r>
            <a:r>
              <a:rPr kumimoji="1" lang="en-US" altLang="ja-JP" sz="2000" dirty="0" err="1"/>
              <a:t>itr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648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3299297" y="3129063"/>
            <a:ext cx="8714362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531158" y="4203731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70C0"/>
                </a:solidFill>
              </a:rPr>
              <a:t>引数の参照渡しを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>
                <a:solidFill>
                  <a:srgbClr val="0070C0"/>
                </a:solidFill>
              </a:rPr>
              <a:t>用いた関数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7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関数への引数の</a:t>
            </a:r>
            <a:r>
              <a:rPr lang="ja-JP" altLang="en-US" dirty="0">
                <a:solidFill>
                  <a:srgbClr val="0070C0"/>
                </a:solidFill>
              </a:rPr>
              <a:t>参照渡し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言語では、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ja-JP" altLang="en-US" dirty="0"/>
              <a:t>・値渡し（コピー）</a:t>
            </a:r>
            <a:br>
              <a:rPr lang="en-US" altLang="ja-JP" dirty="0"/>
            </a:br>
            <a:r>
              <a:rPr lang="ja-JP" altLang="en-US" dirty="0"/>
              <a:t>・ポインタ渡し（アドレス）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の２種類の方法で関数に引数を渡していたが、</a:t>
            </a:r>
            <a:br>
              <a:rPr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ではあらたに</a:t>
            </a:r>
            <a:br>
              <a:rPr lang="en-US" altLang="ja-JP" sz="1900" dirty="0"/>
            </a:br>
            <a:br>
              <a:rPr lang="en-US" altLang="ja-JP" sz="1900" dirty="0"/>
            </a:br>
            <a:r>
              <a:rPr lang="ja-JP" altLang="en-US" dirty="0"/>
              <a:t>・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という方法が追加された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0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5190</TotalTime>
  <Words>1793</Words>
  <Application>Microsoft Office PowerPoint</Application>
  <PresentationFormat>ワイド画面</PresentationFormat>
  <Paragraphs>181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ＭＳ ゴシック</vt:lpstr>
      <vt:lpstr>0xProto</vt:lpstr>
      <vt:lpstr>Arial</vt:lpstr>
      <vt:lpstr>Office Theme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演習：vector（おまけ）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205</cp:revision>
  <dcterms:created xsi:type="dcterms:W3CDTF">2024-07-09T01:55:23Z</dcterms:created>
  <dcterms:modified xsi:type="dcterms:W3CDTF">2024-10-11T06:46:03Z</dcterms:modified>
</cp:coreProperties>
</file>