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74" r:id="rId3"/>
    <p:sldId id="275" r:id="rId4"/>
    <p:sldId id="271" r:id="rId5"/>
    <p:sldId id="280" r:id="rId6"/>
    <p:sldId id="272" r:id="rId7"/>
    <p:sldId id="281" r:id="rId8"/>
    <p:sldId id="282" r:id="rId9"/>
    <p:sldId id="283" r:id="rId10"/>
    <p:sldId id="284" r:id="rId11"/>
    <p:sldId id="310" r:id="rId12"/>
    <p:sldId id="311" r:id="rId13"/>
    <p:sldId id="316" r:id="rId14"/>
    <p:sldId id="344" r:id="rId15"/>
    <p:sldId id="317" r:id="rId16"/>
    <p:sldId id="318" r:id="rId17"/>
    <p:sldId id="345" r:id="rId18"/>
    <p:sldId id="346" r:id="rId19"/>
    <p:sldId id="343" r:id="rId20"/>
    <p:sldId id="338" r:id="rId21"/>
    <p:sldId id="267" r:id="rId22"/>
    <p:sldId id="323" r:id="rId23"/>
    <p:sldId id="340" r:id="rId24"/>
    <p:sldId id="342" r:id="rId25"/>
    <p:sldId id="347" r:id="rId26"/>
    <p:sldId id="348" r:id="rId27"/>
    <p:sldId id="349" r:id="rId28"/>
    <p:sldId id="350" r:id="rId29"/>
    <p:sldId id="351" r:id="rId30"/>
    <p:sldId id="352" r:id="rId31"/>
    <p:sldId id="320" r:id="rId32"/>
    <p:sldId id="325" r:id="rId33"/>
    <p:sldId id="326" r:id="rId34"/>
    <p:sldId id="327" r:id="rId35"/>
    <p:sldId id="270" r:id="rId36"/>
    <p:sldId id="353" r:id="rId37"/>
    <p:sldId id="376" r:id="rId38"/>
    <p:sldId id="354" r:id="rId39"/>
    <p:sldId id="367" r:id="rId40"/>
    <p:sldId id="377" r:id="rId41"/>
    <p:sldId id="26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クラス</a:t>
            </a:r>
            <a:r>
              <a:rPr lang="en-US" altLang="ja-JP" b="1" dirty="0">
                <a:solidFill>
                  <a:srgbClr val="FF0000"/>
                </a:solidFill>
              </a:rPr>
              <a:t>(class)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インスタンス（実体）</a:t>
            </a:r>
            <a:r>
              <a:rPr lang="ja-JP" altLang="en-US" dirty="0"/>
              <a:t>のもととなる設計図</a:t>
            </a:r>
            <a:br>
              <a:rPr lang="en-US" altLang="ja-JP" dirty="0"/>
            </a:br>
            <a:br>
              <a:rPr lang="en-US" altLang="ja-JP" sz="2800" dirty="0"/>
            </a:br>
            <a:r>
              <a:rPr lang="ja-JP" altLang="en-US" sz="2800" dirty="0"/>
              <a:t>例えば、</a:t>
            </a:r>
            <a:r>
              <a:rPr lang="ja-JP" altLang="en-US" sz="2800" b="1" dirty="0">
                <a:solidFill>
                  <a:srgbClr val="FF0000"/>
                </a:solidFill>
              </a:rPr>
              <a:t>「人間」</a:t>
            </a:r>
            <a:r>
              <a:rPr lang="ja-JP" altLang="en-US" sz="2800" dirty="0"/>
              <a:t>という構造の生物は、</a:t>
            </a:r>
            <a:r>
              <a:rPr lang="en-US" altLang="ja-JP" sz="2800" dirty="0"/>
              <a:t>A</a:t>
            </a:r>
            <a:r>
              <a:rPr lang="ja-JP" altLang="en-US" sz="2800" dirty="0"/>
              <a:t>さん、</a:t>
            </a:r>
            <a:r>
              <a:rPr lang="en-US" altLang="ja-JP" sz="2800" dirty="0"/>
              <a:t>B</a:t>
            </a:r>
            <a:r>
              <a:rPr lang="ja-JP" altLang="en-US" sz="2800" dirty="0"/>
              <a:t>さんみたいな多種多様な</a:t>
            </a:r>
            <a:r>
              <a:rPr lang="ja-JP" altLang="en-US" sz="2800" b="1" dirty="0">
                <a:solidFill>
                  <a:srgbClr val="00B0F0"/>
                </a:solidFill>
              </a:rPr>
              <a:t>「個人」</a:t>
            </a:r>
            <a:r>
              <a:rPr lang="ja-JP" altLang="en-US" sz="2800" dirty="0"/>
              <a:t>に派生する。</a:t>
            </a:r>
            <a:br>
              <a:rPr lang="en-US" altLang="ja-JP" sz="2800" dirty="0"/>
            </a:br>
            <a:r>
              <a:rPr lang="ja-JP" altLang="en-US" sz="2800" dirty="0"/>
              <a:t>ここでいう「人間」が</a:t>
            </a:r>
            <a:r>
              <a:rPr lang="ja-JP" altLang="en-US" sz="2800" dirty="0">
                <a:solidFill>
                  <a:srgbClr val="FF0000"/>
                </a:solidFill>
              </a:rPr>
              <a:t>クラス</a:t>
            </a:r>
            <a:r>
              <a:rPr lang="ja-JP" altLang="en-US" sz="2800" dirty="0"/>
              <a:t>で、「個人」が</a:t>
            </a:r>
            <a:r>
              <a:rPr lang="ja-JP" altLang="en-US" sz="2800" dirty="0">
                <a:solidFill>
                  <a:srgbClr val="00B0F0"/>
                </a:solidFill>
              </a:rPr>
              <a:t>インスタンス（実体）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C</a:t>
            </a:r>
            <a:r>
              <a:rPr lang="ja-JP" altLang="en-US" dirty="0"/>
              <a:t>言語の</a:t>
            </a:r>
            <a:r>
              <a:rPr lang="ja-JP" altLang="en-US" b="1" dirty="0">
                <a:solidFill>
                  <a:srgbClr val="FF00FF"/>
                </a:solidFill>
              </a:rPr>
              <a:t>構造体</a:t>
            </a:r>
            <a:r>
              <a:rPr lang="ja-JP" altLang="en-US" dirty="0"/>
              <a:t>と似ているが、構造体と違うところはメンバ変数だけでなく</a:t>
            </a:r>
            <a:r>
              <a:rPr lang="ja-JP" altLang="en-US" b="1" dirty="0">
                <a:solidFill>
                  <a:srgbClr val="00B050"/>
                </a:solidFill>
              </a:rPr>
              <a:t>メンバ関数</a:t>
            </a:r>
            <a:r>
              <a:rPr lang="ja-JP" altLang="en-US" dirty="0"/>
              <a:t>を持てること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インスタンス生成時の問題点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クラスからインスタンスを生成した直後だと、</a:t>
            </a:r>
            <a:br>
              <a:rPr lang="en-US" altLang="ja-JP" dirty="0"/>
            </a:br>
            <a:r>
              <a:rPr lang="ja-JP" altLang="en-US" dirty="0">
                <a:solidFill>
                  <a:srgbClr val="FF0000"/>
                </a:solidFill>
              </a:rPr>
              <a:t>メンバ変数は初期化されていない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→　メンバ変数を使ったプログラムを記述したとき、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ja-JP" altLang="en-US" dirty="0">
                <a:solidFill>
                  <a:srgbClr val="FF0000"/>
                </a:solidFill>
              </a:rPr>
              <a:t>初期化忘れで誤動作の可能性</a:t>
            </a:r>
            <a:r>
              <a:rPr lang="ja-JP" altLang="en-US" dirty="0"/>
              <a:t>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（例）</a:t>
            </a:r>
            <a:r>
              <a:rPr lang="en-US" altLang="ja-JP" dirty="0"/>
              <a:t>Sample301</a:t>
            </a:r>
            <a:r>
              <a:rPr lang="ja-JP" altLang="en-US" dirty="0"/>
              <a:t>の</a:t>
            </a:r>
            <a:r>
              <a:rPr lang="en-US" altLang="ja-JP" dirty="0"/>
              <a:t>Car</a:t>
            </a:r>
            <a:r>
              <a:rPr lang="ja-JP" altLang="en-US" dirty="0"/>
              <a:t>クラスの</a:t>
            </a:r>
            <a:r>
              <a:rPr lang="en-US" altLang="ja-JP" dirty="0"/>
              <a:t>speed</a:t>
            </a:r>
            <a:r>
              <a:rPr lang="ja-JP" altLang="en-US" dirty="0"/>
              <a:t>メンバに</a:t>
            </a:r>
            <a:br>
              <a:rPr lang="en-US" altLang="ja-JP" dirty="0"/>
            </a:br>
            <a:r>
              <a:rPr lang="ja-JP" altLang="en-US" dirty="0"/>
              <a:t>　　　値を格納せずに</a:t>
            </a:r>
            <a:r>
              <a:rPr lang="en-US" altLang="ja-JP" dirty="0"/>
              <a:t>drive</a:t>
            </a:r>
            <a:r>
              <a:rPr lang="ja-JP" altLang="en-US" dirty="0"/>
              <a:t>関数を実行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509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コンストラクタ</a:t>
            </a:r>
            <a:r>
              <a:rPr lang="en-US" altLang="ja-JP" b="1" dirty="0">
                <a:solidFill>
                  <a:srgbClr val="FF0000"/>
                </a:solidFill>
              </a:rPr>
              <a:t>(constructor)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どのようなクラスであってもインスタンス生成時に</a:t>
            </a:r>
            <a:r>
              <a:rPr lang="ja-JP" altLang="en-US" dirty="0">
                <a:solidFill>
                  <a:srgbClr val="00B0F0"/>
                </a:solidFill>
              </a:rPr>
              <a:t>必ず実行される</a:t>
            </a:r>
            <a:r>
              <a:rPr lang="ja-JP" altLang="en-US" dirty="0"/>
              <a:t>関数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コンストラクタの中でメンバ変数の初期化処理を</a:t>
            </a:r>
            <a:br>
              <a:rPr lang="en-US" altLang="ja-JP" dirty="0"/>
            </a:br>
            <a:r>
              <a:rPr lang="ja-JP" altLang="en-US" dirty="0"/>
              <a:t>入れておけばよい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b="1" dirty="0">
                <a:solidFill>
                  <a:srgbClr val="00B050"/>
                </a:solidFill>
              </a:rPr>
              <a:t>関数名</a:t>
            </a:r>
            <a:r>
              <a:rPr lang="ja-JP" altLang="en-US" dirty="0">
                <a:solidFill>
                  <a:srgbClr val="00B050"/>
                </a:solidFill>
              </a:rPr>
              <a:t>は</a:t>
            </a:r>
            <a:r>
              <a:rPr lang="ja-JP" altLang="en-US" b="1" dirty="0">
                <a:solidFill>
                  <a:srgbClr val="00B050"/>
                </a:solidFill>
              </a:rPr>
              <a:t>クラス名</a:t>
            </a:r>
            <a:r>
              <a:rPr lang="ja-JP" altLang="en-US" dirty="0">
                <a:solidFill>
                  <a:srgbClr val="00B050"/>
                </a:solidFill>
              </a:rPr>
              <a:t>と同じ</a:t>
            </a:r>
            <a:r>
              <a:rPr lang="ja-JP" altLang="en-US" dirty="0"/>
              <a:t>にする</a:t>
            </a:r>
            <a:br>
              <a:rPr lang="en-US" altLang="ja-JP" dirty="0"/>
            </a:br>
            <a:r>
              <a:rPr lang="ja-JP" altLang="en-US" dirty="0"/>
              <a:t>例：</a:t>
            </a:r>
            <a:r>
              <a:rPr lang="en-US" altLang="ja-JP" dirty="0">
                <a:solidFill>
                  <a:srgbClr val="FF0000"/>
                </a:solidFill>
              </a:rPr>
              <a:t>Car</a:t>
            </a:r>
            <a:r>
              <a:rPr lang="ja-JP" altLang="en-US" dirty="0"/>
              <a:t>クラスのコンストラクタは　</a:t>
            </a:r>
            <a:r>
              <a:rPr lang="en-US" altLang="ja-JP" sz="4000" b="1" dirty="0">
                <a:solidFill>
                  <a:srgbClr val="FF0000"/>
                </a:solidFill>
              </a:rPr>
              <a:t>Car()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0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デストラクタ</a:t>
            </a:r>
            <a:r>
              <a:rPr lang="en-US" altLang="ja-JP" b="1" dirty="0">
                <a:solidFill>
                  <a:srgbClr val="FF0000"/>
                </a:solidFill>
              </a:rPr>
              <a:t>(destructor)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インスタンスが破棄される直前に</a:t>
            </a:r>
            <a:r>
              <a:rPr lang="ja-JP" altLang="en-US" dirty="0">
                <a:solidFill>
                  <a:srgbClr val="00B0F0"/>
                </a:solidFill>
              </a:rPr>
              <a:t>必ず実行される</a:t>
            </a:r>
            <a:r>
              <a:rPr lang="ja-JP" altLang="en-US" dirty="0"/>
              <a:t>関数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b="1" dirty="0">
                <a:solidFill>
                  <a:srgbClr val="00B050"/>
                </a:solidFill>
              </a:rPr>
              <a:t>関数名</a:t>
            </a:r>
            <a:r>
              <a:rPr lang="ja-JP" altLang="en-US" dirty="0">
                <a:solidFill>
                  <a:srgbClr val="00B050"/>
                </a:solidFill>
              </a:rPr>
              <a:t>は</a:t>
            </a:r>
            <a:r>
              <a:rPr lang="ja-JP" altLang="en-US" b="1" dirty="0">
                <a:solidFill>
                  <a:srgbClr val="00B050"/>
                </a:solidFill>
              </a:rPr>
              <a:t>クラス名の前</a:t>
            </a:r>
            <a:r>
              <a:rPr lang="ja-JP" altLang="en-US" dirty="0">
                <a:solidFill>
                  <a:srgbClr val="00B050"/>
                </a:solidFill>
              </a:rPr>
              <a:t>に</a:t>
            </a:r>
            <a:r>
              <a:rPr lang="ja-JP" altLang="en-US" b="1" dirty="0">
                <a:solidFill>
                  <a:srgbClr val="00B050"/>
                </a:solidFill>
              </a:rPr>
              <a:t>「</a:t>
            </a:r>
            <a:r>
              <a:rPr lang="en-US" altLang="ja-JP" b="1" dirty="0">
                <a:solidFill>
                  <a:srgbClr val="00B050"/>
                </a:solidFill>
              </a:rPr>
              <a:t>~</a:t>
            </a:r>
            <a:r>
              <a:rPr lang="ja-JP" altLang="en-US" b="1" dirty="0">
                <a:solidFill>
                  <a:srgbClr val="00B050"/>
                </a:solidFill>
              </a:rPr>
              <a:t>（チルダ）」</a:t>
            </a:r>
            <a:r>
              <a:rPr lang="ja-JP" altLang="en-US" dirty="0">
                <a:solidFill>
                  <a:srgbClr val="00B050"/>
                </a:solidFill>
              </a:rPr>
              <a:t>を付ける</a:t>
            </a:r>
            <a:br>
              <a:rPr lang="en-US" altLang="ja-JP" dirty="0"/>
            </a:br>
            <a:r>
              <a:rPr lang="ja-JP" altLang="en-US" dirty="0"/>
              <a:t>例：</a:t>
            </a:r>
            <a:r>
              <a:rPr lang="en-US" altLang="ja-JP" dirty="0">
                <a:solidFill>
                  <a:srgbClr val="FF0000"/>
                </a:solidFill>
              </a:rPr>
              <a:t>Car</a:t>
            </a:r>
            <a:r>
              <a:rPr lang="ja-JP" altLang="en-US" dirty="0"/>
              <a:t>クラスのデストラクタ：　</a:t>
            </a:r>
            <a:r>
              <a:rPr lang="en-US" altLang="ja-JP" sz="4000" b="1" dirty="0">
                <a:solidFill>
                  <a:srgbClr val="FF0000"/>
                </a:solidFill>
              </a:rPr>
              <a:t>~Car()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0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</a:t>
            </a:r>
            <a:r>
              <a:rPr lang="en-US" altLang="ja-JP" dirty="0" err="1"/>
              <a:t>h</a:t>
            </a:r>
            <a:r>
              <a:rPr lang="en-US" altLang="ja-JP" dirty="0"/>
              <a:t> 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Car()</a:t>
            </a:r>
            <a:r>
              <a:rPr kumimoji="1" lang="ja-JP" altLang="en-US" sz="2400" dirty="0">
                <a:solidFill>
                  <a:srgbClr val="FF0000"/>
                </a:solidFill>
              </a:rPr>
              <a:t>；      コンストラクタ</a:t>
            </a:r>
            <a:r>
              <a:rPr kumimoji="1" lang="ja-JP" altLang="en-US" sz="2400" dirty="0"/>
              <a:t>は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戻り値の型が不要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00B0F0"/>
                </a:solidFill>
              </a:rPr>
              <a:t>~Car();     </a:t>
            </a:r>
            <a:r>
              <a:rPr kumimoji="1" lang="ja-JP" altLang="en-US" sz="2400" dirty="0">
                <a:solidFill>
                  <a:srgbClr val="00B0F0"/>
                </a:solidFill>
              </a:rPr>
              <a:t>デストラクタ</a:t>
            </a:r>
            <a:r>
              <a:rPr kumimoji="1" lang="ja-JP" altLang="en-US" sz="2400" dirty="0"/>
              <a:t>は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戻り値の型が不要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6DC7A4B4-4014-727F-71CD-F9FCAD84E34A}"/>
              </a:ext>
            </a:extLst>
          </p:cNvPr>
          <p:cNvSpPr/>
          <p:nvPr/>
        </p:nvSpPr>
        <p:spPr>
          <a:xfrm flipH="1">
            <a:off x="3365237" y="3175280"/>
            <a:ext cx="522515" cy="2235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4D96C9A-F19F-26B2-3B45-D78BA5207221}"/>
              </a:ext>
            </a:extLst>
          </p:cNvPr>
          <p:cNvSpPr/>
          <p:nvPr/>
        </p:nvSpPr>
        <p:spPr>
          <a:xfrm flipH="1">
            <a:off x="3365237" y="3526983"/>
            <a:ext cx="522515" cy="2235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33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</a:t>
            </a:r>
            <a:r>
              <a:rPr lang="en-US" altLang="ja-JP" dirty="0" err="1"/>
              <a:t>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~Car();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(double speed);    </a:t>
            </a:r>
            <a:r>
              <a:rPr kumimoji="1" lang="ja-JP" altLang="en-US" sz="2400" dirty="0">
                <a:solidFill>
                  <a:srgbClr val="FF0000"/>
                </a:solidFill>
              </a:rPr>
              <a:t>セッター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getSpeed</a:t>
            </a:r>
            <a:r>
              <a:rPr kumimoji="1" lang="en-US" altLang="ja-JP" sz="2400" dirty="0">
                <a:solidFill>
                  <a:srgbClr val="00B0F0"/>
                </a:solidFill>
              </a:rPr>
              <a:t>();</a:t>
            </a:r>
            <a:r>
              <a:rPr kumimoji="1" lang="ja-JP" altLang="en-US" sz="2400" dirty="0">
                <a:solidFill>
                  <a:srgbClr val="00B0F0"/>
                </a:solidFill>
              </a:rPr>
              <a:t>　　　　　　　　　　　　　</a:t>
            </a:r>
            <a:endParaRPr kumimoji="1" lang="en-US" altLang="ja-JP" sz="2400" dirty="0">
              <a:solidFill>
                <a:srgbClr val="00B0F0"/>
              </a:solidFill>
            </a:endParaRP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00B0F0"/>
                </a:solidFill>
              </a:rPr>
              <a:t>();          </a:t>
            </a:r>
            <a:r>
              <a:rPr kumimoji="1" lang="ja-JP" altLang="en-US" sz="2400" dirty="0">
                <a:solidFill>
                  <a:srgbClr val="00B0F0"/>
                </a:solidFill>
              </a:rPr>
              <a:t>ゲッター</a:t>
            </a:r>
            <a:endParaRPr kumimoji="1" lang="en-US" altLang="ja-JP" sz="2400" dirty="0">
              <a:solidFill>
                <a:srgbClr val="00B0F0"/>
              </a:solidFill>
            </a:endParaRP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6DC7A4B4-4014-727F-71CD-F9FCAD84E34A}"/>
              </a:ext>
            </a:extLst>
          </p:cNvPr>
          <p:cNvSpPr/>
          <p:nvPr/>
        </p:nvSpPr>
        <p:spPr>
          <a:xfrm flipH="1">
            <a:off x="7345566" y="3921214"/>
            <a:ext cx="522515" cy="2235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4D96C9A-F19F-26B2-3B45-D78BA5207221}"/>
              </a:ext>
            </a:extLst>
          </p:cNvPr>
          <p:cNvSpPr/>
          <p:nvPr/>
        </p:nvSpPr>
        <p:spPr>
          <a:xfrm flipH="1">
            <a:off x="5513293" y="4260245"/>
            <a:ext cx="2354786" cy="19521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B7092202-9B44-4200-8FF3-E7933800FBDE}"/>
              </a:ext>
            </a:extLst>
          </p:cNvPr>
          <p:cNvSpPr/>
          <p:nvPr/>
        </p:nvSpPr>
        <p:spPr>
          <a:xfrm flipH="1">
            <a:off x="6096000" y="4666459"/>
            <a:ext cx="1772079" cy="19521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96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car.h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メンバ変数の初期値を設定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br>
              <a:rPr kumimoji="1" lang="en-US" altLang="ja-JP" sz="2400" dirty="0"/>
            </a:br>
            <a:r>
              <a:rPr kumimoji="1" lang="en-US" altLang="ja-JP" sz="2400" dirty="0"/>
              <a:t>Car::</a:t>
            </a:r>
            <a:r>
              <a:rPr kumimoji="1" lang="en-US" altLang="ja-JP" sz="2400" dirty="0">
                <a:solidFill>
                  <a:srgbClr val="FF0000"/>
                </a:solidFill>
              </a:rPr>
              <a:t>Car() </a:t>
            </a:r>
            <a:r>
              <a:rPr kumimoji="1" lang="en-US" altLang="ja-JP" sz="2400" dirty="0"/>
              <a:t>: </a:t>
            </a:r>
            <a:r>
              <a:rPr kumimoji="1" lang="en-US" altLang="ja-JP" sz="2400" b="1" dirty="0" err="1">
                <a:solidFill>
                  <a:srgbClr val="00B050"/>
                </a:solidFill>
              </a:rPr>
              <a:t>m_speed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(0), </a:t>
            </a:r>
            <a:r>
              <a:rPr kumimoji="1" lang="en-US" altLang="ja-JP" sz="2400" b="1" dirty="0" err="1">
                <a:solidFill>
                  <a:srgbClr val="00B050"/>
                </a:solidFill>
              </a:rPr>
              <a:t>m_migration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(0)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“Car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Car::</a:t>
            </a:r>
            <a:r>
              <a:rPr kumimoji="1" lang="en-US" altLang="ja-JP" sz="2400" dirty="0">
                <a:solidFill>
                  <a:srgbClr val="00B0F0"/>
                </a:solidFill>
              </a:rPr>
              <a:t>~Car()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“Car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Car::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 = speed;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1985C5EA-88D2-9460-E5B6-6AE403476821}"/>
              </a:ext>
            </a:extLst>
          </p:cNvPr>
          <p:cNvSpPr/>
          <p:nvPr/>
        </p:nvSpPr>
        <p:spPr>
          <a:xfrm rot="17364440" flipH="1">
            <a:off x="7063031" y="3009747"/>
            <a:ext cx="522515" cy="2235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C5778E2-CAB7-0A13-D11B-2474FE648ED2}"/>
              </a:ext>
            </a:extLst>
          </p:cNvPr>
          <p:cNvSpPr/>
          <p:nvPr/>
        </p:nvSpPr>
        <p:spPr>
          <a:xfrm rot="19762478" flipH="1">
            <a:off x="5694802" y="2975375"/>
            <a:ext cx="869814" cy="2262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54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#include “</a:t>
            </a:r>
            <a:r>
              <a:rPr kumimoji="1" lang="en-US" altLang="ja-JP" dirty="0" err="1"/>
              <a:t>car.h</a:t>
            </a:r>
            <a:r>
              <a:rPr kumimoji="1" lang="en-US" altLang="ja-JP" dirty="0"/>
              <a:t>”</a:t>
            </a:r>
          </a:p>
          <a:p>
            <a:r>
              <a:rPr kumimoji="1" lang="en-US" altLang="ja-JP" dirty="0"/>
              <a:t>#include &lt;iostream&gt; </a:t>
            </a:r>
            <a:r>
              <a:rPr kumimoji="1" lang="ja-JP" altLang="en-US" dirty="0"/>
              <a:t>　　　</a:t>
            </a:r>
            <a:endParaRPr kumimoji="1" lang="en-US" altLang="ja-JP" dirty="0"/>
          </a:p>
          <a:p>
            <a:r>
              <a:rPr kumimoji="1" lang="en-US" altLang="ja-JP" dirty="0"/>
              <a:t>using namespace std;</a:t>
            </a:r>
            <a:br>
              <a:rPr kumimoji="1" lang="en-US" altLang="ja-JP" dirty="0"/>
            </a:br>
            <a:br>
              <a:rPr kumimoji="1" lang="en-US" altLang="ja-JP" sz="2000" dirty="0"/>
            </a:br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>
                <a:solidFill>
                  <a:srgbClr val="FF0000"/>
                </a:solidFill>
              </a:rPr>
              <a:t>Car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kuruma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　　　　</a:t>
            </a:r>
            <a:r>
              <a:rPr kumimoji="1" lang="ja-JP" altLang="en-US" sz="2400" dirty="0">
                <a:solidFill>
                  <a:srgbClr val="FF0000"/>
                </a:solidFill>
              </a:rPr>
              <a:t>コンストラクタ</a:t>
            </a:r>
            <a:r>
              <a:rPr kumimoji="1" lang="ja-JP" altLang="en-US" sz="2400" dirty="0"/>
              <a:t>の実行（インスタンス生成）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kuruma.drive</a:t>
            </a:r>
            <a:r>
              <a:rPr kumimoji="1" lang="en-US" altLang="ja-JP" sz="2400" dirty="0"/>
              <a:t>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kuruma.drive</a:t>
            </a:r>
            <a:r>
              <a:rPr kumimoji="1" lang="en-US" altLang="ja-JP" sz="2400" dirty="0"/>
              <a:t>(2.0);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総走行距離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kuruma.getMigration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>
                <a:solidFill>
                  <a:srgbClr val="00B0F0"/>
                </a:solidFill>
              </a:rPr>
              <a:t>return</a:t>
            </a:r>
            <a:r>
              <a:rPr kumimoji="1" lang="en-US" altLang="ja-JP" sz="2400" dirty="0"/>
              <a:t> 0;</a:t>
            </a:r>
            <a:r>
              <a:rPr kumimoji="1" lang="ja-JP" altLang="en-US" sz="2400" dirty="0"/>
              <a:t>　　　　</a:t>
            </a:r>
            <a:r>
              <a:rPr kumimoji="1" lang="ja-JP" altLang="en-US" sz="2400" dirty="0">
                <a:solidFill>
                  <a:srgbClr val="00B0F0"/>
                </a:solidFill>
              </a:rPr>
              <a:t>デストラクタ</a:t>
            </a:r>
            <a:r>
              <a:rPr kumimoji="1" lang="ja-JP" altLang="en-US" sz="2400" dirty="0"/>
              <a:t>の実行（インスタンス破棄）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A1F8986-8140-8673-2E8E-D8BBE8956806}"/>
              </a:ext>
            </a:extLst>
          </p:cNvPr>
          <p:cNvSpPr/>
          <p:nvPr/>
        </p:nvSpPr>
        <p:spPr>
          <a:xfrm flipH="1">
            <a:off x="4130587" y="3576131"/>
            <a:ext cx="522515" cy="2235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3D61C6B-5DBA-5E60-FEDD-12A9E972BF07}"/>
              </a:ext>
            </a:extLst>
          </p:cNvPr>
          <p:cNvSpPr/>
          <p:nvPr/>
        </p:nvSpPr>
        <p:spPr>
          <a:xfrm flipH="1">
            <a:off x="3796331" y="5738326"/>
            <a:ext cx="522515" cy="2235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200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#include “</a:t>
            </a:r>
            <a:r>
              <a:rPr kumimoji="1" lang="en-US" altLang="ja-JP" dirty="0" err="1"/>
              <a:t>car.h</a:t>
            </a:r>
            <a:r>
              <a:rPr kumimoji="1" lang="en-US" altLang="ja-JP" dirty="0"/>
              <a:t>”</a:t>
            </a:r>
          </a:p>
          <a:p>
            <a:r>
              <a:rPr kumimoji="1" lang="en-US" altLang="ja-JP" dirty="0"/>
              <a:t>#include &lt;iostream&gt; </a:t>
            </a:r>
            <a:r>
              <a:rPr kumimoji="1" lang="ja-JP" altLang="en-US" dirty="0"/>
              <a:t>　　　</a:t>
            </a:r>
            <a:endParaRPr kumimoji="1" lang="en-US" altLang="ja-JP" dirty="0"/>
          </a:p>
          <a:p>
            <a:r>
              <a:rPr kumimoji="1" lang="en-US" altLang="ja-JP" dirty="0"/>
              <a:t>using namespace std;</a:t>
            </a:r>
            <a:br>
              <a:rPr kumimoji="1" lang="en-US" altLang="ja-JP" dirty="0"/>
            </a:br>
            <a:br>
              <a:rPr kumimoji="1" lang="en-US" altLang="ja-JP" sz="2000" dirty="0"/>
            </a:br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>
                <a:solidFill>
                  <a:srgbClr val="FF0000"/>
                </a:solidFill>
              </a:rPr>
              <a:t>Car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kuruma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　　　　</a:t>
            </a:r>
            <a:r>
              <a:rPr kumimoji="1" lang="ja-JP" altLang="en-US" sz="2400" dirty="0">
                <a:solidFill>
                  <a:srgbClr val="FF0000"/>
                </a:solidFill>
              </a:rPr>
              <a:t>コンストラクタ</a:t>
            </a:r>
            <a:r>
              <a:rPr kumimoji="1" lang="ja-JP" altLang="en-US" sz="2400" dirty="0"/>
              <a:t>の実行（インスタンス生成）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kuruma.drive</a:t>
            </a:r>
            <a:r>
              <a:rPr kumimoji="1" lang="en-US" altLang="ja-JP" sz="2400" dirty="0"/>
              <a:t>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kuruma.drive</a:t>
            </a:r>
            <a:r>
              <a:rPr kumimoji="1" lang="en-US" altLang="ja-JP" sz="2400" dirty="0"/>
              <a:t>(2.0);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総走行距離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kuruma.getMigration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>
                <a:solidFill>
                  <a:srgbClr val="00B0F0"/>
                </a:solidFill>
              </a:rPr>
              <a:t>return</a:t>
            </a:r>
            <a:r>
              <a:rPr kumimoji="1" lang="en-US" altLang="ja-JP" sz="2400" dirty="0"/>
              <a:t> 0;</a:t>
            </a:r>
            <a:r>
              <a:rPr kumimoji="1" lang="ja-JP" altLang="en-US" sz="2400" dirty="0"/>
              <a:t>　　　　</a:t>
            </a:r>
            <a:r>
              <a:rPr kumimoji="1" lang="ja-JP" altLang="en-US" sz="2400" dirty="0">
                <a:solidFill>
                  <a:srgbClr val="00B0F0"/>
                </a:solidFill>
              </a:rPr>
              <a:t>デストラクタ</a:t>
            </a:r>
            <a:r>
              <a:rPr kumimoji="1" lang="ja-JP" altLang="en-US" sz="2400" dirty="0"/>
              <a:t>の実行（インスタンス破棄）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A1F8986-8140-8673-2E8E-D8BBE8956806}"/>
              </a:ext>
            </a:extLst>
          </p:cNvPr>
          <p:cNvSpPr/>
          <p:nvPr/>
        </p:nvSpPr>
        <p:spPr>
          <a:xfrm flipH="1">
            <a:off x="4130587" y="3576131"/>
            <a:ext cx="522515" cy="2235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3D61C6B-5DBA-5E60-FEDD-12A9E972BF07}"/>
              </a:ext>
            </a:extLst>
          </p:cNvPr>
          <p:cNvSpPr/>
          <p:nvPr/>
        </p:nvSpPr>
        <p:spPr>
          <a:xfrm flipH="1">
            <a:off x="3796331" y="5738326"/>
            <a:ext cx="522515" cy="2235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07B9CF-2F41-4C7D-BAF3-A13C821E9077}"/>
              </a:ext>
            </a:extLst>
          </p:cNvPr>
          <p:cNvSpPr txBox="1"/>
          <p:nvPr/>
        </p:nvSpPr>
        <p:spPr>
          <a:xfrm>
            <a:off x="3869329" y="2338777"/>
            <a:ext cx="7865704" cy="9541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クラスのインスタンス</a:t>
            </a:r>
            <a:r>
              <a:rPr kumimoji="1" lang="en-US" altLang="ja-JP" sz="2800" dirty="0" err="1"/>
              <a:t>kuruma</a:t>
            </a:r>
            <a:r>
              <a:rPr kumimoji="1" lang="ja-JP" altLang="en-US" sz="2800" dirty="0"/>
              <a:t>が生成された</a:t>
            </a:r>
            <a:endParaRPr kumimoji="1" lang="en-US" altLang="ja-JP" sz="2800" dirty="0"/>
          </a:p>
          <a:p>
            <a:r>
              <a:rPr kumimoji="1" lang="ja-JP" altLang="en-US" sz="2800" dirty="0"/>
              <a:t>時点で</a:t>
            </a:r>
            <a:r>
              <a:rPr kumimoji="1" lang="ja-JP" altLang="en-US" sz="2800" dirty="0">
                <a:solidFill>
                  <a:srgbClr val="00B0F0"/>
                </a:solidFill>
              </a:rPr>
              <a:t>自動的にコンストラクタ</a:t>
            </a:r>
            <a:r>
              <a:rPr kumimoji="1" lang="en-US" altLang="ja-JP" sz="2800" dirty="0">
                <a:solidFill>
                  <a:srgbClr val="00B0F0"/>
                </a:solidFill>
              </a:rPr>
              <a:t>Car()</a:t>
            </a:r>
            <a:r>
              <a:rPr kumimoji="1" lang="ja-JP" altLang="en-US" sz="2800" dirty="0">
                <a:solidFill>
                  <a:srgbClr val="00B0F0"/>
                </a:solidFill>
              </a:rPr>
              <a:t>が実行</a:t>
            </a:r>
          </a:p>
        </p:txBody>
      </p:sp>
    </p:spTree>
    <p:extLst>
      <p:ext uri="{BB962C8B-B14F-4D97-AF65-F5344CB8AC3E}">
        <p14:creationId xmlns:p14="http://schemas.microsoft.com/office/powerpoint/2010/main" val="35437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#include “</a:t>
            </a:r>
            <a:r>
              <a:rPr kumimoji="1" lang="en-US" altLang="ja-JP" dirty="0" err="1"/>
              <a:t>car.h</a:t>
            </a:r>
            <a:r>
              <a:rPr kumimoji="1" lang="en-US" altLang="ja-JP" dirty="0"/>
              <a:t>”</a:t>
            </a:r>
          </a:p>
          <a:p>
            <a:r>
              <a:rPr kumimoji="1" lang="en-US" altLang="ja-JP" dirty="0"/>
              <a:t>#include &lt;iostream&gt; </a:t>
            </a:r>
            <a:r>
              <a:rPr kumimoji="1" lang="ja-JP" altLang="en-US" dirty="0"/>
              <a:t>　　　</a:t>
            </a:r>
            <a:endParaRPr kumimoji="1" lang="en-US" altLang="ja-JP" dirty="0"/>
          </a:p>
          <a:p>
            <a:r>
              <a:rPr kumimoji="1" lang="en-US" altLang="ja-JP" dirty="0"/>
              <a:t>using namespace std;</a:t>
            </a:r>
            <a:br>
              <a:rPr kumimoji="1" lang="en-US" altLang="ja-JP" dirty="0"/>
            </a:br>
            <a:br>
              <a:rPr kumimoji="1" lang="en-US" altLang="ja-JP" sz="2000" dirty="0"/>
            </a:br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>
                <a:solidFill>
                  <a:srgbClr val="FF0000"/>
                </a:solidFill>
              </a:rPr>
              <a:t>Car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kuruma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　　　　</a:t>
            </a:r>
            <a:r>
              <a:rPr kumimoji="1" lang="ja-JP" altLang="en-US" sz="2400" dirty="0">
                <a:solidFill>
                  <a:srgbClr val="FF0000"/>
                </a:solidFill>
              </a:rPr>
              <a:t>コンストラクタ</a:t>
            </a:r>
            <a:r>
              <a:rPr kumimoji="1" lang="ja-JP" altLang="en-US" sz="2400" dirty="0"/>
              <a:t>の実行（インスタンス生成）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kuruma.drive</a:t>
            </a:r>
            <a:r>
              <a:rPr kumimoji="1" lang="en-US" altLang="ja-JP" sz="2400" dirty="0"/>
              <a:t>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kuruma.drive</a:t>
            </a:r>
            <a:r>
              <a:rPr kumimoji="1" lang="en-US" altLang="ja-JP" sz="2400" dirty="0"/>
              <a:t>(2.0);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総走行距離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kuruma.getMigration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>
                <a:solidFill>
                  <a:srgbClr val="00B0F0"/>
                </a:solidFill>
              </a:rPr>
              <a:t>return</a:t>
            </a:r>
            <a:r>
              <a:rPr kumimoji="1" lang="en-US" altLang="ja-JP" sz="2400" dirty="0"/>
              <a:t> 0;</a:t>
            </a:r>
            <a:r>
              <a:rPr kumimoji="1" lang="ja-JP" altLang="en-US" sz="2400" dirty="0"/>
              <a:t>　　　　</a:t>
            </a:r>
            <a:r>
              <a:rPr kumimoji="1" lang="ja-JP" altLang="en-US" sz="2400" dirty="0">
                <a:solidFill>
                  <a:srgbClr val="00B0F0"/>
                </a:solidFill>
              </a:rPr>
              <a:t>デストラクタ</a:t>
            </a:r>
            <a:r>
              <a:rPr kumimoji="1" lang="ja-JP" altLang="en-US" sz="2400" dirty="0"/>
              <a:t>の実行（インスタンス破棄）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A1F8986-8140-8673-2E8E-D8BBE8956806}"/>
              </a:ext>
            </a:extLst>
          </p:cNvPr>
          <p:cNvSpPr/>
          <p:nvPr/>
        </p:nvSpPr>
        <p:spPr>
          <a:xfrm flipH="1">
            <a:off x="4130587" y="3576131"/>
            <a:ext cx="522515" cy="2235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3D61C6B-5DBA-5E60-FEDD-12A9E972BF07}"/>
              </a:ext>
            </a:extLst>
          </p:cNvPr>
          <p:cNvSpPr/>
          <p:nvPr/>
        </p:nvSpPr>
        <p:spPr>
          <a:xfrm flipH="1">
            <a:off x="3796331" y="5738326"/>
            <a:ext cx="522515" cy="2235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07B9CF-2F41-4C7D-BAF3-A13C821E9077}"/>
              </a:ext>
            </a:extLst>
          </p:cNvPr>
          <p:cNvSpPr txBox="1"/>
          <p:nvPr/>
        </p:nvSpPr>
        <p:spPr>
          <a:xfrm>
            <a:off x="3796331" y="3096693"/>
            <a:ext cx="7865704" cy="224676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00B050"/>
                </a:solidFill>
              </a:rPr>
              <a:t>return</a:t>
            </a:r>
            <a:r>
              <a:rPr kumimoji="1" lang="ja-JP" altLang="en-US" sz="2800" dirty="0">
                <a:solidFill>
                  <a:srgbClr val="00B050"/>
                </a:solidFill>
              </a:rPr>
              <a:t>文は関数の処理を終わらせる命令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800" dirty="0"/>
              <a:t>インスタンス</a:t>
            </a:r>
            <a:r>
              <a:rPr kumimoji="1" lang="en-US" altLang="ja-JP" sz="2800" dirty="0" err="1"/>
              <a:t>kuruma</a:t>
            </a:r>
            <a:r>
              <a:rPr kumimoji="1" lang="ja-JP" altLang="en-US" sz="2800" dirty="0"/>
              <a:t>は、</a:t>
            </a:r>
            <a:r>
              <a:rPr kumimoji="1" lang="en-US" altLang="ja-JP" sz="2800" dirty="0"/>
              <a:t>main</a:t>
            </a:r>
            <a:r>
              <a:rPr kumimoji="1" lang="ja-JP" altLang="en-US" sz="2800" dirty="0"/>
              <a:t>関数の中で生成</a:t>
            </a:r>
            <a:endParaRPr kumimoji="1" lang="en-US" altLang="ja-JP" sz="2800" dirty="0"/>
          </a:p>
          <a:p>
            <a:r>
              <a:rPr kumimoji="1" lang="ja-JP" altLang="en-US" sz="2800" dirty="0"/>
              <a:t>されたので、</a:t>
            </a:r>
            <a:r>
              <a:rPr kumimoji="1" lang="en-US" altLang="ja-JP" sz="2800" dirty="0">
                <a:solidFill>
                  <a:srgbClr val="FF0000"/>
                </a:solidFill>
              </a:rPr>
              <a:t>main</a:t>
            </a:r>
            <a:r>
              <a:rPr kumimoji="1" lang="ja-JP" altLang="en-US" sz="2800" dirty="0">
                <a:solidFill>
                  <a:srgbClr val="FF0000"/>
                </a:solidFill>
              </a:rPr>
              <a:t>関数が終了した時点で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en-US" altLang="ja-JP" sz="2800" dirty="0" err="1">
                <a:solidFill>
                  <a:srgbClr val="FF0000"/>
                </a:solidFill>
              </a:rPr>
              <a:t>kuruma</a:t>
            </a:r>
            <a:r>
              <a:rPr kumimoji="1" lang="ja-JP" altLang="en-US" sz="2800" dirty="0">
                <a:solidFill>
                  <a:srgbClr val="FF0000"/>
                </a:solidFill>
              </a:rPr>
              <a:t>インスタンスが消去</a:t>
            </a:r>
            <a:r>
              <a:rPr kumimoji="1" lang="ja-JP" altLang="en-US" sz="2800" dirty="0"/>
              <a:t>され、</a:t>
            </a:r>
            <a:br>
              <a:rPr kumimoji="1" lang="en-US" altLang="ja-JP" sz="2800" dirty="0"/>
            </a:br>
            <a:r>
              <a:rPr kumimoji="1" lang="ja-JP" altLang="en-US" sz="2800" dirty="0">
                <a:solidFill>
                  <a:srgbClr val="00B0F0"/>
                </a:solidFill>
              </a:rPr>
              <a:t>デストラクタ</a:t>
            </a:r>
            <a:r>
              <a:rPr kumimoji="1" lang="en-US" altLang="ja-JP" sz="2800" dirty="0">
                <a:solidFill>
                  <a:srgbClr val="00B0F0"/>
                </a:solidFill>
              </a:rPr>
              <a:t>~Car()</a:t>
            </a:r>
            <a:r>
              <a:rPr kumimoji="1" lang="ja-JP" altLang="en-US" sz="2800" dirty="0">
                <a:solidFill>
                  <a:srgbClr val="00B0F0"/>
                </a:solidFill>
              </a:rPr>
              <a:t>が自動的に実行</a:t>
            </a:r>
            <a:r>
              <a:rPr kumimoji="1" lang="ja-JP" altLang="en-US" sz="2800" dirty="0"/>
              <a:t>される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545015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/>
              <a:t>まとめ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1"/>
            <a:r>
              <a:rPr lang="ja-JP" altLang="en-US" b="1" dirty="0">
                <a:solidFill>
                  <a:srgbClr val="FF0000"/>
                </a:solidFill>
              </a:rPr>
              <a:t>コンストラクタ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インスタンスが生成される際に必ず実行される関数</a:t>
            </a:r>
            <a:br>
              <a:rPr lang="en-US" altLang="ja-JP" dirty="0"/>
            </a:br>
            <a:r>
              <a:rPr lang="ja-JP" altLang="en-US" dirty="0"/>
              <a:t>関数名はクラス名と同じになる</a:t>
            </a:r>
            <a:br>
              <a:rPr lang="en-US" altLang="ja-JP" dirty="0"/>
            </a:br>
            <a:r>
              <a:rPr lang="ja-JP" altLang="en-US" dirty="0"/>
              <a:t>メンバ変数の初期化を行うことができる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B0F0"/>
                </a:solidFill>
              </a:rPr>
              <a:t>デストラクタ</a:t>
            </a:r>
            <a:br>
              <a:rPr lang="en-US" altLang="ja-JP" dirty="0"/>
            </a:br>
            <a:r>
              <a:rPr lang="ja-JP" altLang="en-US" dirty="0"/>
              <a:t>インスタンスが消去される際に必ず実行される関数</a:t>
            </a:r>
            <a:br>
              <a:rPr lang="en-US" altLang="ja-JP" dirty="0"/>
            </a:br>
            <a:r>
              <a:rPr lang="ja-JP" altLang="en-US" dirty="0"/>
              <a:t>関数名はクラス名の前に「～（チルダ）」がつく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72052C-3250-4025-95A5-46C68DAC31FF}"/>
              </a:ext>
            </a:extLst>
          </p:cNvPr>
          <p:cNvSpPr txBox="1"/>
          <p:nvPr/>
        </p:nvSpPr>
        <p:spPr>
          <a:xfrm>
            <a:off x="1461739" y="6063961"/>
            <a:ext cx="979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ただし、どちらも省略可能で、なくてもよい場合もある</a:t>
            </a:r>
          </a:p>
        </p:txBody>
      </p:sp>
    </p:spTree>
    <p:extLst>
      <p:ext uri="{BB962C8B-B14F-4D97-AF65-F5344CB8AC3E}">
        <p14:creationId xmlns:p14="http://schemas.microsoft.com/office/powerpoint/2010/main" val="67328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クラスの定義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#pragma once</a:t>
            </a:r>
            <a:r>
              <a:rPr kumimoji="1" lang="ja-JP" altLang="en-US" sz="3200" dirty="0">
                <a:solidFill>
                  <a:srgbClr val="00B0F0"/>
                </a:solidFill>
              </a:rPr>
              <a:t>　　　　　　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/>
              <a:t>　　　　　　　　　　　</a:t>
            </a:r>
            <a:r>
              <a:rPr kumimoji="1" lang="ja-JP" altLang="en-US" sz="3200" dirty="0">
                <a:solidFill>
                  <a:srgbClr val="FF00FF"/>
                </a:solidFill>
              </a:rPr>
              <a:t>クラス名（</a:t>
            </a:r>
            <a:r>
              <a:rPr kumimoji="1" lang="ja-JP" altLang="en-US" sz="2800" dirty="0">
                <a:solidFill>
                  <a:srgbClr val="FF00FF"/>
                </a:solidFill>
              </a:rPr>
              <a:t>先頭は大文字にするのが一般的</a:t>
            </a:r>
            <a:r>
              <a:rPr kumimoji="1" lang="ja-JP" altLang="en-US" sz="3200" dirty="0">
                <a:solidFill>
                  <a:srgbClr val="FF00FF"/>
                </a:solidFill>
              </a:rPr>
              <a:t>）</a:t>
            </a:r>
            <a:endParaRPr kumimoji="1" lang="en-US" altLang="ja-JP" sz="3200" dirty="0"/>
          </a:p>
          <a:p>
            <a:r>
              <a:rPr kumimoji="1" lang="en-US" altLang="ja-JP" sz="3200" dirty="0"/>
              <a:t>class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{</a:t>
            </a:r>
            <a:r>
              <a:rPr kumimoji="1" lang="ja-JP" altLang="en-US" sz="3200" dirty="0"/>
              <a:t>　　　</a:t>
            </a:r>
            <a:endParaRPr kumimoji="1" lang="en-US" altLang="ja-JP" sz="3200" dirty="0">
              <a:solidFill>
                <a:srgbClr val="FF00FF"/>
              </a:solidFill>
            </a:endParaRPr>
          </a:p>
          <a:p>
            <a:r>
              <a:rPr kumimoji="1" lang="en-US" altLang="ja-JP" sz="3200" dirty="0"/>
              <a:t>public:</a:t>
            </a:r>
          </a:p>
          <a:p>
            <a:r>
              <a:rPr kumimoji="1" lang="en-US" altLang="ja-JP" sz="3200" dirty="0"/>
              <a:t>    double speed; 							//</a:t>
            </a:r>
            <a:r>
              <a:rPr kumimoji="1" lang="ja-JP" altLang="en-US" sz="3200" dirty="0"/>
              <a:t>メンバ変数</a:t>
            </a:r>
            <a:endParaRPr kumimoji="1" lang="en-US" altLang="ja-JP" sz="3200" dirty="0"/>
          </a:p>
          <a:p>
            <a:r>
              <a:rPr kumimoji="1" lang="en-US" altLang="ja-JP" sz="3200" dirty="0"/>
              <a:t>    void drive(double hour);	//</a:t>
            </a:r>
            <a:r>
              <a:rPr kumimoji="1" lang="ja-JP" altLang="en-US" sz="3200" dirty="0"/>
              <a:t>メンバ関数</a:t>
            </a:r>
            <a:endParaRPr kumimoji="1" lang="en-US" altLang="ja-JP" sz="3200" dirty="0"/>
          </a:p>
          <a:p>
            <a:r>
              <a:rPr kumimoji="1" lang="en-US" altLang="ja-JP" sz="3200" dirty="0"/>
              <a:t>};</a:t>
            </a:r>
            <a:endParaRPr kumimoji="1" lang="ja-JP" altLang="en-US" sz="32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4DBC2F9F-9482-0FEE-B61B-1A53300B41DB}"/>
              </a:ext>
            </a:extLst>
          </p:cNvPr>
          <p:cNvSpPr/>
          <p:nvPr/>
        </p:nvSpPr>
        <p:spPr>
          <a:xfrm rot="20361421" flipH="1">
            <a:off x="3336051" y="2675961"/>
            <a:ext cx="723482" cy="43149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094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子クラスでも使用する</a:t>
            </a:r>
            <a:r>
              <a:rPr lang="ja-JP" altLang="en-US" dirty="0">
                <a:solidFill>
                  <a:srgbClr val="FF00FF"/>
                </a:solidFill>
              </a:rPr>
              <a:t>必要最低限のメンバを定義</a:t>
            </a:r>
            <a:r>
              <a:rPr lang="ja-JP" altLang="en-US" dirty="0"/>
              <a:t>しておき、子クラスで使用しないものは定義しない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br>
              <a:rPr lang="en-US" altLang="ja-JP" b="1" dirty="0">
                <a:solidFill>
                  <a:srgbClr val="00B0F0"/>
                </a:solidFill>
              </a:rPr>
            </a:br>
            <a:r>
              <a:rPr lang="ja-JP" altLang="en-US" dirty="0"/>
              <a:t>継承したメンバ以外に、子クラスで必要な</a:t>
            </a:r>
            <a:br>
              <a:rPr lang="en-US" altLang="ja-JP" dirty="0"/>
            </a:br>
            <a:r>
              <a:rPr lang="ja-JP" altLang="en-US" dirty="0">
                <a:solidFill>
                  <a:srgbClr val="00B050"/>
                </a:solidFill>
              </a:rPr>
              <a:t>メンバを追加定義して親クラスから機能を拡張</a:t>
            </a:r>
            <a:br>
              <a:rPr lang="en-US" altLang="ja-JP" dirty="0">
                <a:solidFill>
                  <a:srgbClr val="00B050"/>
                </a:solidFill>
              </a:rPr>
            </a:br>
            <a:r>
              <a:rPr lang="ja-JP" altLang="en-US" dirty="0"/>
              <a:t>していく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415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404141"/>
          </a:xfrm>
        </p:spPr>
        <p:txBody>
          <a:bodyPr>
            <a:normAutofit/>
          </a:bodyPr>
          <a:lstStyle/>
          <a:p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5AF336-A1EB-2594-C1A7-05227230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67574" y="1692611"/>
            <a:ext cx="2971160" cy="198041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0FF1D9-596E-CE38-B853-CBC3CC22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00" y="1905673"/>
            <a:ext cx="3398652" cy="138227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048786-7C6D-7607-7DC8-8D7CB02F8186}"/>
              </a:ext>
            </a:extLst>
          </p:cNvPr>
          <p:cNvSpPr txBox="1"/>
          <p:nvPr/>
        </p:nvSpPr>
        <p:spPr>
          <a:xfrm>
            <a:off x="1811800" y="1214367"/>
            <a:ext cx="2685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親クラス：</a:t>
            </a:r>
            <a:r>
              <a:rPr kumimoji="1" lang="en-US" altLang="ja-JP" sz="3200" dirty="0"/>
              <a:t>Car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237704-13F3-D25D-C103-3515EAFC8AF3}"/>
              </a:ext>
            </a:extLst>
          </p:cNvPr>
          <p:cNvSpPr txBox="1"/>
          <p:nvPr/>
        </p:nvSpPr>
        <p:spPr>
          <a:xfrm>
            <a:off x="6889606" y="1107836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子クラス：</a:t>
            </a:r>
            <a:r>
              <a:rPr kumimoji="1" lang="en-US" altLang="ja-JP" sz="3200" dirty="0"/>
              <a:t>Ambulance</a:t>
            </a:r>
            <a:endParaRPr kumimoji="1" lang="ja-JP" altLang="en-US" sz="32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8CD937B-7BC4-DE29-29B9-86157576D5C6}"/>
              </a:ext>
            </a:extLst>
          </p:cNvPr>
          <p:cNvSpPr/>
          <p:nvPr/>
        </p:nvSpPr>
        <p:spPr>
          <a:xfrm>
            <a:off x="5369668" y="2158382"/>
            <a:ext cx="1982841" cy="617706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47D68A-61D9-AE07-D658-EE7120C54C4C}"/>
              </a:ext>
            </a:extLst>
          </p:cNvPr>
          <p:cNvSpPr txBox="1"/>
          <p:nvPr/>
        </p:nvSpPr>
        <p:spPr>
          <a:xfrm>
            <a:off x="5767403" y="170787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継承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D014CF-E33E-1466-3DF5-4170E0BBABA4}"/>
              </a:ext>
            </a:extLst>
          </p:cNvPr>
          <p:cNvSpPr txBox="1"/>
          <p:nvPr/>
        </p:nvSpPr>
        <p:spPr>
          <a:xfrm>
            <a:off x="1167999" y="3757906"/>
            <a:ext cx="103861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親クラスで</a:t>
            </a:r>
            <a:r>
              <a:rPr kumimoji="1" lang="en-US" altLang="ja-JP" sz="3600" dirty="0">
                <a:solidFill>
                  <a:srgbClr val="00B0F0"/>
                </a:solidFill>
              </a:rPr>
              <a:t>public</a:t>
            </a:r>
            <a:r>
              <a:rPr kumimoji="1" lang="ja-JP" altLang="en-US" sz="3600" dirty="0"/>
              <a:t>として定義された変数や関数は</a:t>
            </a:r>
            <a:endParaRPr kumimoji="1" lang="en-US" altLang="ja-JP" sz="3600" dirty="0"/>
          </a:p>
          <a:p>
            <a:r>
              <a:rPr kumimoji="1" lang="ja-JP" altLang="en-US" sz="3600" dirty="0"/>
              <a:t>子クラスに引き継がれるため定義しなくてよい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en-US" altLang="ja-JP" sz="3600" dirty="0">
                <a:solidFill>
                  <a:srgbClr val="FF0000"/>
                </a:solidFill>
              </a:rPr>
              <a:t>private</a:t>
            </a:r>
            <a:r>
              <a:rPr kumimoji="1" lang="ja-JP" altLang="en-US" sz="3600" dirty="0"/>
              <a:t>で定義されたものは子クラスで使用不可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#pragma once</a:t>
            </a:r>
          </a:p>
          <a:p>
            <a:r>
              <a:rPr kumimoji="1" lang="en-US" altLang="ja-JP" sz="2800" dirty="0"/>
              <a:t>#include “</a:t>
            </a:r>
            <a:r>
              <a:rPr kumimoji="1" lang="en-US" altLang="ja-JP" sz="2800" dirty="0" err="1"/>
              <a:t>car.h</a:t>
            </a:r>
            <a:r>
              <a:rPr kumimoji="1" lang="en-US" altLang="ja-JP" sz="2800" dirty="0"/>
              <a:t>”</a:t>
            </a:r>
            <a:r>
              <a:rPr kumimoji="1" lang="ja-JP" altLang="en-US" sz="2800" dirty="0"/>
              <a:t>　　　　　　</a:t>
            </a: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FF0000"/>
                </a:solidFill>
              </a:rPr>
              <a:t>class </a:t>
            </a:r>
            <a:r>
              <a:rPr kumimoji="1" lang="en-US" altLang="ja-JP" sz="2800" dirty="0">
                <a:solidFill>
                  <a:srgbClr val="00B050"/>
                </a:solidFill>
              </a:rPr>
              <a:t>Ambulance</a:t>
            </a:r>
            <a:r>
              <a:rPr kumimoji="1" lang="en-US" altLang="ja-JP" sz="2800" dirty="0">
                <a:solidFill>
                  <a:srgbClr val="FF0000"/>
                </a:solidFill>
              </a:rPr>
              <a:t>: public </a:t>
            </a:r>
            <a:r>
              <a:rPr kumimoji="1" lang="en-US" altLang="ja-JP" sz="2800" dirty="0">
                <a:solidFill>
                  <a:srgbClr val="00B0F0"/>
                </a:solidFill>
              </a:rPr>
              <a:t>Car</a:t>
            </a:r>
            <a:r>
              <a:rPr kumimoji="1" lang="en-US" altLang="ja-JP" sz="2800" dirty="0">
                <a:solidFill>
                  <a:srgbClr val="FF0000"/>
                </a:solidFill>
              </a:rPr>
              <a:t> {</a:t>
            </a:r>
          </a:p>
          <a:p>
            <a:r>
              <a:rPr kumimoji="1" lang="en-US" altLang="ja-JP" sz="2800" dirty="0"/>
              <a:t>public:</a:t>
            </a:r>
          </a:p>
          <a:p>
            <a:r>
              <a:rPr kumimoji="1" lang="ja-JP" altLang="en-US" sz="2800" dirty="0"/>
              <a:t>　　　　</a:t>
            </a:r>
            <a:r>
              <a:rPr kumimoji="1" lang="en-US" altLang="ja-JP" sz="2800" dirty="0"/>
              <a:t>Ambulance()</a:t>
            </a:r>
            <a:r>
              <a:rPr kumimoji="1" lang="ja-JP" altLang="en-US" sz="2800" dirty="0"/>
              <a:t>；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</a:t>
            </a:r>
            <a:r>
              <a:rPr kumimoji="1" lang="en-US" altLang="ja-JP" sz="2800" dirty="0"/>
              <a:t>~Ambulance();</a:t>
            </a:r>
          </a:p>
          <a:p>
            <a:r>
              <a:rPr kumimoji="1" lang="ja-JP" altLang="en-US" sz="2800" dirty="0"/>
              <a:t>　　　 </a:t>
            </a:r>
            <a:r>
              <a:rPr kumimoji="1" lang="en-US" altLang="ja-JP" sz="2800" dirty="0">
                <a:solidFill>
                  <a:srgbClr val="00B0F0"/>
                </a:solidFill>
              </a:rPr>
              <a:t>virtual</a:t>
            </a:r>
            <a:r>
              <a:rPr kumimoji="1" lang="en-US" altLang="ja-JP" sz="2800" dirty="0"/>
              <a:t> void </a:t>
            </a:r>
            <a:r>
              <a:rPr kumimoji="1" lang="en-US" altLang="ja-JP" sz="2800" dirty="0" err="1"/>
              <a:t>sevePeople</a:t>
            </a:r>
            <a:r>
              <a:rPr kumimoji="1" lang="en-US" altLang="ja-JP" sz="2800" dirty="0"/>
              <a:t>();</a:t>
            </a:r>
          </a:p>
          <a:p>
            <a:r>
              <a:rPr kumimoji="1" lang="en-US" altLang="ja-JP" sz="2800" dirty="0">
                <a:solidFill>
                  <a:srgbClr val="00B050"/>
                </a:solidFill>
              </a:rPr>
              <a:t>protected</a:t>
            </a:r>
            <a:r>
              <a:rPr kumimoji="1" lang="en-US" altLang="ja-JP" sz="2800" dirty="0"/>
              <a:t>:</a:t>
            </a:r>
          </a:p>
          <a:p>
            <a:r>
              <a:rPr kumimoji="1" lang="en-US" altLang="ja-JP" sz="2800" dirty="0"/>
              <a:t>    int </a:t>
            </a:r>
            <a:r>
              <a:rPr kumimoji="1" lang="en-US" altLang="ja-JP" sz="2800" dirty="0" err="1"/>
              <a:t>m_number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};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1804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u="sng" dirty="0"/>
              <a:t>アクセス指定子　</a:t>
            </a:r>
            <a:r>
              <a:rPr lang="en-US" altLang="ja-JP" sz="4400" b="1" u="sng" dirty="0">
                <a:solidFill>
                  <a:srgbClr val="00B0F0"/>
                </a:solidFill>
              </a:rPr>
              <a:t>protected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public,private</a:t>
            </a:r>
            <a:r>
              <a:rPr lang="ja-JP" altLang="en-US" dirty="0"/>
              <a:t>以外の</a:t>
            </a:r>
            <a:r>
              <a:rPr lang="en-US" altLang="ja-JP" dirty="0"/>
              <a:t>3</a:t>
            </a:r>
            <a:r>
              <a:rPr lang="ja-JP" altLang="en-US" dirty="0"/>
              <a:t>つめのアクセス指定子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親クラスで</a:t>
            </a:r>
            <a:r>
              <a:rPr lang="en-US" altLang="ja-JP" b="1" dirty="0"/>
              <a:t>protected</a:t>
            </a:r>
            <a:r>
              <a:rPr lang="ja-JP" altLang="en-US" dirty="0"/>
              <a:t>に指定されたメンバは</a:t>
            </a:r>
            <a:br>
              <a:rPr lang="en-US" altLang="ja-JP" dirty="0"/>
            </a:br>
            <a:r>
              <a:rPr lang="ja-JP" altLang="en-US" dirty="0">
                <a:solidFill>
                  <a:srgbClr val="00B0F0"/>
                </a:solidFill>
              </a:rPr>
              <a:t>子クラスからでも使用可能</a:t>
            </a:r>
            <a:br>
              <a:rPr lang="en-US" altLang="ja-JP" dirty="0">
                <a:solidFill>
                  <a:srgbClr val="00B0F0"/>
                </a:solidFill>
              </a:rPr>
            </a:br>
            <a:endParaRPr lang="en-US" altLang="ja-JP" dirty="0">
              <a:solidFill>
                <a:srgbClr val="00B0F0"/>
              </a:solidFill>
            </a:endParaRPr>
          </a:p>
          <a:p>
            <a:r>
              <a:rPr lang="ja-JP" altLang="en-US" dirty="0"/>
              <a:t>ただし、</a:t>
            </a:r>
            <a:r>
              <a:rPr lang="ja-JP" altLang="en-US" dirty="0">
                <a:solidFill>
                  <a:srgbClr val="FF0000"/>
                </a:solidFill>
              </a:rPr>
              <a:t>クラス外からは使用不可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3909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オーバーロード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オーバーロード（多重定義）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クラス内のメンバ関数やコンストラクタは、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F0"/>
                </a:solidFill>
              </a:rPr>
              <a:t>型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50"/>
                </a:solidFill>
              </a:rPr>
              <a:t>数量</a:t>
            </a:r>
            <a:br>
              <a:rPr lang="en-US" altLang="ja-JP" dirty="0"/>
            </a:br>
            <a:r>
              <a:rPr lang="ja-JP" altLang="en-US" dirty="0"/>
              <a:t>を変えることで、同じ関数名であっても、</a:t>
            </a:r>
            <a:r>
              <a:rPr lang="ja-JP" altLang="en-US" dirty="0">
                <a:solidFill>
                  <a:srgbClr val="FF0000"/>
                </a:solidFill>
              </a:rPr>
              <a:t>多重定義</a:t>
            </a:r>
            <a:r>
              <a:rPr lang="ja-JP" altLang="en-US" dirty="0"/>
              <a:t>することができる仕組みがある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オーバーロード</a:t>
            </a:r>
            <a:r>
              <a:rPr lang="ja-JP" altLang="en-US" dirty="0"/>
              <a:t>と呼ぶ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51623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オーバーロード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calc.h</a:t>
            </a:r>
            <a:r>
              <a:rPr kumimoji="1" lang="ja-JP" altLang="en-US" dirty="0"/>
              <a:t>　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class Calc {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5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void 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377042" y="3429000"/>
            <a:ext cx="635943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オーバーロードされた関数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800" b="1" dirty="0"/>
              <a:t>, 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add</a:t>
            </a:r>
          </a:p>
          <a:p>
            <a:r>
              <a:rPr kumimoji="1" lang="ja-JP" altLang="en-US" sz="2800" dirty="0"/>
              <a:t>　関数名は同じだが、引数によって呼び</a:t>
            </a:r>
            <a:endParaRPr kumimoji="1" lang="en-US" altLang="ja-JP" sz="2800" dirty="0"/>
          </a:p>
          <a:p>
            <a:r>
              <a:rPr kumimoji="1" lang="ja-JP" altLang="en-US" sz="2800" dirty="0"/>
              <a:t>　出される処理内容が異なる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7467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オーバーロード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864708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"</a:t>
            </a:r>
            <a:r>
              <a:rPr kumimoji="1" lang="en-US" altLang="ja-JP" sz="2400" dirty="0" err="1"/>
              <a:t>calc.h</a:t>
            </a:r>
            <a:r>
              <a:rPr kumimoji="1" lang="en-US" altLang="ja-JP" sz="2400" dirty="0"/>
              <a:t>"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(0),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(0) 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(a),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(b) {}</a:t>
            </a:r>
          </a:p>
          <a:p>
            <a:r>
              <a:rPr kumimoji="1" lang="en-US" altLang="ja-JP" sz="2400" dirty="0"/>
              <a:t>int Calc::add()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+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Calc::add(int a, int b) {</a:t>
            </a:r>
          </a:p>
          <a:p>
            <a:r>
              <a:rPr kumimoji="1" lang="en-US" altLang="ja-JP" sz="2400" dirty="0"/>
              <a:t>	return a + b;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void Calc::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 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= a;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 = b;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A40FB2-F2C9-5F87-35DA-2EF09700F491}"/>
              </a:ext>
            </a:extLst>
          </p:cNvPr>
          <p:cNvSpPr txBox="1"/>
          <p:nvPr/>
        </p:nvSpPr>
        <p:spPr>
          <a:xfrm>
            <a:off x="7979976" y="4080699"/>
            <a:ext cx="375649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（続き）</a:t>
            </a:r>
            <a:endParaRPr kumimoji="1" lang="en-US" altLang="ja-JP" sz="2400" dirty="0"/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78983" y="255035"/>
            <a:ext cx="710643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コンストラクタのオーバーロード</a:t>
            </a:r>
            <a:endParaRPr kumimoji="1" lang="en-US" altLang="ja-JP" sz="2800" b="1" dirty="0">
              <a:solidFill>
                <a:srgbClr val="00B050"/>
              </a:solidFill>
            </a:endParaRPr>
          </a:p>
          <a:p>
            <a:r>
              <a:rPr kumimoji="1" lang="ja-JP" altLang="en-US" sz="2800" dirty="0"/>
              <a:t>　コンストラクタをオーバーロードしたときは</a:t>
            </a:r>
            <a:endParaRPr kumimoji="1" lang="en-US" altLang="ja-JP" sz="2800" dirty="0"/>
          </a:p>
          <a:p>
            <a:r>
              <a:rPr kumimoji="1" lang="ja-JP" altLang="en-US" sz="2800" dirty="0"/>
              <a:t>　必ず引数のない</a:t>
            </a:r>
            <a:r>
              <a:rPr kumimoji="1" lang="ja-JP" altLang="en-US" sz="2800" dirty="0">
                <a:solidFill>
                  <a:srgbClr val="FF0000"/>
                </a:solidFill>
              </a:rPr>
              <a:t>デフォルトコンストラクタ</a:t>
            </a:r>
            <a:r>
              <a:rPr kumimoji="1" lang="ja-JP" altLang="en-US" sz="2800" dirty="0"/>
              <a:t>の</a:t>
            </a:r>
            <a:endParaRPr kumimoji="1" lang="en-US" altLang="ja-JP" sz="2800" dirty="0"/>
          </a:p>
          <a:p>
            <a:r>
              <a:rPr kumimoji="1" lang="ja-JP" altLang="en-US" sz="2800" dirty="0"/>
              <a:t>　定義を行う必要がある！</a:t>
            </a:r>
            <a:endParaRPr kumimoji="1" lang="en-US" altLang="ja-JP" sz="28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FE3C184-612E-9D73-0110-A3067C92B8E2}"/>
              </a:ext>
            </a:extLst>
          </p:cNvPr>
          <p:cNvSpPr/>
          <p:nvPr/>
        </p:nvSpPr>
        <p:spPr>
          <a:xfrm rot="20590582" flipH="1">
            <a:off x="3326858" y="2040288"/>
            <a:ext cx="603115" cy="365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69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オーバーロード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FF0000"/>
                </a:solidFill>
              </a:rPr>
              <a:t>pC1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= new Calc()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00B0F0"/>
                </a:solidFill>
              </a:rPr>
              <a:t>pC2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00B0F0"/>
                </a:solidFill>
              </a:rPr>
              <a:t>= new Calc(</a:t>
            </a:r>
            <a:r>
              <a:rPr kumimoji="1" lang="en-US" altLang="ja-JP" sz="2400" dirty="0">
                <a:highlight>
                  <a:srgbClr val="FFFF00"/>
                </a:highlight>
              </a:rPr>
              <a:t>1, 2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pC1-&gt;add(3, 4)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pC2-&gt;add()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769512" y="1440553"/>
            <a:ext cx="572624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</a:t>
            </a:r>
            <a:r>
              <a:rPr kumimoji="1" lang="en-US" altLang="ja-JP" sz="2800" dirty="0"/>
              <a:t>: </a:t>
            </a:r>
            <a:r>
              <a:rPr kumimoji="1" lang="ja-JP" altLang="en-US" sz="2800" dirty="0"/>
              <a:t>引数</a:t>
            </a:r>
            <a:r>
              <a:rPr kumimoji="1" lang="ja-JP" altLang="en-US" sz="2800" dirty="0">
                <a:solidFill>
                  <a:srgbClr val="FF0000"/>
                </a:solidFill>
              </a:rPr>
              <a:t>なし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</a:t>
            </a:r>
            <a:r>
              <a:rPr kumimoji="1" lang="en-US" altLang="ja-JP" sz="2800" dirty="0"/>
              <a:t>0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</a:t>
            </a:r>
            <a:r>
              <a:rPr kumimoji="1" lang="ja-JP" altLang="en-US" sz="2800" dirty="0"/>
              <a:t>：　引数</a:t>
            </a:r>
            <a:r>
              <a:rPr kumimoji="1" lang="ja-JP" altLang="en-US" sz="2800" dirty="0">
                <a:solidFill>
                  <a:srgbClr val="00B0F0"/>
                </a:solidFill>
              </a:rPr>
              <a:t>あり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第一引数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 第二引数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93DB69-09EF-22CB-6A5A-13F73D5D9719}"/>
              </a:ext>
            </a:extLst>
          </p:cNvPr>
          <p:cNvSpPr txBox="1"/>
          <p:nvPr/>
        </p:nvSpPr>
        <p:spPr>
          <a:xfrm>
            <a:off x="1926076" y="4336539"/>
            <a:ext cx="857798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m_a</a:t>
            </a:r>
            <a:r>
              <a:rPr kumimoji="1" lang="en-US" altLang="ja-JP" sz="2400" dirty="0">
                <a:solidFill>
                  <a:srgbClr val="FF0000"/>
                </a:solidFill>
              </a:rPr>
              <a:t>(0),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m_b</a:t>
            </a:r>
            <a:r>
              <a:rPr kumimoji="1" lang="en-US" altLang="ja-JP" sz="2400" dirty="0">
                <a:solidFill>
                  <a:srgbClr val="FF0000"/>
                </a:solidFill>
              </a:rPr>
              <a:t>(0) </a:t>
            </a:r>
            <a:r>
              <a:rPr kumimoji="1" lang="en-US" altLang="ja-JP" sz="2400" dirty="0"/>
              <a:t>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(a),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>
                <a:solidFill>
                  <a:srgbClr val="00B0F0"/>
                </a:solidFill>
              </a:rPr>
              <a:t>(b) </a:t>
            </a:r>
            <a:r>
              <a:rPr kumimoji="1" lang="en-US" altLang="ja-JP" sz="2400" dirty="0"/>
              <a:t>{}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1677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オーバーロード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pC1 = new Calc();</a:t>
            </a:r>
          </a:p>
          <a:p>
            <a:r>
              <a:rPr kumimoji="1" lang="en-US" altLang="ja-JP" sz="2400" dirty="0"/>
              <a:t>	pC2 = new Calc(1, 2);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pC1-&gt;add(3, 4)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</a:t>
            </a:r>
            <a:r>
              <a:rPr kumimoji="1" lang="en-US" altLang="ja-JP" sz="2400" dirty="0">
                <a:solidFill>
                  <a:srgbClr val="00B0F0"/>
                </a:solidFill>
              </a:rPr>
              <a:t>pC2-&gt;add()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1000" y="806322"/>
            <a:ext cx="6120586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pC1-&gt;add(3,4)</a:t>
            </a:r>
            <a:r>
              <a:rPr kumimoji="1" lang="en-US" altLang="ja-JP" sz="2800" dirty="0"/>
              <a:t>:</a:t>
            </a:r>
            <a:br>
              <a:rPr kumimoji="1" lang="en-US" altLang="ja-JP" sz="2800"/>
            </a:br>
            <a:r>
              <a:rPr kumimoji="1" lang="en-US" altLang="ja-JP" sz="2800"/>
              <a:t>add</a:t>
            </a:r>
            <a:r>
              <a:rPr kumimoji="1" lang="ja-JP" altLang="en-US" sz="2800" dirty="0"/>
              <a:t>関数に与えた引数同士を足し算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pC2-&gt;add()</a:t>
            </a:r>
            <a:r>
              <a:rPr kumimoji="1" lang="ja-JP" altLang="en-US" sz="2800" dirty="0"/>
              <a:t>：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　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生成時に値をすでに代入済みなので、</a:t>
            </a:r>
            <a:br>
              <a:rPr kumimoji="1" lang="en-US" altLang="ja-JP" sz="2800" dirty="0"/>
            </a:br>
            <a:r>
              <a:rPr kumimoji="1" lang="en-US" altLang="ja-JP" sz="2800" dirty="0"/>
              <a:t>add</a:t>
            </a:r>
            <a:r>
              <a:rPr kumimoji="1" lang="ja-JP" altLang="en-US" sz="2800" dirty="0"/>
              <a:t>関数は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+ </a:t>
            </a:r>
            <a:r>
              <a:rPr kumimoji="1" lang="en-US" altLang="ja-JP" sz="2800" dirty="0" err="1"/>
              <a:t>m_b</a:t>
            </a:r>
            <a:r>
              <a:rPr kumimoji="1" lang="ja-JP" altLang="en-US" sz="2800" dirty="0"/>
              <a:t> をするだけ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64620C-BF8E-5A98-A97C-55BD543E1747}"/>
              </a:ext>
            </a:extLst>
          </p:cNvPr>
          <p:cNvSpPr txBox="1"/>
          <p:nvPr/>
        </p:nvSpPr>
        <p:spPr>
          <a:xfrm>
            <a:off x="6310094" y="569278"/>
            <a:ext cx="571663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add()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 +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add(int a, int b)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>
                <a:solidFill>
                  <a:srgbClr val="FF0000"/>
                </a:solidFill>
              </a:rPr>
              <a:t>a + 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7669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オーバーライド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オーバーライド（再定義）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親クラスと同じメンバを子クラスでも宣言した場合</a:t>
            </a:r>
            <a:br>
              <a:rPr lang="en-US" altLang="ja-JP" dirty="0"/>
            </a:br>
            <a:r>
              <a:rPr lang="ja-JP" altLang="en-US" dirty="0"/>
              <a:t>子クラスで定義した内容に上書きされる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オーバーライド</a:t>
            </a:r>
            <a:r>
              <a:rPr lang="ja-JP" altLang="en-US" dirty="0"/>
              <a:t>と呼ぶ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55212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クラスの定義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#pragma once</a:t>
            </a:r>
            <a:r>
              <a:rPr kumimoji="1" lang="ja-JP" altLang="en-US" sz="3200" dirty="0">
                <a:solidFill>
                  <a:srgbClr val="00B0F0"/>
                </a:solidFill>
              </a:rPr>
              <a:t>　　　　　　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/>
              <a:t>　　　　　　　　　　　</a:t>
            </a:r>
            <a:endParaRPr kumimoji="1" lang="en-US" altLang="ja-JP" sz="3200" dirty="0"/>
          </a:p>
          <a:p>
            <a:r>
              <a:rPr kumimoji="1" lang="en-US" altLang="ja-JP" sz="3200" dirty="0"/>
              <a:t>class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{</a:t>
            </a:r>
            <a:r>
              <a:rPr kumimoji="1" lang="ja-JP" altLang="en-US" sz="3200" dirty="0"/>
              <a:t>　　　</a:t>
            </a:r>
            <a:endParaRPr kumimoji="1" lang="en-US" altLang="ja-JP" sz="3200" dirty="0">
              <a:solidFill>
                <a:srgbClr val="FF00FF"/>
              </a:solidFill>
            </a:endParaRPr>
          </a:p>
          <a:p>
            <a:r>
              <a:rPr kumimoji="1" lang="en-US" altLang="ja-JP" sz="3200" dirty="0"/>
              <a:t>public:</a:t>
            </a:r>
            <a:r>
              <a:rPr kumimoji="1" lang="ja-JP" altLang="en-US" sz="3200" dirty="0"/>
              <a:t>　　　　</a:t>
            </a:r>
            <a:r>
              <a:rPr kumimoji="1" lang="ja-JP" altLang="en-US" sz="3200" dirty="0">
                <a:solidFill>
                  <a:srgbClr val="0070C0"/>
                </a:solidFill>
              </a:rPr>
              <a:t>アクセス指定子</a:t>
            </a:r>
            <a:endParaRPr kumimoji="1" lang="en-US" altLang="ja-JP" sz="3200" dirty="0">
              <a:solidFill>
                <a:srgbClr val="0070C0"/>
              </a:solidFill>
            </a:endParaRPr>
          </a:p>
          <a:p>
            <a:r>
              <a:rPr kumimoji="1" lang="en-US" altLang="ja-JP" sz="3200" dirty="0"/>
              <a:t>    double speed; 							//</a:t>
            </a:r>
            <a:r>
              <a:rPr kumimoji="1" lang="ja-JP" altLang="en-US" sz="3200" dirty="0"/>
              <a:t>メンバ変数</a:t>
            </a:r>
            <a:endParaRPr kumimoji="1" lang="en-US" altLang="ja-JP" sz="3200" dirty="0"/>
          </a:p>
          <a:p>
            <a:r>
              <a:rPr kumimoji="1" lang="en-US" altLang="ja-JP" sz="3200" dirty="0"/>
              <a:t>    void drive(double hour);	//</a:t>
            </a:r>
            <a:r>
              <a:rPr kumimoji="1" lang="ja-JP" altLang="en-US" sz="3200" dirty="0"/>
              <a:t>メンバ関数</a:t>
            </a:r>
            <a:endParaRPr kumimoji="1" lang="en-US" altLang="ja-JP" sz="3200" dirty="0"/>
          </a:p>
          <a:p>
            <a:r>
              <a:rPr kumimoji="1" lang="en-US" altLang="ja-JP" sz="3200" dirty="0"/>
              <a:t>};</a:t>
            </a:r>
            <a:endParaRPr kumimoji="1" lang="ja-JP" altLang="en-US" sz="32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4DBC2F9F-9482-0FEE-B61B-1A53300B41DB}"/>
              </a:ext>
            </a:extLst>
          </p:cNvPr>
          <p:cNvSpPr/>
          <p:nvPr/>
        </p:nvSpPr>
        <p:spPr>
          <a:xfrm flipH="1">
            <a:off x="3024551" y="3496500"/>
            <a:ext cx="723482" cy="43149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A5D35A6-0C57-8875-13BF-3BF71F4E8939}"/>
              </a:ext>
            </a:extLst>
          </p:cNvPr>
          <p:cNvSpPr txBox="1"/>
          <p:nvPr/>
        </p:nvSpPr>
        <p:spPr>
          <a:xfrm>
            <a:off x="6392365" y="497173"/>
            <a:ext cx="5449555" cy="267765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0070C0"/>
                </a:solidFill>
              </a:rPr>
              <a:t>アクセス指定子</a:t>
            </a:r>
            <a:r>
              <a:rPr kumimoji="1" lang="en-US" altLang="ja-JP" sz="2400" b="1" dirty="0">
                <a:solidFill>
                  <a:srgbClr val="0070C0"/>
                </a:solidFill>
              </a:rPr>
              <a:t>(P.113)</a:t>
            </a:r>
          </a:p>
          <a:p>
            <a:r>
              <a:rPr kumimoji="1" lang="ja-JP" altLang="en-US" sz="2400" dirty="0"/>
              <a:t>① </a:t>
            </a:r>
            <a:r>
              <a:rPr kumimoji="1" lang="en-US" altLang="ja-JP" sz="2400" b="1" dirty="0"/>
              <a:t>public</a:t>
            </a:r>
            <a:br>
              <a:rPr kumimoji="1" lang="en-US" altLang="ja-JP" sz="2400" dirty="0"/>
            </a:br>
            <a:r>
              <a:rPr kumimoji="1" lang="ja-JP" altLang="en-US" sz="2400" dirty="0"/>
              <a:t>  クラスやクラス外からアクセス可</a:t>
            </a:r>
            <a:br>
              <a:rPr kumimoji="1" lang="en-US" altLang="ja-JP" sz="2400" dirty="0"/>
            </a:br>
            <a:r>
              <a:rPr kumimoji="1" lang="ja-JP" altLang="en-US" sz="2400" dirty="0"/>
              <a:t>② </a:t>
            </a:r>
            <a:r>
              <a:rPr kumimoji="1" lang="en-US" altLang="ja-JP" sz="2400" b="1" dirty="0"/>
              <a:t>private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ja-JP" altLang="en-US" sz="2400" dirty="0"/>
              <a:t>クラス内からしかアクセス不可</a:t>
            </a:r>
            <a:br>
              <a:rPr kumimoji="1" lang="en-US" altLang="ja-JP" sz="2400" dirty="0"/>
            </a:br>
            <a:r>
              <a:rPr kumimoji="1" lang="ja-JP" altLang="en-US" sz="2400" dirty="0"/>
              <a:t>③ </a:t>
            </a:r>
            <a:r>
              <a:rPr kumimoji="1" lang="en-US" altLang="ja-JP" sz="2400" b="1" dirty="0"/>
              <a:t>protected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ja-JP" altLang="en-US" sz="2400" dirty="0"/>
              <a:t>クラスとサブクラスからアクセス可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67216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オーバーライド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virtual</a:t>
            </a:r>
            <a:r>
              <a:rPr kumimoji="1" lang="ja-JP" altLang="en-US" dirty="0"/>
              <a:t>修飾子</a:t>
            </a:r>
            <a:br>
              <a:rPr kumimoji="1" lang="en-US" altLang="ja-JP" dirty="0"/>
            </a:br>
            <a:endParaRPr lang="en-US" altLang="ja-JP" dirty="0"/>
          </a:p>
          <a:p>
            <a:pPr lvl="1"/>
            <a:r>
              <a:rPr kumimoji="1" lang="en-US" altLang="ja-JP" sz="3600" dirty="0"/>
              <a:t>virtual</a:t>
            </a:r>
            <a:r>
              <a:rPr lang="ja-JP" altLang="en-US" sz="3600" dirty="0"/>
              <a:t>がついた関数は</a:t>
            </a:r>
            <a:r>
              <a:rPr lang="ja-JP" altLang="en-US" sz="3600" b="1" dirty="0">
                <a:solidFill>
                  <a:srgbClr val="00B050"/>
                </a:solidFill>
              </a:rPr>
              <a:t>仮想関数</a:t>
            </a:r>
            <a:r>
              <a:rPr lang="ja-JP" altLang="en-US" sz="3600" dirty="0"/>
              <a:t>となり</a:t>
            </a:r>
            <a:br>
              <a:rPr lang="en-US" altLang="ja-JP" sz="3600" dirty="0"/>
            </a:br>
            <a:r>
              <a:rPr lang="ja-JP" altLang="en-US" sz="3600" dirty="0"/>
              <a:t>子クラスの同名の関数の方が実行される</a:t>
            </a:r>
            <a:endParaRPr kumimoji="1" lang="en-US" altLang="ja-JP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89558A-2E87-872A-A3CB-A63658A59F35}"/>
              </a:ext>
            </a:extLst>
          </p:cNvPr>
          <p:cNvSpPr txBox="1"/>
          <p:nvPr/>
        </p:nvSpPr>
        <p:spPr>
          <a:xfrm>
            <a:off x="1361873" y="3527187"/>
            <a:ext cx="57919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Oya {</a:t>
            </a:r>
          </a:p>
          <a:p>
            <a:r>
              <a:rPr kumimoji="1" lang="en-US" altLang="ja-JP" sz="3200" dirty="0"/>
              <a:t>  </a:t>
            </a:r>
            <a:r>
              <a:rPr kumimoji="1" lang="en-US" altLang="ja-JP" sz="3200" dirty="0">
                <a:solidFill>
                  <a:srgbClr val="00B0F0"/>
                </a:solidFill>
              </a:rPr>
              <a:t>virtual </a:t>
            </a:r>
            <a:r>
              <a:rPr kumimoji="1" lang="en-US" altLang="ja-JP" sz="3200" dirty="0"/>
              <a:t>void 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func</a:t>
            </a:r>
            <a:r>
              <a:rPr kumimoji="1" lang="en-US" altLang="ja-JP" sz="32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60F62C-A167-90F1-B217-EA2B026E1DA3}"/>
              </a:ext>
            </a:extLst>
          </p:cNvPr>
          <p:cNvSpPr txBox="1"/>
          <p:nvPr/>
        </p:nvSpPr>
        <p:spPr>
          <a:xfrm>
            <a:off x="1361873" y="5143949"/>
            <a:ext cx="57919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Ko: public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func</a:t>
            </a:r>
            <a:r>
              <a:rPr kumimoji="1" lang="en-US" altLang="ja-JP" sz="32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19CDA8-597B-3B20-9E66-50D3ECB31670}"/>
              </a:ext>
            </a:extLst>
          </p:cNvPr>
          <p:cNvSpPr txBox="1"/>
          <p:nvPr/>
        </p:nvSpPr>
        <p:spPr>
          <a:xfrm>
            <a:off x="7317696" y="5667169"/>
            <a:ext cx="3332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こちら側が優先実行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6331657-3D35-DD79-D60C-ACDBD4462155}"/>
              </a:ext>
            </a:extLst>
          </p:cNvPr>
          <p:cNvSpPr/>
          <p:nvPr/>
        </p:nvSpPr>
        <p:spPr>
          <a:xfrm flipH="1">
            <a:off x="5438533" y="5819228"/>
            <a:ext cx="1848255" cy="219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095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new</a:t>
            </a:r>
            <a:r>
              <a:rPr kumimoji="1" lang="ja-JP" altLang="en-US" dirty="0"/>
              <a:t>演算子と</a:t>
            </a:r>
            <a:r>
              <a:rPr kumimoji="1" lang="en-US" altLang="ja-JP" dirty="0"/>
              <a:t>delete</a:t>
            </a:r>
            <a:r>
              <a:rPr kumimoji="1" lang="ja-JP" altLang="en-US" dirty="0"/>
              <a:t>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クラスのインスタンス用に使用されるメモリを</a:t>
            </a:r>
            <a:br>
              <a:rPr lang="en-US" altLang="ja-JP" dirty="0"/>
            </a:br>
            <a:r>
              <a:rPr lang="ja-JP" altLang="en-US" dirty="0"/>
              <a:t>プログラマの使いたいタイミングで確保したり、</a:t>
            </a:r>
            <a:br>
              <a:rPr lang="en-US" altLang="ja-JP" dirty="0"/>
            </a:br>
            <a:r>
              <a:rPr lang="ja-JP" altLang="en-US" dirty="0"/>
              <a:t>いらなくなったらメモリを解放することができる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>
                <a:solidFill>
                  <a:srgbClr val="00B0F0"/>
                </a:solidFill>
              </a:rPr>
              <a:t>new</a:t>
            </a:r>
            <a:r>
              <a:rPr lang="ja-JP" altLang="en-US" dirty="0"/>
              <a:t>演算子</a:t>
            </a:r>
            <a:br>
              <a:rPr lang="en-US" altLang="ja-JP" dirty="0"/>
            </a:br>
            <a:r>
              <a:rPr lang="ja-JP" altLang="en-US" dirty="0"/>
              <a:t>必要なときに必要なぶん</a:t>
            </a:r>
            <a:r>
              <a:rPr lang="ja-JP" altLang="en-US" b="1" dirty="0">
                <a:solidFill>
                  <a:srgbClr val="00B0F0"/>
                </a:solidFill>
              </a:rPr>
              <a:t>メモリを確保</a:t>
            </a:r>
            <a:r>
              <a:rPr lang="ja-JP" altLang="en-US" dirty="0"/>
              <a:t>する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delete</a:t>
            </a:r>
            <a:r>
              <a:rPr lang="ja-JP" altLang="en-US" dirty="0"/>
              <a:t>演算子</a:t>
            </a:r>
            <a:br>
              <a:rPr lang="en-US" altLang="ja-JP" dirty="0"/>
            </a:br>
            <a:r>
              <a:rPr lang="ja-JP" altLang="en-US" dirty="0"/>
              <a:t>不要になった</a:t>
            </a:r>
            <a:r>
              <a:rPr lang="ja-JP" altLang="en-US" b="1" dirty="0">
                <a:solidFill>
                  <a:srgbClr val="FF0000"/>
                </a:solidFill>
              </a:rPr>
              <a:t>メモリを解放</a:t>
            </a:r>
            <a:r>
              <a:rPr lang="ja-JP" altLang="en-US" dirty="0"/>
              <a:t>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2971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new</a:t>
            </a:r>
            <a:r>
              <a:rPr kumimoji="1" lang="ja-JP" altLang="en-US" dirty="0"/>
              <a:t>演算子と</a:t>
            </a:r>
            <a:r>
              <a:rPr kumimoji="1" lang="en-US" altLang="ja-JP" dirty="0"/>
              <a:t>delete</a:t>
            </a:r>
            <a:r>
              <a:rPr kumimoji="1" lang="ja-JP" altLang="en-US" dirty="0"/>
              <a:t>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/>
              <a:t>Car*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nullptr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pkuruma</a:t>
            </a:r>
            <a:r>
              <a:rPr kumimoji="1" lang="en-US" altLang="ja-JP" sz="2400" dirty="0"/>
              <a:t> = </a:t>
            </a:r>
            <a:r>
              <a:rPr kumimoji="1" lang="en-US" altLang="ja-JP" sz="2400" dirty="0">
                <a:solidFill>
                  <a:srgbClr val="00B0F0"/>
                </a:solidFill>
              </a:rPr>
              <a:t>new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00B050"/>
                </a:solidFill>
              </a:rPr>
              <a:t>Car()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-&gt;drive(1.5);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(60);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-&gt;drive(2.0);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総走行距離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インスタンスの消去完了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return 0;</a:t>
            </a:r>
            <a:r>
              <a:rPr kumimoji="1" lang="ja-JP" altLang="en-US" sz="2400" dirty="0"/>
              <a:t>　　</a:t>
            </a:r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417741-8DAB-F40C-FF4D-16D55376862B}"/>
              </a:ext>
            </a:extLst>
          </p:cNvPr>
          <p:cNvSpPr txBox="1"/>
          <p:nvPr/>
        </p:nvSpPr>
        <p:spPr>
          <a:xfrm>
            <a:off x="5809559" y="1034591"/>
            <a:ext cx="6007302" cy="181588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00B0F0"/>
                </a:solidFill>
              </a:rPr>
              <a:t>new</a:t>
            </a:r>
            <a:r>
              <a:rPr kumimoji="1" lang="ja-JP" altLang="en-US" sz="2800" dirty="0">
                <a:solidFill>
                  <a:srgbClr val="00B0F0"/>
                </a:solidFill>
              </a:rPr>
              <a:t>演算子</a:t>
            </a:r>
            <a:r>
              <a:rPr kumimoji="1" lang="ja-JP" altLang="en-US" sz="2800" dirty="0"/>
              <a:t>を使って、</a:t>
            </a:r>
            <a:r>
              <a:rPr kumimoji="1" lang="ja-JP" altLang="en-US" sz="2800" b="1" dirty="0">
                <a:solidFill>
                  <a:srgbClr val="00B050"/>
                </a:solidFill>
              </a:rPr>
              <a:t>コンストラクタ</a:t>
            </a:r>
            <a:r>
              <a:rPr kumimoji="1" lang="ja-JP" altLang="en-US" sz="2800" dirty="0"/>
              <a:t>を実行して、インスタンスを生成</a:t>
            </a:r>
            <a:br>
              <a:rPr kumimoji="1" lang="en-US" altLang="ja-JP" sz="2800" dirty="0"/>
            </a:br>
            <a:r>
              <a:rPr kumimoji="1" lang="ja-JP" altLang="en-US" sz="2800" dirty="0"/>
              <a:t>ポインタ変数　</a:t>
            </a:r>
            <a:r>
              <a:rPr kumimoji="1" lang="en-US" altLang="ja-JP" sz="2800" dirty="0" err="1">
                <a:solidFill>
                  <a:srgbClr val="FF0000"/>
                </a:solidFill>
              </a:rPr>
              <a:t>pkuruma</a:t>
            </a:r>
            <a:r>
              <a:rPr kumimoji="1" lang="ja-JP" altLang="en-US" sz="2800" dirty="0">
                <a:solidFill>
                  <a:srgbClr val="FF0000"/>
                </a:solidFill>
              </a:rPr>
              <a:t>　</a:t>
            </a:r>
            <a:r>
              <a:rPr kumimoji="1" lang="ja-JP" altLang="en-US" sz="2800" dirty="0"/>
              <a:t>に</a:t>
            </a:r>
            <a:br>
              <a:rPr kumimoji="1" lang="en-US" altLang="ja-JP" sz="2800" dirty="0"/>
            </a:br>
            <a:r>
              <a:rPr kumimoji="1" lang="ja-JP" altLang="en-US" sz="2800" dirty="0"/>
              <a:t>インスタンスの</a:t>
            </a:r>
            <a:r>
              <a:rPr kumimoji="1" lang="ja-JP" altLang="en-US" sz="2800" b="1" dirty="0">
                <a:solidFill>
                  <a:srgbClr val="FF00FF"/>
                </a:solidFill>
              </a:rPr>
              <a:t>アドレス</a:t>
            </a:r>
            <a:r>
              <a:rPr kumimoji="1" lang="ja-JP" altLang="en-US" sz="2800" dirty="0"/>
              <a:t>を代入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93ADAE-6E8E-7BD0-5DD8-B8BBA676FC3D}"/>
              </a:ext>
            </a:extLst>
          </p:cNvPr>
          <p:cNvSpPr txBox="1"/>
          <p:nvPr/>
        </p:nvSpPr>
        <p:spPr>
          <a:xfrm>
            <a:off x="6653620" y="2850473"/>
            <a:ext cx="5163241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ここで指定するのは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コンストラクタ名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ja-JP" altLang="en-US" sz="2400" dirty="0"/>
              <a:t>でクラス名でないことに注意！</a:t>
            </a:r>
          </a:p>
        </p:txBody>
      </p:sp>
    </p:spTree>
    <p:extLst>
      <p:ext uri="{BB962C8B-B14F-4D97-AF65-F5344CB8AC3E}">
        <p14:creationId xmlns:p14="http://schemas.microsoft.com/office/powerpoint/2010/main" val="1761847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new</a:t>
            </a:r>
            <a:r>
              <a:rPr kumimoji="1" lang="ja-JP" altLang="en-US" dirty="0"/>
              <a:t>演算子と</a:t>
            </a:r>
            <a:r>
              <a:rPr kumimoji="1" lang="en-US" altLang="ja-JP" dirty="0"/>
              <a:t>delete</a:t>
            </a:r>
            <a:r>
              <a:rPr kumimoji="1" lang="ja-JP" altLang="en-US" dirty="0"/>
              <a:t>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Car*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nullptr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 = new Car();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>
                <a:solidFill>
                  <a:srgbClr val="00B0F0"/>
                </a:solidFill>
              </a:rPr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>
                <a:solidFill>
                  <a:srgbClr val="00B0F0"/>
                </a:solidFill>
              </a:rPr>
              <a:t>-&gt;</a:t>
            </a:r>
            <a:r>
              <a:rPr kumimoji="1" lang="en-US" altLang="ja-JP" sz="2400" dirty="0"/>
              <a:t>drive(1.5);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>
                <a:solidFill>
                  <a:srgbClr val="00B0F0"/>
                </a:solidFill>
              </a:rPr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(60);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>
                <a:solidFill>
                  <a:srgbClr val="00B0F0"/>
                </a:solidFill>
              </a:rPr>
              <a:t>-&gt;</a:t>
            </a:r>
            <a:r>
              <a:rPr kumimoji="1" lang="en-US" altLang="ja-JP" sz="2400" dirty="0"/>
              <a:t>drive(2.0);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総走行距離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>
                <a:solidFill>
                  <a:srgbClr val="00B0F0"/>
                </a:solidFill>
              </a:rPr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インスタンスの消去完了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return 0;</a:t>
            </a:r>
            <a:r>
              <a:rPr kumimoji="1" lang="ja-JP" altLang="en-US" sz="2400" dirty="0"/>
              <a:t>　　</a:t>
            </a:r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417741-8DAB-F40C-FF4D-16D55376862B}"/>
              </a:ext>
            </a:extLst>
          </p:cNvPr>
          <p:cNvSpPr txBox="1"/>
          <p:nvPr/>
        </p:nvSpPr>
        <p:spPr>
          <a:xfrm>
            <a:off x="6314971" y="3250582"/>
            <a:ext cx="5711944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ポインタを用いる場合は「</a:t>
            </a:r>
            <a:r>
              <a:rPr kumimoji="1" lang="en-US" altLang="ja-JP" sz="2800" dirty="0"/>
              <a:t>.</a:t>
            </a:r>
            <a:r>
              <a:rPr kumimoji="1" lang="ja-JP" altLang="en-US" sz="2800" dirty="0"/>
              <a:t>」でなく</a:t>
            </a:r>
            <a:br>
              <a:rPr kumimoji="1" lang="en-US" altLang="ja-JP" sz="2800" dirty="0"/>
            </a:br>
            <a:r>
              <a:rPr kumimoji="1" lang="ja-JP" altLang="en-US" sz="2800" dirty="0"/>
              <a:t>「</a:t>
            </a:r>
            <a:r>
              <a:rPr kumimoji="1" lang="en-US" altLang="ja-JP" sz="2800" dirty="0">
                <a:solidFill>
                  <a:srgbClr val="00B0F0"/>
                </a:solidFill>
              </a:rPr>
              <a:t>-&gt;</a:t>
            </a:r>
            <a:r>
              <a:rPr kumimoji="1" lang="ja-JP" altLang="en-US" sz="2800" dirty="0">
                <a:solidFill>
                  <a:srgbClr val="00B0F0"/>
                </a:solidFill>
              </a:rPr>
              <a:t>（アロー）</a:t>
            </a:r>
            <a:r>
              <a:rPr kumimoji="1" lang="ja-JP" altLang="en-US" sz="2800" dirty="0"/>
              <a:t>」を使う</a:t>
            </a:r>
          </a:p>
        </p:txBody>
      </p:sp>
    </p:spTree>
    <p:extLst>
      <p:ext uri="{BB962C8B-B14F-4D97-AF65-F5344CB8AC3E}">
        <p14:creationId xmlns:p14="http://schemas.microsoft.com/office/powerpoint/2010/main" val="2687937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new</a:t>
            </a:r>
            <a:r>
              <a:rPr kumimoji="1" lang="ja-JP" altLang="en-US" dirty="0"/>
              <a:t>演算子と</a:t>
            </a:r>
            <a:r>
              <a:rPr kumimoji="1" lang="en-US" altLang="ja-JP" dirty="0"/>
              <a:t>delete</a:t>
            </a:r>
            <a:r>
              <a:rPr kumimoji="1" lang="ja-JP" altLang="en-US" dirty="0"/>
              <a:t>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Car*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nullptr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 = new Car();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-&gt;drive(1.5);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(60);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-&gt;drive(2.0);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総走行距離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delete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pkuruma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インスタンスの消去完了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return 0;</a:t>
            </a:r>
            <a:r>
              <a:rPr kumimoji="1" lang="ja-JP" altLang="en-US" sz="2400" dirty="0"/>
              <a:t>　　</a:t>
            </a:r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417741-8DAB-F40C-FF4D-16D55376862B}"/>
              </a:ext>
            </a:extLst>
          </p:cNvPr>
          <p:cNvSpPr txBox="1"/>
          <p:nvPr/>
        </p:nvSpPr>
        <p:spPr>
          <a:xfrm>
            <a:off x="5017360" y="4857557"/>
            <a:ext cx="6871461" cy="181588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【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重要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!!】</a:t>
            </a:r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new</a:t>
            </a:r>
            <a:r>
              <a:rPr kumimoji="1" lang="ja-JP" altLang="en-US" sz="2800" dirty="0">
                <a:solidFill>
                  <a:srgbClr val="00B0F0"/>
                </a:solidFill>
              </a:rPr>
              <a:t>演算子</a:t>
            </a:r>
            <a:r>
              <a:rPr kumimoji="1" lang="ja-JP" altLang="en-US" sz="2800" dirty="0"/>
              <a:t>を使って生成したインスタンスは</a:t>
            </a:r>
            <a:r>
              <a:rPr kumimoji="1" lang="en-US" altLang="ja-JP" sz="2800" dirty="0">
                <a:solidFill>
                  <a:srgbClr val="00B050"/>
                </a:solidFill>
              </a:rPr>
              <a:t>delete</a:t>
            </a:r>
            <a:r>
              <a:rPr kumimoji="1" lang="ja-JP" altLang="en-US" sz="2800" dirty="0">
                <a:solidFill>
                  <a:srgbClr val="00B050"/>
                </a:solidFill>
              </a:rPr>
              <a:t>演算子</a:t>
            </a:r>
            <a:r>
              <a:rPr kumimoji="1" lang="ja-JP" altLang="en-US" sz="2800" dirty="0"/>
              <a:t>を使って破棄しなければならない！</a:t>
            </a:r>
            <a:r>
              <a:rPr kumimoji="1" lang="ja-JP" altLang="en-US" sz="2400" dirty="0">
                <a:solidFill>
                  <a:srgbClr val="FF0000"/>
                </a:solidFill>
              </a:rPr>
              <a:t>（破棄しないと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メモリリーク</a:t>
            </a:r>
            <a:r>
              <a:rPr kumimoji="1" lang="ja-JP" altLang="en-US" sz="2400" dirty="0">
                <a:solidFill>
                  <a:srgbClr val="FF0000"/>
                </a:solidFill>
              </a:rPr>
              <a:t>が発生）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340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</a:t>
            </a:r>
            <a:r>
              <a:rPr kumimoji="1" lang="en-US" altLang="ja-JP" dirty="0"/>
              <a:t>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を使う利点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FF0000"/>
                </a:solidFill>
              </a:rPr>
              <a:t>動的な配列</a:t>
            </a:r>
            <a:r>
              <a:rPr lang="ja-JP" altLang="en-US" dirty="0"/>
              <a:t>を実現できる</a:t>
            </a:r>
            <a:br>
              <a:rPr lang="en-US" altLang="ja-JP" dirty="0"/>
            </a:br>
            <a:r>
              <a:rPr lang="ja-JP" altLang="en-US" dirty="0"/>
              <a:t>配列の要素数を最初に定めずに、都度追加できる！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クラスのメンバ関数として、要素数をカウントしたり、</a:t>
            </a:r>
            <a:br>
              <a:rPr lang="en-US" altLang="ja-JP" dirty="0"/>
            </a:br>
            <a:r>
              <a:rPr lang="ja-JP" altLang="en-US" dirty="0"/>
              <a:t>要素をすべてクリアしたりといった機能があり、</a:t>
            </a:r>
            <a:br>
              <a:rPr lang="en-US" altLang="ja-JP" dirty="0"/>
            </a:br>
            <a:r>
              <a:rPr lang="en-US" altLang="ja-JP" dirty="0"/>
              <a:t>C</a:t>
            </a:r>
            <a:r>
              <a:rPr lang="ja-JP" altLang="en-US" dirty="0"/>
              <a:t>言語では容易でなかったことができる！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299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</a:t>
            </a:r>
            <a:r>
              <a:rPr kumimoji="1" lang="en-US" altLang="ja-JP" dirty="0"/>
              <a:t>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の宣言方法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#include &lt;vector&gt; </a:t>
            </a:r>
            <a:r>
              <a:rPr lang="ja-JP" altLang="en-US" dirty="0"/>
              <a:t>が必須</a:t>
            </a:r>
            <a:r>
              <a:rPr lang="en-US" altLang="ja-JP" dirty="0"/>
              <a:t>!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std::</a:t>
            </a:r>
            <a:r>
              <a:rPr lang="en-US" altLang="ja-JP" b="1" dirty="0"/>
              <a:t>vector</a:t>
            </a:r>
            <a:r>
              <a:rPr lang="en-US" altLang="ja-JP" dirty="0"/>
              <a:t>&lt;</a:t>
            </a:r>
            <a:r>
              <a:rPr lang="ja-JP" altLang="en-US" dirty="0">
                <a:solidFill>
                  <a:srgbClr val="00B0F0"/>
                </a:solidFill>
              </a:rPr>
              <a:t>型名</a:t>
            </a:r>
            <a:r>
              <a:rPr lang="en-US" altLang="ja-JP" dirty="0"/>
              <a:t>&gt; </a:t>
            </a:r>
            <a:r>
              <a:rPr lang="ja-JP" altLang="en-US" dirty="0">
                <a:solidFill>
                  <a:srgbClr val="FF00FF"/>
                </a:solidFill>
              </a:rPr>
              <a:t>配列名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b="1" dirty="0"/>
              <a:t>vector</a:t>
            </a:r>
            <a:r>
              <a:rPr lang="en-US" altLang="ja-JP" dirty="0"/>
              <a:t>&lt;</a:t>
            </a:r>
            <a:r>
              <a:rPr lang="ja-JP" altLang="en-US" dirty="0">
                <a:solidFill>
                  <a:srgbClr val="00B0F0"/>
                </a:solidFill>
              </a:rPr>
              <a:t>型名</a:t>
            </a:r>
            <a:r>
              <a:rPr lang="en-US" altLang="ja-JP" dirty="0"/>
              <a:t>&gt; </a:t>
            </a:r>
            <a:r>
              <a:rPr lang="ja-JP" altLang="en-US" dirty="0">
                <a:solidFill>
                  <a:srgbClr val="FF00FF"/>
                </a:solidFill>
              </a:rPr>
              <a:t>配列名 </a:t>
            </a:r>
            <a:r>
              <a:rPr lang="en-US" altLang="ja-JP" dirty="0">
                <a:solidFill>
                  <a:srgbClr val="00B050"/>
                </a:solidFill>
              </a:rPr>
              <a:t>{ </a:t>
            </a:r>
            <a:r>
              <a:rPr lang="ja-JP" altLang="en-US" dirty="0">
                <a:solidFill>
                  <a:srgbClr val="00B050"/>
                </a:solidFill>
              </a:rPr>
              <a:t>初期値 </a:t>
            </a:r>
            <a:r>
              <a:rPr lang="en-US" altLang="ja-JP" dirty="0">
                <a:solidFill>
                  <a:srgbClr val="00B050"/>
                </a:solidFill>
              </a:rPr>
              <a:t>}</a:t>
            </a:r>
            <a:br>
              <a:rPr lang="en-US" altLang="ja-JP" dirty="0">
                <a:solidFill>
                  <a:srgbClr val="00B050"/>
                </a:solidFill>
              </a:rPr>
            </a:br>
            <a:br>
              <a:rPr lang="en-US" altLang="ja-JP" dirty="0">
                <a:solidFill>
                  <a:srgbClr val="00B050"/>
                </a:solidFill>
              </a:rPr>
            </a:br>
            <a:r>
              <a:rPr lang="en-US" altLang="ja-JP" dirty="0"/>
              <a:t>※</a:t>
            </a:r>
            <a:r>
              <a:rPr lang="en-US" altLang="ja-JP" dirty="0">
                <a:solidFill>
                  <a:srgbClr val="0070C0"/>
                </a:solidFill>
              </a:rPr>
              <a:t>using namespace std</a:t>
            </a:r>
            <a:r>
              <a:rPr lang="ja-JP" altLang="en-US" dirty="0"/>
              <a:t>を記述している場合</a:t>
            </a:r>
            <a:br>
              <a:rPr lang="en-US" altLang="ja-JP" dirty="0"/>
            </a:br>
            <a:r>
              <a:rPr lang="ja-JP" altLang="en-US" dirty="0"/>
              <a:t>　　「 </a:t>
            </a:r>
            <a:r>
              <a:rPr lang="en-US" altLang="ja-JP" dirty="0"/>
              <a:t>std:: </a:t>
            </a:r>
            <a:r>
              <a:rPr lang="ja-JP" altLang="en-US" dirty="0"/>
              <a:t>」は省略可能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87DE8-C322-A4B3-A616-15810CDCE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4BFE8-87CF-2036-36EF-453BA6D4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</a:t>
            </a:r>
            <a:r>
              <a:rPr kumimoji="1" lang="en-US" altLang="ja-JP" dirty="0"/>
              <a:t>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1B299-EB2B-E0D9-DED9-431E3BA6E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729C348-F03F-A33B-0009-21F524DC6B90}"/>
              </a:ext>
            </a:extLst>
          </p:cNvPr>
          <p:cNvSpPr txBox="1"/>
          <p:nvPr/>
        </p:nvSpPr>
        <p:spPr>
          <a:xfrm>
            <a:off x="838200" y="1196232"/>
            <a:ext cx="10688220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ea typeface="ＭＳ ゴシック" panose="020B0609070205080204" pitchFamily="49" charset="-128"/>
              </a:rPr>
              <a:t>#include &lt;vector&gt;</a:t>
            </a:r>
          </a:p>
          <a:p>
            <a:r>
              <a:rPr lang="en-US" altLang="ja-JP" sz="2800" dirty="0">
                <a:ea typeface="ＭＳ ゴシック" panose="020B0609070205080204" pitchFamily="49" charset="-128"/>
              </a:rPr>
              <a:t>using namespace std;</a:t>
            </a:r>
          </a:p>
          <a:p>
            <a:r>
              <a:rPr lang="en-US" altLang="ja-JP" sz="2800" dirty="0">
                <a:ea typeface="ＭＳ ゴシック" panose="020B0609070205080204" pitchFamily="49" charset="-128"/>
              </a:rPr>
              <a:t>int main(){</a:t>
            </a:r>
          </a:p>
          <a:p>
            <a:r>
              <a:rPr lang="en-US" altLang="ja-JP" sz="2800" dirty="0">
                <a:solidFill>
                  <a:srgbClr val="00B0F0"/>
                </a:solidFill>
                <a:ea typeface="ＭＳ ゴシック" panose="020B0609070205080204" pitchFamily="49" charset="-128"/>
              </a:rPr>
              <a:t>vector</a:t>
            </a:r>
            <a:r>
              <a:rPr lang="en-US" altLang="ja-JP" sz="2800" dirty="0">
                <a:ea typeface="ＭＳ ゴシック" panose="020B0609070205080204" pitchFamily="49" charset="-128"/>
              </a:rPr>
              <a:t>&lt;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ea typeface="ＭＳ ゴシック" panose="020B0609070205080204" pitchFamily="49" charset="-128"/>
              </a:rPr>
              <a:t>&gt;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v1</a:t>
            </a:r>
            <a:r>
              <a:rPr lang="en-US" altLang="ja-JP" sz="2800" dirty="0"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{ 10, 9, 8 }</a:t>
            </a:r>
            <a:r>
              <a:rPr lang="en-US" altLang="ja-JP" sz="2800" dirty="0">
                <a:ea typeface="ＭＳ ゴシック" panose="020B0609070205080204" pitchFamily="49" charset="-128"/>
              </a:rPr>
              <a:t>; </a:t>
            </a:r>
            <a:r>
              <a:rPr lang="en-US" altLang="ja-JP" sz="28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初期値を設定</a:t>
            </a:r>
            <a:endParaRPr lang="en-US" altLang="ja-JP" sz="28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800" dirty="0">
                <a:ea typeface="ＭＳ ゴシック" panose="020B0609070205080204" pitchFamily="49" charset="-128"/>
              </a:rPr>
              <a:t>	v1.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(1);</a:t>
            </a:r>
          </a:p>
          <a:p>
            <a:r>
              <a:rPr lang="en-US" altLang="ja-JP" sz="2800" dirty="0">
                <a:ea typeface="ＭＳ ゴシック" panose="020B0609070205080204" pitchFamily="49" charset="-128"/>
              </a:rPr>
              <a:t>	v1.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800" dirty="0">
                <a:ea typeface="ＭＳ ゴシック" panose="020B0609070205080204" pitchFamily="49" charset="-128"/>
              </a:rPr>
              <a:t>	v1.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(3);</a:t>
            </a:r>
          </a:p>
          <a:p>
            <a:r>
              <a:rPr lang="nn-NO" altLang="ja-JP" sz="2800" dirty="0">
                <a:ea typeface="ＭＳ ゴシック" panose="020B0609070205080204" pitchFamily="49" charset="-128"/>
              </a:rPr>
              <a:t>	for (int i = 0; i &lt; v1.</a:t>
            </a:r>
            <a:r>
              <a:rPr lang="nn-NO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size</a:t>
            </a:r>
            <a:r>
              <a:rPr lang="nn-NO" altLang="ja-JP" sz="2800" dirty="0">
                <a:ea typeface="ＭＳ ゴシック" panose="020B0609070205080204" pitchFamily="49" charset="-128"/>
              </a:rPr>
              <a:t>(); i++) {</a:t>
            </a:r>
          </a:p>
          <a:p>
            <a:r>
              <a:rPr lang="sv-SE" altLang="ja-JP" sz="2800" dirty="0">
                <a:ea typeface="ＭＳ ゴシック" panose="020B0609070205080204" pitchFamily="49" charset="-128"/>
              </a:rPr>
              <a:t>		</a:t>
            </a:r>
            <a:r>
              <a:rPr lang="en-US" altLang="ja-JP" sz="2800" dirty="0">
                <a:ea typeface="ＭＳ ゴシック" panose="020B0609070205080204" pitchFamily="49" charset="-128"/>
              </a:rPr>
              <a:t> </a:t>
            </a:r>
            <a:r>
              <a:rPr lang="sv-SE" altLang="ja-JP" sz="2800" dirty="0">
                <a:ea typeface="ＭＳ ゴシック" panose="020B0609070205080204" pitchFamily="49" charset="-128"/>
              </a:rPr>
              <a:t>cout &lt;&lt; </a:t>
            </a:r>
            <a:r>
              <a:rPr lang="sv-SE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v1[i]</a:t>
            </a:r>
            <a:r>
              <a:rPr lang="sv-SE" altLang="ja-JP" sz="2800" dirty="0">
                <a:ea typeface="ＭＳ ゴシック" panose="020B0609070205080204" pitchFamily="49" charset="-128"/>
              </a:rPr>
              <a:t> &lt;&lt; endl;</a:t>
            </a:r>
          </a:p>
          <a:p>
            <a:r>
              <a:rPr lang="en-US" altLang="ja-JP" sz="2800" dirty="0"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800" dirty="0">
                <a:ea typeface="ＭＳ ゴシック" panose="020B0609070205080204" pitchFamily="49" charset="-128"/>
              </a:rPr>
              <a:t>	return 0;</a:t>
            </a:r>
          </a:p>
          <a:p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435806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</a:t>
            </a:r>
            <a:r>
              <a:rPr kumimoji="1" lang="en-US" altLang="ja-JP" dirty="0"/>
              <a:t>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の</a:t>
            </a:r>
            <a:r>
              <a:rPr lang="ja-JP" altLang="en-US" b="1" dirty="0"/>
              <a:t>末尾にデータを追加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std::vector&lt;</a:t>
            </a:r>
            <a:r>
              <a:rPr lang="en-US" altLang="ja-JP" dirty="0">
                <a:solidFill>
                  <a:srgbClr val="00B0F0"/>
                </a:solidFill>
              </a:rPr>
              <a:t>int</a:t>
            </a:r>
            <a:r>
              <a:rPr lang="en-US" altLang="ja-JP" dirty="0"/>
              <a:t>&gt; </a:t>
            </a:r>
            <a:r>
              <a:rPr lang="en-US" altLang="ja-JP" dirty="0">
                <a:solidFill>
                  <a:srgbClr val="FF00FF"/>
                </a:solidFill>
              </a:rPr>
              <a:t>v1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FF"/>
                </a:solidFill>
              </a:rPr>
              <a:t>v1</a:t>
            </a:r>
            <a:r>
              <a:rPr lang="en-US" altLang="ja-JP" dirty="0"/>
              <a:t>.</a:t>
            </a:r>
            <a:r>
              <a:rPr lang="en-US" altLang="ja-JP" dirty="0">
                <a:solidFill>
                  <a:srgbClr val="FF0000"/>
                </a:solidFill>
              </a:rPr>
              <a:t>push_back</a:t>
            </a:r>
            <a:r>
              <a:rPr lang="en-US" altLang="ja-JP" dirty="0"/>
              <a:t>(10)</a:t>
            </a:r>
            <a:r>
              <a:rPr lang="ja-JP" altLang="en-US" dirty="0"/>
              <a:t>　　　　　</a:t>
            </a:r>
            <a:br>
              <a:rPr lang="en-US" altLang="ja-JP" dirty="0"/>
            </a:br>
            <a:r>
              <a:rPr lang="ja-JP" altLang="en-US" dirty="0"/>
              <a:t>　　　　　</a:t>
            </a:r>
            <a:br>
              <a:rPr lang="en-US" altLang="ja-JP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sz="3200" dirty="0"/>
              <a:t>引数に同じ基本型のデータを指定すると要素数が増えていく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59584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イテレータ（</a:t>
            </a:r>
            <a:r>
              <a:rPr kumimoji="1" lang="en-US" altLang="ja-JP" dirty="0"/>
              <a:t>iterator</a:t>
            </a:r>
            <a:r>
              <a:rPr kumimoji="1" lang="ja-JP" altLang="en-US" dirty="0"/>
              <a:t>：反復子）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/>
              <a:t>範囲</a:t>
            </a:r>
            <a:r>
              <a:rPr lang="en-US" altLang="ja-JP" b="1" dirty="0"/>
              <a:t>for</a:t>
            </a:r>
            <a:r>
              <a:rPr lang="ja-JP" altLang="en-US" b="1" dirty="0"/>
              <a:t>文</a:t>
            </a:r>
            <a:br>
              <a:rPr lang="en-US" altLang="ja-JP" b="1" dirty="0"/>
            </a:br>
            <a:r>
              <a:rPr lang="ja-JP" altLang="en-US" dirty="0"/>
              <a:t>イテレータを用いた</a:t>
            </a:r>
            <a:r>
              <a:rPr lang="en-US" altLang="ja-JP" dirty="0"/>
              <a:t>for</a:t>
            </a:r>
            <a:r>
              <a:rPr lang="ja-JP" altLang="en-US" dirty="0"/>
              <a:t>文を、より簡略化したもの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v1</a:t>
            </a:r>
            <a:r>
              <a:rPr lang="ja-JP" altLang="en-US" dirty="0"/>
              <a:t>の</a:t>
            </a:r>
            <a:r>
              <a:rPr lang="ja-JP" altLang="en-US" dirty="0">
                <a:solidFill>
                  <a:srgbClr val="FF0000"/>
                </a:solidFill>
              </a:rPr>
              <a:t>先頭</a:t>
            </a:r>
            <a:r>
              <a:rPr lang="ja-JP" altLang="en-US" dirty="0"/>
              <a:t>要素から</a:t>
            </a:r>
            <a:r>
              <a:rPr lang="ja-JP" altLang="en-US" dirty="0">
                <a:solidFill>
                  <a:srgbClr val="FF0000"/>
                </a:solidFill>
              </a:rPr>
              <a:t>最終</a:t>
            </a:r>
            <a:r>
              <a:rPr lang="ja-JP" altLang="en-US" dirty="0"/>
              <a:t>要素まで、</a:t>
            </a:r>
            <a:r>
              <a:rPr lang="ja-JP" altLang="en-US" dirty="0">
                <a:solidFill>
                  <a:srgbClr val="00B0F0"/>
                </a:solidFill>
              </a:rPr>
              <a:t>すべての</a:t>
            </a:r>
            <a:r>
              <a:rPr lang="ja-JP" altLang="en-US" dirty="0"/>
              <a:t>要素</a:t>
            </a:r>
            <a:br>
              <a:rPr lang="en-US" altLang="ja-JP" dirty="0"/>
            </a:br>
            <a:r>
              <a:rPr lang="ja-JP" altLang="en-US" dirty="0"/>
              <a:t>ぶんループ</a:t>
            </a:r>
            <a:br>
              <a:rPr lang="en-US" altLang="ja-JP" dirty="0"/>
            </a:br>
            <a:r>
              <a:rPr lang="ja-JP" altLang="en-US" dirty="0">
                <a:solidFill>
                  <a:srgbClr val="00B050"/>
                </a:solidFill>
              </a:rPr>
              <a:t>（</a:t>
            </a:r>
            <a:r>
              <a:rPr lang="en-US" altLang="ja-JP" dirty="0">
                <a:solidFill>
                  <a:srgbClr val="00B050"/>
                </a:solidFill>
              </a:rPr>
              <a:t>※</a:t>
            </a:r>
            <a:r>
              <a:rPr lang="ja-JP" altLang="en-US" b="1" dirty="0">
                <a:solidFill>
                  <a:srgbClr val="00B050"/>
                </a:solidFill>
              </a:rPr>
              <a:t> </a:t>
            </a:r>
            <a:r>
              <a:rPr lang="ja-JP" altLang="en-US" dirty="0">
                <a:solidFill>
                  <a:srgbClr val="00B050"/>
                </a:solidFill>
              </a:rPr>
              <a:t>ただし指定場所からの開始・終了は</a:t>
            </a:r>
            <a:r>
              <a:rPr lang="ja-JP" altLang="en-US" b="1" dirty="0">
                <a:solidFill>
                  <a:srgbClr val="00B050"/>
                </a:solidFill>
              </a:rPr>
              <a:t>不可</a:t>
            </a:r>
            <a:r>
              <a:rPr lang="ja-JP" altLang="en-US" dirty="0">
                <a:solidFill>
                  <a:srgbClr val="00B050"/>
                </a:solidFill>
              </a:rPr>
              <a:t>）</a:t>
            </a:r>
            <a:endParaRPr lang="en-US" altLang="ja-JP" dirty="0">
              <a:solidFill>
                <a:srgbClr val="00B05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D35029-F1DE-742E-3461-64C0FFECA8F1}"/>
              </a:ext>
            </a:extLst>
          </p:cNvPr>
          <p:cNvSpPr txBox="1"/>
          <p:nvPr/>
        </p:nvSpPr>
        <p:spPr>
          <a:xfrm>
            <a:off x="1476576" y="2644170"/>
            <a:ext cx="1027615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ja-JP" sz="3200" dirty="0">
                <a:solidFill>
                  <a:srgbClr val="0000FF"/>
                </a:solidFill>
                <a:ea typeface="ＭＳ ゴシック" panose="020B0609070205080204" pitchFamily="49" charset="-128"/>
              </a:rPr>
              <a:t>for</a:t>
            </a:r>
            <a:r>
              <a:rPr lang="nn-NO" altLang="ja-JP" sz="32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3200" dirty="0">
                <a:solidFill>
                  <a:srgbClr val="FF0000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32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3200" dirty="0">
                <a:ea typeface="ＭＳ ゴシック" panose="020B0609070205080204" pitchFamily="49" charset="-128"/>
              </a:rPr>
              <a:t> : v1</a:t>
            </a:r>
            <a:r>
              <a:rPr lang="nn-NO" altLang="ja-JP" sz="32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){   </a:t>
            </a:r>
            <a:r>
              <a:rPr lang="nn-NO" altLang="ja-JP" sz="32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範囲</a:t>
            </a:r>
            <a:r>
              <a:rPr lang="en-US" altLang="ja-JP" sz="3200" dirty="0">
                <a:solidFill>
                  <a:srgbClr val="00B05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32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を使うと</a:t>
            </a:r>
            <a:r>
              <a:rPr lang="en-US" altLang="ja-JP" sz="32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32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</a:t>
            </a:r>
            <a:endParaRPr lang="nn-NO" altLang="ja-JP" sz="32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nn-NO" altLang="ja-JP" sz="32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cout &lt;&lt; </a:t>
            </a:r>
            <a:r>
              <a:rPr lang="nn-NO" altLang="ja-JP" sz="32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nn-NO" altLang="ja-JP" sz="32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endl;</a:t>
            </a:r>
            <a:r>
              <a:rPr lang="ja-JP" altLang="en-US" sz="32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//v1</a:t>
            </a:r>
            <a:r>
              <a:rPr lang="ja-JP" altLang="en-US" sz="32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の要素が順に格納</a:t>
            </a:r>
            <a:br>
              <a:rPr lang="nn-NO" altLang="ja-JP" sz="32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32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 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3642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クラスの定義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#include “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car.h</a:t>
            </a:r>
            <a:r>
              <a:rPr kumimoji="1" lang="en-US" altLang="ja-JP" sz="3200" dirty="0"/>
              <a:t>”</a:t>
            </a:r>
          </a:p>
          <a:p>
            <a:r>
              <a:rPr kumimoji="1" lang="en-US" altLang="ja-JP" sz="3200" dirty="0"/>
              <a:t>#include &lt;iostream&gt;</a:t>
            </a:r>
          </a:p>
          <a:p>
            <a:r>
              <a:rPr kumimoji="1" lang="en-US" altLang="ja-JP" sz="3200" dirty="0"/>
              <a:t>using namespace std;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en-US" altLang="ja-JP" sz="3200" dirty="0"/>
              <a:t>void </a:t>
            </a:r>
            <a:r>
              <a:rPr kumimoji="1" lang="en-US" altLang="ja-JP" sz="3200" dirty="0">
                <a:solidFill>
                  <a:srgbClr val="FF0000"/>
                </a:solidFill>
              </a:rPr>
              <a:t>Car::</a:t>
            </a:r>
            <a:r>
              <a:rPr kumimoji="1" lang="en-US" altLang="ja-JP" sz="3200" dirty="0"/>
              <a:t>drive(double hour){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en-US" altLang="ja-JP" sz="3200" dirty="0">
                <a:solidFill>
                  <a:srgbClr val="00B050"/>
                </a:solidFill>
              </a:rPr>
              <a:t>    </a:t>
            </a:r>
            <a:r>
              <a:rPr kumimoji="1" lang="en-US" altLang="ja-JP" sz="3200" dirty="0" err="1"/>
              <a:t>cout</a:t>
            </a:r>
            <a:r>
              <a:rPr kumimoji="1" lang="en-US" altLang="ja-JP" sz="3200" dirty="0"/>
              <a:t> &lt;&lt; “</a:t>
            </a:r>
            <a:r>
              <a:rPr kumimoji="1" lang="ja-JP" altLang="en-US" sz="3200" dirty="0"/>
              <a:t>時速</a:t>
            </a:r>
            <a:r>
              <a:rPr kumimoji="1" lang="en-US" altLang="ja-JP" sz="3200" dirty="0"/>
              <a:t>” &lt;&lt; speed &lt;&lt; “km</a:t>
            </a:r>
            <a:r>
              <a:rPr kumimoji="1" lang="ja-JP" altLang="en-US" sz="3200" dirty="0"/>
              <a:t>で</a:t>
            </a:r>
            <a:r>
              <a:rPr kumimoji="1" lang="en-US" altLang="ja-JP" sz="3200" dirty="0"/>
              <a:t>” &lt;&lt;</a:t>
            </a:r>
            <a:br>
              <a:rPr kumimoji="1" lang="en-US" altLang="ja-JP" sz="3200" dirty="0"/>
            </a:br>
            <a:r>
              <a:rPr kumimoji="1" lang="en-US" altLang="ja-JP" sz="3200" dirty="0"/>
              <a:t>         hour &lt;&lt; “</a:t>
            </a:r>
            <a:r>
              <a:rPr kumimoji="1" lang="ja-JP" altLang="en-US" sz="3200" dirty="0"/>
              <a:t>時間走行</a:t>
            </a:r>
            <a:r>
              <a:rPr kumimoji="1" lang="en-US" altLang="ja-JP" sz="3200" dirty="0"/>
              <a:t>” &lt;&lt; </a:t>
            </a:r>
            <a:r>
              <a:rPr kumimoji="1" lang="en-US" altLang="ja-JP" sz="3200" dirty="0" err="1"/>
              <a:t>endl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cout</a:t>
            </a:r>
            <a:r>
              <a:rPr kumimoji="1" lang="en-US" altLang="ja-JP" sz="3200" dirty="0"/>
              <a:t> &lt;&lt; speed*hour &lt;&lt; “km</a:t>
            </a:r>
            <a:r>
              <a:rPr kumimoji="1" lang="ja-JP" altLang="en-US" sz="3200" dirty="0"/>
              <a:t>移動</a:t>
            </a:r>
            <a:r>
              <a:rPr kumimoji="1" lang="en-US" altLang="ja-JP" sz="3200" dirty="0"/>
              <a:t>”&lt;&lt; </a:t>
            </a:r>
            <a:r>
              <a:rPr kumimoji="1" lang="en-US" altLang="ja-JP" sz="3200" dirty="0" err="1"/>
              <a:t>endl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4552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63B66-FF5E-76CD-A5A7-FD8CCA1C4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06BE3-A2B9-8423-E848-4EF48723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</a:t>
            </a:r>
            <a:r>
              <a:rPr kumimoji="1" lang="en-US" altLang="ja-JP" dirty="0"/>
              <a:t>ector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AD83D0-D2FC-ED78-C675-81B25E34A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B644D6-3AF9-D36E-0DB8-72F53CCF54CA}"/>
              </a:ext>
            </a:extLst>
          </p:cNvPr>
          <p:cNvSpPr txBox="1"/>
          <p:nvPr/>
        </p:nvSpPr>
        <p:spPr>
          <a:xfrm>
            <a:off x="838200" y="1196232"/>
            <a:ext cx="10688220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ea typeface="ＭＳ ゴシック" panose="020B0609070205080204" pitchFamily="49" charset="-128"/>
              </a:rPr>
              <a:t>#include &lt;vector&gt;</a:t>
            </a:r>
          </a:p>
          <a:p>
            <a:r>
              <a:rPr lang="en-US" altLang="ja-JP" sz="2800" dirty="0">
                <a:ea typeface="ＭＳ ゴシック" panose="020B0609070205080204" pitchFamily="49" charset="-128"/>
              </a:rPr>
              <a:t>using namespace std;</a:t>
            </a:r>
          </a:p>
          <a:p>
            <a:r>
              <a:rPr lang="en-US" altLang="ja-JP" sz="2800" dirty="0">
                <a:ea typeface="ＭＳ ゴシック" panose="020B0609070205080204" pitchFamily="49" charset="-128"/>
              </a:rPr>
              <a:t>int main(){</a:t>
            </a:r>
          </a:p>
          <a:p>
            <a:r>
              <a:rPr lang="en-US" altLang="ja-JP" sz="2800" dirty="0">
                <a:solidFill>
                  <a:srgbClr val="00B0F0"/>
                </a:solidFill>
                <a:ea typeface="ＭＳ ゴシック" panose="020B0609070205080204" pitchFamily="49" charset="-128"/>
              </a:rPr>
              <a:t>vector</a:t>
            </a:r>
            <a:r>
              <a:rPr lang="en-US" altLang="ja-JP" sz="2800" dirty="0">
                <a:ea typeface="ＭＳ ゴシック" panose="020B0609070205080204" pitchFamily="49" charset="-128"/>
              </a:rPr>
              <a:t>&lt;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ea typeface="ＭＳ ゴシック" panose="020B0609070205080204" pitchFamily="49" charset="-128"/>
              </a:rPr>
              <a:t>&gt;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v1</a:t>
            </a:r>
            <a:r>
              <a:rPr lang="en-US" altLang="ja-JP" sz="2800" dirty="0"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{ 10, 9, 8 }</a:t>
            </a:r>
            <a:r>
              <a:rPr lang="en-US" altLang="ja-JP" sz="2800" dirty="0">
                <a:ea typeface="ＭＳ ゴシック" panose="020B0609070205080204" pitchFamily="49" charset="-128"/>
              </a:rPr>
              <a:t>; </a:t>
            </a:r>
            <a:r>
              <a:rPr lang="en-US" altLang="ja-JP" sz="28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初期値を設定</a:t>
            </a:r>
            <a:endParaRPr lang="en-US" altLang="ja-JP" sz="28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800" dirty="0">
                <a:ea typeface="ＭＳ ゴシック" panose="020B0609070205080204" pitchFamily="49" charset="-128"/>
              </a:rPr>
              <a:t>	v1.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(1);</a:t>
            </a:r>
          </a:p>
          <a:p>
            <a:r>
              <a:rPr lang="en-US" altLang="ja-JP" sz="2800" dirty="0">
                <a:ea typeface="ＭＳ ゴシック" panose="020B0609070205080204" pitchFamily="49" charset="-128"/>
              </a:rPr>
              <a:t>	v1.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800" dirty="0">
                <a:ea typeface="ＭＳ ゴシック" panose="020B0609070205080204" pitchFamily="49" charset="-128"/>
              </a:rPr>
              <a:t>	v1.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(3);</a:t>
            </a:r>
          </a:p>
          <a:p>
            <a:r>
              <a:rPr lang="nn-NO" altLang="ja-JP" sz="2800" dirty="0">
                <a:ea typeface="ＭＳ ゴシック" panose="020B0609070205080204" pitchFamily="49" charset="-128"/>
              </a:rPr>
              <a:t>	for (auto </a:t>
            </a:r>
            <a:r>
              <a:rPr lang="nn-NO" altLang="ja-JP" sz="2800" dirty="0">
                <a:solidFill>
                  <a:srgbClr val="00B0F0"/>
                </a:solidFill>
                <a:ea typeface="ＭＳ ゴシック" panose="020B0609070205080204" pitchFamily="49" charset="-128"/>
              </a:rPr>
              <a:t>d</a:t>
            </a:r>
            <a:r>
              <a:rPr lang="nn-NO" altLang="ja-JP" sz="2800" dirty="0">
                <a:ea typeface="ＭＳ ゴシック" panose="020B0609070205080204" pitchFamily="49" charset="-128"/>
              </a:rPr>
              <a:t>: </a:t>
            </a:r>
            <a:r>
              <a:rPr lang="nn-NO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v1</a:t>
            </a:r>
            <a:r>
              <a:rPr lang="nn-NO" altLang="ja-JP" sz="2800" dirty="0">
                <a:ea typeface="ＭＳ ゴシック" panose="020B0609070205080204" pitchFamily="49" charset="-128"/>
              </a:rPr>
              <a:t>) {</a:t>
            </a:r>
          </a:p>
          <a:p>
            <a:r>
              <a:rPr lang="sv-SE" altLang="ja-JP" sz="2800" dirty="0">
                <a:ea typeface="ＭＳ ゴシック" panose="020B0609070205080204" pitchFamily="49" charset="-128"/>
              </a:rPr>
              <a:t>		</a:t>
            </a:r>
            <a:r>
              <a:rPr lang="en-US" altLang="ja-JP" sz="2800" dirty="0">
                <a:ea typeface="ＭＳ ゴシック" panose="020B0609070205080204" pitchFamily="49" charset="-128"/>
              </a:rPr>
              <a:t> </a:t>
            </a:r>
            <a:r>
              <a:rPr lang="sv-SE" altLang="ja-JP" sz="2800" dirty="0">
                <a:ea typeface="ＭＳ ゴシック" panose="020B0609070205080204" pitchFamily="49" charset="-128"/>
              </a:rPr>
              <a:t>cout &lt;&lt; </a:t>
            </a:r>
            <a:r>
              <a:rPr lang="sv-SE" altLang="ja-JP" sz="2800" dirty="0">
                <a:solidFill>
                  <a:srgbClr val="00B0F0"/>
                </a:solidFill>
                <a:ea typeface="ＭＳ ゴシック" panose="020B0609070205080204" pitchFamily="49" charset="-128"/>
              </a:rPr>
              <a:t>d</a:t>
            </a:r>
            <a:r>
              <a:rPr lang="sv-SE" altLang="ja-JP" sz="2800" dirty="0">
                <a:ea typeface="ＭＳ ゴシック" panose="020B0609070205080204" pitchFamily="49" charset="-128"/>
              </a:rPr>
              <a:t> &lt;&lt; endl;</a:t>
            </a:r>
          </a:p>
          <a:p>
            <a:r>
              <a:rPr lang="en-US" altLang="ja-JP" sz="2800" dirty="0"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800" dirty="0">
                <a:ea typeface="ＭＳ ゴシック" panose="020B0609070205080204" pitchFamily="49" charset="-128"/>
              </a:rPr>
              <a:t>	return 0;</a:t>
            </a:r>
          </a:p>
          <a:p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endParaRPr kumimoji="1" lang="ja-JP" altLang="en-US" sz="9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4E8CEC-F1FC-E3A3-4604-160AB9E9B119}"/>
              </a:ext>
            </a:extLst>
          </p:cNvPr>
          <p:cNvSpPr txBox="1"/>
          <p:nvPr/>
        </p:nvSpPr>
        <p:spPr>
          <a:xfrm>
            <a:off x="5801658" y="5433019"/>
            <a:ext cx="54633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altLang="ja-JP" sz="1800" dirty="0">
                <a:ea typeface="ＭＳ ゴシック" panose="020B0609070205080204" pitchFamily="49" charset="-128"/>
              </a:rPr>
              <a:t>for (int i = 0; i &lt; v1.size(); i++) {</a:t>
            </a:r>
          </a:p>
          <a:p>
            <a:r>
              <a:rPr lang="sv-SE" altLang="ja-JP" sz="1800" dirty="0">
                <a:ea typeface="ＭＳ ゴシック" panose="020B0609070205080204" pitchFamily="49" charset="-128"/>
              </a:rPr>
              <a:t>		</a:t>
            </a:r>
            <a:r>
              <a:rPr lang="en-US" altLang="ja-JP" sz="1800" dirty="0">
                <a:ea typeface="ＭＳ ゴシック" panose="020B0609070205080204" pitchFamily="49" charset="-128"/>
              </a:rPr>
              <a:t> </a:t>
            </a:r>
            <a:r>
              <a:rPr lang="sv-SE" altLang="ja-JP" sz="1800" dirty="0">
                <a:ea typeface="ＭＳ ゴシック" panose="020B0609070205080204" pitchFamily="49" charset="-128"/>
              </a:rPr>
              <a:t>cout &lt;&lt; </a:t>
            </a:r>
            <a:r>
              <a:rPr lang="sv-SE" altLang="ja-JP" sz="1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v1[i]</a:t>
            </a:r>
            <a:r>
              <a:rPr lang="sv-SE" altLang="ja-JP" sz="1800" dirty="0">
                <a:ea typeface="ＭＳ ゴシック" panose="020B0609070205080204" pitchFamily="49" charset="-128"/>
              </a:rPr>
              <a:t> &lt;&lt; endl;</a:t>
            </a:r>
          </a:p>
          <a:p>
            <a:r>
              <a:rPr lang="en-US" altLang="ja-JP" sz="1800" dirty="0">
                <a:ea typeface="ＭＳ ゴシック" panose="020B0609070205080204" pitchFamily="49" charset="-128"/>
              </a:rPr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4358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941424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sz="4400" dirty="0"/>
              <a:t>cl </a:t>
            </a:r>
            <a:r>
              <a:rPr kumimoji="1" lang="en-US" altLang="ja-JP" sz="4400" dirty="0">
                <a:solidFill>
                  <a:srgbClr val="FF0000"/>
                </a:solidFill>
              </a:rPr>
              <a:t>/</a:t>
            </a:r>
            <a:r>
              <a:rPr kumimoji="1" lang="en-US" altLang="ja-JP" sz="4400" dirty="0" err="1">
                <a:solidFill>
                  <a:srgbClr val="FF0000"/>
                </a:solidFill>
              </a:rPr>
              <a:t>EHsc</a:t>
            </a:r>
            <a:r>
              <a:rPr kumimoji="1" lang="en-US" altLang="ja-JP" sz="4400" dirty="0"/>
              <a:t> main.cpp car.cpp</a:t>
            </a: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ja-JP" altLang="en-US" dirty="0"/>
              <a:t>重要なのは</a:t>
            </a:r>
            <a:r>
              <a:rPr kumimoji="1" lang="en-US" altLang="ja-JP" dirty="0" err="1">
                <a:solidFill>
                  <a:srgbClr val="00B050"/>
                </a:solidFill>
              </a:rPr>
              <a:t>cpp</a:t>
            </a:r>
            <a:r>
              <a:rPr kumimoji="1" lang="ja-JP" altLang="en-US" dirty="0">
                <a:solidFill>
                  <a:srgbClr val="00B050"/>
                </a:solidFill>
              </a:rPr>
              <a:t>ファイルをすべて書く</a:t>
            </a:r>
            <a:r>
              <a:rPr kumimoji="1" lang="ja-JP" altLang="en-US" dirty="0"/>
              <a:t>こと</a:t>
            </a:r>
            <a:br>
              <a:rPr kumimoji="1" lang="en-US" altLang="ja-JP" dirty="0"/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236B0BA0-DC88-FA69-4DD1-DD3420544219}"/>
              </a:ext>
            </a:extLst>
          </p:cNvPr>
          <p:cNvSpPr/>
          <p:nvPr/>
        </p:nvSpPr>
        <p:spPr>
          <a:xfrm rot="16200000">
            <a:off x="1976176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233F3543-889D-1BDA-782E-21A2136D88F2}"/>
              </a:ext>
            </a:extLst>
          </p:cNvPr>
          <p:cNvSpPr/>
          <p:nvPr/>
        </p:nvSpPr>
        <p:spPr>
          <a:xfrm rot="16200000">
            <a:off x="4047811" y="3762359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>
            <a:extLst>
              <a:ext uri="{FF2B5EF4-FFF2-40B4-BE49-F238E27FC236}">
                <a16:creationId xmlns:a16="http://schemas.microsoft.com/office/drawing/2014/main" id="{4821EDDD-FBA2-7A2E-91BF-8914836AF242}"/>
              </a:ext>
            </a:extLst>
          </p:cNvPr>
          <p:cNvSpPr/>
          <p:nvPr/>
        </p:nvSpPr>
        <p:spPr>
          <a:xfrm rot="16200000">
            <a:off x="7153589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71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クラスの定義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#include “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car.h</a:t>
            </a:r>
            <a:r>
              <a:rPr kumimoji="1" lang="en-US" altLang="ja-JP" sz="3200" dirty="0"/>
              <a:t>”</a:t>
            </a:r>
          </a:p>
          <a:p>
            <a:r>
              <a:rPr kumimoji="1" lang="en-US" altLang="ja-JP" sz="3200" dirty="0"/>
              <a:t>#include &lt;iostream&gt;</a:t>
            </a:r>
          </a:p>
          <a:p>
            <a:r>
              <a:rPr kumimoji="1" lang="en-US" altLang="ja-JP" sz="3200" dirty="0"/>
              <a:t>using namespace std;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en-US" altLang="ja-JP" sz="3200" dirty="0"/>
              <a:t>void </a:t>
            </a:r>
            <a:r>
              <a:rPr kumimoji="1" lang="en-US" altLang="ja-JP" sz="3200" dirty="0">
                <a:solidFill>
                  <a:srgbClr val="FF0000"/>
                </a:solidFill>
              </a:rPr>
              <a:t>Car::</a:t>
            </a:r>
            <a:r>
              <a:rPr kumimoji="1" lang="en-US" altLang="ja-JP" sz="3200" dirty="0">
                <a:solidFill>
                  <a:srgbClr val="00B0F0"/>
                </a:solidFill>
              </a:rPr>
              <a:t>drive(double hour){</a:t>
            </a:r>
          </a:p>
          <a:p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cout</a:t>
            </a:r>
            <a:r>
              <a:rPr kumimoji="1" lang="en-US" altLang="ja-JP" sz="3200" dirty="0">
                <a:solidFill>
                  <a:srgbClr val="00B0F0"/>
                </a:solidFill>
              </a:rPr>
              <a:t> &lt;&lt; “</a:t>
            </a:r>
            <a:r>
              <a:rPr kumimoji="1" lang="ja-JP" altLang="en-US" sz="3200" dirty="0">
                <a:solidFill>
                  <a:srgbClr val="00B0F0"/>
                </a:solidFill>
              </a:rPr>
              <a:t>時速</a:t>
            </a:r>
            <a:r>
              <a:rPr kumimoji="1" lang="en-US" altLang="ja-JP" sz="3200" dirty="0">
                <a:solidFill>
                  <a:srgbClr val="00B0F0"/>
                </a:solidFill>
              </a:rPr>
              <a:t>” &lt;&lt; speed &lt;&lt; “km</a:t>
            </a:r>
            <a:r>
              <a:rPr kumimoji="1" lang="ja-JP" altLang="en-US" sz="3200" dirty="0">
                <a:solidFill>
                  <a:srgbClr val="00B0F0"/>
                </a:solidFill>
              </a:rPr>
              <a:t>で</a:t>
            </a:r>
            <a:r>
              <a:rPr kumimoji="1" lang="en-US" altLang="ja-JP" sz="3200" dirty="0">
                <a:solidFill>
                  <a:srgbClr val="00B0F0"/>
                </a:solidFill>
              </a:rPr>
              <a:t>” &lt;&lt;</a:t>
            </a:r>
            <a:br>
              <a:rPr kumimoji="1" lang="en-US" altLang="ja-JP" sz="3200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         hour &lt;&lt; “</a:t>
            </a:r>
            <a:r>
              <a:rPr kumimoji="1" lang="ja-JP" altLang="en-US" sz="3200" dirty="0">
                <a:solidFill>
                  <a:srgbClr val="00B0F0"/>
                </a:solidFill>
              </a:rPr>
              <a:t>時間走行</a:t>
            </a:r>
            <a:r>
              <a:rPr kumimoji="1" lang="en-US" altLang="ja-JP" sz="3200" dirty="0">
                <a:solidFill>
                  <a:srgbClr val="00B0F0"/>
                </a:solidFill>
              </a:rPr>
              <a:t>” &lt;&lt;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endl</a:t>
            </a:r>
            <a:r>
              <a:rPr kumimoji="1" lang="en-US" altLang="ja-JP" sz="3200" dirty="0">
                <a:solidFill>
                  <a:srgbClr val="00B0F0"/>
                </a:solidFill>
              </a:rPr>
              <a:t>;</a:t>
            </a:r>
            <a:br>
              <a:rPr kumimoji="1" lang="en-US" altLang="ja-JP" sz="3200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   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cout</a:t>
            </a:r>
            <a:r>
              <a:rPr kumimoji="1" lang="en-US" altLang="ja-JP" sz="3200" dirty="0">
                <a:solidFill>
                  <a:srgbClr val="00B0F0"/>
                </a:solidFill>
              </a:rPr>
              <a:t> &lt;&lt; speed*hour &lt;&lt; “km</a:t>
            </a:r>
            <a:r>
              <a:rPr kumimoji="1" lang="ja-JP" altLang="en-US" sz="3200" dirty="0">
                <a:solidFill>
                  <a:srgbClr val="00B0F0"/>
                </a:solidFill>
              </a:rPr>
              <a:t>移動</a:t>
            </a:r>
            <a:r>
              <a:rPr kumimoji="1" lang="en-US" altLang="ja-JP" sz="3200" dirty="0">
                <a:solidFill>
                  <a:srgbClr val="00B0F0"/>
                </a:solidFill>
              </a:rPr>
              <a:t>”&lt;&lt;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endl</a:t>
            </a:r>
            <a:r>
              <a:rPr kumimoji="1" lang="en-US" altLang="ja-JP" sz="3200" dirty="0">
                <a:solidFill>
                  <a:srgbClr val="00B0F0"/>
                </a:solidFill>
              </a:rPr>
              <a:t>;</a:t>
            </a:r>
            <a:br>
              <a:rPr kumimoji="1" lang="en-US" altLang="ja-JP" sz="3200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F1AC6E-9ED9-DA7E-3CEB-55F87EDB838E}"/>
              </a:ext>
            </a:extLst>
          </p:cNvPr>
          <p:cNvSpPr txBox="1"/>
          <p:nvPr/>
        </p:nvSpPr>
        <p:spPr>
          <a:xfrm>
            <a:off x="6577360" y="3035196"/>
            <a:ext cx="5449555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car.h</a:t>
            </a:r>
            <a:r>
              <a:rPr kumimoji="1" lang="ja-JP" altLang="en-US" sz="2400" dirty="0"/>
              <a:t>で定義したメンバ関数の実際の処理を記述</a:t>
            </a:r>
            <a:endParaRPr kumimoji="1" lang="en-US" altLang="ja-JP" sz="24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338BB3E1-669C-2886-EB24-46B8F49A1D81}"/>
              </a:ext>
            </a:extLst>
          </p:cNvPr>
          <p:cNvSpPr/>
          <p:nvPr/>
        </p:nvSpPr>
        <p:spPr>
          <a:xfrm rot="19471605" flipH="1">
            <a:off x="5752558" y="3506547"/>
            <a:ext cx="723482" cy="43149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85F3F3-A9B9-A321-711D-C4AD9A6D6320}"/>
              </a:ext>
            </a:extLst>
          </p:cNvPr>
          <p:cNvSpPr txBox="1"/>
          <p:nvPr/>
        </p:nvSpPr>
        <p:spPr>
          <a:xfrm>
            <a:off x="628146" y="2619697"/>
            <a:ext cx="383452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【</a:t>
            </a:r>
            <a:r>
              <a:rPr kumimoji="1" lang="en-US" altLang="ja-JP" sz="2400" dirty="0">
                <a:solidFill>
                  <a:srgbClr val="FF0000"/>
                </a:solidFill>
              </a:rPr>
              <a:t>Car::</a:t>
            </a:r>
            <a:r>
              <a:rPr kumimoji="1" lang="en-US" altLang="ja-JP" sz="2400" dirty="0"/>
              <a:t>】</a:t>
            </a:r>
            <a:r>
              <a:rPr kumimoji="1" lang="ja-JP" altLang="en-US" sz="2400" dirty="0"/>
              <a:t>で</a:t>
            </a:r>
            <a:r>
              <a:rPr kumimoji="1" lang="en-US" altLang="ja-JP" sz="2400" dirty="0"/>
              <a:t>Car</a:t>
            </a:r>
            <a:r>
              <a:rPr kumimoji="1" lang="ja-JP" altLang="en-US" sz="2400" dirty="0"/>
              <a:t>クラスで</a:t>
            </a:r>
            <a:endParaRPr kumimoji="1" lang="en-US" altLang="ja-JP" sz="2400" dirty="0"/>
          </a:p>
          <a:p>
            <a:r>
              <a:rPr kumimoji="1" lang="ja-JP" altLang="en-US" sz="2400" dirty="0"/>
              <a:t>定義されていることを表す</a:t>
            </a:r>
            <a:endParaRPr kumimoji="1" lang="en-US" altLang="ja-JP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9CC1571-9EFD-B67E-91E8-971EAD9BC9BA}"/>
              </a:ext>
            </a:extLst>
          </p:cNvPr>
          <p:cNvSpPr/>
          <p:nvPr/>
        </p:nvSpPr>
        <p:spPr>
          <a:xfrm rot="16200000" flipH="1">
            <a:off x="2489568" y="3522303"/>
            <a:ext cx="462561" cy="43149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47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クラスの使用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#include “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car.h</a:t>
            </a:r>
            <a:r>
              <a:rPr kumimoji="1" lang="en-US" altLang="ja-JP" sz="3200" dirty="0"/>
              <a:t>”</a:t>
            </a:r>
          </a:p>
          <a:p>
            <a:r>
              <a:rPr kumimoji="1" lang="en-US" altLang="ja-JP" sz="3200" dirty="0"/>
              <a:t>using namespace std;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en-US" altLang="ja-JP" sz="3200" dirty="0"/>
              <a:t>int main() {</a:t>
            </a:r>
          </a:p>
          <a:p>
            <a:r>
              <a:rPr kumimoji="1" lang="en-US" altLang="ja-JP" sz="3200" dirty="0"/>
              <a:t>   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kuruma</a:t>
            </a:r>
            <a:r>
              <a:rPr kumimoji="1" lang="en-US" altLang="ja-JP" sz="3200" dirty="0"/>
              <a:t>; //</a:t>
            </a:r>
            <a:r>
              <a:rPr kumimoji="1" lang="ja-JP" altLang="en-US" sz="3200" dirty="0"/>
              <a:t>テキストでは</a:t>
            </a:r>
            <a:r>
              <a:rPr kumimoji="1" lang="en-US" altLang="ja-JP" sz="3200" dirty="0" err="1"/>
              <a:t>kuruma</a:t>
            </a:r>
            <a:r>
              <a:rPr kumimoji="1" lang="ja-JP" altLang="en-US" sz="3200" dirty="0"/>
              <a:t>でなく</a:t>
            </a:r>
            <a:r>
              <a:rPr kumimoji="1" lang="en-US" altLang="ja-JP" sz="3200" dirty="0"/>
              <a:t>car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kuruma.speed</a:t>
            </a:r>
            <a:r>
              <a:rPr kumimoji="1" lang="en-US" altLang="ja-JP" sz="3200" dirty="0"/>
              <a:t> = 40;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kuruma.drive</a:t>
            </a:r>
            <a:r>
              <a:rPr kumimoji="1" lang="en-US" altLang="ja-JP" sz="3200" dirty="0"/>
              <a:t>(1.5);</a:t>
            </a:r>
            <a:br>
              <a:rPr kumimoji="1" lang="en-US" altLang="ja-JP" sz="3200" dirty="0"/>
            </a:br>
            <a:r>
              <a:rPr kumimoji="1" lang="en-US" altLang="ja-JP" sz="3200" dirty="0"/>
              <a:t>    return 0;</a:t>
            </a:r>
            <a:br>
              <a:rPr kumimoji="1" lang="en-US" altLang="ja-JP" sz="3200" dirty="0"/>
            </a:br>
            <a:r>
              <a:rPr kumimoji="1" lang="en-US" altLang="ja-JP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731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クラスの使用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#include “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car.h</a:t>
            </a:r>
            <a:r>
              <a:rPr kumimoji="1" lang="en-US" altLang="ja-JP" sz="3200" dirty="0"/>
              <a:t>”</a:t>
            </a:r>
          </a:p>
          <a:p>
            <a:r>
              <a:rPr kumimoji="1" lang="en-US" altLang="ja-JP" sz="3200" dirty="0"/>
              <a:t>using namespace std;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en-US" altLang="ja-JP" sz="3200" dirty="0"/>
              <a:t>int main() {</a:t>
            </a:r>
          </a:p>
          <a:p>
            <a:r>
              <a:rPr kumimoji="1" lang="en-US" altLang="ja-JP" sz="3200" dirty="0"/>
              <a:t>   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kuruma</a:t>
            </a:r>
            <a:r>
              <a:rPr kumimoji="1" lang="en-US" altLang="ja-JP" sz="3200" dirty="0"/>
              <a:t>;		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kuruma</a:t>
            </a:r>
            <a:r>
              <a:rPr kumimoji="1" lang="en-US" altLang="ja-JP" sz="3200" dirty="0" err="1"/>
              <a:t>.speed</a:t>
            </a:r>
            <a:r>
              <a:rPr kumimoji="1" lang="en-US" altLang="ja-JP" sz="3200" dirty="0"/>
              <a:t> = 40;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kuruma</a:t>
            </a:r>
            <a:r>
              <a:rPr kumimoji="1" lang="en-US" altLang="ja-JP" sz="3200" dirty="0" err="1"/>
              <a:t>.drive</a:t>
            </a:r>
            <a:r>
              <a:rPr kumimoji="1" lang="en-US" altLang="ja-JP" sz="3200" dirty="0"/>
              <a:t>(1.5);</a:t>
            </a:r>
            <a:br>
              <a:rPr kumimoji="1" lang="en-US" altLang="ja-JP" sz="3200" dirty="0"/>
            </a:br>
            <a:r>
              <a:rPr kumimoji="1" lang="en-US" altLang="ja-JP" sz="3200" dirty="0"/>
              <a:t>    return 0;</a:t>
            </a:r>
            <a:br>
              <a:rPr kumimoji="1" lang="en-US" altLang="ja-JP" sz="3200" dirty="0"/>
            </a:br>
            <a:r>
              <a:rPr kumimoji="1" lang="en-US" altLang="ja-JP" sz="32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0FC29B-8F64-4D4C-1FA9-B5034C653720}"/>
              </a:ext>
            </a:extLst>
          </p:cNvPr>
          <p:cNvSpPr txBox="1"/>
          <p:nvPr/>
        </p:nvSpPr>
        <p:spPr>
          <a:xfrm>
            <a:off x="6558224" y="4192226"/>
            <a:ext cx="5258637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Car</a:t>
            </a:r>
            <a:r>
              <a:rPr kumimoji="1" lang="ja-JP" altLang="en-US" sz="2800" dirty="0"/>
              <a:t>クラスの</a:t>
            </a:r>
            <a:r>
              <a:rPr kumimoji="1" lang="ja-JP" altLang="en-US" sz="2800" b="1" dirty="0">
                <a:solidFill>
                  <a:srgbClr val="FF00FF"/>
                </a:solidFill>
              </a:rPr>
              <a:t>インスタンス</a:t>
            </a:r>
            <a:r>
              <a:rPr kumimoji="1" lang="ja-JP" altLang="en-US" sz="2800" dirty="0"/>
              <a:t>として</a:t>
            </a:r>
            <a:r>
              <a:rPr kumimoji="1" lang="en-US" altLang="ja-JP" sz="2800" b="1" dirty="0" err="1">
                <a:solidFill>
                  <a:srgbClr val="00B0F0"/>
                </a:solidFill>
              </a:rPr>
              <a:t>kuruma</a:t>
            </a:r>
            <a:r>
              <a:rPr kumimoji="1" lang="ja-JP" altLang="en-US" sz="2800" dirty="0"/>
              <a:t>という</a:t>
            </a:r>
            <a:r>
              <a:rPr kumimoji="1" lang="ja-JP" altLang="en-US" sz="2800" b="1" dirty="0">
                <a:solidFill>
                  <a:srgbClr val="FF00FF"/>
                </a:solidFill>
              </a:rPr>
              <a:t>実体</a:t>
            </a:r>
            <a:r>
              <a:rPr kumimoji="1" lang="ja-JP" altLang="en-US" sz="2800" dirty="0"/>
              <a:t>を生成</a:t>
            </a:r>
            <a:endParaRPr kumimoji="1" lang="en-US" altLang="ja-JP" sz="28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5C784BC-1614-8B36-B8F9-04090A32726A}"/>
              </a:ext>
            </a:extLst>
          </p:cNvPr>
          <p:cNvSpPr/>
          <p:nvPr/>
        </p:nvSpPr>
        <p:spPr>
          <a:xfrm flipH="1">
            <a:off x="5024175" y="4453534"/>
            <a:ext cx="1396721" cy="43149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00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クラスの使用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#include “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car.h</a:t>
            </a:r>
            <a:r>
              <a:rPr kumimoji="1" lang="en-US" altLang="ja-JP" sz="3200" dirty="0"/>
              <a:t>”</a:t>
            </a:r>
          </a:p>
          <a:p>
            <a:r>
              <a:rPr kumimoji="1" lang="en-US" altLang="ja-JP" sz="3200" dirty="0"/>
              <a:t>using namespace std;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en-US" altLang="ja-JP" sz="3200" dirty="0"/>
              <a:t>int main() {</a:t>
            </a:r>
          </a:p>
          <a:p>
            <a:r>
              <a:rPr kumimoji="1" lang="en-US" altLang="ja-JP" sz="3200" dirty="0"/>
              <a:t>   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kuruma</a:t>
            </a:r>
            <a:r>
              <a:rPr kumimoji="1" lang="en-US" altLang="ja-JP" sz="3200" dirty="0"/>
              <a:t>;          </a:t>
            </a:r>
            <a:r>
              <a:rPr kumimoji="1" lang="ja-JP" altLang="en-US" sz="3200" dirty="0"/>
              <a:t>　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kuruma</a:t>
            </a:r>
            <a:r>
              <a:rPr kumimoji="1" lang="ja-JP" altLang="en-US" sz="3200" dirty="0"/>
              <a:t>の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kuruma</a:t>
            </a:r>
            <a:r>
              <a:rPr kumimoji="1" lang="en-US" altLang="ja-JP" sz="3200" dirty="0" err="1"/>
              <a:t>.</a:t>
            </a:r>
            <a:r>
              <a:rPr kumimoji="1" lang="en-US" altLang="ja-JP" sz="3200" dirty="0" err="1">
                <a:solidFill>
                  <a:srgbClr val="FF00FF"/>
                </a:solidFill>
              </a:rPr>
              <a:t>speed</a:t>
            </a:r>
            <a:r>
              <a:rPr kumimoji="1" lang="en-US" altLang="ja-JP" sz="3200" dirty="0"/>
              <a:t> = 40;	  </a:t>
            </a:r>
            <a:r>
              <a:rPr kumimoji="1" lang="ja-JP" altLang="en-US" sz="3200" dirty="0">
                <a:solidFill>
                  <a:srgbClr val="FF00FF"/>
                </a:solidFill>
              </a:rPr>
              <a:t>メンバ変数</a:t>
            </a:r>
            <a:r>
              <a:rPr kumimoji="1" lang="ja-JP" altLang="en-US" sz="3200" dirty="0"/>
              <a:t>へ値を代入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kuruma</a:t>
            </a:r>
            <a:r>
              <a:rPr kumimoji="1" lang="en-US" altLang="ja-JP" sz="3200" dirty="0" err="1"/>
              <a:t>.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drive</a:t>
            </a:r>
            <a:r>
              <a:rPr kumimoji="1" lang="en-US" altLang="ja-JP" sz="3200" dirty="0">
                <a:solidFill>
                  <a:srgbClr val="00B050"/>
                </a:solidFill>
              </a:rPr>
              <a:t>(</a:t>
            </a:r>
            <a:r>
              <a:rPr kumimoji="1" lang="en-US" altLang="ja-JP" sz="3200" dirty="0"/>
              <a:t>1.5</a:t>
            </a:r>
            <a:r>
              <a:rPr kumimoji="1" lang="en-US" altLang="ja-JP" sz="3200" dirty="0">
                <a:solidFill>
                  <a:srgbClr val="00B050"/>
                </a:solidFill>
              </a:rPr>
              <a:t>)</a:t>
            </a:r>
            <a:r>
              <a:rPr kumimoji="1" lang="en-US" altLang="ja-JP" sz="3200" dirty="0"/>
              <a:t>;	  </a:t>
            </a:r>
            <a:r>
              <a:rPr kumimoji="1" lang="ja-JP" altLang="en-US" sz="3200" dirty="0">
                <a:solidFill>
                  <a:srgbClr val="00B050"/>
                </a:solidFill>
              </a:rPr>
              <a:t>メンバ関数</a:t>
            </a:r>
            <a:r>
              <a:rPr kumimoji="1" lang="ja-JP" altLang="en-US" sz="3200" dirty="0"/>
              <a:t>を実行</a:t>
            </a:r>
            <a:br>
              <a:rPr kumimoji="1" lang="en-US" altLang="ja-JP" sz="3200" dirty="0"/>
            </a:br>
            <a:r>
              <a:rPr kumimoji="1" lang="en-US" altLang="ja-JP" sz="3200" dirty="0"/>
              <a:t>    return 0;</a:t>
            </a:r>
            <a:br>
              <a:rPr kumimoji="1" lang="en-US" altLang="ja-JP" sz="3200" dirty="0"/>
            </a:br>
            <a:r>
              <a:rPr kumimoji="1" lang="en-US" altLang="ja-JP" sz="3200" dirty="0"/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627C41F7-7970-EA3B-63C3-E971EE725457}"/>
              </a:ext>
            </a:extLst>
          </p:cNvPr>
          <p:cNvSpPr/>
          <p:nvPr/>
        </p:nvSpPr>
        <p:spPr>
          <a:xfrm flipH="1">
            <a:off x="6672105" y="4951928"/>
            <a:ext cx="723482" cy="43149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048BFDE-330A-2E4C-589B-115E0C447EDF}"/>
              </a:ext>
            </a:extLst>
          </p:cNvPr>
          <p:cNvSpPr/>
          <p:nvPr/>
        </p:nvSpPr>
        <p:spPr>
          <a:xfrm flipH="1">
            <a:off x="6672105" y="5466906"/>
            <a:ext cx="723482" cy="43149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5590C8-A5E6-30FB-741A-FF5BACA748C3}"/>
              </a:ext>
            </a:extLst>
          </p:cNvPr>
          <p:cNvSpPr txBox="1"/>
          <p:nvPr/>
        </p:nvSpPr>
        <p:spPr>
          <a:xfrm>
            <a:off x="1133061" y="3261528"/>
            <a:ext cx="6262526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FF"/>
                </a:solidFill>
              </a:rPr>
              <a:t>メンバ変数</a:t>
            </a:r>
            <a:r>
              <a:rPr kumimoji="1" lang="ja-JP" altLang="en-US" sz="2800" dirty="0"/>
              <a:t>や</a:t>
            </a:r>
            <a:r>
              <a:rPr kumimoji="1" lang="ja-JP" altLang="en-US" sz="2800" dirty="0">
                <a:solidFill>
                  <a:srgbClr val="00B050"/>
                </a:solidFill>
              </a:rPr>
              <a:t>メンバ関数</a:t>
            </a:r>
            <a:r>
              <a:rPr kumimoji="1" lang="ja-JP" altLang="en-US" sz="2800" dirty="0"/>
              <a:t>を使用する</a:t>
            </a:r>
            <a:br>
              <a:rPr kumimoji="1" lang="en-US" altLang="ja-JP" sz="2800" dirty="0"/>
            </a:br>
            <a:r>
              <a:rPr kumimoji="1" lang="ja-JP" altLang="en-US" sz="2800" dirty="0"/>
              <a:t>際は</a:t>
            </a:r>
            <a:r>
              <a:rPr kumimoji="1" lang="ja-JP" altLang="en-US" sz="2800" dirty="0">
                <a:solidFill>
                  <a:srgbClr val="FF0000"/>
                </a:solidFill>
              </a:rPr>
              <a:t>構造体</a:t>
            </a:r>
            <a:r>
              <a:rPr kumimoji="1" lang="ja-JP" altLang="en-US" sz="2800" dirty="0"/>
              <a:t>のときと同様に「</a:t>
            </a:r>
            <a:r>
              <a:rPr kumimoji="1" lang="ja-JP" altLang="en-US" sz="2800" b="1" dirty="0"/>
              <a:t>．</a:t>
            </a:r>
            <a:r>
              <a:rPr kumimoji="1" lang="ja-JP" altLang="en-US" sz="2800" dirty="0"/>
              <a:t>」を使う</a:t>
            </a:r>
            <a:endParaRPr kumimoji="1" lang="en-US" altLang="ja-JP" sz="28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38DF8FDF-3CB4-482F-0368-77F3C92FDD19}"/>
              </a:ext>
            </a:extLst>
          </p:cNvPr>
          <p:cNvSpPr/>
          <p:nvPr/>
        </p:nvSpPr>
        <p:spPr>
          <a:xfrm rot="16200000" flipH="1">
            <a:off x="3565924" y="4212951"/>
            <a:ext cx="443864" cy="43149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46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（略）</a:t>
            </a:r>
            <a:br>
              <a:rPr kumimoji="1" lang="en-US" altLang="ja-JP" sz="3200" dirty="0"/>
            </a:br>
            <a:r>
              <a:rPr kumimoji="1" lang="en-US" altLang="ja-JP" sz="3200" dirty="0"/>
              <a:t>int main() {</a:t>
            </a:r>
          </a:p>
          <a:p>
            <a:r>
              <a:rPr kumimoji="1" lang="en-US" altLang="ja-JP" sz="3200" dirty="0"/>
              <a:t>   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nbox</a:t>
            </a:r>
            <a:r>
              <a:rPr kumimoji="1" lang="en-US" altLang="ja-JP" sz="3200" dirty="0"/>
              <a:t>,</a:t>
            </a:r>
            <a:r>
              <a:rPr kumimoji="1" lang="en-US" altLang="ja-JP" sz="3200" dirty="0">
                <a:solidFill>
                  <a:srgbClr val="00B0F0"/>
                </a:solidFill>
              </a:rPr>
              <a:t> </a:t>
            </a:r>
            <a:r>
              <a:rPr kumimoji="1" lang="en-US" altLang="ja-JP" sz="3200" dirty="0">
                <a:solidFill>
                  <a:srgbClr val="FF9900"/>
                </a:solidFill>
              </a:rPr>
              <a:t>tanto</a:t>
            </a:r>
            <a:r>
              <a:rPr kumimoji="1" lang="en-US" altLang="ja-JP" sz="3200" dirty="0"/>
              <a:t>; //</a:t>
            </a:r>
            <a:r>
              <a:rPr kumimoji="1" lang="ja-JP" altLang="en-US" sz="3200" dirty="0"/>
              <a:t>複数のインスタンス生成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nbox</a:t>
            </a:r>
            <a:r>
              <a:rPr kumimoji="1" lang="en-US" altLang="ja-JP" sz="3200" dirty="0" err="1"/>
              <a:t>.speed</a:t>
            </a:r>
            <a:r>
              <a:rPr kumimoji="1" lang="en-US" altLang="ja-JP" sz="3200" dirty="0"/>
              <a:t> = 40;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nbox</a:t>
            </a:r>
            <a:r>
              <a:rPr kumimoji="1" lang="en-US" altLang="ja-JP" sz="3200" dirty="0" err="1"/>
              <a:t>.drive</a:t>
            </a:r>
            <a:r>
              <a:rPr kumimoji="1" lang="en-US" altLang="ja-JP" sz="3200" dirty="0"/>
              <a:t>(1.5);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FF9900"/>
                </a:solidFill>
              </a:rPr>
              <a:t>tanto</a:t>
            </a:r>
            <a:r>
              <a:rPr kumimoji="1" lang="en-US" altLang="ja-JP" sz="3200" dirty="0" err="1"/>
              <a:t>.speed</a:t>
            </a:r>
            <a:r>
              <a:rPr kumimoji="1" lang="en-US" altLang="ja-JP" sz="3200" dirty="0"/>
              <a:t> = 50;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FF9900"/>
                </a:solidFill>
              </a:rPr>
              <a:t>tanto</a:t>
            </a:r>
            <a:r>
              <a:rPr kumimoji="1" lang="en-US" altLang="ja-JP" sz="3200" dirty="0" err="1"/>
              <a:t>.drive</a:t>
            </a:r>
            <a:r>
              <a:rPr kumimoji="1" lang="en-US" altLang="ja-JP" sz="3200" dirty="0"/>
              <a:t>(1.0);</a:t>
            </a:r>
            <a:br>
              <a:rPr kumimoji="1" lang="en-US" altLang="ja-JP" sz="3200" dirty="0"/>
            </a:br>
            <a:r>
              <a:rPr kumimoji="1" lang="en-US" altLang="ja-JP" sz="3200" dirty="0"/>
              <a:t>    return 0;</a:t>
            </a:r>
            <a:br>
              <a:rPr kumimoji="1" lang="en-US" altLang="ja-JP" sz="3200" dirty="0"/>
            </a:br>
            <a:r>
              <a:rPr kumimoji="1" lang="en-US" altLang="ja-JP" sz="3200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550785-E932-6B8C-5F29-91063998FCD6}"/>
              </a:ext>
            </a:extLst>
          </p:cNvPr>
          <p:cNvSpPr txBox="1"/>
          <p:nvPr/>
        </p:nvSpPr>
        <p:spPr>
          <a:xfrm>
            <a:off x="6752617" y="4820242"/>
            <a:ext cx="4481440" cy="132343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solidFill>
                  <a:srgbClr val="00B0F0"/>
                </a:solidFill>
              </a:rPr>
              <a:t>nbox</a:t>
            </a:r>
            <a:r>
              <a:rPr kumimoji="1" lang="ja-JP" altLang="en-US" sz="2000" dirty="0"/>
              <a:t>および</a:t>
            </a:r>
            <a:r>
              <a:rPr kumimoji="1" lang="en-US" altLang="ja-JP" sz="2000" dirty="0">
                <a:solidFill>
                  <a:srgbClr val="FF9900"/>
                </a:solidFill>
              </a:rPr>
              <a:t>tanto</a:t>
            </a:r>
            <a:r>
              <a:rPr kumimoji="1" lang="ja-JP" altLang="en-US" sz="2000" dirty="0"/>
              <a:t>は</a:t>
            </a:r>
            <a:r>
              <a:rPr kumimoji="1" lang="en-US" altLang="ja-JP" sz="2000" dirty="0">
                <a:solidFill>
                  <a:srgbClr val="FF0000"/>
                </a:solidFill>
              </a:rPr>
              <a:t>Car</a:t>
            </a:r>
            <a:r>
              <a:rPr kumimoji="1" lang="ja-JP" altLang="en-US" sz="2000" dirty="0">
                <a:solidFill>
                  <a:srgbClr val="FF0000"/>
                </a:solidFill>
              </a:rPr>
              <a:t>クラス</a:t>
            </a:r>
            <a:r>
              <a:rPr kumimoji="1" lang="ja-JP" altLang="en-US" sz="2000" dirty="0"/>
              <a:t>から生成されたインスタンスなので、</a:t>
            </a:r>
            <a:br>
              <a:rPr kumimoji="1" lang="en-US" altLang="ja-JP" sz="2000" dirty="0"/>
            </a:br>
            <a:r>
              <a:rPr kumimoji="1" lang="ja-JP" altLang="en-US" sz="2000" dirty="0"/>
              <a:t>同じメンバ構成をしている</a:t>
            </a:r>
            <a:endParaRPr kumimoji="1" lang="en-US" altLang="ja-JP" sz="2000" dirty="0"/>
          </a:p>
          <a:p>
            <a:r>
              <a:rPr kumimoji="1" lang="ja-JP" altLang="en-US" sz="2000" dirty="0"/>
              <a:t>ただし、個々は独立して存在している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42391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2800</TotalTime>
  <Words>3650</Words>
  <Application>Microsoft Office PowerPoint</Application>
  <PresentationFormat>ワイド画面</PresentationFormat>
  <Paragraphs>408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5" baseType="lpstr">
      <vt:lpstr>ＭＳ ゴシック</vt:lpstr>
      <vt:lpstr>0xProto</vt:lpstr>
      <vt:lpstr>Arial</vt:lpstr>
      <vt:lpstr>Office Theme</vt:lpstr>
      <vt:lpstr>クラスとは</vt:lpstr>
      <vt:lpstr>クラスの定義</vt:lpstr>
      <vt:lpstr>クラスの定義</vt:lpstr>
      <vt:lpstr>クラスの定義</vt:lpstr>
      <vt:lpstr>クラスの定義</vt:lpstr>
      <vt:lpstr>クラスの使用</vt:lpstr>
      <vt:lpstr>クラスの使用</vt:lpstr>
      <vt:lpstr>クラスの使用</vt:lpstr>
      <vt:lpstr>クラスの例</vt:lpstr>
      <vt:lpstr>インスタンス生成時の問題点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継承の特徴</vt:lpstr>
      <vt:lpstr>継承</vt:lpstr>
      <vt:lpstr>継承</vt:lpstr>
      <vt:lpstr>継承</vt:lpstr>
      <vt:lpstr>オーバーロード</vt:lpstr>
      <vt:lpstr>オーバーロード</vt:lpstr>
      <vt:lpstr>オーバーロード</vt:lpstr>
      <vt:lpstr>オーバーロード</vt:lpstr>
      <vt:lpstr>オーバーロード</vt:lpstr>
      <vt:lpstr>オーバーライド</vt:lpstr>
      <vt:lpstr>オーバーライド</vt:lpstr>
      <vt:lpstr>new演算子とdelete演算子</vt:lpstr>
      <vt:lpstr>new演算子とdelete演算子</vt:lpstr>
      <vt:lpstr>new演算子とdelete演算子</vt:lpstr>
      <vt:lpstr>new演算子とdelete演算子</vt:lpstr>
      <vt:lpstr>vectorクラス</vt:lpstr>
      <vt:lpstr>vectorクラス</vt:lpstr>
      <vt:lpstr>vectorクラス</vt:lpstr>
      <vt:lpstr>vectorクラス</vt:lpstr>
      <vt:lpstr>イテレータ（iterator：反復子）</vt:lpstr>
      <vt:lpstr>vectorクラス</vt:lpstr>
      <vt:lpstr>クラスの例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65</cp:revision>
  <dcterms:created xsi:type="dcterms:W3CDTF">2024-07-09T01:55:23Z</dcterms:created>
  <dcterms:modified xsi:type="dcterms:W3CDTF">2025-02-27T00:22:32Z</dcterms:modified>
</cp:coreProperties>
</file>