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80" r:id="rId2"/>
    <p:sldId id="381" r:id="rId3"/>
    <p:sldId id="402" r:id="rId4"/>
    <p:sldId id="403" r:id="rId5"/>
    <p:sldId id="389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383" r:id="rId18"/>
    <p:sldId id="41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PracList</a:t>
            </a:r>
            <a:r>
              <a:rPr lang="ja-JP" altLang="en-US" dirty="0"/>
              <a:t>フォルダを作成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PracList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</a:t>
            </a:r>
            <a:r>
              <a:rPr lang="en-US" altLang="ja-JP" dirty="0" err="1">
                <a:solidFill>
                  <a:srgbClr val="0070C0"/>
                </a:solidFill>
              </a:rPr>
              <a:t>PracList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 dirty="0" err="1"/>
              <a:t>PracList</a:t>
            </a:r>
            <a:r>
              <a:rPr kumimoji="1" lang="ja-JP" altLang="en-US" dirty="0"/>
              <a:t>フォルダ内に </a:t>
            </a:r>
            <a:r>
              <a:rPr lang="en-US" altLang="ja-JP" dirty="0"/>
              <a:t>main.cpp </a:t>
            </a:r>
            <a:r>
              <a:rPr lang="ja-JP" altLang="en-US" dirty="0"/>
              <a:t>を作成する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main.cpp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2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4352607"/>
          </a:xfr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ea typeface="ＭＳ ゴシック" panose="020B0609070205080204" pitchFamily="49" charset="-128"/>
              </a:rPr>
              <a:t>【</a:t>
            </a:r>
            <a:r>
              <a:rPr lang="ja-JP" altLang="en-US" dirty="0">
                <a:solidFill>
                  <a:schemeClr val="bg1"/>
                </a:solidFill>
                <a:ea typeface="ＭＳ ゴシック" panose="020B0609070205080204" pitchFamily="49" charset="-128"/>
              </a:rPr>
              <a:t>実行結果</a:t>
            </a:r>
            <a:r>
              <a:rPr lang="en-US" altLang="ja-JP" dirty="0">
                <a:solidFill>
                  <a:schemeClr val="bg1"/>
                </a:solidFill>
                <a:ea typeface="ＭＳ ゴシック" panose="020B0609070205080204" pitchFamily="49" charset="-128"/>
              </a:rPr>
              <a:t>】</a:t>
            </a:r>
          </a:p>
          <a:p>
            <a:pPr marL="0" indent="0">
              <a:buNone/>
            </a:pPr>
            <a:r>
              <a:rPr lang="ja-JP" altLang="en-US" dirty="0">
                <a:solidFill>
                  <a:schemeClr val="bg1"/>
                </a:solidFill>
                <a:ea typeface="ＭＳ ゴシック" panose="020B0609070205080204" pitchFamily="49" charset="-128"/>
              </a:rPr>
              <a:t>末尾に追加</a:t>
            </a:r>
            <a:r>
              <a:rPr lang="en-US" altLang="ja-JP" dirty="0">
                <a:solidFill>
                  <a:schemeClr val="bg1"/>
                </a:solidFill>
                <a:ea typeface="ＭＳ ゴシック" panose="020B0609070205080204" pitchFamily="49" charset="-128"/>
              </a:rPr>
              <a:t>:2 3 11 17 5 7 13 19</a:t>
            </a:r>
          </a:p>
          <a:p>
            <a:pPr marL="0" indent="0">
              <a:buNone/>
            </a:pPr>
            <a:r>
              <a:rPr lang="ja-JP" altLang="en-US" dirty="0">
                <a:solidFill>
                  <a:schemeClr val="bg1"/>
                </a:solidFill>
                <a:ea typeface="ＭＳ ゴシック" panose="020B0609070205080204" pitchFamily="49" charset="-128"/>
              </a:rPr>
              <a:t>先頭に追加</a:t>
            </a:r>
            <a:r>
              <a:rPr lang="en-US" altLang="ja-JP" dirty="0">
                <a:solidFill>
                  <a:schemeClr val="bg1"/>
                </a:solidFill>
                <a:ea typeface="ＭＳ ゴシック" panose="020B0609070205080204" pitchFamily="49" charset="-128"/>
              </a:rPr>
              <a:t>:2 3 11 17 5 7 13 19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ea typeface="ＭＳ ゴシック" panose="020B0609070205080204" pitchFamily="49" charset="-128"/>
              </a:rPr>
              <a:t>merge</a:t>
            </a:r>
            <a:r>
              <a:rPr lang="ja-JP" altLang="en-US" dirty="0">
                <a:solidFill>
                  <a:schemeClr val="bg1"/>
                </a:solidFill>
                <a:ea typeface="ＭＳ ゴシック" panose="020B0609070205080204" pitchFamily="49" charset="-128"/>
              </a:rPr>
              <a:t>で連結</a:t>
            </a:r>
            <a:r>
              <a:rPr lang="en-US" altLang="ja-JP" dirty="0">
                <a:solidFill>
                  <a:schemeClr val="bg1"/>
                </a:solidFill>
                <a:ea typeface="ＭＳ ゴシック" panose="020B0609070205080204" pitchFamily="49" charset="-128"/>
              </a:rPr>
              <a:t>:</a:t>
            </a:r>
            <a:r>
              <a:rPr lang="en-US" altLang="ja-JP" dirty="0">
                <a:solidFill>
                  <a:srgbClr val="FFFF00"/>
                </a:solidFill>
                <a:ea typeface="ＭＳ ゴシック" panose="020B0609070205080204" pitchFamily="49" charset="-128"/>
              </a:rPr>
              <a:t>2 3 5 7 11 13 17 19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ea typeface="ＭＳ ゴシック" panose="020B0609070205080204" pitchFamily="49" charset="-128"/>
              </a:rPr>
              <a:t>insert</a:t>
            </a:r>
            <a:r>
              <a:rPr lang="ja-JP" altLang="en-US" dirty="0">
                <a:solidFill>
                  <a:schemeClr val="bg1"/>
                </a:solidFill>
                <a:ea typeface="ＭＳ ゴシック" panose="020B0609070205080204" pitchFamily="49" charset="-128"/>
              </a:rPr>
              <a:t>で連結</a:t>
            </a:r>
            <a:r>
              <a:rPr lang="en-US" altLang="ja-JP" dirty="0">
                <a:solidFill>
                  <a:schemeClr val="bg1"/>
                </a:solidFill>
                <a:ea typeface="ＭＳ ゴシック" panose="020B0609070205080204" pitchFamily="49" charset="-128"/>
              </a:rPr>
              <a:t>:2 3 11 17 5 7 13 19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ea typeface="ＭＳ ゴシック" panose="020B0609070205080204" pitchFamily="49" charset="-128"/>
              </a:rPr>
              <a:t>splice</a:t>
            </a:r>
            <a:r>
              <a:rPr lang="ja-JP" altLang="en-US" dirty="0">
                <a:solidFill>
                  <a:schemeClr val="bg1"/>
                </a:solidFill>
                <a:ea typeface="ＭＳ ゴシック" panose="020B0609070205080204" pitchFamily="49" charset="-128"/>
              </a:rPr>
              <a:t>で連結</a:t>
            </a:r>
            <a:r>
              <a:rPr lang="en-US" altLang="ja-JP" dirty="0">
                <a:solidFill>
                  <a:schemeClr val="bg1"/>
                </a:solidFill>
                <a:ea typeface="ＭＳ ゴシック" panose="020B0609070205080204" pitchFamily="49" charset="-128"/>
              </a:rPr>
              <a:t>:2 3 11 17 5 7 13 19</a:t>
            </a:r>
            <a:endParaRPr lang="en-US" altLang="ja-JP" sz="4400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PracList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6343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ea"/>
              <a:buAutoNum type="circleNumDbPlain" startAt="2"/>
            </a:pPr>
            <a:r>
              <a:rPr lang="ja-JP" altLang="en-US" dirty="0"/>
              <a:t>①の処理の後、昇順に整列して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li1</a:t>
            </a:r>
            <a:r>
              <a:rPr lang="ja-JP" altLang="en-US" dirty="0"/>
              <a:t>の内容が </a:t>
            </a:r>
            <a:r>
              <a:rPr lang="en-US" altLang="ja-JP" dirty="0">
                <a:solidFill>
                  <a:srgbClr val="00B0F0"/>
                </a:solidFill>
              </a:rPr>
              <a:t>2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3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5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11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13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17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19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ja-JP" altLang="en-US" dirty="0"/>
              <a:t>になるようにする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sort()</a:t>
            </a:r>
            <a:r>
              <a:rPr lang="ja-JP" altLang="en-US" dirty="0"/>
              <a:t>を実行するだけでよい！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ただし、</a:t>
            </a:r>
            <a:r>
              <a:rPr lang="en-US" altLang="ja-JP" dirty="0"/>
              <a:t>merge</a:t>
            </a:r>
            <a:r>
              <a:rPr lang="ja-JP" altLang="en-US" dirty="0"/>
              <a:t>したものはすでに整列済みのため何もせずともよい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8852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ea typeface="ＭＳ ゴシック" panose="020B0609070205080204" pitchFamily="49" charset="-128"/>
              </a:rPr>
              <a:t>#include &lt;list&gt;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#include &lt;iostream&gt;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using namespace std;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int main()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//li1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の末尾に追加して連結する方法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list&lt;int&gt;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{ 2,3,11,17 },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{ 5,7,13,19 };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for (auto d :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) {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範囲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for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で各要素を順番に取り出す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.push_back(d);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末尾に追加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li1.</a:t>
            </a:r>
            <a:r>
              <a:rPr lang="en-US" altLang="ja-JP" sz="2400" dirty="0">
                <a:ea typeface="ＭＳ ゴシック" panose="020B0609070205080204" pitchFamily="49" charset="-128"/>
              </a:rPr>
              <a:t>sort();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末尾に追加</a:t>
            </a:r>
            <a:r>
              <a:rPr lang="en-US" altLang="ja-JP" sz="2400" dirty="0">
                <a:ea typeface="ＭＳ ゴシック" panose="020B0609070205080204" pitchFamily="49" charset="-128"/>
              </a:rPr>
              <a:t>:”;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(auto d :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d &lt;&lt; " 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PracList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56B9BA12-6915-59C8-F714-55460E8553E9}"/>
              </a:ext>
            </a:extLst>
          </p:cNvPr>
          <p:cNvSpPr/>
          <p:nvPr/>
        </p:nvSpPr>
        <p:spPr>
          <a:xfrm>
            <a:off x="838200" y="4494179"/>
            <a:ext cx="601494" cy="2918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737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1243553" cy="552965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//li2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の先頭に追加して連結する方法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list&lt;int&gt;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{ 2,3,11,17 },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{ 5,7,13,19 };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リバース（逆）イテレータを使って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li1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の末尾から取り出す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for (auto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ea typeface="ＭＳ ゴシック" panose="020B0609070205080204" pitchFamily="49" charset="-128"/>
              </a:rPr>
              <a:t>=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.</a:t>
            </a:r>
            <a:r>
              <a:rPr lang="en-US" altLang="ja-JP" sz="2400" b="1" dirty="0">
                <a:solidFill>
                  <a:srgbClr val="FF9900"/>
                </a:solidFill>
                <a:ea typeface="ＭＳ ゴシック" panose="020B0609070205080204" pitchFamily="49" charset="-128"/>
              </a:rPr>
              <a:t>rbegin</a:t>
            </a:r>
            <a:r>
              <a:rPr lang="en-US" altLang="ja-JP" sz="2400" dirty="0">
                <a:ea typeface="ＭＳ ゴシック" panose="020B0609070205080204" pitchFamily="49" charset="-128"/>
              </a:rPr>
              <a:t>();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ea typeface="ＭＳ ゴシック" panose="020B0609070205080204" pitchFamily="49" charset="-128"/>
              </a:rPr>
              <a:t>!=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.</a:t>
            </a:r>
            <a:r>
              <a:rPr lang="en-US" altLang="ja-JP" sz="2400" b="1" dirty="0">
                <a:solidFill>
                  <a:srgbClr val="FF9900"/>
                </a:solidFill>
                <a:ea typeface="ＭＳ ゴシック" panose="020B0609070205080204" pitchFamily="49" charset="-128"/>
              </a:rPr>
              <a:t>rend()</a:t>
            </a:r>
            <a:r>
              <a:rPr lang="en-US" altLang="ja-JP" sz="2400" dirty="0">
                <a:ea typeface="ＭＳ ゴシック" panose="020B0609070205080204" pitchFamily="49" charset="-128"/>
              </a:rPr>
              <a:t>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ea typeface="ＭＳ ゴシック" panose="020B0609070205080204" pitchFamily="49" charset="-128"/>
              </a:rPr>
              <a:t>++)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.push_front(*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li2.</a:t>
            </a:r>
            <a:r>
              <a:rPr lang="en-US" altLang="ja-JP" sz="2400" dirty="0">
                <a:ea typeface="ＭＳ ゴシック" panose="020B0609070205080204" pitchFamily="49" charset="-128"/>
              </a:rPr>
              <a:t>sort();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先頭に追加</a:t>
            </a:r>
            <a:r>
              <a:rPr lang="en-US" altLang="ja-JP" sz="2400" dirty="0">
                <a:ea typeface="ＭＳ ゴシック" panose="020B0609070205080204" pitchFamily="49" charset="-128"/>
              </a:rPr>
              <a:t>:”;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(auto d :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d &lt;&lt; " 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PracList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0818B558-99AD-C084-BF51-59C5C90D359A}"/>
              </a:ext>
            </a:extLst>
          </p:cNvPr>
          <p:cNvSpPr/>
          <p:nvPr/>
        </p:nvSpPr>
        <p:spPr>
          <a:xfrm>
            <a:off x="838200" y="3706239"/>
            <a:ext cx="601494" cy="2918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02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ea typeface="ＭＳ ゴシック" panose="020B0609070205080204" pitchFamily="49" charset="-128"/>
              </a:rPr>
              <a:t>#include &lt;list&gt;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#include &lt;iostream&gt;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using namespace std;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int main()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//merge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を使用して連結する方法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list&lt;int&gt;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{ 2,3,11,17 },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{ 5,7,13,19 };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    li1.</a:t>
            </a:r>
            <a:r>
              <a:rPr lang="en-US" altLang="ja-JP" sz="2400" dirty="0">
                <a:ea typeface="ＭＳ ゴシック" panose="020B0609070205080204" pitchFamily="49" charset="-128"/>
              </a:rPr>
              <a:t>merge(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末尾に追加</a:t>
            </a:r>
            <a:r>
              <a:rPr lang="en-US" altLang="ja-JP" sz="2400" dirty="0">
                <a:ea typeface="ＭＳ ゴシック" panose="020B0609070205080204" pitchFamily="49" charset="-128"/>
              </a:rPr>
              <a:t>:”;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(auto d :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d &lt;&lt; " 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PracList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73492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ea typeface="ＭＳ ゴシック" panose="020B0609070205080204" pitchFamily="49" charset="-128"/>
              </a:rPr>
              <a:t>#include &lt;list&gt;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#include &lt;iostream&gt;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using namespace std;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int main()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//merge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を使用して連結する方法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list&lt;int&gt;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{ 2,3,11,17 },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{ 5,7,13,19 };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    li1.</a:t>
            </a:r>
            <a:r>
              <a:rPr lang="en-US" altLang="ja-JP" sz="2400" dirty="0">
                <a:ea typeface="ＭＳ ゴシック" panose="020B0609070205080204" pitchFamily="49" charset="-128"/>
              </a:rPr>
              <a:t>insert(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.end(),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.begin(),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.end());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.sort();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末尾に追加</a:t>
            </a:r>
            <a:r>
              <a:rPr lang="en-US" altLang="ja-JP" sz="2400" dirty="0">
                <a:ea typeface="ＭＳ ゴシック" panose="020B0609070205080204" pitchFamily="49" charset="-128"/>
              </a:rPr>
              <a:t>:”;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(auto d :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d &lt;&lt; " 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PracList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00B8F5BB-89FB-BEAE-4853-3D0284644E79}"/>
              </a:ext>
            </a:extLst>
          </p:cNvPr>
          <p:cNvSpPr/>
          <p:nvPr/>
        </p:nvSpPr>
        <p:spPr>
          <a:xfrm>
            <a:off x="838200" y="3830526"/>
            <a:ext cx="601494" cy="2918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494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ea typeface="ＭＳ ゴシック" panose="020B0609070205080204" pitchFamily="49" charset="-128"/>
              </a:rPr>
              <a:t>#include &lt;list&gt;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#include &lt;iostream&gt;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using namespace std;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int main()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//merge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を使用して連結する方法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list&lt;int&gt;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{ 2,3,11,17 },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{ 5,7,13,19 };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    li1</a:t>
            </a:r>
            <a:r>
              <a:rPr lang="en-US" altLang="ja-JP" sz="2400" dirty="0">
                <a:ea typeface="ＭＳ ゴシック" panose="020B0609070205080204" pitchFamily="49" charset="-128"/>
              </a:rPr>
              <a:t>.splice(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.end(),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.sort();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末尾に追加</a:t>
            </a:r>
            <a:r>
              <a:rPr lang="en-US" altLang="ja-JP" sz="2400" dirty="0">
                <a:ea typeface="ＭＳ ゴシック" panose="020B0609070205080204" pitchFamily="49" charset="-128"/>
              </a:rPr>
              <a:t>:”;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(auto d :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d &lt;&lt; " 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PracList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45BF1DCA-D130-46AD-9DF6-26F389D738B8}"/>
              </a:ext>
            </a:extLst>
          </p:cNvPr>
          <p:cNvSpPr/>
          <p:nvPr/>
        </p:nvSpPr>
        <p:spPr>
          <a:xfrm>
            <a:off x="838200" y="3900792"/>
            <a:ext cx="601494" cy="2918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576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メンバ関数を用いて２つのリストの連結が可能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ただし、連結後のデータの並びは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merge</a:t>
            </a:r>
            <a:r>
              <a:rPr lang="ja-JP" altLang="en-US" dirty="0"/>
              <a:t>：昇順に</a:t>
            </a:r>
            <a:r>
              <a:rPr lang="ja-JP" altLang="en-US" dirty="0">
                <a:solidFill>
                  <a:srgbClr val="FF0000"/>
                </a:solidFill>
              </a:rPr>
              <a:t>整列済み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en-US" altLang="ja-JP" dirty="0"/>
              <a:t>insert</a:t>
            </a:r>
            <a:r>
              <a:rPr lang="ja-JP" altLang="en-US" dirty="0"/>
              <a:t>：整列なし</a:t>
            </a:r>
            <a:endParaRPr lang="en-US" altLang="ja-JP" dirty="0"/>
          </a:p>
          <a:p>
            <a:pPr lvl="1"/>
            <a:r>
              <a:rPr lang="en-US" altLang="ja-JP" dirty="0"/>
              <a:t>splice</a:t>
            </a:r>
            <a:r>
              <a:rPr lang="ja-JP" altLang="en-US" dirty="0"/>
              <a:t>：整列なし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となる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701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連結後のリストの状態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merge</a:t>
            </a:r>
            <a:r>
              <a:rPr lang="ja-JP" altLang="en-US" dirty="0"/>
              <a:t>：</a:t>
            </a:r>
            <a:r>
              <a:rPr lang="en-US" altLang="ja-JP" dirty="0">
                <a:solidFill>
                  <a:srgbClr val="00B0F0"/>
                </a:solidFill>
              </a:rPr>
              <a:t>li1</a:t>
            </a:r>
            <a:r>
              <a:rPr lang="ja-JP" altLang="en-US" dirty="0"/>
              <a:t>に結合後、</a:t>
            </a:r>
            <a:r>
              <a:rPr lang="en-US" altLang="ja-JP" dirty="0">
                <a:solidFill>
                  <a:srgbClr val="FF0000"/>
                </a:solidFill>
              </a:rPr>
              <a:t>li2</a:t>
            </a:r>
            <a:r>
              <a:rPr lang="ja-JP" altLang="en-US" dirty="0"/>
              <a:t>の内容は</a:t>
            </a:r>
            <a:r>
              <a:rPr lang="ja-JP" altLang="en-US" dirty="0">
                <a:solidFill>
                  <a:srgbClr val="00B050"/>
                </a:solidFill>
              </a:rPr>
              <a:t>消える</a:t>
            </a:r>
            <a:endParaRPr lang="en-US" altLang="ja-JP" dirty="0">
              <a:solidFill>
                <a:srgbClr val="00B050"/>
              </a:solidFill>
            </a:endParaRPr>
          </a:p>
          <a:p>
            <a:pPr lvl="1"/>
            <a:r>
              <a:rPr lang="en-US" altLang="ja-JP" dirty="0"/>
              <a:t>splice</a:t>
            </a:r>
            <a:r>
              <a:rPr lang="ja-JP" altLang="en-US" dirty="0"/>
              <a:t>：　　　　　　　　　　</a:t>
            </a:r>
            <a:r>
              <a:rPr lang="en-US" altLang="ja-JP" dirty="0"/>
              <a:t>〃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insert</a:t>
            </a:r>
            <a:r>
              <a:rPr lang="ja-JP" altLang="en-US" dirty="0"/>
              <a:t>：</a:t>
            </a:r>
            <a:r>
              <a:rPr lang="en-US" altLang="ja-JP" dirty="0">
                <a:solidFill>
                  <a:srgbClr val="FF0000"/>
                </a:solidFill>
              </a:rPr>
              <a:t>li2</a:t>
            </a:r>
            <a:r>
              <a:rPr lang="ja-JP" altLang="en-US" dirty="0"/>
              <a:t>の内容はそのまま残る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3452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b="1" u="sng" dirty="0"/>
              <a:t>リスト同士の連結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int</a:t>
            </a:r>
            <a:r>
              <a:rPr lang="ja-JP" altLang="en-US" dirty="0"/>
              <a:t>値を格納できる</a:t>
            </a:r>
            <a:r>
              <a:rPr lang="en-US" altLang="ja-JP" dirty="0"/>
              <a:t>list</a:t>
            </a:r>
            <a:r>
              <a:rPr lang="ja-JP" altLang="en-US" dirty="0"/>
              <a:t>コンテナクラスの</a:t>
            </a:r>
            <a:br>
              <a:rPr lang="en-US" altLang="ja-JP" dirty="0"/>
            </a:br>
            <a:r>
              <a:rPr lang="ja-JP" altLang="en-US" dirty="0"/>
              <a:t>インスタンス </a:t>
            </a:r>
            <a:r>
              <a:rPr lang="en-US" altLang="ja-JP" dirty="0">
                <a:solidFill>
                  <a:srgbClr val="00B0F0"/>
                </a:solidFill>
              </a:rPr>
              <a:t>li1</a:t>
            </a:r>
            <a:r>
              <a:rPr lang="en-US" altLang="ja-JP" dirty="0"/>
              <a:t> </a:t>
            </a:r>
            <a:r>
              <a:rPr lang="ja-JP" altLang="en-US" dirty="0"/>
              <a:t>と　</a:t>
            </a:r>
            <a:r>
              <a:rPr lang="en-US" altLang="ja-JP" dirty="0">
                <a:solidFill>
                  <a:srgbClr val="FF0000"/>
                </a:solidFill>
              </a:rPr>
              <a:t>li2</a:t>
            </a:r>
            <a:r>
              <a:rPr lang="ja-JP" altLang="en-US" dirty="0">
                <a:solidFill>
                  <a:srgbClr val="00B0F0"/>
                </a:solidFill>
              </a:rPr>
              <a:t>　</a:t>
            </a:r>
            <a:r>
              <a:rPr lang="ja-JP" altLang="en-US" dirty="0"/>
              <a:t>を宣言し、それぞれ</a:t>
            </a:r>
            <a:br>
              <a:rPr lang="en-US" altLang="ja-JP" dirty="0"/>
            </a:br>
            <a:r>
              <a:rPr lang="ja-JP" altLang="en-US" dirty="0"/>
              <a:t>初期値として次の数列を与える</a:t>
            </a:r>
            <a:br>
              <a:rPr lang="en-US" altLang="ja-JP" sz="2000" dirty="0"/>
            </a:br>
            <a:br>
              <a:rPr lang="en-US" altLang="ja-JP" sz="2000" dirty="0"/>
            </a:br>
            <a:r>
              <a:rPr lang="en-US" altLang="ja-JP" dirty="0">
                <a:solidFill>
                  <a:srgbClr val="00B0F0"/>
                </a:solidFill>
              </a:rPr>
              <a:t>li1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00B0F0"/>
                </a:solidFill>
              </a:rPr>
              <a:t>: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00B0F0"/>
                </a:solidFill>
              </a:rPr>
              <a:t>2, 3, 11, 17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li2 : 5, 7, 13, 19</a:t>
            </a:r>
            <a:br>
              <a:rPr lang="en-US" altLang="ja-JP" sz="2400" dirty="0"/>
            </a:br>
            <a:br>
              <a:rPr lang="en-US" altLang="ja-JP" sz="2400" dirty="0"/>
            </a:br>
            <a:r>
              <a:rPr lang="ja-JP" altLang="en-US" dirty="0"/>
              <a:t>このふたつの</a:t>
            </a:r>
            <a:r>
              <a:rPr lang="en-US" altLang="ja-JP" dirty="0"/>
              <a:t>list</a:t>
            </a:r>
            <a:r>
              <a:rPr lang="ja-JP" altLang="en-US" dirty="0"/>
              <a:t>コンテナを用いて次の操作を行うプログラムを作成しなさい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80123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リスト同士の連結</a:t>
            </a:r>
            <a:br>
              <a:rPr lang="en-US" altLang="ja-JP" dirty="0"/>
            </a:br>
            <a:endParaRPr lang="en-US" altLang="ja-JP" dirty="0"/>
          </a:p>
          <a:p>
            <a:pPr marL="742950" indent="-742950">
              <a:buFont typeface="+mj-ea"/>
              <a:buAutoNum type="circleNumDbPlain"/>
            </a:pPr>
            <a:r>
              <a:rPr lang="ja-JP" altLang="en-US" dirty="0"/>
              <a:t>リスト</a:t>
            </a:r>
            <a:r>
              <a:rPr lang="en-US" altLang="ja-JP" dirty="0">
                <a:solidFill>
                  <a:srgbClr val="00B0F0"/>
                </a:solidFill>
              </a:rPr>
              <a:t>li1</a:t>
            </a:r>
            <a:r>
              <a:rPr lang="ja-JP" altLang="en-US" dirty="0"/>
              <a:t>の後ろにリスト</a:t>
            </a:r>
            <a:r>
              <a:rPr lang="en-US" altLang="ja-JP" dirty="0">
                <a:solidFill>
                  <a:srgbClr val="FF0000"/>
                </a:solidFill>
              </a:rPr>
              <a:t>li2</a:t>
            </a:r>
            <a:r>
              <a:rPr lang="ja-JP" altLang="en-US" dirty="0"/>
              <a:t>の内容を連結して、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li1</a:t>
            </a:r>
            <a:r>
              <a:rPr lang="ja-JP" altLang="en-US" dirty="0"/>
              <a:t>の内容が </a:t>
            </a:r>
            <a:r>
              <a:rPr lang="en-US" altLang="ja-JP" dirty="0">
                <a:solidFill>
                  <a:srgbClr val="00B0F0"/>
                </a:solidFill>
              </a:rPr>
              <a:t>2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3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11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17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5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13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19</a:t>
            </a:r>
            <a:br>
              <a:rPr lang="en-US" altLang="ja-JP" dirty="0"/>
            </a:br>
            <a:r>
              <a:rPr lang="ja-JP" altLang="en-US" dirty="0"/>
              <a:t>になるようにする</a:t>
            </a:r>
            <a:br>
              <a:rPr lang="en-US" altLang="ja-JP" dirty="0"/>
            </a:br>
            <a:endParaRPr lang="en-US" altLang="ja-JP" dirty="0"/>
          </a:p>
          <a:p>
            <a:pPr marL="742950" indent="-742950">
              <a:buFont typeface="+mj-ea"/>
              <a:buAutoNum type="circleNumDbPlain"/>
            </a:pPr>
            <a:r>
              <a:rPr lang="ja-JP" altLang="en-US" dirty="0"/>
              <a:t>①の処理の後、昇順に整列して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li1</a:t>
            </a:r>
            <a:r>
              <a:rPr lang="ja-JP" altLang="en-US" dirty="0"/>
              <a:t>の内容が </a:t>
            </a:r>
            <a:r>
              <a:rPr lang="en-US" altLang="ja-JP" dirty="0">
                <a:solidFill>
                  <a:srgbClr val="00B0F0"/>
                </a:solidFill>
              </a:rPr>
              <a:t>2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3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5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11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13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17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19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ja-JP" altLang="en-US" dirty="0"/>
              <a:t>になるようにする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7301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ea"/>
              <a:buAutoNum type="circleNumDbPlain"/>
            </a:pPr>
            <a:r>
              <a:rPr lang="ja-JP" altLang="en-US" dirty="0"/>
              <a:t>リスト</a:t>
            </a:r>
            <a:r>
              <a:rPr lang="en-US" altLang="ja-JP" dirty="0">
                <a:solidFill>
                  <a:srgbClr val="00B0F0"/>
                </a:solidFill>
              </a:rPr>
              <a:t>li1</a:t>
            </a:r>
            <a:r>
              <a:rPr lang="ja-JP" altLang="en-US" dirty="0"/>
              <a:t>の後ろにリスト</a:t>
            </a:r>
            <a:r>
              <a:rPr lang="en-US" altLang="ja-JP" dirty="0">
                <a:solidFill>
                  <a:srgbClr val="FF0000"/>
                </a:solidFill>
              </a:rPr>
              <a:t>li2</a:t>
            </a:r>
            <a:r>
              <a:rPr lang="ja-JP" altLang="en-US" dirty="0"/>
              <a:t>の内容を連結して、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li1</a:t>
            </a:r>
            <a:r>
              <a:rPr lang="ja-JP" altLang="en-US" dirty="0"/>
              <a:t>の内容が </a:t>
            </a:r>
            <a:r>
              <a:rPr lang="en-US" altLang="ja-JP" dirty="0">
                <a:solidFill>
                  <a:srgbClr val="00B0F0"/>
                </a:solidFill>
              </a:rPr>
              <a:t>2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3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11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17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5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13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19</a:t>
            </a:r>
            <a:br>
              <a:rPr lang="en-US" altLang="ja-JP" dirty="0"/>
            </a:br>
            <a:r>
              <a:rPr lang="ja-JP" altLang="en-US" dirty="0"/>
              <a:t>になるようにする</a:t>
            </a:r>
            <a:br>
              <a:rPr lang="en-US" altLang="ja-JP" dirty="0"/>
            </a:br>
            <a:endParaRPr lang="en-US" altLang="ja-JP" dirty="0"/>
          </a:p>
          <a:p>
            <a:pPr marL="1200150" lvl="1" indent="-742950">
              <a:buFont typeface="+mj-lt"/>
              <a:buAutoNum type="alphaUcParenR"/>
            </a:pPr>
            <a:r>
              <a:rPr lang="en-US" altLang="ja-JP" dirty="0">
                <a:solidFill>
                  <a:srgbClr val="00B0F0"/>
                </a:solidFill>
              </a:rPr>
              <a:t>li1</a:t>
            </a:r>
            <a:r>
              <a:rPr lang="ja-JP" altLang="en-US" dirty="0"/>
              <a:t>の末尾に</a:t>
            </a:r>
            <a:r>
              <a:rPr lang="en-US" altLang="ja-JP" dirty="0">
                <a:solidFill>
                  <a:srgbClr val="FF0000"/>
                </a:solidFill>
              </a:rPr>
              <a:t>li2</a:t>
            </a:r>
            <a:r>
              <a:rPr lang="ja-JP" altLang="en-US" dirty="0"/>
              <a:t>の内容を先頭から順にひとつずつ</a:t>
            </a:r>
            <a:r>
              <a:rPr lang="en-US" altLang="ja-JP" dirty="0" err="1"/>
              <a:t>push_back</a:t>
            </a:r>
            <a:r>
              <a:rPr lang="ja-JP" altLang="en-US" dirty="0"/>
              <a:t>することで連結する</a:t>
            </a:r>
            <a:endParaRPr lang="en-US" altLang="ja-JP" dirty="0"/>
          </a:p>
          <a:p>
            <a:pPr marL="1200150" lvl="1" indent="-742950">
              <a:buFont typeface="+mj-lt"/>
              <a:buAutoNum type="alphaUcParenR"/>
            </a:pPr>
            <a:r>
              <a:rPr lang="en-US" altLang="ja-JP" dirty="0">
                <a:solidFill>
                  <a:srgbClr val="FF0000"/>
                </a:solidFill>
              </a:rPr>
              <a:t>li2</a:t>
            </a:r>
            <a:r>
              <a:rPr lang="ja-JP" altLang="en-US" dirty="0"/>
              <a:t>の先頭に</a:t>
            </a:r>
            <a:r>
              <a:rPr lang="en-US" altLang="ja-JP" dirty="0">
                <a:solidFill>
                  <a:srgbClr val="00B0F0"/>
                </a:solidFill>
              </a:rPr>
              <a:t>li1</a:t>
            </a:r>
            <a:r>
              <a:rPr lang="ja-JP" altLang="en-US" dirty="0"/>
              <a:t>の内容をデータ末尾から順に</a:t>
            </a:r>
            <a:br>
              <a:rPr lang="en-US" altLang="ja-JP" dirty="0"/>
            </a:br>
            <a:r>
              <a:rPr lang="ja-JP" altLang="en-US" dirty="0"/>
              <a:t>ひとつずつ</a:t>
            </a:r>
            <a:r>
              <a:rPr lang="en-US" altLang="ja-JP" dirty="0" err="1"/>
              <a:t>push_front</a:t>
            </a:r>
            <a:r>
              <a:rPr lang="ja-JP" altLang="en-US" dirty="0"/>
              <a:t>することで連結する</a:t>
            </a:r>
            <a:endParaRPr lang="en-US" altLang="ja-JP" dirty="0"/>
          </a:p>
          <a:p>
            <a:pPr marL="1200150" lvl="1" indent="-742950">
              <a:buFont typeface="+mj-lt"/>
              <a:buAutoNum type="alphaUcParenR"/>
            </a:pPr>
            <a:r>
              <a:rPr lang="en-US" altLang="ja-JP" dirty="0"/>
              <a:t>insert, merge, splice</a:t>
            </a:r>
            <a:r>
              <a:rPr lang="ja-JP" altLang="en-US" dirty="0"/>
              <a:t>を用いて連結する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0386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ea typeface="ＭＳ ゴシック" panose="020B0609070205080204" pitchFamily="49" charset="-128"/>
              </a:rPr>
              <a:t>#include &lt;list&gt;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#include &lt;iostream&gt;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using namespace std;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int main()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//li1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の末尾に追加して連結する方法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list&lt;int&gt;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{ 2,3,11,17 },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{ 5,7,13,19 };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for (auto d :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) {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範囲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for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で各要素を順番に取り出す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.push_back(d);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末尾に追加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末尾に追加</a:t>
            </a:r>
            <a:r>
              <a:rPr lang="en-US" altLang="ja-JP" sz="2400" dirty="0">
                <a:ea typeface="ＭＳ ゴシック" panose="020B0609070205080204" pitchFamily="49" charset="-128"/>
              </a:rPr>
              <a:t>:”;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(auto d :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d &lt;&lt; " 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PracList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735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1243553" cy="552965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//li2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の先頭に追加して連結する方法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list&lt;int&gt;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{ 2,3,11,17 },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{ 5,7,13,19 };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リバース（逆）イテレータを使って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li1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の末尾から取り出す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for (auto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ea typeface="ＭＳ ゴシック" panose="020B0609070205080204" pitchFamily="49" charset="-128"/>
              </a:rPr>
              <a:t>=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.</a:t>
            </a:r>
            <a:r>
              <a:rPr lang="en-US" altLang="ja-JP" sz="2400" b="1" dirty="0">
                <a:solidFill>
                  <a:srgbClr val="FF9900"/>
                </a:solidFill>
                <a:ea typeface="ＭＳ ゴシック" panose="020B0609070205080204" pitchFamily="49" charset="-128"/>
              </a:rPr>
              <a:t>rbegin</a:t>
            </a:r>
            <a:r>
              <a:rPr lang="en-US" altLang="ja-JP" sz="2400" dirty="0">
                <a:ea typeface="ＭＳ ゴシック" panose="020B0609070205080204" pitchFamily="49" charset="-128"/>
              </a:rPr>
              <a:t>();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ea typeface="ＭＳ ゴシック" panose="020B0609070205080204" pitchFamily="49" charset="-128"/>
              </a:rPr>
              <a:t>!=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.</a:t>
            </a:r>
            <a:r>
              <a:rPr lang="en-US" altLang="ja-JP" sz="2400" b="1" dirty="0">
                <a:solidFill>
                  <a:srgbClr val="FF9900"/>
                </a:solidFill>
                <a:ea typeface="ＭＳ ゴシック" panose="020B0609070205080204" pitchFamily="49" charset="-128"/>
              </a:rPr>
              <a:t>rend()</a:t>
            </a:r>
            <a:r>
              <a:rPr lang="en-US" altLang="ja-JP" sz="2400" dirty="0">
                <a:ea typeface="ＭＳ ゴシック" panose="020B0609070205080204" pitchFamily="49" charset="-128"/>
              </a:rPr>
              <a:t>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ea typeface="ＭＳ ゴシック" panose="020B0609070205080204" pitchFamily="49" charset="-128"/>
              </a:rPr>
              <a:t>++)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.push_front(*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先頭に追加</a:t>
            </a:r>
            <a:r>
              <a:rPr lang="en-US" altLang="ja-JP" sz="2400" dirty="0">
                <a:ea typeface="ＭＳ ゴシック" panose="020B0609070205080204" pitchFamily="49" charset="-128"/>
              </a:rPr>
              <a:t>:”;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(auto d :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d &lt;&lt; " 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PracList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893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ea typeface="ＭＳ ゴシック" panose="020B0609070205080204" pitchFamily="49" charset="-128"/>
              </a:rPr>
              <a:t>#include &lt;list&gt;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#include &lt;iostream&gt;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using namespace std;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int main()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//merge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を使用して連結する方法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list&lt;int&gt;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{ 2,3,11,17 },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{ 5,7,13,19 };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    li1.</a:t>
            </a:r>
            <a:r>
              <a:rPr lang="en-US" altLang="ja-JP" sz="2400" dirty="0">
                <a:ea typeface="ＭＳ ゴシック" panose="020B0609070205080204" pitchFamily="49" charset="-128"/>
              </a:rPr>
              <a:t>merge(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末尾に追加</a:t>
            </a:r>
            <a:r>
              <a:rPr lang="en-US" altLang="ja-JP" sz="2400" dirty="0">
                <a:ea typeface="ＭＳ ゴシック" panose="020B0609070205080204" pitchFamily="49" charset="-128"/>
              </a:rPr>
              <a:t>:”;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(auto d :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d &lt;&lt; " 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PracList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778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ea typeface="ＭＳ ゴシック" panose="020B0609070205080204" pitchFamily="49" charset="-128"/>
              </a:rPr>
              <a:t>#include &lt;list&gt;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#include &lt;iostream&gt;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using namespace std;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int main()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//merge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を使用して連結する方法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list&lt;int&gt;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{ 2,3,11,17 },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{ 5,7,13,19 };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    li1.</a:t>
            </a:r>
            <a:r>
              <a:rPr lang="en-US" altLang="ja-JP" sz="2400" dirty="0">
                <a:ea typeface="ＭＳ ゴシック" panose="020B0609070205080204" pitchFamily="49" charset="-128"/>
              </a:rPr>
              <a:t>insert(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.end(),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.begin(),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.end());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末尾に追加</a:t>
            </a:r>
            <a:r>
              <a:rPr lang="en-US" altLang="ja-JP" sz="2400" dirty="0">
                <a:ea typeface="ＭＳ ゴシック" panose="020B0609070205080204" pitchFamily="49" charset="-128"/>
              </a:rPr>
              <a:t>:”;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(auto d :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d &lt;&lt; " 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PracList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0257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ea typeface="ＭＳ ゴシック" panose="020B0609070205080204" pitchFamily="49" charset="-128"/>
              </a:rPr>
              <a:t>#include &lt;list&gt;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#include &lt;iostream&gt;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using namespace std;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int main()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//merge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を使用して連結する方法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list&lt;int&gt;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{ 2,3,11,17 },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{ 5,7,13,19 };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    li1</a:t>
            </a:r>
            <a:r>
              <a:rPr lang="en-US" altLang="ja-JP" sz="2400" dirty="0">
                <a:ea typeface="ＭＳ ゴシック" panose="020B0609070205080204" pitchFamily="49" charset="-128"/>
              </a:rPr>
              <a:t>.splice(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.end(),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末尾に追加</a:t>
            </a:r>
            <a:r>
              <a:rPr lang="en-US" altLang="ja-JP" sz="2400" dirty="0">
                <a:ea typeface="ＭＳ ゴシック" panose="020B0609070205080204" pitchFamily="49" charset="-128"/>
              </a:rPr>
              <a:t>:”;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for (auto d :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d &lt;&lt; " 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PracList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6599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5340</TotalTime>
  <Words>1590</Words>
  <Application>Microsoft Office PowerPoint</Application>
  <PresentationFormat>ワイド画面</PresentationFormat>
  <Paragraphs>112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2" baseType="lpstr">
      <vt:lpstr>ＭＳ ゴシック</vt:lpstr>
      <vt:lpstr>0xProto</vt:lpstr>
      <vt:lpstr>Arial</vt:lpstr>
      <vt:lpstr>Office Theme</vt:lpstr>
      <vt:lpstr>演習：list</vt:lpstr>
      <vt:lpstr>演習：list</vt:lpstr>
      <vt:lpstr>演習：list</vt:lpstr>
      <vt:lpstr>演習：list</vt:lpstr>
      <vt:lpstr>演習：list</vt:lpstr>
      <vt:lpstr>演習：list</vt:lpstr>
      <vt:lpstr>演習：list</vt:lpstr>
      <vt:lpstr>演習：list</vt:lpstr>
      <vt:lpstr>演習：list</vt:lpstr>
      <vt:lpstr>演習：list</vt:lpstr>
      <vt:lpstr>演習：list</vt:lpstr>
      <vt:lpstr>演習：list</vt:lpstr>
      <vt:lpstr>演習：list</vt:lpstr>
      <vt:lpstr>演習：list</vt:lpstr>
      <vt:lpstr>演習：list</vt:lpstr>
      <vt:lpstr>演習：list</vt:lpstr>
      <vt:lpstr>演習：list</vt:lpstr>
      <vt:lpstr>演習：list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220</cp:revision>
  <dcterms:created xsi:type="dcterms:W3CDTF">2024-07-09T01:55:23Z</dcterms:created>
  <dcterms:modified xsi:type="dcterms:W3CDTF">2024-10-15T23:52:36Z</dcterms:modified>
</cp:coreProperties>
</file>