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4" r:id="rId3"/>
    <p:sldId id="286" r:id="rId4"/>
    <p:sldId id="287" r:id="rId5"/>
    <p:sldId id="288" r:id="rId6"/>
    <p:sldId id="299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9" r:id="rId24"/>
    <p:sldId id="3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P.114~115 </a:t>
            </a:r>
            <a:r>
              <a:rPr lang="en-US" altLang="ja-JP" b="1" dirty="0"/>
              <a:t>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　　　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な関数を実行（実行可）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582487B-BB03-EC54-2344-AB24067313FC}"/>
              </a:ext>
            </a:extLst>
          </p:cNvPr>
          <p:cNvSpPr/>
          <p:nvPr/>
        </p:nvSpPr>
        <p:spPr>
          <a:xfrm flipH="1">
            <a:off x="4104630" y="4190854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4D7DA74-AD06-63D4-E79B-F49974277AF5}"/>
              </a:ext>
            </a:extLst>
          </p:cNvPr>
          <p:cNvSpPr/>
          <p:nvPr/>
        </p:nvSpPr>
        <p:spPr>
          <a:xfrm flipH="1">
            <a:off x="4466371" y="5092795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70C0"/>
                </a:solidFill>
              </a:rPr>
              <a:t>    s.func2();</a:t>
            </a:r>
            <a:r>
              <a:rPr kumimoji="1" lang="en-US" altLang="ja-JP" sz="2800" dirty="0">
                <a:solidFill>
                  <a:srgbClr val="FF00FF"/>
                </a:solidFill>
              </a:rPr>
              <a:t>    private</a:t>
            </a:r>
            <a:r>
              <a:rPr kumimoji="1" lang="ja-JP" altLang="en-US" sz="2800" dirty="0"/>
              <a:t>な関数を実行（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F61CD9-F022-5F34-7BCF-9CEFD09EBCFE}"/>
              </a:ext>
            </a:extLst>
          </p:cNvPr>
          <p:cNvSpPr/>
          <p:nvPr/>
        </p:nvSpPr>
        <p:spPr>
          <a:xfrm flipH="1">
            <a:off x="3953905" y="462843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815CBE1-199C-E11C-65EF-FB3B815EBFB4}"/>
              </a:ext>
            </a:extLst>
          </p:cNvPr>
          <p:cNvSpPr/>
          <p:nvPr/>
        </p:nvSpPr>
        <p:spPr>
          <a:xfrm flipH="1">
            <a:off x="4315646" y="5481962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03F8-D2FD-F2ED-B304-44D3FB920E56}"/>
              </a:ext>
            </a:extLst>
          </p:cNvPr>
          <p:cNvSpPr txBox="1"/>
          <p:nvPr/>
        </p:nvSpPr>
        <p:spPr>
          <a:xfrm>
            <a:off x="6392365" y="6155026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コンパイルエラーが発生</a:t>
            </a:r>
          </a:p>
        </p:txBody>
      </p:sp>
    </p:spTree>
    <p:extLst>
      <p:ext uri="{BB962C8B-B14F-4D97-AF65-F5344CB8AC3E}">
        <p14:creationId xmlns:p14="http://schemas.microsoft.com/office/powerpoint/2010/main" val="33513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P.119~120 </a:t>
            </a:r>
            <a:r>
              <a:rPr lang="en-US" altLang="ja-JP" b="1" dirty="0"/>
              <a:t>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361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2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 = num;</a:t>
            </a:r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36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#include"sample.h“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s.setNum</a:t>
            </a:r>
            <a:r>
              <a:rPr kumimoji="1" lang="en-US" altLang="ja-JP" sz="2800" dirty="0"/>
              <a:t>(5);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</a:t>
            </a:r>
            <a:r>
              <a:rPr kumimoji="1" lang="en-US" altLang="ja-JP" sz="2800" dirty="0" err="1"/>
              <a:t>s.getNum</a:t>
            </a:r>
            <a:r>
              <a:rPr kumimoji="1" lang="en-US" altLang="ja-JP" sz="2800" dirty="0"/>
              <a:t>()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19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    </a:t>
            </a:r>
            <a:r>
              <a:rPr kumimoji="1" lang="ja-JP" altLang="en-US" sz="2800" dirty="0"/>
              <a:t>セッター（値の代入）</a:t>
            </a:r>
            <a:endParaRPr kumimoji="1" lang="en-US" altLang="ja-JP" sz="2800" dirty="0"/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     </a:t>
            </a:r>
            <a:r>
              <a:rPr kumimoji="1" lang="ja-JP" altLang="en-US" sz="2800" dirty="0"/>
              <a:t>ゲッター（値の取得）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</a:t>
            </a:r>
            <a:endParaRPr kumimoji="1" lang="en-US" altLang="ja-JP" sz="2800" dirty="0"/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A95C7B-A0FE-9C53-0D9C-2F8D5D9A35E6}"/>
              </a:ext>
            </a:extLst>
          </p:cNvPr>
          <p:cNvSpPr/>
          <p:nvPr/>
        </p:nvSpPr>
        <p:spPr>
          <a:xfrm flipH="1">
            <a:off x="6616715" y="3759967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873003-426B-0F63-C761-D93E17BD044E}"/>
              </a:ext>
            </a:extLst>
          </p:cNvPr>
          <p:cNvSpPr/>
          <p:nvPr/>
        </p:nvSpPr>
        <p:spPr>
          <a:xfrm flipH="1">
            <a:off x="5029077" y="419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A34DBB-28FC-76D6-1E73-D174B7159470}"/>
              </a:ext>
            </a:extLst>
          </p:cNvPr>
          <p:cNvSpPr/>
          <p:nvPr/>
        </p:nvSpPr>
        <p:spPr>
          <a:xfrm flipH="1">
            <a:off x="4305595" y="5067850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1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= num;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に代入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を参照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14AC121-0C60-6365-D3A8-48E3E4B335BC}"/>
              </a:ext>
            </a:extLst>
          </p:cNvPr>
          <p:cNvSpPr/>
          <p:nvPr/>
        </p:nvSpPr>
        <p:spPr>
          <a:xfrm flipH="1">
            <a:off x="5008980" y="5072697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EFFDDD-B902-2831-BA37-2E3473DCDE78}"/>
              </a:ext>
            </a:extLst>
          </p:cNvPr>
          <p:cNvSpPr/>
          <p:nvPr/>
        </p:nvSpPr>
        <p:spPr>
          <a:xfrm flipH="1">
            <a:off x="4787916" y="3339891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セッター</a:t>
            </a:r>
            <a:r>
              <a:rPr lang="en-US" altLang="ja-JP" dirty="0">
                <a:solidFill>
                  <a:srgbClr val="FF0000"/>
                </a:solidFill>
              </a:rPr>
              <a:t>(setter)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F0"/>
                </a:solidFill>
              </a:rPr>
              <a:t>ゲッター</a:t>
            </a:r>
            <a:r>
              <a:rPr lang="en-US" altLang="ja-JP" dirty="0">
                <a:solidFill>
                  <a:srgbClr val="00B0F0"/>
                </a:solidFill>
              </a:rPr>
              <a:t>(getter)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なメンバ変数にアクセスするための</a:t>
            </a: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なアクセス関数のこと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セッター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メンバ変数に値をセット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ゲッター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メンバ変数から値をゲット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7F6BEF-479F-CEAA-7D13-D4CF586F0831}"/>
              </a:ext>
            </a:extLst>
          </p:cNvPr>
          <p:cNvSpPr txBox="1"/>
          <p:nvPr/>
        </p:nvSpPr>
        <p:spPr>
          <a:xfrm>
            <a:off x="532425" y="5120404"/>
            <a:ext cx="11267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メンバ変数にアクセスできる手段を関数経由に限定することで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不意の書き換えや読み取りを防止する（カプセル化）</a:t>
            </a:r>
          </a:p>
        </p:txBody>
      </p:sp>
    </p:spTree>
    <p:extLst>
      <p:ext uri="{BB962C8B-B14F-4D97-AF65-F5344CB8AC3E}">
        <p14:creationId xmlns:p14="http://schemas.microsoft.com/office/powerpoint/2010/main" val="8495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89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>
                <a:solidFill>
                  <a:srgbClr val="00B0F0"/>
                </a:solidFill>
              </a:rPr>
              <a:t>robocopy Sample301 Sample301c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/>
              <a:t>Sample301</a:t>
            </a:r>
            <a:r>
              <a:rPr lang="ja-JP" altLang="en-US" dirty="0"/>
              <a:t>の内容が</a:t>
            </a:r>
            <a:r>
              <a:rPr lang="en-US" altLang="ja-JP" dirty="0"/>
              <a:t>Sample301c</a:t>
            </a:r>
            <a:r>
              <a:rPr lang="ja-JP" altLang="en-US" dirty="0"/>
              <a:t>フォルダ内に</a:t>
            </a:r>
            <a:br>
              <a:rPr lang="en-US" altLang="ja-JP" dirty="0"/>
            </a:br>
            <a:r>
              <a:rPr lang="ja-JP" altLang="en-US" dirty="0"/>
              <a:t>複製される</a:t>
            </a:r>
            <a:endParaRPr kumimoji="1" lang="ja-JP" altLang="en-US" dirty="0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53542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239919" cy="49803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br>
              <a:rPr kumimoji="1" lang="en-US" altLang="ja-JP" dirty="0"/>
            </a:br>
            <a:endParaRPr kumimoji="1"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dirty="0" err="1"/>
              <a:t>car.h</a:t>
            </a:r>
            <a:r>
              <a:rPr kumimoji="1" lang="ja-JP" altLang="en-US" dirty="0"/>
              <a:t> </a:t>
            </a:r>
            <a:r>
              <a:rPr lang="ja-JP" altLang="en-US" dirty="0"/>
              <a:t>内に</a:t>
            </a:r>
            <a:r>
              <a:rPr lang="en-US" altLang="ja-JP" dirty="0"/>
              <a:t>public</a:t>
            </a:r>
            <a:r>
              <a:rPr lang="ja-JP" altLang="en-US" dirty="0"/>
              <a:t>な</a:t>
            </a:r>
            <a:r>
              <a:rPr kumimoji="1" lang="ja-JP" altLang="en-US" dirty="0"/>
              <a:t>セッター（</a:t>
            </a:r>
            <a:r>
              <a:rPr kumimoji="1" lang="en-US" altLang="ja-JP" dirty="0" err="1"/>
              <a:t>setSpeed</a:t>
            </a:r>
            <a:r>
              <a:rPr kumimoji="1" lang="ja-JP" altLang="en-US" dirty="0"/>
              <a:t>）を</a:t>
            </a:r>
            <a:br>
              <a:rPr kumimoji="1" lang="en-US" altLang="ja-JP" dirty="0"/>
            </a:br>
            <a:r>
              <a:rPr kumimoji="1" lang="ja-JP" altLang="en-US" dirty="0"/>
              <a:t>定義して、</a:t>
            </a:r>
            <a:r>
              <a:rPr kumimoji="1" lang="en-US" altLang="ja-JP" dirty="0" err="1"/>
              <a:t>m_speed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に値を代入できるようにする</a:t>
            </a:r>
            <a:br>
              <a:rPr kumimoji="1" lang="en-US" altLang="ja-JP" dirty="0"/>
            </a:br>
            <a:endParaRPr kumimoji="1"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dirty="0"/>
              <a:t>car.cpp </a:t>
            </a:r>
            <a:r>
              <a:rPr kumimoji="1" lang="ja-JP" altLang="en-US" dirty="0"/>
              <a:t>にセッターの処理を追加する</a:t>
            </a:r>
            <a:br>
              <a:rPr kumimoji="1" lang="en-US" altLang="ja-JP" dirty="0"/>
            </a:br>
            <a:endParaRPr kumimoji="1"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en-US" altLang="ja-JP" dirty="0"/>
              <a:t>main.cpp </a:t>
            </a:r>
            <a:r>
              <a:rPr lang="ja-JP" altLang="en-US" dirty="0"/>
              <a:t>を変更してセッターを使って値を代入するように書き換える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72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void drive(double hour);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void </a:t>
            </a:r>
            <a:r>
              <a:rPr kumimoji="1" lang="en-US" altLang="ja-JP" sz="3200" dirty="0" err="1"/>
              <a:t>setSpeed</a:t>
            </a:r>
            <a:r>
              <a:rPr kumimoji="1" lang="en-US" altLang="ja-JP" sz="3200" dirty="0"/>
              <a:t>(double speed);</a:t>
            </a:r>
          </a:p>
          <a:p>
            <a:r>
              <a:rPr kumimoji="1" lang="en-US" altLang="ja-JP" sz="3200" dirty="0"/>
              <a:t>private:</a:t>
            </a:r>
          </a:p>
          <a:p>
            <a:r>
              <a:rPr kumimoji="1" lang="en-US" altLang="ja-JP" sz="3200" dirty="0"/>
              <a:t>    double </a:t>
            </a:r>
            <a:r>
              <a:rPr kumimoji="1" lang="en-US" altLang="ja-JP" sz="3200" dirty="0" err="1"/>
              <a:t>m_speed</a:t>
            </a:r>
            <a:r>
              <a:rPr kumimoji="1" lang="en-US" altLang="ja-JP" sz="3200" dirty="0"/>
              <a:t>;</a:t>
            </a:r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597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*hour &lt;&lt; “km</a:t>
            </a:r>
            <a:r>
              <a:rPr kumimoji="1" lang="ja-JP" altLang="en-US" sz="2400" dirty="0"/>
              <a:t>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= speed;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7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Car </a:t>
            </a:r>
            <a:r>
              <a:rPr kumimoji="1" lang="en-US" altLang="ja-JP" sz="3200" dirty="0" err="1"/>
              <a:t>nbox</a:t>
            </a:r>
            <a:r>
              <a:rPr kumimoji="1" lang="en-US" altLang="ja-JP" sz="3200" dirty="0"/>
              <a:t>, tanto;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(40)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(50)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func2();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2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void Sample::func2() {</a:t>
            </a:r>
          </a:p>
          <a:p>
            <a:r>
              <a:rPr kumimoji="1" lang="en-US" altLang="ja-JP" sz="2800" dirty="0"/>
              <a:t>    a = 2;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"a=" &lt;&lt; a &lt;&lt; "," &lt;&lt; "b=" &lt;&lt; b </a:t>
            </a:r>
            <a:br>
              <a:rPr kumimoji="1" lang="en-US" altLang="ja-JP" sz="2800" dirty="0"/>
            </a:br>
            <a:r>
              <a:rPr kumimoji="1" lang="en-US" altLang="ja-JP" sz="2800" dirty="0"/>
              <a:t>   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0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s.b</a:t>
            </a:r>
            <a:r>
              <a:rPr kumimoji="1" lang="en-US" altLang="ja-JP" sz="2800" dirty="0">
                <a:solidFill>
                  <a:srgbClr val="00B05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C168A5-5B62-FCCC-80DB-7266440ECA59}"/>
              </a:ext>
            </a:extLst>
          </p:cNvPr>
          <p:cNvSpPr/>
          <p:nvPr/>
        </p:nvSpPr>
        <p:spPr>
          <a:xfrm>
            <a:off x="1818752" y="3717890"/>
            <a:ext cx="3949002" cy="8641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4982E-58AE-D427-F4DE-E4C742E1DAF6}"/>
              </a:ext>
            </a:extLst>
          </p:cNvPr>
          <p:cNvSpPr txBox="1"/>
          <p:nvPr/>
        </p:nvSpPr>
        <p:spPr>
          <a:xfrm>
            <a:off x="5838092" y="3912301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クラスの内外からアクセス可能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b="1" dirty="0">
                <a:solidFill>
                  <a:srgbClr val="00B050"/>
                </a:solidFill>
              </a:rPr>
              <a:t>→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main.cpp 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から使用可能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8FA6BB-F00C-9A79-435B-85191864C2DC}"/>
              </a:ext>
            </a:extLst>
          </p:cNvPr>
          <p:cNvSpPr/>
          <p:nvPr/>
        </p:nvSpPr>
        <p:spPr>
          <a:xfrm>
            <a:off x="1818752" y="4979765"/>
            <a:ext cx="3949002" cy="86415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394F23-54C4-BDC6-2DC1-288D938664B1}"/>
              </a:ext>
            </a:extLst>
          </p:cNvPr>
          <p:cNvSpPr txBox="1"/>
          <p:nvPr/>
        </p:nvSpPr>
        <p:spPr>
          <a:xfrm>
            <a:off x="5838092" y="5181011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FF"/>
                </a:solidFill>
              </a:rPr>
              <a:t>クラス内でのみアクセス可能</a:t>
            </a:r>
            <a:br>
              <a:rPr kumimoji="1" lang="en-US" altLang="ja-JP" sz="2400" dirty="0">
                <a:solidFill>
                  <a:srgbClr val="FF00FF"/>
                </a:solidFill>
              </a:rPr>
            </a:br>
            <a:r>
              <a:rPr kumimoji="1" lang="ja-JP" altLang="en-US" sz="2400" b="1" dirty="0">
                <a:solidFill>
                  <a:srgbClr val="FF00FF"/>
                </a:solidFill>
              </a:rPr>
              <a:t>→</a:t>
            </a:r>
            <a:r>
              <a:rPr kumimoji="1" lang="ja-JP" altLang="en-US" sz="2400" dirty="0">
                <a:solidFill>
                  <a:srgbClr val="FF00FF"/>
                </a:solidFill>
              </a:rPr>
              <a:t>　</a:t>
            </a:r>
            <a:r>
              <a:rPr kumimoji="1" lang="en-US" altLang="ja-JP" sz="2400" dirty="0">
                <a:solidFill>
                  <a:srgbClr val="FF00FF"/>
                </a:solidFill>
              </a:rPr>
              <a:t>main.cpp</a:t>
            </a:r>
            <a:r>
              <a:rPr kumimoji="1" lang="ja-JP" altLang="en-US" sz="2400" dirty="0">
                <a:solidFill>
                  <a:srgbClr val="FF00FF"/>
                </a:solidFill>
              </a:rPr>
              <a:t>　から使用不可</a:t>
            </a:r>
          </a:p>
        </p:txBody>
      </p:sp>
    </p:spTree>
    <p:extLst>
      <p:ext uri="{BB962C8B-B14F-4D97-AF65-F5344CB8AC3E}">
        <p14:creationId xmlns:p14="http://schemas.microsoft.com/office/powerpoint/2010/main" val="37366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7"/>
            <a:ext cx="10515600" cy="4980311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を使う理由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変数や関数を</a:t>
            </a:r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にすることで、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・思いもよらない値の変更</a:t>
            </a:r>
            <a:br>
              <a:rPr lang="en-US" altLang="ja-JP" dirty="0"/>
            </a:br>
            <a:r>
              <a:rPr lang="ja-JP" altLang="en-US" dirty="0"/>
              <a:t>・意図しない関数の実行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を阻止できる！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結果、プログラムのバグの発生を抑止できる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30ED61-55D0-455D-EB66-E93F8473D803}"/>
              </a:ext>
            </a:extLst>
          </p:cNvPr>
          <p:cNvSpPr txBox="1"/>
          <p:nvPr/>
        </p:nvSpPr>
        <p:spPr>
          <a:xfrm>
            <a:off x="8510954" y="5940850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構造体との大きな違いは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このあたりにある</a:t>
            </a:r>
          </a:p>
        </p:txBody>
      </p:sp>
    </p:spTree>
    <p:extLst>
      <p:ext uri="{BB962C8B-B14F-4D97-AF65-F5344CB8AC3E}">
        <p14:creationId xmlns:p14="http://schemas.microsoft.com/office/powerpoint/2010/main" val="12795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b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func2();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な関数の実行（実行可）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79BE7BC-6B1E-911B-766C-ED0295C6EA4A}"/>
              </a:ext>
            </a:extLst>
          </p:cNvPr>
          <p:cNvSpPr/>
          <p:nvPr/>
        </p:nvSpPr>
        <p:spPr>
          <a:xfrm flipH="1">
            <a:off x="3391195" y="505046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F804089-1ADE-1B4E-F332-ADF5B8C09CC3}"/>
              </a:ext>
            </a:extLst>
          </p:cNvPr>
          <p:cNvSpPr/>
          <p:nvPr/>
        </p:nvSpPr>
        <p:spPr>
          <a:xfrm flipH="1">
            <a:off x="3391195" y="460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A80D151-AB3F-36D4-4AEB-C3764285CCB8}"/>
              </a:ext>
            </a:extLst>
          </p:cNvPr>
          <p:cNvSpPr/>
          <p:nvPr/>
        </p:nvSpPr>
        <p:spPr>
          <a:xfrm flipH="1">
            <a:off x="3855094" y="5438288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2429</TotalTime>
  <Words>1514</Words>
  <Application>Microsoft Office PowerPoint</Application>
  <PresentationFormat>ワイド画面</PresentationFormat>
  <Paragraphs>238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BIZ UDPゴシック</vt:lpstr>
      <vt:lpstr>0xProto</vt:lpstr>
      <vt:lpstr>Arial</vt:lpstr>
      <vt:lpstr>Office Theme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Sample301のカプセル化</vt:lpstr>
      <vt:lpstr>Sample301のカプセル化</vt:lpstr>
      <vt:lpstr>Sample301のカプセル化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62</cp:revision>
  <dcterms:created xsi:type="dcterms:W3CDTF">2024-07-09T01:55:23Z</dcterms:created>
  <dcterms:modified xsi:type="dcterms:W3CDTF">2024-09-09T01:10:24Z</dcterms:modified>
</cp:coreProperties>
</file>