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0" r:id="rId2"/>
    <p:sldId id="319"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0" r:id="rId24"/>
    <p:sldId id="34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ヒープ領域を使って、インスタンス用のメモリを</a:t>
            </a:r>
            <a:br>
              <a:rPr lang="en-US" altLang="ja-JP" dirty="0"/>
            </a:br>
            <a:r>
              <a:rPr lang="ja-JP" altLang="en-US" dirty="0"/>
              <a:t>プログラマの使いたいタイミングで確保したり、</a:t>
            </a:r>
            <a:br>
              <a:rPr lang="en-US" altLang="ja-JP" dirty="0"/>
            </a:br>
            <a:r>
              <a:rPr lang="ja-JP" altLang="en-US" dirty="0"/>
              <a:t>いらなくなったらメモリを解放することができる</a:t>
            </a:r>
            <a:br>
              <a:rPr lang="en-US" altLang="ja-JP" dirty="0"/>
            </a:br>
            <a:endParaRPr lang="en-US" altLang="ja-JP" dirty="0"/>
          </a:p>
          <a:p>
            <a:r>
              <a:rPr lang="en-US" altLang="ja-JP" dirty="0">
                <a:solidFill>
                  <a:srgbClr val="00B0F0"/>
                </a:solidFill>
              </a:rPr>
              <a:t>new</a:t>
            </a:r>
            <a:r>
              <a:rPr lang="ja-JP" altLang="en-US" dirty="0"/>
              <a:t>演算子</a:t>
            </a:r>
            <a:br>
              <a:rPr lang="en-US" altLang="ja-JP" dirty="0"/>
            </a:br>
            <a:r>
              <a:rPr lang="ja-JP" altLang="en-US" dirty="0"/>
              <a:t>必要なときに必要なぶん</a:t>
            </a:r>
            <a:r>
              <a:rPr lang="ja-JP" altLang="en-US" b="1" dirty="0">
                <a:solidFill>
                  <a:srgbClr val="00B0F0"/>
                </a:solidFill>
              </a:rPr>
              <a:t>メモリを確保</a:t>
            </a:r>
            <a:r>
              <a:rPr lang="ja-JP" altLang="en-US" dirty="0"/>
              <a:t>する</a:t>
            </a:r>
            <a:br>
              <a:rPr lang="en-US" altLang="ja-JP" dirty="0"/>
            </a:br>
            <a:endParaRPr lang="en-US" altLang="ja-JP" dirty="0"/>
          </a:p>
          <a:p>
            <a:r>
              <a:rPr lang="en-US" altLang="ja-JP" dirty="0">
                <a:solidFill>
                  <a:srgbClr val="FF0000"/>
                </a:solidFill>
              </a:rPr>
              <a:t>delete</a:t>
            </a:r>
            <a:r>
              <a:rPr lang="ja-JP" altLang="en-US" dirty="0"/>
              <a:t>演算子</a:t>
            </a:r>
            <a:br>
              <a:rPr lang="en-US" altLang="ja-JP" dirty="0"/>
            </a:br>
            <a:r>
              <a:rPr lang="ja-JP" altLang="en-US" dirty="0"/>
              <a:t>不要になった</a:t>
            </a:r>
            <a:r>
              <a:rPr lang="ja-JP" altLang="en-US" b="1" dirty="0">
                <a:solidFill>
                  <a:srgbClr val="FF0000"/>
                </a:solidFill>
              </a:rPr>
              <a:t>メモリを解放</a:t>
            </a:r>
            <a:r>
              <a:rPr lang="ja-JP" altLang="en-US" dirty="0"/>
              <a:t>する</a:t>
            </a:r>
            <a:endParaRPr lang="en-US" altLang="ja-JP" dirty="0"/>
          </a:p>
        </p:txBody>
      </p:sp>
    </p:spTree>
    <p:extLst>
      <p:ext uri="{BB962C8B-B14F-4D97-AF65-F5344CB8AC3E}">
        <p14:creationId xmlns:p14="http://schemas.microsoft.com/office/powerpoint/2010/main" val="178297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b="1" dirty="0">
                <a:solidFill>
                  <a:srgbClr val="FF0000"/>
                </a:solidFill>
              </a:rPr>
              <a:t>メモリリーク</a:t>
            </a:r>
            <a:br>
              <a:rPr kumimoji="1" lang="en-US" altLang="ja-JP" dirty="0"/>
            </a:br>
            <a:r>
              <a:rPr kumimoji="1" lang="ja-JP" altLang="en-US" dirty="0"/>
              <a:t>プログラム中で動的に確保したメモリ領域を使用後に解放せずに放置することで、使用できるメモリ領域が次第に減っていくこと</a:t>
            </a:r>
            <a:br>
              <a:rPr kumimoji="1" lang="en-US" altLang="ja-JP" dirty="0"/>
            </a:br>
            <a:br>
              <a:rPr kumimoji="1" lang="en-US" altLang="ja-JP" dirty="0"/>
            </a:br>
            <a:r>
              <a:rPr kumimoji="1" lang="ja-JP" altLang="en-US" dirty="0"/>
              <a:t>最終的には、システムが利用するためのメモリ領域もなくなるため、システムがハングアップしてしまうという危険性がある</a:t>
            </a:r>
          </a:p>
        </p:txBody>
      </p:sp>
    </p:spTree>
    <p:extLst>
      <p:ext uri="{BB962C8B-B14F-4D97-AF65-F5344CB8AC3E}">
        <p14:creationId xmlns:p14="http://schemas.microsoft.com/office/powerpoint/2010/main" val="3704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7" name="正方形/長方形 16">
            <a:extLst>
              <a:ext uri="{FF2B5EF4-FFF2-40B4-BE49-F238E27FC236}">
                <a16:creationId xmlns:a16="http://schemas.microsoft.com/office/drawing/2014/main" id="{A5E98076-6C93-DEDA-B1C7-B5927AE2E280}"/>
              </a:ext>
            </a:extLst>
          </p:cNvPr>
          <p:cNvSpPr/>
          <p:nvPr/>
        </p:nvSpPr>
        <p:spPr>
          <a:xfrm>
            <a:off x="8961669" y="3776143"/>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09212" y="3772321"/>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矢印: 右 18">
            <a:extLst>
              <a:ext uri="{FF2B5EF4-FFF2-40B4-BE49-F238E27FC236}">
                <a16:creationId xmlns:a16="http://schemas.microsoft.com/office/drawing/2014/main" id="{42450C1A-7441-34D0-7991-CA8949A5BA47}"/>
              </a:ext>
            </a:extLst>
          </p:cNvPr>
          <p:cNvSpPr/>
          <p:nvPr/>
        </p:nvSpPr>
        <p:spPr>
          <a:xfrm>
            <a:off x="3790070"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37151" y="3773032"/>
            <a:ext cx="1107996" cy="923330"/>
          </a:xfrm>
          <a:prstGeom prst="rect">
            <a:avLst/>
          </a:prstGeom>
          <a:noFill/>
        </p:spPr>
        <p:txBody>
          <a:bodyPr wrap="none" rtlCol="0">
            <a:spAutoFit/>
          </a:bodyPr>
          <a:lstStyle/>
          <a:p>
            <a:pPr algn="ctr"/>
            <a:r>
              <a:rPr kumimoji="1" lang="en-US" altLang="ja-JP" dirty="0"/>
              <a:t>new</a:t>
            </a:r>
            <a:br>
              <a:rPr kumimoji="1" lang="en-US" altLang="ja-JP" dirty="0"/>
            </a:br>
            <a:br>
              <a:rPr kumimoji="1" lang="en-US" altLang="ja-JP" dirty="0"/>
            </a:br>
            <a:r>
              <a:rPr kumimoji="1" lang="ja-JP" altLang="en-US" dirty="0"/>
              <a:t>領域確保</a:t>
            </a:r>
          </a:p>
        </p:txBody>
      </p:sp>
      <p:sp>
        <p:nvSpPr>
          <p:cNvPr id="21" name="矢印: 右 20">
            <a:extLst>
              <a:ext uri="{FF2B5EF4-FFF2-40B4-BE49-F238E27FC236}">
                <a16:creationId xmlns:a16="http://schemas.microsoft.com/office/drawing/2014/main" id="{15CA8085-F1B2-7C86-F02B-CF648DDDF587}"/>
              </a:ext>
            </a:extLst>
          </p:cNvPr>
          <p:cNvSpPr/>
          <p:nvPr/>
        </p:nvSpPr>
        <p:spPr>
          <a:xfrm>
            <a:off x="7685736"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622E05E-7C0A-3F16-58E0-0724DBBFAECA}"/>
              </a:ext>
            </a:extLst>
          </p:cNvPr>
          <p:cNvSpPr txBox="1"/>
          <p:nvPr/>
        </p:nvSpPr>
        <p:spPr>
          <a:xfrm>
            <a:off x="7632817" y="3773032"/>
            <a:ext cx="1107996" cy="923330"/>
          </a:xfrm>
          <a:prstGeom prst="rect">
            <a:avLst/>
          </a:prstGeom>
          <a:noFill/>
        </p:spPr>
        <p:txBody>
          <a:bodyPr wrap="none" rtlCol="0">
            <a:spAutoFit/>
          </a:bodyPr>
          <a:lstStyle/>
          <a:p>
            <a:pPr algn="ctr"/>
            <a:r>
              <a:rPr kumimoji="1" lang="en-US" altLang="ja-JP" dirty="0"/>
              <a:t>delete</a:t>
            </a:r>
            <a:br>
              <a:rPr kumimoji="1" lang="en-US" altLang="ja-JP" dirty="0"/>
            </a:br>
            <a:br>
              <a:rPr kumimoji="1" lang="en-US" altLang="ja-JP" dirty="0"/>
            </a:br>
            <a:r>
              <a:rPr kumimoji="1" lang="ja-JP" altLang="en-US" dirty="0"/>
              <a:t>領域解放</a:t>
            </a:r>
          </a:p>
        </p:txBody>
      </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217627" y="4834724"/>
            <a:ext cx="3743332" cy="830997"/>
          </a:xfrm>
          <a:prstGeom prst="rect">
            <a:avLst/>
          </a:prstGeom>
          <a:solidFill>
            <a:schemeClr val="bg1"/>
          </a:solidFill>
          <a:ln w="28575">
            <a:solidFill>
              <a:srgbClr val="FF0000"/>
            </a:solidFill>
          </a:ln>
        </p:spPr>
        <p:txBody>
          <a:bodyPr wrap="none" rtlCol="0">
            <a:spAutoFit/>
          </a:bodyPr>
          <a:lstStyle/>
          <a:p>
            <a:r>
              <a:rPr kumimoji="1" lang="ja-JP" altLang="en-US" sz="2400" dirty="0"/>
              <a:t>使用後はメモリ領域を</a:t>
            </a:r>
            <a:endParaRPr kumimoji="1" lang="en-US" altLang="ja-JP" sz="2400" dirty="0"/>
          </a:p>
          <a:p>
            <a:r>
              <a:rPr kumimoji="1" lang="ja-JP" altLang="en-US" sz="2400" dirty="0"/>
              <a:t>解放しているため問題なし</a:t>
            </a:r>
          </a:p>
        </p:txBody>
      </p:sp>
      <p:sp>
        <p:nvSpPr>
          <p:cNvPr id="24" name="正方形/長方形 23">
            <a:extLst>
              <a:ext uri="{FF2B5EF4-FFF2-40B4-BE49-F238E27FC236}">
                <a16:creationId xmlns:a16="http://schemas.microsoft.com/office/drawing/2014/main" id="{2F559156-61ED-9244-4926-EC50576E7C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F5A2F7D-3655-4F15-2EC1-4E639433544B}"/>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26" name="正方形/長方形 25">
            <a:extLst>
              <a:ext uri="{FF2B5EF4-FFF2-40B4-BE49-F238E27FC236}">
                <a16:creationId xmlns:a16="http://schemas.microsoft.com/office/drawing/2014/main" id="{272AF2A1-1168-8725-6AEC-E220941B07DA}"/>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27" name="正方形/長方形 26">
            <a:extLst>
              <a:ext uri="{FF2B5EF4-FFF2-40B4-BE49-F238E27FC236}">
                <a16:creationId xmlns:a16="http://schemas.microsoft.com/office/drawing/2014/main" id="{D580355A-AB76-7380-E0CD-48D77771B984}"/>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Tree>
    <p:extLst>
      <p:ext uri="{BB962C8B-B14F-4D97-AF65-F5344CB8AC3E}">
        <p14:creationId xmlns:p14="http://schemas.microsoft.com/office/powerpoint/2010/main" val="8793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8" name="正方形/長方形 7">
            <a:extLst>
              <a:ext uri="{FF2B5EF4-FFF2-40B4-BE49-F238E27FC236}">
                <a16:creationId xmlns:a16="http://schemas.microsoft.com/office/drawing/2014/main" id="{17FC6C93-D0F5-E398-BA83-91CCA368BA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139343E-34D2-27F4-521A-638C19B98BC5}"/>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1" name="正方形/長方形 10">
            <a:extLst>
              <a:ext uri="{FF2B5EF4-FFF2-40B4-BE49-F238E27FC236}">
                <a16:creationId xmlns:a16="http://schemas.microsoft.com/office/drawing/2014/main" id="{158BF758-948D-7633-84A1-1C15978551CF}"/>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2" name="正方形/長方形 11">
            <a:extLst>
              <a:ext uri="{FF2B5EF4-FFF2-40B4-BE49-F238E27FC236}">
                <a16:creationId xmlns:a16="http://schemas.microsoft.com/office/drawing/2014/main" id="{B07DCDFA-C915-E636-E832-DA62E8D88893}"/>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15368" y="3772322"/>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nvGrpSpPr>
          <p:cNvPr id="30" name="グループ化 29">
            <a:extLst>
              <a:ext uri="{FF2B5EF4-FFF2-40B4-BE49-F238E27FC236}">
                <a16:creationId xmlns:a16="http://schemas.microsoft.com/office/drawing/2014/main" id="{C2624C73-41E1-5059-FA65-4DC1A95C6838}"/>
              </a:ext>
            </a:extLst>
          </p:cNvPr>
          <p:cNvGrpSpPr/>
          <p:nvPr/>
        </p:nvGrpSpPr>
        <p:grpSpPr>
          <a:xfrm>
            <a:off x="3755406" y="3695811"/>
            <a:ext cx="1107996" cy="923330"/>
            <a:chOff x="3755406" y="3695811"/>
            <a:chExt cx="1107996" cy="923330"/>
          </a:xfrm>
        </p:grpSpPr>
        <p:sp>
          <p:nvSpPr>
            <p:cNvPr id="19" name="矢印: 右 18">
              <a:extLst>
                <a:ext uri="{FF2B5EF4-FFF2-40B4-BE49-F238E27FC236}">
                  <a16:creationId xmlns:a16="http://schemas.microsoft.com/office/drawing/2014/main" id="{42450C1A-7441-34D0-7991-CA8949A5BA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095451" y="2279663"/>
            <a:ext cx="3961341" cy="1200329"/>
          </a:xfrm>
          <a:prstGeom prst="rect">
            <a:avLst/>
          </a:prstGeom>
          <a:solidFill>
            <a:schemeClr val="bg1"/>
          </a:solidFill>
          <a:ln w="28575">
            <a:solidFill>
              <a:srgbClr val="FF0000"/>
            </a:solidFill>
          </a:ln>
        </p:spPr>
        <p:txBody>
          <a:bodyPr wrap="none" rtlCol="0">
            <a:spAutoFit/>
          </a:bodyPr>
          <a:lstStyle/>
          <a:p>
            <a:r>
              <a:rPr kumimoji="1" lang="ja-JP" altLang="en-US" sz="2400" dirty="0"/>
              <a:t>使用後もメモリ領域を解放</a:t>
            </a:r>
            <a:endParaRPr kumimoji="1" lang="en-US" altLang="ja-JP" sz="2400" dirty="0"/>
          </a:p>
          <a:p>
            <a:r>
              <a:rPr kumimoji="1" lang="ja-JP" altLang="en-US" sz="2400" dirty="0"/>
              <a:t>せずにメモリを占有していく</a:t>
            </a:r>
            <a:br>
              <a:rPr kumimoji="1" lang="en-US" altLang="ja-JP" sz="2400" dirty="0"/>
            </a:br>
            <a:r>
              <a:rPr kumimoji="1" lang="ja-JP" altLang="en-US" sz="2400" dirty="0"/>
              <a:t>　　</a:t>
            </a:r>
            <a:r>
              <a:rPr kumimoji="1" lang="ja-JP" altLang="en-US" sz="2400" dirty="0">
                <a:latin typeface="ＭＳ ゴシック" panose="020B0609070205080204" pitchFamily="49" charset="-128"/>
                <a:ea typeface="ＭＳ ゴシック" panose="020B0609070205080204" pitchFamily="49" charset="-128"/>
              </a:rPr>
              <a:t>→　</a:t>
            </a:r>
            <a:r>
              <a:rPr kumimoji="1" lang="ja-JP" altLang="en-US" sz="2400" dirty="0">
                <a:solidFill>
                  <a:srgbClr val="FF0000"/>
                </a:solidFill>
              </a:rPr>
              <a:t>メモリリーク</a:t>
            </a:r>
          </a:p>
        </p:txBody>
      </p:sp>
      <p:sp>
        <p:nvSpPr>
          <p:cNvPr id="9" name="正方形/長方形 8">
            <a:extLst>
              <a:ext uri="{FF2B5EF4-FFF2-40B4-BE49-F238E27FC236}">
                <a16:creationId xmlns:a16="http://schemas.microsoft.com/office/drawing/2014/main" id="{0F0FED1C-97CD-B322-8EFA-27134EC32434}"/>
              </a:ext>
            </a:extLst>
          </p:cNvPr>
          <p:cNvSpPr/>
          <p:nvPr/>
        </p:nvSpPr>
        <p:spPr>
          <a:xfrm>
            <a:off x="8961669"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6" name="正方形/長方形 15">
            <a:extLst>
              <a:ext uri="{FF2B5EF4-FFF2-40B4-BE49-F238E27FC236}">
                <a16:creationId xmlns:a16="http://schemas.microsoft.com/office/drawing/2014/main" id="{3B253E12-74F5-29B0-4730-4BC3FD38F642}"/>
              </a:ext>
            </a:extLst>
          </p:cNvPr>
          <p:cNvSpPr/>
          <p:nvPr/>
        </p:nvSpPr>
        <p:spPr>
          <a:xfrm>
            <a:off x="8961669" y="4560739"/>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26" name="正方形/長方形 25">
            <a:extLst>
              <a:ext uri="{FF2B5EF4-FFF2-40B4-BE49-F238E27FC236}">
                <a16:creationId xmlns:a16="http://schemas.microsoft.com/office/drawing/2014/main" id="{314481BD-9278-6CD7-905C-32057B8ADFB7}"/>
              </a:ext>
            </a:extLst>
          </p:cNvPr>
          <p:cNvSpPr/>
          <p:nvPr/>
        </p:nvSpPr>
        <p:spPr>
          <a:xfrm>
            <a:off x="8961669" y="5347450"/>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grpSp>
        <p:nvGrpSpPr>
          <p:cNvPr id="31" name="グループ化 30">
            <a:extLst>
              <a:ext uri="{FF2B5EF4-FFF2-40B4-BE49-F238E27FC236}">
                <a16:creationId xmlns:a16="http://schemas.microsoft.com/office/drawing/2014/main" id="{494795F2-70AB-54F5-2FE1-AA651E23E038}"/>
              </a:ext>
            </a:extLst>
          </p:cNvPr>
          <p:cNvGrpSpPr/>
          <p:nvPr/>
        </p:nvGrpSpPr>
        <p:grpSpPr>
          <a:xfrm>
            <a:off x="7637336" y="5254787"/>
            <a:ext cx="1107996" cy="923330"/>
            <a:chOff x="3755406" y="3695811"/>
            <a:chExt cx="1107996" cy="923330"/>
          </a:xfrm>
        </p:grpSpPr>
        <p:sp>
          <p:nvSpPr>
            <p:cNvPr id="32" name="矢印: 右 31">
              <a:extLst>
                <a:ext uri="{FF2B5EF4-FFF2-40B4-BE49-F238E27FC236}">
                  <a16:creationId xmlns:a16="http://schemas.microsoft.com/office/drawing/2014/main" id="{7392B2D7-0EC7-17F9-1553-F232271C13C6}"/>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1F7BB3C-C2EB-06D3-7772-7AD20A332890}"/>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grpSp>
        <p:nvGrpSpPr>
          <p:cNvPr id="34" name="グループ化 33">
            <a:extLst>
              <a:ext uri="{FF2B5EF4-FFF2-40B4-BE49-F238E27FC236}">
                <a16:creationId xmlns:a16="http://schemas.microsoft.com/office/drawing/2014/main" id="{5C7E7ED0-18FD-7F30-C62D-3A270AB97140}"/>
              </a:ext>
            </a:extLst>
          </p:cNvPr>
          <p:cNvGrpSpPr/>
          <p:nvPr/>
        </p:nvGrpSpPr>
        <p:grpSpPr>
          <a:xfrm>
            <a:off x="7637336" y="4387807"/>
            <a:ext cx="1107996" cy="923330"/>
            <a:chOff x="3755406" y="3695811"/>
            <a:chExt cx="1107996" cy="923330"/>
          </a:xfrm>
        </p:grpSpPr>
        <p:sp>
          <p:nvSpPr>
            <p:cNvPr id="35" name="矢印: 右 34">
              <a:extLst>
                <a:ext uri="{FF2B5EF4-FFF2-40B4-BE49-F238E27FC236}">
                  <a16:creationId xmlns:a16="http://schemas.microsoft.com/office/drawing/2014/main" id="{FA63D79F-BF2E-EF5B-F425-591EBA7FBB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129E4BB-2326-24E5-110E-D62468B0F7C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Tree>
    <p:extLst>
      <p:ext uri="{BB962C8B-B14F-4D97-AF65-F5344CB8AC3E}">
        <p14:creationId xmlns:p14="http://schemas.microsoft.com/office/powerpoint/2010/main" val="38019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solidFill>
                  <a:srgbClr val="FF00FF"/>
                </a:solidFill>
              </a:rPr>
              <a:t>スマートポインタ</a:t>
            </a:r>
            <a:r>
              <a:rPr kumimoji="1" lang="ja-JP" altLang="en-US" dirty="0"/>
              <a:t>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&lt;Car&gt; </a:t>
            </a:r>
            <a:r>
              <a:rPr kumimoji="1" lang="en-US" altLang="ja-JP" sz="2400" dirty="0" err="1">
                <a:solidFill>
                  <a:srgbClr val="FF0000"/>
                </a:solidFill>
              </a:rPr>
              <a:t>pkuruma</a:t>
            </a:r>
            <a:r>
              <a:rPr kumimoji="1" lang="en-US" altLang="ja-JP" sz="2400" dirty="0">
                <a:solidFill>
                  <a:srgbClr val="FF0000"/>
                </a:solidFill>
              </a:rPr>
              <a:t>(new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53053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スマートポインタを使用した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b="1" dirty="0" err="1">
                <a:solidFill>
                  <a:srgbClr val="FF00FF"/>
                </a:solidFill>
              </a:rPr>
              <a:t>unique_ptr</a:t>
            </a:r>
            <a:r>
              <a:rPr kumimoji="1" lang="en-US" altLang="ja-JP" sz="2400" b="1" dirty="0">
                <a:solidFill>
                  <a:srgbClr val="FF00FF"/>
                </a:solidFill>
              </a:rPr>
              <a:t>&lt;</a:t>
            </a:r>
            <a:r>
              <a:rPr kumimoji="1" lang="en-US" altLang="ja-JP" sz="2400" dirty="0">
                <a:solidFill>
                  <a:srgbClr val="FF0000"/>
                </a:solidFill>
              </a:rPr>
              <a:t>Car</a:t>
            </a:r>
            <a:r>
              <a:rPr kumimoji="1" lang="en-US" altLang="ja-JP" sz="2400" b="1" dirty="0">
                <a:solidFill>
                  <a:srgbClr val="FF00FF"/>
                </a:solidFill>
              </a:rPr>
              <a:t>&gt;</a:t>
            </a:r>
            <a:r>
              <a:rPr kumimoji="1" lang="en-US" altLang="ja-JP" sz="2400" dirty="0">
                <a:solidFill>
                  <a:srgbClr val="FF0000"/>
                </a:solidFill>
              </a:rPr>
              <a:t> </a:t>
            </a:r>
            <a:r>
              <a:rPr kumimoji="1" lang="en-US" altLang="ja-JP" sz="2400" dirty="0" err="1">
                <a:solidFill>
                  <a:srgbClr val="00B0F0"/>
                </a:solidFill>
              </a:rPr>
              <a:t>pkuruma</a:t>
            </a:r>
            <a:r>
              <a:rPr kumimoji="1" lang="en-US" altLang="ja-JP" sz="2400" dirty="0">
                <a:solidFill>
                  <a:srgbClr val="00B0F0"/>
                </a:solidFill>
              </a:rPr>
              <a:t>(</a:t>
            </a:r>
            <a:r>
              <a:rPr kumimoji="1" lang="en-US" altLang="ja-JP" sz="2400" dirty="0">
                <a:solidFill>
                  <a:srgbClr val="00B050"/>
                </a:solidFill>
              </a:rPr>
              <a:t>new Car()</a:t>
            </a:r>
            <a:r>
              <a:rPr kumimoji="1" lang="en-US" altLang="ja-JP" sz="2400" dirty="0">
                <a:solidFill>
                  <a:srgbClr val="00B0F0"/>
                </a:solidFill>
              </a:rPr>
              <a:t>)</a:t>
            </a:r>
            <a:r>
              <a:rPr kumimoji="1" lang="en-US" altLang="ja-JP" sz="2400" dirty="0">
                <a:solidFill>
                  <a:srgbClr val="FF0000"/>
                </a:solidFill>
              </a:rPr>
              <a:t>;</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3C8DE5C-C791-425E-2ADB-1B7AD8DA1A9E}"/>
              </a:ext>
            </a:extLst>
          </p:cNvPr>
          <p:cNvSpPr txBox="1"/>
          <p:nvPr/>
        </p:nvSpPr>
        <p:spPr>
          <a:xfrm>
            <a:off x="1850091" y="966635"/>
            <a:ext cx="7865704" cy="1384995"/>
          </a:xfrm>
          <a:prstGeom prst="rect">
            <a:avLst/>
          </a:prstGeom>
          <a:solidFill>
            <a:schemeClr val="bg1"/>
          </a:solidFill>
          <a:ln w="19050">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a:t>
            </a:r>
            <a:r>
              <a:rPr kumimoji="1" lang="ja-JP" altLang="en-US" sz="2800" b="1" dirty="0">
                <a:solidFill>
                  <a:srgbClr val="FF00FF"/>
                </a:solidFill>
              </a:rPr>
              <a:t>スマートポインタ</a:t>
            </a:r>
            <a:r>
              <a:rPr kumimoji="1" lang="en-US" altLang="ja-JP" sz="2800" dirty="0" err="1">
                <a:solidFill>
                  <a:srgbClr val="00B0F0"/>
                </a:solidFill>
              </a:rPr>
              <a:t>pkuruma</a:t>
            </a:r>
            <a:r>
              <a:rPr kumimoji="1" lang="ja-JP" altLang="en-US" sz="2800" dirty="0"/>
              <a:t>を宣言し、初期値として</a:t>
            </a:r>
            <a:r>
              <a:rPr kumimoji="1" lang="en-US" altLang="ja-JP" sz="2800" dirty="0">
                <a:solidFill>
                  <a:srgbClr val="FF0000"/>
                </a:solidFill>
              </a:rPr>
              <a:t>Car</a:t>
            </a:r>
            <a:r>
              <a:rPr kumimoji="1" lang="ja-JP" altLang="en-US" sz="2800" dirty="0"/>
              <a:t>クラスの</a:t>
            </a:r>
            <a:r>
              <a:rPr kumimoji="1" lang="ja-JP" altLang="en-US" sz="2800" dirty="0">
                <a:solidFill>
                  <a:srgbClr val="00B050"/>
                </a:solidFill>
              </a:rPr>
              <a:t>コンストラクタ</a:t>
            </a:r>
            <a:r>
              <a:rPr kumimoji="1" lang="ja-JP" altLang="en-US" sz="2800" dirty="0"/>
              <a:t>を呼び</a:t>
            </a:r>
            <a:br>
              <a:rPr kumimoji="1" lang="en-US" altLang="ja-JP" sz="2800" dirty="0"/>
            </a:br>
            <a:r>
              <a:rPr kumimoji="1" lang="ja-JP" altLang="en-US" sz="2800" dirty="0"/>
              <a:t>出すことで、インスタンスのアドレスを格納</a:t>
            </a:r>
            <a:endParaRPr kumimoji="1" lang="ja-JP" altLang="en-US" sz="2800" dirty="0">
              <a:solidFill>
                <a:srgbClr val="00B050"/>
              </a:solidFill>
            </a:endParaRPr>
          </a:p>
        </p:txBody>
      </p:sp>
      <p:sp>
        <p:nvSpPr>
          <p:cNvPr id="6" name="テキスト ボックス 5">
            <a:extLst>
              <a:ext uri="{FF2B5EF4-FFF2-40B4-BE49-F238E27FC236}">
                <a16:creationId xmlns:a16="http://schemas.microsoft.com/office/drawing/2014/main" id="{D80C6B06-0F3A-6CB1-2762-7EAFD009AA59}"/>
              </a:ext>
            </a:extLst>
          </p:cNvPr>
          <p:cNvSpPr txBox="1"/>
          <p:nvPr/>
        </p:nvSpPr>
        <p:spPr>
          <a:xfrm>
            <a:off x="4371265" y="4612749"/>
            <a:ext cx="6862792" cy="954107"/>
          </a:xfrm>
          <a:prstGeom prst="rect">
            <a:avLst/>
          </a:prstGeom>
          <a:solidFill>
            <a:schemeClr val="bg1"/>
          </a:solidFill>
          <a:ln w="19050">
            <a:solidFill>
              <a:srgbClr val="FF0000"/>
            </a:solidFill>
          </a:ln>
        </p:spPr>
        <p:txBody>
          <a:bodyPr wrap="square" rtlCol="0">
            <a:spAutoFit/>
          </a:bodyPr>
          <a:lstStyle/>
          <a:p>
            <a:r>
              <a:rPr kumimoji="1" lang="ja-JP" altLang="en-US" sz="2800" dirty="0">
                <a:solidFill>
                  <a:srgbClr val="FF00FF"/>
                </a:solidFill>
              </a:rPr>
              <a:t>スマートポインタ</a:t>
            </a:r>
            <a:r>
              <a:rPr kumimoji="1" lang="ja-JP" altLang="en-US" sz="2800" dirty="0"/>
              <a:t>の一番の利点は使用後に</a:t>
            </a:r>
            <a:br>
              <a:rPr kumimoji="1" lang="en-US" altLang="ja-JP" sz="2800" dirty="0"/>
            </a:br>
            <a:r>
              <a:rPr kumimoji="1" lang="ja-JP" altLang="en-US" sz="2800" b="1" dirty="0">
                <a:solidFill>
                  <a:srgbClr val="00B0F0"/>
                </a:solidFill>
              </a:rPr>
              <a:t>自動的にメモリ領域を解放</a:t>
            </a:r>
            <a:r>
              <a:rPr kumimoji="1" lang="ja-JP" altLang="en-US" sz="2800" dirty="0"/>
              <a:t>してくれる</a:t>
            </a:r>
            <a:endParaRPr kumimoji="1" lang="ja-JP" altLang="en-US" sz="2800" dirty="0">
              <a:solidFill>
                <a:srgbClr val="00B050"/>
              </a:solidFill>
            </a:endParaRPr>
          </a:p>
        </p:txBody>
      </p:sp>
      <p:sp>
        <p:nvSpPr>
          <p:cNvPr id="7" name="テキスト ボックス 6">
            <a:extLst>
              <a:ext uri="{FF2B5EF4-FFF2-40B4-BE49-F238E27FC236}">
                <a16:creationId xmlns:a16="http://schemas.microsoft.com/office/drawing/2014/main" id="{A79E2781-7AC8-B66B-AFE9-962B7926D794}"/>
              </a:ext>
            </a:extLst>
          </p:cNvPr>
          <p:cNvSpPr txBox="1"/>
          <p:nvPr/>
        </p:nvSpPr>
        <p:spPr>
          <a:xfrm>
            <a:off x="1850091" y="443416"/>
            <a:ext cx="7655650" cy="523220"/>
          </a:xfrm>
          <a:prstGeom prst="rect">
            <a:avLst/>
          </a:prstGeom>
          <a:solidFill>
            <a:schemeClr val="bg1"/>
          </a:solidFill>
          <a:ln w="19050">
            <a:solidFill>
              <a:schemeClr val="tx1"/>
            </a:solidFill>
          </a:ln>
        </p:spPr>
        <p:txBody>
          <a:bodyPr wrap="square" rtlCol="0">
            <a:spAutoFit/>
          </a:bodyPr>
          <a:lstStyle/>
          <a:p>
            <a:r>
              <a:rPr kumimoji="1" lang="en-US" altLang="ja-JP" sz="2800" b="1" dirty="0" err="1">
                <a:solidFill>
                  <a:srgbClr val="FF00FF"/>
                </a:solidFill>
              </a:rPr>
              <a:t>unique_ptr</a:t>
            </a:r>
            <a:r>
              <a:rPr kumimoji="1" lang="en-US" altLang="ja-JP" sz="2800" dirty="0">
                <a:solidFill>
                  <a:srgbClr val="FF00FF"/>
                </a:solidFill>
              </a:rPr>
              <a:t>&lt;</a:t>
            </a:r>
            <a:r>
              <a:rPr kumimoji="1" lang="ja-JP" altLang="en-US" sz="2800" dirty="0">
                <a:solidFill>
                  <a:srgbClr val="FF0000"/>
                </a:solidFill>
              </a:rPr>
              <a:t>型名</a:t>
            </a:r>
            <a:r>
              <a:rPr kumimoji="1" lang="en-US" altLang="ja-JP" sz="2800" dirty="0">
                <a:solidFill>
                  <a:srgbClr val="FF00FF"/>
                </a:solidFill>
              </a:rPr>
              <a:t>&gt;</a:t>
            </a:r>
            <a:r>
              <a:rPr kumimoji="1" lang="en-US" altLang="ja-JP" sz="2800" dirty="0">
                <a:solidFill>
                  <a:srgbClr val="00B050"/>
                </a:solidFill>
              </a:rPr>
              <a:t> </a:t>
            </a:r>
            <a:r>
              <a:rPr kumimoji="1" lang="ja-JP" altLang="en-US" sz="2800" dirty="0">
                <a:solidFill>
                  <a:srgbClr val="00B0F0"/>
                </a:solidFill>
              </a:rPr>
              <a:t>ポインタ変数名（</a:t>
            </a:r>
            <a:r>
              <a:rPr kumimoji="1" lang="ja-JP" altLang="en-US" sz="2800" dirty="0">
                <a:solidFill>
                  <a:srgbClr val="00B050"/>
                </a:solidFill>
              </a:rPr>
              <a:t>初期値</a:t>
            </a:r>
            <a:r>
              <a:rPr kumimoji="1" lang="ja-JP" altLang="en-US" sz="2800" dirty="0">
                <a:solidFill>
                  <a:srgbClr val="00B0F0"/>
                </a:solidFill>
              </a:rPr>
              <a:t>）</a:t>
            </a:r>
          </a:p>
        </p:txBody>
      </p:sp>
    </p:spTree>
    <p:extLst>
      <p:ext uri="{BB962C8B-B14F-4D97-AF65-F5344CB8AC3E}">
        <p14:creationId xmlns:p14="http://schemas.microsoft.com/office/powerpoint/2010/main" val="25871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P148 </a:t>
            </a:r>
            <a:r>
              <a:rPr lang="en-US" altLang="ja-JP" b="1" dirty="0"/>
              <a:t>Sample403</a:t>
            </a:r>
            <a:br>
              <a:rPr lang="en-US" altLang="ja-JP" dirty="0"/>
            </a:br>
            <a:endParaRPr lang="en-US" altLang="ja-JP" dirty="0"/>
          </a:p>
          <a:p>
            <a:r>
              <a:rPr lang="en-US" altLang="ja-JP" b="1" dirty="0"/>
              <a:t>Sample403</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Sample403</a:t>
            </a:r>
            <a:br>
              <a:rPr lang="en-US" altLang="ja-JP" dirty="0"/>
            </a:br>
            <a:r>
              <a:rPr lang="en-US" altLang="ja-JP" dirty="0">
                <a:solidFill>
                  <a:srgbClr val="00B0F0"/>
                </a:solidFill>
              </a:rPr>
              <a:t>cd Sample403</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16092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(Sample403)</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8875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45202"/>
            <a:ext cx="10515600" cy="4980311"/>
          </a:xfrm>
        </p:spPr>
        <p:txBody>
          <a:bodyPr>
            <a:normAutofit/>
          </a:bodyPr>
          <a:lstStyle/>
          <a:p>
            <a:r>
              <a:rPr kumimoji="1" lang="en-US" altLang="ja-JP" dirty="0"/>
              <a:t>main.cpp</a:t>
            </a:r>
            <a:r>
              <a:rPr kumimoji="1" lang="ja-JP" altLang="en-US" dirty="0"/>
              <a:t>　</a:t>
            </a:r>
            <a:r>
              <a:rPr kumimoji="1" lang="en-US" altLang="ja-JP" dirty="0"/>
              <a:t>(Sample403)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a:t>
            </a:r>
            <a:r>
              <a:rPr kumimoji="1" lang="en-US" altLang="ja-JP" sz="2400" dirty="0"/>
              <a:t> = </a:t>
            </a:r>
            <a:r>
              <a:rPr kumimoji="1" lang="en-US" altLang="ja-JP" sz="2400" dirty="0" err="1"/>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a:t>
            </a:r>
            <a:r>
              <a:rPr kumimoji="1" lang="en-US" altLang="ja-JP" sz="2400" dirty="0"/>
              <a: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65E0C6A9-226E-33C7-B8A6-F02D6D6CEF70}"/>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a:t>
            </a:r>
            <a:r>
              <a:rPr kumimoji="1" lang="ja-JP" altLang="en-US" sz="2800" dirty="0"/>
              <a:t>で整数値を格納できるメモリ領域を確保</a:t>
            </a:r>
          </a:p>
        </p:txBody>
      </p:sp>
      <p:sp>
        <p:nvSpPr>
          <p:cNvPr id="6" name="テキスト ボックス 5">
            <a:extLst>
              <a:ext uri="{FF2B5EF4-FFF2-40B4-BE49-F238E27FC236}">
                <a16:creationId xmlns:a16="http://schemas.microsoft.com/office/drawing/2014/main" id="{AFA0231C-188C-56CF-EF3F-5B29F3F62F48}"/>
              </a:ext>
            </a:extLst>
          </p:cNvPr>
          <p:cNvSpPr txBox="1"/>
          <p:nvPr/>
        </p:nvSpPr>
        <p:spPr>
          <a:xfrm>
            <a:off x="3774350" y="4774077"/>
            <a:ext cx="4143751" cy="954107"/>
          </a:xfrm>
          <a:prstGeom prst="rect">
            <a:avLst/>
          </a:prstGeom>
          <a:solidFill>
            <a:schemeClr val="bg1"/>
          </a:solidFill>
          <a:ln w="19050">
            <a:solidFill>
              <a:srgbClr val="FF0000"/>
            </a:solidFill>
          </a:ln>
        </p:spPr>
        <p:txBody>
          <a:bodyPr wrap="square" rtlCol="0">
            <a:spAutoFit/>
          </a:bodyPr>
          <a:lstStyle/>
          <a:p>
            <a:r>
              <a:rPr kumimoji="1" lang="ja-JP" altLang="en-US" sz="2800" dirty="0"/>
              <a:t>ポインタで使用していたメモリ領域を解放</a:t>
            </a:r>
          </a:p>
        </p:txBody>
      </p:sp>
    </p:spTree>
    <p:extLst>
      <p:ext uri="{BB962C8B-B14F-4D97-AF65-F5344CB8AC3E}">
        <p14:creationId xmlns:p14="http://schemas.microsoft.com/office/powerpoint/2010/main" val="11024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ECB362B-0733-C829-A3D6-087E2B81EE4D}"/>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Tree>
    <p:extLst>
      <p:ext uri="{BB962C8B-B14F-4D97-AF65-F5344CB8AC3E}">
        <p14:creationId xmlns:p14="http://schemas.microsoft.com/office/powerpoint/2010/main" val="114246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int(123));</a:t>
            </a:r>
            <a:br>
              <a:rPr kumimoji="1" lang="en-US" altLang="ja-JP" sz="2400" dirty="0">
                <a:solidFill>
                  <a:srgbClr val="FF0000"/>
                </a:solidFill>
              </a:rPr>
            </a:br>
            <a:r>
              <a:rPr kumimoji="1" lang="en-US" altLang="ja-JP" sz="2400" dirty="0">
                <a:solidFill>
                  <a:srgbClr val="FF0000"/>
                </a:solidFill>
              </a:rPr>
              <a:t>    </a:t>
            </a:r>
            <a:r>
              <a:rPr kumimoji="1" lang="en-US" altLang="ja-JP" sz="2400" dirty="0">
                <a:solidFill>
                  <a:srgbClr val="00B050"/>
                </a:solidFill>
              </a:rPr>
              <a:t>//</a:t>
            </a:r>
            <a:r>
              <a:rPr kumimoji="1" lang="ja-JP" altLang="en-US" sz="2400" dirty="0">
                <a:solidFill>
                  <a:srgbClr val="00B050"/>
                </a:solidFill>
              </a:rPr>
              <a:t>スマートポインタを宣言した際に初期値を与える方法</a:t>
            </a:r>
            <a:endParaRPr kumimoji="1" lang="en-US" altLang="ja-JP" sz="2400" dirty="0">
              <a:solidFill>
                <a:srgbClr val="00B050"/>
              </a:solidFill>
            </a:endParaRP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4B94EBF4-3945-50EC-B0D2-7AAB2D4B9E93}"/>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Tree>
    <p:extLst>
      <p:ext uri="{BB962C8B-B14F-4D97-AF65-F5344CB8AC3E}">
        <p14:creationId xmlns:p14="http://schemas.microsoft.com/office/powerpoint/2010/main" val="72592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メモリ領域</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プログラム領域</a:t>
            </a:r>
            <a:br>
              <a:rPr lang="en-US" altLang="ja-JP" dirty="0"/>
            </a:br>
            <a:r>
              <a:rPr lang="ja-JP" altLang="en-US" dirty="0"/>
              <a:t>プログラム自体（機械語）を格納するメモリ領域</a:t>
            </a:r>
            <a:endParaRPr lang="en-US" altLang="ja-JP" dirty="0"/>
          </a:p>
          <a:p>
            <a:r>
              <a:rPr lang="ja-JP" altLang="en-US" b="1" dirty="0"/>
              <a:t>静的領域</a:t>
            </a:r>
            <a:br>
              <a:rPr lang="en-US" altLang="ja-JP" dirty="0"/>
            </a:br>
            <a:r>
              <a:rPr lang="ja-JP" altLang="en-US" dirty="0"/>
              <a:t>グローバル変数を格納するメモリ領域</a:t>
            </a:r>
            <a:endParaRPr lang="en-US" altLang="ja-JP" dirty="0"/>
          </a:p>
          <a:p>
            <a:r>
              <a:rPr lang="ja-JP" altLang="en-US" b="1" dirty="0">
                <a:solidFill>
                  <a:srgbClr val="00B0F0"/>
                </a:solidFill>
              </a:rPr>
              <a:t>ヒープ領域</a:t>
            </a:r>
            <a:br>
              <a:rPr lang="en-US" altLang="ja-JP" dirty="0">
                <a:solidFill>
                  <a:srgbClr val="00B0F0"/>
                </a:solidFill>
              </a:rPr>
            </a:br>
            <a:r>
              <a:rPr lang="ja-JP" altLang="en-US" dirty="0">
                <a:solidFill>
                  <a:srgbClr val="00B0F0"/>
                </a:solidFill>
              </a:rPr>
              <a:t>プログラム実行中、動的に確保されるメモリ領域</a:t>
            </a:r>
            <a:endParaRPr lang="en-US" altLang="ja-JP" dirty="0">
              <a:solidFill>
                <a:srgbClr val="00B0F0"/>
              </a:solidFill>
            </a:endParaRPr>
          </a:p>
          <a:p>
            <a:r>
              <a:rPr lang="ja-JP" altLang="en-US" b="1" dirty="0"/>
              <a:t>スタック領域</a:t>
            </a:r>
            <a:br>
              <a:rPr lang="en-US" altLang="ja-JP" dirty="0"/>
            </a:br>
            <a:r>
              <a:rPr lang="ja-JP" altLang="en-US" dirty="0"/>
              <a:t>ローカル変数を格納するメモリ領域</a:t>
            </a:r>
            <a:endParaRPr lang="en-US" altLang="ja-JP" dirty="0"/>
          </a:p>
        </p:txBody>
      </p:sp>
    </p:spTree>
    <p:extLst>
      <p:ext uri="{BB962C8B-B14F-4D97-AF65-F5344CB8AC3E}">
        <p14:creationId xmlns:p14="http://schemas.microsoft.com/office/powerpoint/2010/main" val="224815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P149 </a:t>
            </a:r>
            <a:r>
              <a:rPr lang="en-US" altLang="ja-JP" b="1" dirty="0"/>
              <a:t>Sample404</a:t>
            </a:r>
            <a:br>
              <a:rPr lang="en-US" altLang="ja-JP" dirty="0"/>
            </a:br>
            <a:endParaRPr lang="en-US" altLang="ja-JP" dirty="0"/>
          </a:p>
          <a:p>
            <a:r>
              <a:rPr lang="en-US" altLang="ja-JP" b="1" dirty="0"/>
              <a:t>Sample404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Sample404</a:t>
            </a:r>
            <a:br>
              <a:rPr lang="en-US" altLang="ja-JP" dirty="0"/>
            </a:br>
            <a:r>
              <a:rPr lang="en-US" altLang="ja-JP" dirty="0">
                <a:solidFill>
                  <a:srgbClr val="00B0F0"/>
                </a:solidFill>
              </a:rPr>
              <a:t>cd Sample404</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68963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int[10];</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390804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 </a:t>
            </a:r>
            <a:r>
              <a:rPr kumimoji="1" lang="en-US" altLang="ja-JP" sz="2400" dirty="0"/>
              <a:t>=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int[10]</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35F3D88F-0397-7A8D-2A9C-50D7232D523F}"/>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int[10]</a:t>
            </a:r>
            <a:r>
              <a:rPr kumimoji="1" lang="ja-JP" altLang="en-US" sz="2800" dirty="0"/>
              <a:t>で</a:t>
            </a:r>
            <a:r>
              <a:rPr kumimoji="1" lang="en-US" altLang="ja-JP" sz="2800" dirty="0"/>
              <a:t>10</a:t>
            </a:r>
            <a:r>
              <a:rPr kumimoji="1" lang="ja-JP" altLang="en-US" sz="2800" dirty="0"/>
              <a:t>個の整数値を格納できる配列用メモリ領域を確保</a:t>
            </a:r>
          </a:p>
        </p:txBody>
      </p:sp>
      <p:sp>
        <p:nvSpPr>
          <p:cNvPr id="6" name="テキスト ボックス 5">
            <a:extLst>
              <a:ext uri="{FF2B5EF4-FFF2-40B4-BE49-F238E27FC236}">
                <a16:creationId xmlns:a16="http://schemas.microsoft.com/office/drawing/2014/main" id="{200A7380-48A6-383C-56FD-631047C3C5AD}"/>
              </a:ext>
            </a:extLst>
          </p:cNvPr>
          <p:cNvSpPr txBox="1"/>
          <p:nvPr/>
        </p:nvSpPr>
        <p:spPr>
          <a:xfrm>
            <a:off x="4588267" y="5538767"/>
            <a:ext cx="4143751" cy="954107"/>
          </a:xfrm>
          <a:prstGeom prst="rect">
            <a:avLst/>
          </a:prstGeom>
          <a:solidFill>
            <a:schemeClr val="bg1"/>
          </a:solidFill>
          <a:ln w="19050">
            <a:solidFill>
              <a:srgbClr val="FF0000"/>
            </a:solidFill>
          </a:ln>
        </p:spPr>
        <p:txBody>
          <a:bodyPr wrap="square" rtlCol="0">
            <a:spAutoFit/>
          </a:bodyPr>
          <a:lstStyle/>
          <a:p>
            <a:r>
              <a:rPr kumimoji="1" lang="ja-JP" altLang="en-US" sz="2800" dirty="0"/>
              <a:t>配列の場合は</a:t>
            </a:r>
            <a:r>
              <a:rPr kumimoji="1" lang="en-US" altLang="ja-JP" sz="2800" b="1" dirty="0">
                <a:solidFill>
                  <a:srgbClr val="FF0000"/>
                </a:solidFill>
              </a:rPr>
              <a:t>delete[]</a:t>
            </a:r>
            <a:r>
              <a:rPr kumimoji="1" lang="ja-JP" altLang="en-US" sz="2800" dirty="0"/>
              <a:t>としてメモリ領域を解放</a:t>
            </a:r>
          </a:p>
        </p:txBody>
      </p:sp>
    </p:spTree>
    <p:extLst>
      <p:ext uri="{BB962C8B-B14F-4D97-AF65-F5344CB8AC3E}">
        <p14:creationId xmlns:p14="http://schemas.microsoft.com/office/powerpoint/2010/main" val="147401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154984"/>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FF"/>
                </a:solidFill>
              </a:rPr>
              <a:t>unique_ptr</a:t>
            </a:r>
            <a:r>
              <a:rPr kumimoji="1" lang="en-US" altLang="ja-JP" sz="2400" dirty="0">
                <a:solidFill>
                  <a:srgbClr val="FF00FF"/>
                </a:solidFill>
              </a:rPr>
              <a:t>&lt;</a:t>
            </a:r>
            <a:r>
              <a:rPr kumimoji="1" lang="en-US" altLang="ja-JP" sz="2400" dirty="0">
                <a:solidFill>
                  <a:srgbClr val="FF0000"/>
                </a:solidFill>
              </a:rPr>
              <a:t>int[]</a:t>
            </a:r>
            <a:r>
              <a:rPr kumimoji="1" lang="en-US" altLang="ja-JP" sz="2400" dirty="0">
                <a:solidFill>
                  <a:srgbClr val="FF00FF"/>
                </a:solidFill>
              </a:rPr>
              <a:t>&gt;</a:t>
            </a:r>
            <a:r>
              <a:rPr kumimoji="1" lang="en-US" altLang="ja-JP" sz="2400" dirty="0"/>
              <a:t> </a:t>
            </a:r>
            <a:r>
              <a:rPr kumimoji="1" lang="en-US" altLang="ja-JP" sz="2400" dirty="0">
                <a:solidFill>
                  <a:srgbClr val="00B0F0"/>
                </a:solidFill>
              </a:rPr>
              <a:t>p(</a:t>
            </a:r>
            <a:r>
              <a:rPr kumimoji="1" lang="en-US" altLang="ja-JP" sz="2400" dirty="0">
                <a:solidFill>
                  <a:srgbClr val="00B050"/>
                </a:solidFill>
              </a:rPr>
              <a:t>new int[10]</a:t>
            </a:r>
            <a:r>
              <a:rPr kumimoji="1" lang="en-US" altLang="ja-JP" sz="2400" dirty="0">
                <a:solidFill>
                  <a:srgbClr val="00B0F0"/>
                </a:solidFill>
              </a:rPr>
              <a:t>)</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9ECE207-30B1-A0C4-EFEE-03B326AF79EB}"/>
              </a:ext>
            </a:extLst>
          </p:cNvPr>
          <p:cNvSpPr txBox="1"/>
          <p:nvPr/>
        </p:nvSpPr>
        <p:spPr>
          <a:xfrm>
            <a:off x="4497833" y="5086592"/>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Tree>
    <p:extLst>
      <p:ext uri="{BB962C8B-B14F-4D97-AF65-F5344CB8AC3E}">
        <p14:creationId xmlns:p14="http://schemas.microsoft.com/office/powerpoint/2010/main" val="168651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ja-JP" altLang="en-US" dirty="0"/>
              <a:t>通常のポインタ（生ポインタ）とスマートポインタではどちらを使うべき？</a:t>
            </a:r>
            <a:br>
              <a:rPr lang="en-US" altLang="ja-JP" dirty="0"/>
            </a:br>
            <a:endParaRPr lang="en-US" altLang="ja-JP" dirty="0"/>
          </a:p>
          <a:p>
            <a:pPr lvl="1"/>
            <a:r>
              <a:rPr lang="ja-JP" altLang="en-US" dirty="0"/>
              <a:t>スマートポインタのほうがバグの少ないプログラムを</a:t>
            </a:r>
            <a:br>
              <a:rPr lang="en-US" altLang="ja-JP" dirty="0"/>
            </a:br>
            <a:r>
              <a:rPr lang="ja-JP" altLang="en-US" dirty="0"/>
              <a:t>記述可能（</a:t>
            </a:r>
            <a:r>
              <a:rPr lang="en-US" altLang="ja-JP" dirty="0"/>
              <a:t>delete</a:t>
            </a:r>
            <a:r>
              <a:rPr lang="ja-JP" altLang="en-US" dirty="0"/>
              <a:t>のし忘れがない）</a:t>
            </a:r>
            <a:br>
              <a:rPr lang="en-US" altLang="ja-JP" dirty="0"/>
            </a:br>
            <a:endParaRPr lang="en-US" altLang="ja-JP" dirty="0"/>
          </a:p>
          <a:p>
            <a:pPr lvl="1"/>
            <a:r>
              <a:rPr lang="ja-JP" altLang="en-US" dirty="0"/>
              <a:t>しかし、スマートポインタが新しい</a:t>
            </a:r>
            <a:r>
              <a:rPr lang="en-US" altLang="ja-JP" dirty="0"/>
              <a:t>C++</a:t>
            </a:r>
            <a:r>
              <a:rPr lang="ja-JP" altLang="en-US" dirty="0"/>
              <a:t>の機能のため、</a:t>
            </a:r>
            <a:br>
              <a:rPr lang="en-US" altLang="ja-JP" dirty="0"/>
            </a:br>
            <a:r>
              <a:rPr lang="ja-JP" altLang="en-US" dirty="0"/>
              <a:t>対応していない教科書も多い（このテキストも）</a:t>
            </a:r>
            <a:br>
              <a:rPr lang="en-US" altLang="ja-JP" dirty="0"/>
            </a:br>
            <a:endParaRPr lang="en-US" altLang="ja-JP" dirty="0"/>
          </a:p>
          <a:p>
            <a:pPr lvl="1"/>
            <a:r>
              <a:rPr lang="ja-JP" altLang="en-US" dirty="0"/>
              <a:t>プログラム時に注意すればどちらを使ってもよい</a:t>
            </a:r>
            <a:endParaRPr lang="en-US" altLang="ja-JP" dirty="0"/>
          </a:p>
          <a:p>
            <a:endParaRPr lang="en-US" altLang="ja-JP" dirty="0"/>
          </a:p>
        </p:txBody>
      </p:sp>
    </p:spTree>
    <p:extLst>
      <p:ext uri="{BB962C8B-B14F-4D97-AF65-F5344CB8AC3E}">
        <p14:creationId xmlns:p14="http://schemas.microsoft.com/office/powerpoint/2010/main" val="394182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P144~145 </a:t>
            </a:r>
            <a:r>
              <a:rPr lang="en-US" altLang="ja-JP" b="1" dirty="0"/>
              <a:t>Sample402</a:t>
            </a:r>
            <a:br>
              <a:rPr lang="en-US" altLang="ja-JP" dirty="0"/>
            </a:br>
            <a:endParaRPr lang="en-US" altLang="ja-JP" dirty="0"/>
          </a:p>
          <a:p>
            <a:r>
              <a:rPr lang="en-US" altLang="ja-JP" dirty="0"/>
              <a:t>Sample401</a:t>
            </a:r>
            <a:r>
              <a:rPr lang="ja-JP" altLang="en-US" dirty="0"/>
              <a:t>フォルダから</a:t>
            </a:r>
            <a:r>
              <a:rPr lang="en-US" altLang="ja-JP" b="1" dirty="0"/>
              <a:t>Sample402</a:t>
            </a:r>
            <a:r>
              <a:rPr lang="ja-JP" altLang="en-US" dirty="0"/>
              <a:t>フォルダを作成</a:t>
            </a:r>
            <a:br>
              <a:rPr lang="en-US" altLang="ja-JP" dirty="0"/>
            </a:br>
            <a:r>
              <a:rPr lang="en-US" altLang="ja-JP" dirty="0">
                <a:solidFill>
                  <a:srgbClr val="00B0F0"/>
                </a:solidFill>
              </a:rPr>
              <a:t>robocopy Sample401 Sample402</a:t>
            </a:r>
            <a:br>
              <a:rPr lang="en-US" altLang="ja-JP" dirty="0"/>
            </a:br>
            <a:r>
              <a:rPr lang="en-US" altLang="ja-JP" dirty="0">
                <a:solidFill>
                  <a:srgbClr val="00B0F0"/>
                </a:solidFill>
              </a:rPr>
              <a:t>cd Sample402</a:t>
            </a:r>
            <a:br>
              <a:rPr lang="en-US" altLang="ja-JP" dirty="0"/>
            </a:br>
            <a:endParaRPr lang="en-US" altLang="ja-JP" dirty="0"/>
          </a:p>
          <a:p>
            <a:r>
              <a:rPr lang="en-US" altLang="ja-JP" dirty="0"/>
              <a:t>main.cpp</a:t>
            </a:r>
            <a:r>
              <a:rPr lang="ja-JP" altLang="en-US" dirty="0"/>
              <a:t>を編集</a:t>
            </a:r>
            <a:br>
              <a:rPr lang="en-US" altLang="ja-JP" dirty="0"/>
            </a:br>
            <a:endParaRPr lang="en-US" altLang="ja-JP" dirty="0"/>
          </a:p>
        </p:txBody>
      </p:sp>
    </p:spTree>
    <p:extLst>
      <p:ext uri="{BB962C8B-B14F-4D97-AF65-F5344CB8AC3E}">
        <p14:creationId xmlns:p14="http://schemas.microsoft.com/office/powerpoint/2010/main" val="184188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(Sample402)</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FF0000"/>
                </a:solidFill>
              </a:rPr>
              <a:t>pkuruma</a:t>
            </a:r>
            <a:r>
              <a:rPr kumimoji="1" lang="en-US" altLang="ja-JP" sz="2400" dirty="0">
                <a:solidFill>
                  <a:srgbClr val="FF0000"/>
                </a:solidFill>
              </a:rPr>
              <a:t> = </a:t>
            </a:r>
            <a:r>
              <a:rPr kumimoji="1" lang="en-US" altLang="ja-JP" sz="2400" dirty="0" err="1">
                <a:solidFill>
                  <a:srgbClr val="FF0000"/>
                </a:solidFill>
              </a:rPr>
              <a:t>nullptr</a:t>
            </a:r>
            <a:r>
              <a:rPr kumimoji="1" lang="en-US" altLang="ja-JP" sz="2400" dirty="0">
                <a:solidFill>
                  <a:srgbClr val="FF0000"/>
                </a:solidFill>
              </a:rPr>
              <a:t>;</a:t>
            </a:r>
            <a:br>
              <a:rPr kumimoji="1" lang="en-US" altLang="ja-JP" sz="2400" dirty="0">
                <a:solidFill>
                  <a:srgbClr val="FF0000"/>
                </a:solidFill>
              </a:rPr>
            </a:br>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 = 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drive(1.5);</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インスタンスの消去完了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1469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sz="4400" dirty="0"/>
              <a:t>cl </a:t>
            </a:r>
            <a:r>
              <a:rPr kumimoji="1" lang="en-US" altLang="ja-JP" sz="4400" dirty="0">
                <a:solidFill>
                  <a:srgbClr val="FF0000"/>
                </a:solidFill>
              </a:rPr>
              <a:t>/</a:t>
            </a:r>
            <a:r>
              <a:rPr kumimoji="1" lang="en-US" altLang="ja-JP" sz="4400" dirty="0" err="1">
                <a:solidFill>
                  <a:srgbClr val="FF0000"/>
                </a:solidFill>
              </a:rPr>
              <a:t>EHsc</a:t>
            </a:r>
            <a:r>
              <a:rPr kumimoji="1" lang="en-US" altLang="ja-JP" sz="4400" dirty="0"/>
              <a:t> main.cpp car.cpp</a:t>
            </a:r>
            <a:br>
              <a:rPr kumimoji="1" lang="en-US" altLang="ja-JP" sz="4400" dirty="0"/>
            </a:br>
            <a:br>
              <a:rPr kumimoji="1" lang="en-US" altLang="ja-JP" sz="4400" dirty="0"/>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
        <p:nvSpPr>
          <p:cNvPr id="4" name="左大かっこ 3">
            <a:extLst>
              <a:ext uri="{FF2B5EF4-FFF2-40B4-BE49-F238E27FC236}">
                <a16:creationId xmlns:a16="http://schemas.microsoft.com/office/drawing/2014/main" id="{236B0BA0-DC88-FA69-4DD1-DD3420544219}"/>
              </a:ext>
            </a:extLst>
          </p:cNvPr>
          <p:cNvSpPr/>
          <p:nvPr/>
        </p:nvSpPr>
        <p:spPr>
          <a:xfrm rot="16200000">
            <a:off x="1976176"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大かっこ 4">
            <a:extLst>
              <a:ext uri="{FF2B5EF4-FFF2-40B4-BE49-F238E27FC236}">
                <a16:creationId xmlns:a16="http://schemas.microsoft.com/office/drawing/2014/main" id="{233F3543-889D-1BDA-782E-21A2136D88F2}"/>
              </a:ext>
            </a:extLst>
          </p:cNvPr>
          <p:cNvSpPr/>
          <p:nvPr/>
        </p:nvSpPr>
        <p:spPr>
          <a:xfrm rot="16200000">
            <a:off x="4047811" y="3762359"/>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4821EDDD-FBA2-7A2E-91BF-8914836AF242}"/>
              </a:ext>
            </a:extLst>
          </p:cNvPr>
          <p:cNvSpPr/>
          <p:nvPr/>
        </p:nvSpPr>
        <p:spPr>
          <a:xfrm rot="16200000">
            <a:off x="7153589"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541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00B0F0"/>
                </a:solidFill>
              </a:rPr>
              <a:t>pkuruma</a:t>
            </a:r>
            <a:r>
              <a:rPr kumimoji="1" lang="en-US" altLang="ja-JP" sz="2400" dirty="0"/>
              <a:t> = </a:t>
            </a:r>
            <a:r>
              <a:rPr kumimoji="1" lang="en-US" altLang="ja-JP" sz="2400" dirty="0" err="1">
                <a:solidFill>
                  <a:srgbClr val="00B050"/>
                </a:solidFill>
              </a:rPr>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4585808" y="556506"/>
            <a:ext cx="6007302" cy="1692771"/>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クラスのポインタ変数</a:t>
            </a:r>
            <a:r>
              <a:rPr kumimoji="1" lang="en-US" altLang="ja-JP" sz="2800" dirty="0" err="1">
                <a:solidFill>
                  <a:srgbClr val="00B0F0"/>
                </a:solidFill>
              </a:rPr>
              <a:t>pkuruma</a:t>
            </a:r>
            <a:r>
              <a:rPr kumimoji="1" lang="ja-JP" altLang="en-US" sz="2800" dirty="0">
                <a:solidFill>
                  <a:srgbClr val="FF0000"/>
                </a:solidFill>
              </a:rPr>
              <a:t> </a:t>
            </a:r>
            <a:r>
              <a:rPr kumimoji="1" lang="ja-JP" altLang="en-US" sz="2800" dirty="0"/>
              <a:t>を宣言して</a:t>
            </a:r>
            <a:r>
              <a:rPr kumimoji="1" lang="en-US" altLang="ja-JP" sz="2800" dirty="0"/>
              <a:t> </a:t>
            </a:r>
            <a:r>
              <a:rPr kumimoji="1" lang="en-US" altLang="ja-JP" sz="2800" dirty="0" err="1">
                <a:solidFill>
                  <a:srgbClr val="00B050"/>
                </a:solidFill>
              </a:rPr>
              <a:t>nullptr</a:t>
            </a:r>
            <a:r>
              <a:rPr kumimoji="1" lang="en-US" altLang="ja-JP" sz="2800" dirty="0"/>
              <a:t> </a:t>
            </a:r>
            <a:r>
              <a:rPr kumimoji="1" lang="ja-JP" altLang="en-US" sz="2800" dirty="0"/>
              <a:t>で初期化</a:t>
            </a:r>
            <a:br>
              <a:rPr kumimoji="1" lang="en-US" altLang="ja-JP" sz="2800" dirty="0"/>
            </a:br>
            <a:r>
              <a:rPr kumimoji="1" lang="en-US" altLang="ja-JP" sz="2400" dirty="0">
                <a:solidFill>
                  <a:srgbClr val="00B050"/>
                </a:solidFill>
              </a:rPr>
              <a:t>(NULL</a:t>
            </a:r>
            <a:r>
              <a:rPr kumimoji="1" lang="ja-JP" altLang="en-US" sz="2400" dirty="0">
                <a:solidFill>
                  <a:srgbClr val="00B050"/>
                </a:solidFill>
              </a:rPr>
              <a:t>でも可。中身がない（</a:t>
            </a:r>
            <a:r>
              <a:rPr kumimoji="1" lang="en-US" altLang="ja-JP" sz="2400" dirty="0">
                <a:solidFill>
                  <a:srgbClr val="00B050"/>
                </a:solidFill>
              </a:rPr>
              <a:t>NULL</a:t>
            </a:r>
            <a:r>
              <a:rPr kumimoji="1" lang="ja-JP" altLang="en-US" sz="2400" dirty="0">
                <a:solidFill>
                  <a:srgbClr val="00B050"/>
                </a:solidFill>
              </a:rPr>
              <a:t>：</a:t>
            </a:r>
            <a:r>
              <a:rPr kumimoji="1" lang="en-US" altLang="ja-JP" sz="2400" dirty="0">
                <a:solidFill>
                  <a:srgbClr val="00B050"/>
                </a:solidFill>
              </a:rPr>
              <a:t>0</a:t>
            </a:r>
            <a:r>
              <a:rPr kumimoji="1" lang="ja-JP" altLang="en-US" sz="2400" dirty="0">
                <a:solidFill>
                  <a:srgbClr val="00B050"/>
                </a:solidFill>
              </a:rPr>
              <a:t>）な</a:t>
            </a:r>
            <a:br>
              <a:rPr kumimoji="1" lang="en-US" altLang="ja-JP" sz="2400" dirty="0">
                <a:solidFill>
                  <a:srgbClr val="00B050"/>
                </a:solidFill>
              </a:rPr>
            </a:br>
            <a:r>
              <a:rPr kumimoji="1" lang="ja-JP" altLang="en-US" sz="2400" dirty="0">
                <a:solidFill>
                  <a:srgbClr val="00B050"/>
                </a:solidFill>
              </a:rPr>
              <a:t>　ポインタという意味で</a:t>
            </a:r>
            <a:r>
              <a:rPr kumimoji="1" lang="en-US" altLang="ja-JP" sz="2400" dirty="0" err="1">
                <a:solidFill>
                  <a:srgbClr val="00B050"/>
                </a:solidFill>
              </a:rPr>
              <a:t>nullptr</a:t>
            </a:r>
            <a:r>
              <a:rPr kumimoji="1" lang="ja-JP" altLang="en-US" sz="2400" dirty="0">
                <a:solidFill>
                  <a:srgbClr val="00B050"/>
                </a:solidFill>
              </a:rPr>
              <a:t>を使う）</a:t>
            </a:r>
            <a:endParaRPr kumimoji="1" lang="ja-JP" altLang="en-US" sz="2800" dirty="0">
              <a:solidFill>
                <a:srgbClr val="00B050"/>
              </a:solidFill>
            </a:endParaRPr>
          </a:p>
        </p:txBody>
      </p:sp>
    </p:spTree>
    <p:extLst>
      <p:ext uri="{BB962C8B-B14F-4D97-AF65-F5344CB8AC3E}">
        <p14:creationId xmlns:p14="http://schemas.microsoft.com/office/powerpoint/2010/main" val="27760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solidFill>
                  <a:srgbClr val="FF0000"/>
                </a:solidFill>
              </a:rPr>
              <a:t>    </a:t>
            </a:r>
            <a:r>
              <a:rPr kumimoji="1" lang="en-US" altLang="ja-JP" sz="2400" dirty="0"/>
              <a:t>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t> = </a:t>
            </a:r>
            <a:r>
              <a:rPr kumimoji="1" lang="en-US" altLang="ja-JP" sz="2400" dirty="0">
                <a:solidFill>
                  <a:srgbClr val="00B0F0"/>
                </a:solidFill>
              </a:rPr>
              <a:t>new</a:t>
            </a:r>
            <a:r>
              <a:rPr kumimoji="1" lang="en-US" altLang="ja-JP" sz="2400" dirty="0"/>
              <a:t> </a:t>
            </a:r>
            <a:r>
              <a:rPr kumimoji="1" lang="en-US" altLang="ja-JP" sz="2400" dirty="0">
                <a:solidFill>
                  <a:srgbClr val="00B050"/>
                </a:solidFill>
              </a:rPr>
              <a:t>Car()</a:t>
            </a:r>
            <a:r>
              <a:rPr kumimoji="1" lang="en-US" altLang="ja-JP" sz="2400" dirty="0"/>
              <a:t>;</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809559" y="1034591"/>
            <a:ext cx="6007302" cy="1815882"/>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a:t>
            </a:r>
            <a:r>
              <a:rPr kumimoji="1" lang="ja-JP" altLang="en-US" sz="2800" b="1" dirty="0">
                <a:solidFill>
                  <a:srgbClr val="00B050"/>
                </a:solidFill>
              </a:rPr>
              <a:t>コンストラクタ</a:t>
            </a:r>
            <a:r>
              <a:rPr kumimoji="1" lang="ja-JP" altLang="en-US" sz="2800" dirty="0"/>
              <a:t>を実行して、インスタンスを生成</a:t>
            </a:r>
            <a:br>
              <a:rPr kumimoji="1" lang="en-US" altLang="ja-JP" sz="2800" dirty="0"/>
            </a:br>
            <a:r>
              <a:rPr kumimoji="1" lang="ja-JP" altLang="en-US" sz="2800" dirty="0"/>
              <a:t>ポインタ変数　</a:t>
            </a:r>
            <a:r>
              <a:rPr kumimoji="1" lang="en-US" altLang="ja-JP" sz="2800" dirty="0" err="1">
                <a:solidFill>
                  <a:srgbClr val="FF0000"/>
                </a:solidFill>
              </a:rPr>
              <a:t>pkuruma</a:t>
            </a:r>
            <a:r>
              <a:rPr kumimoji="1" lang="ja-JP" altLang="en-US" sz="2800" dirty="0">
                <a:solidFill>
                  <a:srgbClr val="FF0000"/>
                </a:solidFill>
              </a:rPr>
              <a:t>　</a:t>
            </a:r>
            <a:r>
              <a:rPr kumimoji="1" lang="ja-JP" altLang="en-US" sz="2800" dirty="0"/>
              <a:t>に</a:t>
            </a:r>
            <a:br>
              <a:rPr kumimoji="1" lang="en-US" altLang="ja-JP" sz="2800" dirty="0"/>
            </a:br>
            <a:r>
              <a:rPr kumimoji="1" lang="ja-JP" altLang="en-US" sz="2800" dirty="0"/>
              <a:t>インスタンスの</a:t>
            </a:r>
            <a:r>
              <a:rPr kumimoji="1" lang="ja-JP" altLang="en-US" sz="2800" b="1" dirty="0">
                <a:solidFill>
                  <a:srgbClr val="FF00FF"/>
                </a:solidFill>
              </a:rPr>
              <a:t>アドレス</a:t>
            </a:r>
            <a:r>
              <a:rPr kumimoji="1" lang="ja-JP" altLang="en-US" sz="2800" dirty="0"/>
              <a:t>を代入</a:t>
            </a:r>
          </a:p>
        </p:txBody>
      </p:sp>
      <p:sp>
        <p:nvSpPr>
          <p:cNvPr id="6" name="テキスト ボックス 5">
            <a:extLst>
              <a:ext uri="{FF2B5EF4-FFF2-40B4-BE49-F238E27FC236}">
                <a16:creationId xmlns:a16="http://schemas.microsoft.com/office/drawing/2014/main" id="{CD93ADAE-6E8E-7BD0-5DD8-B8BBA676FC3D}"/>
              </a:ext>
            </a:extLst>
          </p:cNvPr>
          <p:cNvSpPr txBox="1"/>
          <p:nvPr/>
        </p:nvSpPr>
        <p:spPr>
          <a:xfrm>
            <a:off x="6653620" y="2850473"/>
            <a:ext cx="5163241" cy="830997"/>
          </a:xfrm>
          <a:prstGeom prst="rect">
            <a:avLst/>
          </a:prstGeom>
          <a:solidFill>
            <a:schemeClr val="bg1"/>
          </a:solidFill>
          <a:ln>
            <a:solidFill>
              <a:srgbClr val="FF0000"/>
            </a:solidFill>
          </a:ln>
        </p:spPr>
        <p:txBody>
          <a:bodyPr wrap="square" rtlCol="0">
            <a:spAutoFit/>
          </a:bodyPr>
          <a:lstStyle/>
          <a:p>
            <a:r>
              <a:rPr kumimoji="1" lang="ja-JP" altLang="en-US" sz="2400" dirty="0"/>
              <a:t>ここで指定するのは</a:t>
            </a:r>
            <a:r>
              <a:rPr kumimoji="1" lang="ja-JP" altLang="en-US" sz="2400" b="1" dirty="0">
                <a:solidFill>
                  <a:srgbClr val="00B050"/>
                </a:solidFill>
              </a:rPr>
              <a:t>コンストラクタ名</a:t>
            </a:r>
            <a:endParaRPr kumimoji="1" lang="en-US" altLang="ja-JP" sz="2400" b="1" dirty="0">
              <a:solidFill>
                <a:srgbClr val="00B050"/>
              </a:solidFill>
            </a:endParaRPr>
          </a:p>
          <a:p>
            <a:r>
              <a:rPr kumimoji="1" lang="ja-JP" altLang="en-US" sz="2400" dirty="0"/>
              <a:t>でクラス名でないことに注意！</a:t>
            </a:r>
          </a:p>
        </p:txBody>
      </p:sp>
    </p:spTree>
    <p:extLst>
      <p:ext uri="{BB962C8B-B14F-4D97-AF65-F5344CB8AC3E}">
        <p14:creationId xmlns:p14="http://schemas.microsoft.com/office/powerpoint/2010/main" val="17618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drive(1.5);</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solidFill>
                  <a:srgbClr val="00B0F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6314971" y="3250582"/>
            <a:ext cx="5711944" cy="954107"/>
          </a:xfrm>
          <a:prstGeom prst="rect">
            <a:avLst/>
          </a:prstGeom>
          <a:solidFill>
            <a:schemeClr val="bg1"/>
          </a:solidFill>
          <a:ln>
            <a:solidFill>
              <a:srgbClr val="FF0000"/>
            </a:solidFill>
          </a:ln>
        </p:spPr>
        <p:txBody>
          <a:bodyPr wrap="square" rtlCol="0">
            <a:spAutoFit/>
          </a:bodyPr>
          <a:lstStyle/>
          <a:p>
            <a:r>
              <a:rPr kumimoji="1" lang="ja-JP" altLang="en-US" sz="2800" dirty="0"/>
              <a:t>ポインタを用いる場合は「</a:t>
            </a:r>
            <a:r>
              <a:rPr kumimoji="1" lang="en-US" altLang="ja-JP" sz="2800" dirty="0"/>
              <a:t>.</a:t>
            </a:r>
            <a:r>
              <a:rPr kumimoji="1" lang="ja-JP" altLang="en-US" sz="2800" dirty="0"/>
              <a:t>」でなく</a:t>
            </a:r>
            <a:br>
              <a:rPr kumimoji="1" lang="en-US" altLang="ja-JP" sz="2800" dirty="0"/>
            </a:br>
            <a:r>
              <a:rPr kumimoji="1" lang="ja-JP" altLang="en-US" sz="2800" dirty="0"/>
              <a:t>「</a:t>
            </a:r>
            <a:r>
              <a:rPr kumimoji="1" lang="en-US" altLang="ja-JP" sz="2800" dirty="0">
                <a:solidFill>
                  <a:srgbClr val="00B0F0"/>
                </a:solidFill>
              </a:rPr>
              <a:t>-&gt;</a:t>
            </a:r>
            <a:r>
              <a:rPr kumimoji="1" lang="ja-JP" altLang="en-US" sz="2800" dirty="0">
                <a:solidFill>
                  <a:srgbClr val="00B0F0"/>
                </a:solidFill>
              </a:rPr>
              <a:t>（アロー）</a:t>
            </a:r>
            <a:r>
              <a:rPr kumimoji="1" lang="ja-JP" altLang="en-US" sz="2800" dirty="0"/>
              <a:t>」を使う</a:t>
            </a:r>
          </a:p>
        </p:txBody>
      </p:sp>
    </p:spTree>
    <p:extLst>
      <p:ext uri="{BB962C8B-B14F-4D97-AF65-F5344CB8AC3E}">
        <p14:creationId xmlns:p14="http://schemas.microsoft.com/office/powerpoint/2010/main" val="26879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b="1" dirty="0">
                <a:solidFill>
                  <a:srgbClr val="00B050"/>
                </a:solidFill>
              </a:rPr>
              <a:t>delete</a:t>
            </a:r>
            <a:r>
              <a:rPr kumimoji="1" lang="en-US" altLang="ja-JP" sz="2400" b="1" dirty="0">
                <a:solidFill>
                  <a:srgbClr val="FF0000"/>
                </a:solidFill>
              </a:rPr>
              <a:t> </a:t>
            </a:r>
            <a:r>
              <a:rPr kumimoji="1" lang="en-US" altLang="ja-JP" sz="2400" b="1"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017360" y="4857557"/>
            <a:ext cx="6871461" cy="1815882"/>
          </a:xfrm>
          <a:prstGeom prst="rect">
            <a:avLst/>
          </a:prstGeom>
          <a:solidFill>
            <a:schemeClr val="bg1"/>
          </a:solidFill>
          <a:ln>
            <a:solidFill>
              <a:srgbClr val="FF0000"/>
            </a:solidFill>
          </a:ln>
        </p:spPr>
        <p:txBody>
          <a:bodyPr wrap="square" rtlCol="0">
            <a:spAutoFit/>
          </a:bodyPr>
          <a:lstStyle/>
          <a:p>
            <a:r>
              <a:rPr kumimoji="1" lang="en-US" altLang="ja-JP" sz="2800" b="1" dirty="0">
                <a:solidFill>
                  <a:srgbClr val="FF0000"/>
                </a:solidFill>
              </a:rPr>
              <a:t>【</a:t>
            </a:r>
            <a:r>
              <a:rPr kumimoji="1" lang="ja-JP" altLang="en-US" sz="2800" b="1" dirty="0">
                <a:solidFill>
                  <a:srgbClr val="FF0000"/>
                </a:solidFill>
              </a:rPr>
              <a:t>重要</a:t>
            </a:r>
            <a:r>
              <a:rPr kumimoji="1" lang="en-US" altLang="ja-JP" sz="2800" b="1" dirty="0">
                <a:solidFill>
                  <a:srgbClr val="FF0000"/>
                </a:solidFill>
              </a:rPr>
              <a:t>!!】</a:t>
            </a:r>
          </a:p>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を使って生成したインスタンスは</a:t>
            </a:r>
            <a:r>
              <a:rPr kumimoji="1" lang="en-US" altLang="ja-JP" sz="2800" dirty="0">
                <a:solidFill>
                  <a:srgbClr val="00B050"/>
                </a:solidFill>
              </a:rPr>
              <a:t>delete</a:t>
            </a:r>
            <a:r>
              <a:rPr kumimoji="1" lang="ja-JP" altLang="en-US" sz="2800" dirty="0">
                <a:solidFill>
                  <a:srgbClr val="00B050"/>
                </a:solidFill>
              </a:rPr>
              <a:t>演算子</a:t>
            </a:r>
            <a:r>
              <a:rPr kumimoji="1" lang="ja-JP" altLang="en-US" sz="2800" dirty="0"/>
              <a:t>を使って破棄しなければならない！</a:t>
            </a:r>
            <a:r>
              <a:rPr kumimoji="1" lang="ja-JP" altLang="en-US" sz="2400" dirty="0">
                <a:solidFill>
                  <a:srgbClr val="FF0000"/>
                </a:solidFill>
              </a:rPr>
              <a:t>（破棄しないと</a:t>
            </a:r>
            <a:r>
              <a:rPr kumimoji="1" lang="ja-JP" altLang="en-US" sz="2400" b="1" dirty="0">
                <a:solidFill>
                  <a:srgbClr val="FF0000"/>
                </a:solidFill>
              </a:rPr>
              <a:t>メモリリーク</a:t>
            </a:r>
            <a:r>
              <a:rPr kumimoji="1" lang="ja-JP" altLang="en-US" sz="2400" dirty="0">
                <a:solidFill>
                  <a:srgbClr val="FF0000"/>
                </a:solidFill>
              </a:rPr>
              <a:t>が発生）</a:t>
            </a:r>
            <a:endParaRPr kumimoji="1" lang="ja-JP" altLang="en-US" sz="2800" dirty="0">
              <a:solidFill>
                <a:srgbClr val="FF0000"/>
              </a:solidFill>
            </a:endParaRPr>
          </a:p>
        </p:txBody>
      </p:sp>
    </p:spTree>
    <p:extLst>
      <p:ext uri="{BB962C8B-B14F-4D97-AF65-F5344CB8AC3E}">
        <p14:creationId xmlns:p14="http://schemas.microsoft.com/office/powerpoint/2010/main" val="199334066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2914</TotalTime>
  <Words>2145</Words>
  <Application>Microsoft Office PowerPoint</Application>
  <PresentationFormat>ワイド画面</PresentationFormat>
  <Paragraphs>282</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BIZ UDPゴシック</vt:lpstr>
      <vt:lpstr>ＭＳ ゴシック</vt:lpstr>
      <vt:lpstr>0xProto</vt:lpstr>
      <vt:lpstr>Arial</vt:lpstr>
      <vt:lpstr>Office Theme</vt:lpstr>
      <vt:lpstr>new演算子とdelete演算子</vt:lpstr>
      <vt:lpstr>メモリ領域</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75</cp:revision>
  <dcterms:created xsi:type="dcterms:W3CDTF">2024-07-09T01:55:23Z</dcterms:created>
  <dcterms:modified xsi:type="dcterms:W3CDTF">2024-09-11T06:27:35Z</dcterms:modified>
</cp:coreProperties>
</file>