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1" r:id="rId3"/>
    <p:sldId id="402" r:id="rId4"/>
    <p:sldId id="403" r:id="rId5"/>
    <p:sldId id="389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383" r:id="rId18"/>
    <p:sldId id="41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PracList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PracList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PracList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PracList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4352607"/>
          </a:xfr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【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実行結果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】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末尾に追加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</a:p>
          <a:p>
            <a:pPr marL="0" indent="0">
              <a:buNone/>
            </a:pP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先頭に追加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merge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で連結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</a:t>
            </a:r>
            <a:r>
              <a:rPr lang="en-US" altLang="ja-JP" dirty="0">
                <a:solidFill>
                  <a:srgbClr val="FFFF00"/>
                </a:solidFill>
                <a:ea typeface="ＭＳ ゴシック" panose="020B0609070205080204" pitchFamily="49" charset="-128"/>
              </a:rPr>
              <a:t>2 3 5 7 11 13 17 19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insert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で連結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splice</a:t>
            </a:r>
            <a:r>
              <a:rPr lang="ja-JP" altLang="en-US" dirty="0">
                <a:solidFill>
                  <a:schemeClr val="bg1"/>
                </a:solidFill>
                <a:ea typeface="ＭＳ ゴシック" panose="020B0609070205080204" pitchFamily="49" charset="-128"/>
              </a:rPr>
              <a:t>で連結</a:t>
            </a:r>
            <a:r>
              <a:rPr lang="en-US" altLang="ja-JP" dirty="0">
                <a:solidFill>
                  <a:schemeClr val="bg1"/>
                </a:solidFill>
                <a:ea typeface="ＭＳ ゴシック" panose="020B0609070205080204" pitchFamily="49" charset="-128"/>
              </a:rPr>
              <a:t>:2 3 11 17 5 7 13 19</a:t>
            </a:r>
            <a:endParaRPr lang="en-US" altLang="ja-JP" sz="4400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6343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 startAt="2"/>
            </a:pPr>
            <a:r>
              <a:rPr lang="ja-JP" altLang="en-US" dirty="0"/>
              <a:t>①の処理の後、昇順に整列して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/>
              <a:t>になるようにする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sort()</a:t>
            </a:r>
            <a:r>
              <a:rPr lang="ja-JP" altLang="en-US" dirty="0"/>
              <a:t>を実行するだけでよい！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/>
              <a:t>merge</a:t>
            </a:r>
            <a:r>
              <a:rPr lang="ja-JP" altLang="en-US" dirty="0"/>
              <a:t>したものはすでに整列済みのため何もせずともよい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885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//li1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の末尾に追加して連結する方法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で各要素を順番に取り出す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.push_back(d);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末尾に追加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li1.</a:t>
            </a:r>
            <a:r>
              <a:rPr lang="en-US" altLang="ja-JP" sz="2400" dirty="0">
                <a:ea typeface="ＭＳ ゴシック" panose="020B0609070205080204" pitchFamily="49" charset="-128"/>
              </a:rPr>
              <a:t>sort();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6B9BA12-6915-59C8-F714-55460E8553E9}"/>
              </a:ext>
            </a:extLst>
          </p:cNvPr>
          <p:cNvSpPr/>
          <p:nvPr/>
        </p:nvSpPr>
        <p:spPr>
          <a:xfrm>
            <a:off x="838200" y="4494179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3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243553" cy="552965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//li2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の先頭に追加して連結する方法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リバース（逆）イテレータを使って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li1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の末尾から取り出す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rbegin</a:t>
            </a:r>
            <a:r>
              <a:rPr lang="en-US" altLang="ja-JP" sz="2400" dirty="0">
                <a:ea typeface="ＭＳ ゴシック" panose="020B0609070205080204" pitchFamily="49" charset="-128"/>
              </a:rPr>
              <a:t>();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!=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rend()</a:t>
            </a:r>
            <a:r>
              <a:rPr lang="en-US" altLang="ja-JP" sz="2400" dirty="0">
                <a:ea typeface="ＭＳ ゴシック" panose="020B0609070205080204" pitchFamily="49" charset="-128"/>
              </a:rPr>
              <a:t>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++)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.push_front(*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li2.</a:t>
            </a:r>
            <a:r>
              <a:rPr lang="en-US" altLang="ja-JP" sz="2400" dirty="0">
                <a:ea typeface="ＭＳ ゴシック" panose="020B0609070205080204" pitchFamily="49" charset="-128"/>
              </a:rPr>
              <a:t>sort();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先頭に追加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818B558-99AD-C084-BF51-59C5C90D359A}"/>
              </a:ext>
            </a:extLst>
          </p:cNvPr>
          <p:cNvSpPr/>
          <p:nvPr/>
        </p:nvSpPr>
        <p:spPr>
          <a:xfrm>
            <a:off x="838200" y="3706239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02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merge(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7349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insert(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.begin(),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.end());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.sort();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0B8F5BB-89FB-BEAE-4853-3D0284644E79}"/>
              </a:ext>
            </a:extLst>
          </p:cNvPr>
          <p:cNvSpPr/>
          <p:nvPr/>
        </p:nvSpPr>
        <p:spPr>
          <a:xfrm>
            <a:off x="838200" y="3830526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49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</a:t>
            </a:r>
            <a:r>
              <a:rPr lang="en-US" altLang="ja-JP" sz="2400" dirty="0">
                <a:ea typeface="ＭＳ ゴシック" panose="020B0609070205080204" pitchFamily="49" charset="-128"/>
              </a:rPr>
              <a:t>.splice(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.sort();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45BF1DCA-D130-46AD-9DF6-26F389D738B8}"/>
              </a:ext>
            </a:extLst>
          </p:cNvPr>
          <p:cNvSpPr/>
          <p:nvPr/>
        </p:nvSpPr>
        <p:spPr>
          <a:xfrm>
            <a:off x="838200" y="3900792"/>
            <a:ext cx="601494" cy="2918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57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メンバ関数を用いて２つのリストの連結が可能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ただし、連結後のデータの並びは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merge</a:t>
            </a:r>
            <a:r>
              <a:rPr lang="ja-JP" altLang="en-US" dirty="0"/>
              <a:t>：昇順に</a:t>
            </a:r>
            <a:r>
              <a:rPr lang="ja-JP" altLang="en-US" dirty="0">
                <a:solidFill>
                  <a:srgbClr val="FF0000"/>
                </a:solidFill>
              </a:rPr>
              <a:t>整列済み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/>
              <a:t>insert</a:t>
            </a:r>
            <a:r>
              <a:rPr lang="ja-JP" altLang="en-US" dirty="0"/>
              <a:t>：整列なし</a:t>
            </a:r>
            <a:endParaRPr lang="en-US" altLang="ja-JP" dirty="0"/>
          </a:p>
          <a:p>
            <a:pPr lvl="1"/>
            <a:r>
              <a:rPr lang="en-US" altLang="ja-JP" dirty="0"/>
              <a:t>splice</a:t>
            </a:r>
            <a:r>
              <a:rPr lang="ja-JP" altLang="en-US" dirty="0"/>
              <a:t>：整列なし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となる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0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連結後のリストの状態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merge</a:t>
            </a:r>
            <a:r>
              <a:rPr lang="ja-JP" altLang="en-US" dirty="0"/>
              <a:t>：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に結合後、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の内容は</a:t>
            </a:r>
            <a:r>
              <a:rPr lang="ja-JP" altLang="en-US" dirty="0">
                <a:solidFill>
                  <a:srgbClr val="00B050"/>
                </a:solidFill>
              </a:rPr>
              <a:t>消える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dirty="0"/>
              <a:t>splice</a:t>
            </a:r>
            <a:r>
              <a:rPr lang="ja-JP" altLang="en-US" dirty="0"/>
              <a:t>：　　　　　　　　　　</a:t>
            </a:r>
            <a:r>
              <a:rPr lang="en-US" altLang="ja-JP" dirty="0"/>
              <a:t>〃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insert</a:t>
            </a:r>
            <a:r>
              <a:rPr lang="ja-JP" altLang="en-US" dirty="0"/>
              <a:t>：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の内容はそのまま残る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345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リスト同士の連結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値を格納できる</a:t>
            </a:r>
            <a:r>
              <a:rPr lang="en-US" altLang="ja-JP" dirty="0"/>
              <a:t>list</a:t>
            </a:r>
            <a:r>
              <a:rPr lang="ja-JP" altLang="en-US" dirty="0"/>
              <a:t>コンテナクラスの</a:t>
            </a:r>
            <a:br>
              <a:rPr lang="en-US" altLang="ja-JP" dirty="0"/>
            </a:br>
            <a:r>
              <a:rPr lang="ja-JP" altLang="en-US" dirty="0"/>
              <a:t>インスタンス 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en-US" altLang="ja-JP" dirty="0"/>
              <a:t> </a:t>
            </a:r>
            <a:r>
              <a:rPr lang="ja-JP" altLang="en-US" dirty="0"/>
              <a:t>と　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>
                <a:solidFill>
                  <a:srgbClr val="00B0F0"/>
                </a:solidFill>
              </a:rPr>
              <a:t>　</a:t>
            </a:r>
            <a:r>
              <a:rPr lang="ja-JP" altLang="en-US" dirty="0"/>
              <a:t>を宣言し、それぞれ</a:t>
            </a:r>
            <a:br>
              <a:rPr lang="en-US" altLang="ja-JP" dirty="0"/>
            </a:br>
            <a:r>
              <a:rPr lang="ja-JP" altLang="en-US" dirty="0"/>
              <a:t>初期値として次の数列を与える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: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2, 3, 11, 17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li2 : 5, 7, 13, 19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このふたつの</a:t>
            </a:r>
            <a:r>
              <a:rPr lang="en-US" altLang="ja-JP" dirty="0"/>
              <a:t>list</a:t>
            </a:r>
            <a:r>
              <a:rPr lang="ja-JP" altLang="en-US" dirty="0"/>
              <a:t>コンテナを用いて次の操作を行うプログラムを作成しなさい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リスト同士の連結</a:t>
            </a:r>
            <a:br>
              <a:rPr lang="en-US" altLang="ja-JP" dirty="0"/>
            </a:br>
            <a:endParaRPr lang="en-US" altLang="ja-JP" dirty="0"/>
          </a:p>
          <a:p>
            <a:pPr marL="742950" indent="-742950">
              <a:buFont typeface="+mj-ea"/>
              <a:buAutoNum type="circleNumDbPlain"/>
            </a:pPr>
            <a:r>
              <a:rPr lang="ja-JP" altLang="en-US" dirty="0"/>
              <a:t>リスト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の後ろにリスト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の内容を連結して、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/>
            </a:br>
            <a:r>
              <a:rPr lang="ja-JP" altLang="en-US" dirty="0"/>
              <a:t>になるようにする（</a:t>
            </a:r>
            <a:r>
              <a:rPr lang="en-US" altLang="ja-JP" dirty="0"/>
              <a:t>※</a:t>
            </a:r>
            <a:r>
              <a:rPr lang="ja-JP" altLang="en-US" dirty="0"/>
              <a:t>処理は後述）</a:t>
            </a:r>
            <a:br>
              <a:rPr lang="en-US" altLang="ja-JP" dirty="0"/>
            </a:br>
            <a:endParaRPr lang="en-US" altLang="ja-JP" dirty="0"/>
          </a:p>
          <a:p>
            <a:pPr marL="742950" indent="-742950">
              <a:buFont typeface="+mj-ea"/>
              <a:buAutoNum type="circleNumDbPlain"/>
            </a:pPr>
            <a:r>
              <a:rPr lang="ja-JP" altLang="en-US" dirty="0"/>
              <a:t>①の処理の後、昇順に整列して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/>
              <a:t>になるようにする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301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ea"/>
              <a:buAutoNum type="circleNumDbPlain"/>
            </a:pPr>
            <a:r>
              <a:rPr lang="ja-JP" altLang="en-US" dirty="0"/>
              <a:t>リスト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の後ろにリスト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の内容を連結して、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の内容が 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11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00B0F0"/>
                </a:solidFill>
              </a:rPr>
              <a:t>17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5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7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13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00"/>
                </a:solidFill>
              </a:rPr>
              <a:t>19</a:t>
            </a:r>
            <a:br>
              <a:rPr lang="en-US" altLang="ja-JP" dirty="0"/>
            </a:br>
            <a:r>
              <a:rPr lang="ja-JP" altLang="en-US" dirty="0"/>
              <a:t>になるようにする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lt"/>
              <a:buAutoNum type="alphaUcParenR"/>
            </a:pP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の末尾に</a:t>
            </a: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の内容を先頭から順にひとつずつ</a:t>
            </a:r>
            <a:r>
              <a:rPr lang="en-US" altLang="ja-JP" dirty="0" err="1"/>
              <a:t>push_back</a:t>
            </a:r>
            <a:r>
              <a:rPr lang="ja-JP" altLang="en-US" dirty="0"/>
              <a:t>することで連結する</a:t>
            </a:r>
            <a:endParaRPr lang="en-US" altLang="ja-JP" dirty="0"/>
          </a:p>
          <a:p>
            <a:pPr marL="1200150" lvl="1" indent="-742950">
              <a:buFont typeface="+mj-lt"/>
              <a:buAutoNum type="alphaUcParenR"/>
            </a:pPr>
            <a:r>
              <a:rPr lang="en-US" altLang="ja-JP" dirty="0">
                <a:solidFill>
                  <a:srgbClr val="FF0000"/>
                </a:solidFill>
              </a:rPr>
              <a:t>li2</a:t>
            </a:r>
            <a:r>
              <a:rPr lang="ja-JP" altLang="en-US" dirty="0"/>
              <a:t>の先頭に</a:t>
            </a:r>
            <a:r>
              <a:rPr lang="en-US" altLang="ja-JP" dirty="0">
                <a:solidFill>
                  <a:srgbClr val="00B0F0"/>
                </a:solidFill>
              </a:rPr>
              <a:t>li1</a:t>
            </a:r>
            <a:r>
              <a:rPr lang="ja-JP" altLang="en-US" dirty="0"/>
              <a:t>の内容をデータ末尾から順に</a:t>
            </a:r>
            <a:br>
              <a:rPr lang="en-US" altLang="ja-JP" dirty="0"/>
            </a:br>
            <a:r>
              <a:rPr lang="ja-JP" altLang="en-US" dirty="0"/>
              <a:t>ひとつずつ</a:t>
            </a:r>
            <a:r>
              <a:rPr lang="en-US" altLang="ja-JP" dirty="0" err="1"/>
              <a:t>push_front</a:t>
            </a:r>
            <a:r>
              <a:rPr lang="ja-JP" altLang="en-US" dirty="0"/>
              <a:t>することで連結する</a:t>
            </a:r>
            <a:endParaRPr lang="en-US" altLang="ja-JP" dirty="0"/>
          </a:p>
          <a:p>
            <a:pPr marL="1200150" lvl="1" indent="-742950">
              <a:buFont typeface="+mj-lt"/>
              <a:buAutoNum type="alphaUcParenR"/>
            </a:pPr>
            <a:r>
              <a:rPr lang="en-US" altLang="ja-JP" dirty="0"/>
              <a:t>insert, merge, splice</a:t>
            </a:r>
            <a:r>
              <a:rPr lang="ja-JP" altLang="en-US" dirty="0"/>
              <a:t>を用いて連結する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0386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//li1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の末尾に追加して連結する方法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で各要素を順番に取り出す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.push_back(d);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末尾に追加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243553" cy="552965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//li2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の先頭に追加して連結する方法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リバース（逆）イテレータを使って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li1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の末尾から取り出す</a:t>
            </a:r>
            <a:endParaRPr lang="en-US" altLang="ja-JP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rbegin</a:t>
            </a:r>
            <a:r>
              <a:rPr lang="en-US" altLang="ja-JP" sz="2400" dirty="0">
                <a:ea typeface="ＭＳ ゴシック" panose="020B0609070205080204" pitchFamily="49" charset="-128"/>
              </a:rPr>
              <a:t>();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!=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</a:t>
            </a:r>
            <a:r>
              <a:rPr lang="en-US" altLang="ja-JP" sz="2400" b="1" dirty="0">
                <a:solidFill>
                  <a:srgbClr val="FF9900"/>
                </a:solidFill>
                <a:ea typeface="ＭＳ ゴシック" panose="020B0609070205080204" pitchFamily="49" charset="-128"/>
              </a:rPr>
              <a:t>rend()</a:t>
            </a:r>
            <a:r>
              <a:rPr lang="en-US" altLang="ja-JP" sz="2400" dirty="0">
                <a:ea typeface="ＭＳ ゴシック" panose="020B0609070205080204" pitchFamily="49" charset="-128"/>
              </a:rPr>
              <a:t>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++)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.push_front(*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先頭に追加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3893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merge(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8778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li1.</a:t>
            </a:r>
            <a:r>
              <a:rPr lang="en-US" altLang="ja-JP" sz="2400" dirty="0">
                <a:ea typeface="ＭＳ ゴシック" panose="020B0609070205080204" pitchFamily="49" charset="-128"/>
              </a:rPr>
              <a:t>insert(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.begin(),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.end());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257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list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ea typeface="ＭＳ ゴシック" panose="020B0609070205080204" pitchFamily="49" charset="-128"/>
              </a:rPr>
              <a:t>#include &lt;list&gt;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#include &lt;iostream&gt;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en-US" altLang="ja-JP" sz="2000" dirty="0">
                <a:ea typeface="ＭＳ ゴシック" panose="020B0609070205080204" pitchFamily="49" charset="-128"/>
              </a:rPr>
              <a:t>using namespace std;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int main()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//merge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を使用して連結する方法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list&lt;int&gt;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{ 2,3,11,17 },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{ 5,7,13,19 };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    li1</a:t>
            </a:r>
            <a:r>
              <a:rPr lang="en-US" altLang="ja-JP" sz="2400" dirty="0">
                <a:ea typeface="ＭＳ ゴシック" panose="020B0609070205080204" pitchFamily="49" charset="-128"/>
              </a:rPr>
              <a:t>.splice(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.end(),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li2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末尾に追加</a:t>
            </a:r>
            <a:r>
              <a:rPr lang="en-US" altLang="ja-JP" sz="2400" dirty="0">
                <a:ea typeface="ＭＳ ゴシック" panose="020B0609070205080204" pitchFamily="49" charset="-128"/>
              </a:rPr>
              <a:t>:”;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for (auto d :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li1</a:t>
            </a:r>
            <a:r>
              <a:rPr lang="en-US" altLang="ja-JP" sz="2400" dirty="0">
                <a:ea typeface="ＭＳ ゴシック" panose="020B0609070205080204" pitchFamily="49" charset="-128"/>
              </a:rPr>
              <a:t>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d &lt;&lt; " 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PracList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659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5452</TotalTime>
  <Words>1608</Words>
  <Application>Microsoft Office PowerPoint</Application>
  <PresentationFormat>ワイド画面</PresentationFormat>
  <Paragraphs>112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BIZ UDPゴシック</vt:lpstr>
      <vt:lpstr>ＭＳ ゴシック</vt:lpstr>
      <vt:lpstr>0xProto</vt:lpstr>
      <vt:lpstr>Arial</vt:lpstr>
      <vt:lpstr>Office Theme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  <vt:lpstr>演習：list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222</cp:revision>
  <dcterms:created xsi:type="dcterms:W3CDTF">2024-07-09T01:55:23Z</dcterms:created>
  <dcterms:modified xsi:type="dcterms:W3CDTF">2024-10-21T04:12:04Z</dcterms:modified>
</cp:coreProperties>
</file>