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41" r:id="rId24"/>
    <p:sldId id="339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349" r:id="rId33"/>
    <p:sldId id="350" r:id="rId34"/>
    <p:sldId id="351" r:id="rId35"/>
    <p:sldId id="352" r:id="rId36"/>
    <p:sldId id="353" r:id="rId37"/>
    <p:sldId id="354" r:id="rId38"/>
    <p:sldId id="355" r:id="rId39"/>
    <p:sldId id="356" r:id="rId40"/>
    <p:sldId id="357" r:id="rId41"/>
    <p:sldId id="358" r:id="rId42"/>
    <p:sldId id="359" r:id="rId43"/>
    <p:sldId id="360" r:id="rId44"/>
    <p:sldId id="361" r:id="rId45"/>
    <p:sldId id="362" r:id="rId46"/>
    <p:sldId id="363" r:id="rId47"/>
    <p:sldId id="364" r:id="rId48"/>
    <p:sldId id="365" r:id="rId49"/>
    <p:sldId id="367" r:id="rId50"/>
    <p:sldId id="368" r:id="rId51"/>
    <p:sldId id="36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6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継承と</a:t>
            </a:r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br>
              <a:rPr lang="en-US" altLang="ja-JP" b="1" dirty="0">
                <a:solidFill>
                  <a:srgbClr val="00B050"/>
                </a:solidFill>
              </a:rPr>
            </a:br>
            <a:r>
              <a:rPr lang="ja-JP" altLang="en-US" dirty="0"/>
              <a:t>（派生クラス、サブクラス）と呼ぶ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854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3200" u="sng" dirty="0"/>
              <a:t>class </a:t>
            </a:r>
            <a:r>
              <a:rPr kumimoji="1" lang="ja-JP" altLang="en-US" sz="32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3200" u="sng" dirty="0"/>
              <a:t> </a:t>
            </a:r>
            <a:r>
              <a:rPr kumimoji="1" lang="en-US" altLang="ja-JP" sz="3200" u="sng" dirty="0"/>
              <a:t>: public </a:t>
            </a:r>
            <a:r>
              <a:rPr kumimoji="1" lang="ja-JP" altLang="en-US" sz="3200" u="sng" dirty="0">
                <a:solidFill>
                  <a:srgbClr val="00B0F0"/>
                </a:solidFill>
              </a:rPr>
              <a:t>親クラス名</a:t>
            </a:r>
            <a:endParaRPr kumimoji="1" lang="en-US" altLang="ja-JP" u="sng" dirty="0">
              <a:solidFill>
                <a:srgbClr val="00B0F0"/>
              </a:solidFill>
            </a:endParaRPr>
          </a:p>
          <a:p>
            <a:endParaRPr kumimoji="1" lang="en-US" altLang="ja-JP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1100" dirty="0"/>
          </a:p>
          <a:p>
            <a:endParaRPr kumimoji="1" lang="en-US" altLang="ja-JP" sz="11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sevePeople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66E89D3-E587-129A-FC07-83E027AB85CA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1A93E99-4A54-0256-BE75-9128492A9E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sevePeople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B96256D-4359-EB01-313B-48D51A684FAD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317108" y="4614209"/>
            <a:ext cx="1422634" cy="94825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CD0E4244-C9B9-3CF0-9C7E-0F77038628D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9122" y="4829297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FF00FF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robocopy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sz="4400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5078313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rgbClr val="FFFF00"/>
                </a:solidFill>
              </a:rPr>
              <a:t>protected:</a:t>
            </a:r>
          </a:p>
          <a:p>
            <a:r>
              <a:rPr kumimoji="1" lang="ja-JP" altLang="en-US" sz="3600" dirty="0">
                <a:solidFill>
                  <a:srgbClr val="FFFF00"/>
                </a:solidFill>
              </a:rPr>
              <a:t>　</a:t>
            </a:r>
            <a:r>
              <a:rPr kumimoji="1" lang="en-US" altLang="ja-JP" sz="3600" dirty="0" err="1">
                <a:solidFill>
                  <a:srgbClr val="FFFF00"/>
                </a:solidFill>
              </a:rPr>
              <a:t>m_migration</a:t>
            </a:r>
            <a:endParaRPr kumimoji="1" lang="ja-JP" altLang="en-US" sz="3600" dirty="0">
              <a:solidFill>
                <a:srgbClr val="FFFF00"/>
              </a:solidFill>
            </a:endParaRPr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441011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80015" y="3964747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85450" y="4510421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69906" y="6136032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77396" y="5050376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844613" y="4109075"/>
            <a:ext cx="1107485" cy="110748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5643568" y="1229800"/>
            <a:ext cx="593624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protected</a:t>
            </a:r>
            <a:r>
              <a:rPr kumimoji="1" lang="ja-JP" altLang="en-US" sz="2800" dirty="0"/>
              <a:t>なメンバは子クラスから</a:t>
            </a:r>
            <a:endParaRPr kumimoji="1" lang="en-US" altLang="ja-JP" sz="2800" dirty="0"/>
          </a:p>
          <a:p>
            <a:r>
              <a:rPr kumimoji="1" lang="ja-JP" altLang="en-US" sz="2800" dirty="0"/>
              <a:t>直接メンバを指定して使用できる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9847" y="2884810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539383" y="5484031"/>
            <a:ext cx="1676667" cy="167666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: 塗りつぶしなし 2">
            <a:extLst>
              <a:ext uri="{FF2B5EF4-FFF2-40B4-BE49-F238E27FC236}">
                <a16:creationId xmlns:a16="http://schemas.microsoft.com/office/drawing/2014/main" id="{49E4CDA2-45E9-1450-5E38-C32FD23A374F}"/>
              </a:ext>
            </a:extLst>
          </p:cNvPr>
          <p:cNvSpPr/>
          <p:nvPr/>
        </p:nvSpPr>
        <p:spPr>
          <a:xfrm>
            <a:off x="5899459" y="2593104"/>
            <a:ext cx="957884" cy="957884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35FE4CB-0093-D8DA-6909-C3593D0EDAB5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5730" y="2501010"/>
            <a:ext cx="1422634" cy="948252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35825B56-9686-6175-8DDB-09B0FF10BBD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939" y="1710011"/>
            <a:ext cx="1627324" cy="661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9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>
                <a:solidFill>
                  <a:srgbClr val="00B0F0"/>
                </a:solidFill>
              </a:rPr>
              <a:t>単一継承</a:t>
            </a:r>
            <a:r>
              <a:rPr lang="ja-JP" altLang="en-US" sz="3200" dirty="0"/>
              <a:t>に留めておく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他のプログラミング言語では多重継承が禁止されている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オーバーロード（多重定義）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クラス内のメンバ関数やコンストラクタは、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F0"/>
                </a:solidFill>
              </a:rPr>
              <a:t>型</a:t>
            </a:r>
            <a:br>
              <a:rPr lang="en-US" altLang="ja-JP" dirty="0"/>
            </a:br>
            <a:r>
              <a:rPr lang="ja-JP" altLang="en-US" dirty="0"/>
              <a:t>・引数の</a:t>
            </a:r>
            <a:r>
              <a:rPr lang="ja-JP" altLang="en-US" dirty="0">
                <a:solidFill>
                  <a:srgbClr val="00B050"/>
                </a:solidFill>
              </a:rPr>
              <a:t>数量</a:t>
            </a:r>
            <a:br>
              <a:rPr lang="en-US" altLang="ja-JP" dirty="0"/>
            </a:br>
            <a:r>
              <a:rPr lang="ja-JP" altLang="en-US" dirty="0"/>
              <a:t>を変えることで、同じ関数名であっても、</a:t>
            </a:r>
            <a:r>
              <a:rPr lang="ja-JP" altLang="en-US" dirty="0">
                <a:solidFill>
                  <a:srgbClr val="FF0000"/>
                </a:solidFill>
              </a:rPr>
              <a:t>多重定義</a:t>
            </a:r>
            <a:r>
              <a:rPr lang="ja-JP" altLang="en-US" dirty="0"/>
              <a:t>することができる仕組みがある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オーバーロード</a:t>
            </a:r>
            <a:r>
              <a:rPr lang="ja-JP" altLang="en-US" dirty="0"/>
              <a:t>と呼ぶ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651623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P192~19</a:t>
            </a:r>
            <a:r>
              <a:rPr lang="en-US" altLang="ja-JP" dirty="0"/>
              <a:t>3</a:t>
            </a:r>
            <a:r>
              <a:rPr kumimoji="1" lang="en-US" altLang="ja-JP" dirty="0"/>
              <a:t> </a:t>
            </a:r>
            <a:r>
              <a:rPr lang="en-US" altLang="ja-JP" b="1" dirty="0"/>
              <a:t>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Sample503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/>
              <a:t>， </a:t>
            </a:r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calc.h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calc.cpp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10671667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400" dirty="0">
                <a:solidFill>
                  <a:srgbClr val="00B0F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b="1" dirty="0">
                <a:solidFill>
                  <a:srgbClr val="00B050"/>
                </a:solidFill>
              </a:rPr>
              <a:t>add</a:t>
            </a:r>
            <a:r>
              <a:rPr kumimoji="1" lang="en-US" altLang="ja-JP" sz="2400" dirty="0">
                <a:solidFill>
                  <a:srgbClr val="00B050"/>
                </a:solidFill>
              </a:rPr>
              <a:t>(</a:t>
            </a:r>
            <a:r>
              <a:rPr kumimoji="1" lang="en-US" altLang="ja-JP" sz="2400" dirty="0">
                <a:highlight>
                  <a:srgbClr val="FFFF00"/>
                </a:highlight>
              </a:rPr>
              <a:t>int a, int b</a:t>
            </a:r>
            <a:r>
              <a:rPr kumimoji="1" lang="en-US" altLang="ja-JP" sz="2400" dirty="0">
                <a:solidFill>
                  <a:srgbClr val="00B05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void 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	int 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377042" y="3429000"/>
            <a:ext cx="6359433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オーバーロードされた関数</a:t>
            </a:r>
            <a:r>
              <a:rPr kumimoji="1" lang="en-US" altLang="ja-JP" sz="2800" b="1" dirty="0">
                <a:solidFill>
                  <a:srgbClr val="00B0F0"/>
                </a:solidFill>
              </a:rPr>
              <a:t>Calc</a:t>
            </a:r>
            <a:r>
              <a:rPr kumimoji="1" lang="en-US" altLang="ja-JP" sz="2800" b="1" dirty="0"/>
              <a:t>, </a:t>
            </a:r>
            <a:r>
              <a:rPr kumimoji="1" lang="en-US" altLang="ja-JP" sz="2800" b="1" dirty="0">
                <a:solidFill>
                  <a:srgbClr val="00B050"/>
                </a:solidFill>
              </a:rPr>
              <a:t>add</a:t>
            </a:r>
          </a:p>
          <a:p>
            <a:r>
              <a:rPr kumimoji="1" lang="ja-JP" altLang="en-US" sz="2800" dirty="0"/>
              <a:t>　関数名は同じだが、引数によって呼び</a:t>
            </a:r>
            <a:endParaRPr kumimoji="1" lang="en-US" altLang="ja-JP" sz="2800" dirty="0"/>
          </a:p>
          <a:p>
            <a:r>
              <a:rPr kumimoji="1" lang="ja-JP" altLang="en-US" sz="2800" dirty="0"/>
              <a:t>　出される処理内容が異なる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374673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Calc::add(int a, int b) {</a:t>
            </a:r>
          </a:p>
          <a:p>
            <a:r>
              <a:rPr kumimoji="1" lang="en-US" altLang="ja-JP" sz="2400" dirty="0"/>
              <a:t>	return a + b;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78983" y="255035"/>
            <a:ext cx="7106433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/>
              <a:t>コンストラクタのオーバーロード</a:t>
            </a:r>
            <a:endParaRPr kumimoji="1" lang="en-US" altLang="ja-JP" sz="2800" b="1" dirty="0">
              <a:solidFill>
                <a:srgbClr val="00B050"/>
              </a:solidFill>
            </a:endParaRPr>
          </a:p>
          <a:p>
            <a:r>
              <a:rPr kumimoji="1" lang="ja-JP" altLang="en-US" sz="2800" dirty="0"/>
              <a:t>　コンストラクタをオーバーロードしたときは</a:t>
            </a:r>
            <a:endParaRPr kumimoji="1" lang="en-US" altLang="ja-JP" sz="2800" dirty="0"/>
          </a:p>
          <a:p>
            <a:r>
              <a:rPr kumimoji="1" lang="ja-JP" altLang="en-US" sz="2800" dirty="0"/>
              <a:t>　必ず引数のない</a:t>
            </a:r>
            <a:r>
              <a:rPr kumimoji="1" lang="ja-JP" altLang="en-US" sz="2800" dirty="0">
                <a:solidFill>
                  <a:srgbClr val="FF0000"/>
                </a:solidFill>
              </a:rPr>
              <a:t>デフォルトコンストラクタ</a:t>
            </a:r>
            <a:r>
              <a:rPr kumimoji="1" lang="ja-JP" altLang="en-US" sz="2800" dirty="0"/>
              <a:t>の</a:t>
            </a:r>
            <a:endParaRPr kumimoji="1" lang="en-US" altLang="ja-JP" sz="2800" dirty="0"/>
          </a:p>
          <a:p>
            <a:r>
              <a:rPr kumimoji="1" lang="ja-JP" altLang="en-US" sz="2800" dirty="0"/>
              <a:t>　定義を行う必要がある！</a:t>
            </a:r>
            <a:endParaRPr kumimoji="1" lang="en-US" altLang="ja-JP" sz="28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FE3C184-612E-9D73-0110-A3067C92B8E2}"/>
              </a:ext>
            </a:extLst>
          </p:cNvPr>
          <p:cNvSpPr/>
          <p:nvPr/>
        </p:nvSpPr>
        <p:spPr>
          <a:xfrm rot="20590582" flipH="1">
            <a:off x="3326858" y="2040288"/>
            <a:ext cx="603115" cy="36530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0692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lang="en-US" altLang="ja-JP" dirty="0"/>
              <a:t>main</a:t>
            </a:r>
            <a:r>
              <a:rPr kumimoji="1" lang="en-US" altLang="ja-JP" dirty="0"/>
              <a:t>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pC1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FF0000"/>
                </a:solidFill>
              </a:rPr>
              <a:t>= new Calc()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00B0F0"/>
                </a:solidFill>
              </a:rPr>
              <a:t>pC2</a:t>
            </a:r>
            <a:r>
              <a:rPr kumimoji="1" lang="en-US" altLang="ja-JP" sz="2400" dirty="0"/>
              <a:t> </a:t>
            </a:r>
            <a:r>
              <a:rPr kumimoji="1" lang="en-US" altLang="ja-JP" sz="2400" dirty="0">
                <a:solidFill>
                  <a:srgbClr val="00B0F0"/>
                </a:solidFill>
              </a:rPr>
              <a:t>= new Calc(</a:t>
            </a:r>
            <a:r>
              <a:rPr kumimoji="1" lang="en-US" altLang="ja-JP" sz="2400" dirty="0">
                <a:highlight>
                  <a:srgbClr val="FFFF00"/>
                </a:highlight>
              </a:rPr>
              <a:t>1, 2</a:t>
            </a:r>
            <a:r>
              <a:rPr kumimoji="1" lang="en-US" altLang="ja-JP" sz="2400" dirty="0">
                <a:solidFill>
                  <a:srgbClr val="00B0F0"/>
                </a:solidFill>
              </a:rPr>
              <a:t>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pC1-&gt;add(3, 4)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pC2-&gt;add()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769512" y="1440553"/>
            <a:ext cx="5726248" cy="26776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</a:t>
            </a:r>
            <a:r>
              <a:rPr kumimoji="1" lang="en-US" altLang="ja-JP" sz="2800" dirty="0"/>
              <a:t>: </a:t>
            </a:r>
            <a:r>
              <a:rPr kumimoji="1" lang="ja-JP" altLang="en-US" sz="2800" dirty="0"/>
              <a:t>引数</a:t>
            </a:r>
            <a:r>
              <a:rPr kumimoji="1" lang="ja-JP" altLang="en-US" sz="2800" dirty="0">
                <a:solidFill>
                  <a:srgbClr val="FF0000"/>
                </a:solidFill>
              </a:rPr>
              <a:t>なし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</a:t>
            </a:r>
            <a:r>
              <a:rPr kumimoji="1" lang="en-US" altLang="ja-JP" sz="2800" dirty="0"/>
              <a:t>0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</a:t>
            </a:r>
            <a:r>
              <a:rPr kumimoji="1" lang="ja-JP" altLang="en-US" sz="2800" dirty="0"/>
              <a:t>：　引数</a:t>
            </a:r>
            <a:r>
              <a:rPr kumimoji="1" lang="ja-JP" altLang="en-US" sz="2800" dirty="0">
                <a:solidFill>
                  <a:srgbClr val="00B0F0"/>
                </a:solidFill>
              </a:rPr>
              <a:t>あり</a:t>
            </a:r>
            <a:r>
              <a:rPr kumimoji="1" lang="ja-JP" altLang="en-US" sz="2800" dirty="0"/>
              <a:t>のインスタンス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　第一引数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メンバ 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 第二引数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D93DB69-09EF-22CB-6A5A-13F73D5D9719}"/>
              </a:ext>
            </a:extLst>
          </p:cNvPr>
          <p:cNvSpPr txBox="1"/>
          <p:nvPr/>
        </p:nvSpPr>
        <p:spPr>
          <a:xfrm>
            <a:off x="1926076" y="4336539"/>
            <a:ext cx="857798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Calc()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m_a</a:t>
            </a:r>
            <a:r>
              <a:rPr kumimoji="1" lang="en-US" altLang="ja-JP" sz="2400" dirty="0">
                <a:solidFill>
                  <a:srgbClr val="FF0000"/>
                </a:solidFill>
              </a:rPr>
              <a:t>(0),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m_b</a:t>
            </a:r>
            <a:r>
              <a:rPr kumimoji="1" lang="en-US" altLang="ja-JP" sz="2400" dirty="0">
                <a:solidFill>
                  <a:srgbClr val="FF0000"/>
                </a:solidFill>
              </a:rPr>
              <a:t>(0) </a:t>
            </a:r>
            <a:r>
              <a:rPr kumimoji="1" lang="en-US" altLang="ja-JP" sz="2400" dirty="0"/>
              <a:t>{}</a:t>
            </a:r>
          </a:p>
          <a:p>
            <a:r>
              <a:rPr kumimoji="1" lang="en-US" altLang="ja-JP" sz="2400" dirty="0"/>
              <a:t>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Calc(int a, int b) </a:t>
            </a:r>
            <a:r>
              <a:rPr kumimoji="1" lang="en-US" altLang="ja-JP" sz="2400" dirty="0"/>
              <a:t>: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(a),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>
                <a:solidFill>
                  <a:srgbClr val="00B0F0"/>
                </a:solidFill>
              </a:rPr>
              <a:t>(b) </a:t>
            </a:r>
            <a:r>
              <a:rPr kumimoji="1" lang="en-US" altLang="ja-JP" sz="2400" dirty="0"/>
              <a:t>{}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81677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ポリモーフィズム（オーバーロード）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#include "</a:t>
            </a:r>
            <a:r>
              <a:rPr kumimoji="1" lang="en-US" altLang="ja-JP" sz="2000" dirty="0" err="1"/>
              <a:t>calc.h</a:t>
            </a:r>
            <a:r>
              <a:rPr kumimoji="1" lang="en-US" altLang="ja-JP" sz="2000" dirty="0"/>
              <a:t>"</a:t>
            </a:r>
          </a:p>
          <a:p>
            <a:r>
              <a:rPr kumimoji="1" lang="en-US" altLang="ja-JP" sz="2000" dirty="0"/>
              <a:t>#include &lt;iostream&gt;</a:t>
            </a:r>
          </a:p>
          <a:p>
            <a:r>
              <a:rPr kumimoji="1" lang="en-US" altLang="ja-JP" sz="2000" dirty="0"/>
              <a:t>using namespace std;</a:t>
            </a:r>
          </a:p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	Calc* pC1, * pC2;</a:t>
            </a:r>
          </a:p>
          <a:p>
            <a:r>
              <a:rPr kumimoji="1" lang="en-US" altLang="ja-JP" sz="2400" dirty="0"/>
              <a:t>	pC1 = new Calc();</a:t>
            </a:r>
          </a:p>
          <a:p>
            <a:r>
              <a:rPr kumimoji="1" lang="en-US" altLang="ja-JP" sz="2400" dirty="0"/>
              <a:t>	pC2 = new Calc(1, 2);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3 &lt;&lt; "+" &lt;&lt; 4 &lt;&lt; "="	&lt;&lt; </a:t>
            </a:r>
            <a:r>
              <a:rPr kumimoji="1" lang="en-US" altLang="ja-JP" sz="2400" dirty="0">
                <a:solidFill>
                  <a:srgbClr val="FF0000"/>
                </a:solidFill>
              </a:rPr>
              <a:t>pC1-&gt;add(3, 4)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pC2-&gt;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&lt;&lt; “+”	&lt;&lt; pC2-&gt;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ja-JP" altLang="en-US" sz="2400" dirty="0"/>
              <a:t>     </a:t>
            </a:r>
            <a:r>
              <a:rPr kumimoji="1" lang="en-US" altLang="ja-JP" sz="2400" dirty="0"/>
              <a:t>&lt;&lt; "=“ &lt;&lt; </a:t>
            </a:r>
            <a:r>
              <a:rPr kumimoji="1" lang="en-US" altLang="ja-JP" sz="2400" dirty="0">
                <a:solidFill>
                  <a:srgbClr val="00B0F0"/>
                </a:solidFill>
              </a:rPr>
              <a:t>pC2-&gt;add() </a:t>
            </a:r>
            <a:r>
              <a:rPr kumimoji="1" lang="en-US" altLang="ja-JP" sz="2400" dirty="0"/>
              <a:t>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	delete pC1;</a:t>
            </a:r>
          </a:p>
          <a:p>
            <a:r>
              <a:rPr kumimoji="1" lang="en-US" altLang="ja-JP" sz="2400" dirty="0"/>
              <a:t>	delete pC2;</a:t>
            </a:r>
          </a:p>
          <a:p>
            <a:r>
              <a:rPr kumimoji="1" lang="en-US" altLang="ja-JP" sz="2400" dirty="0"/>
              <a:t>	return 0;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381000" y="806322"/>
            <a:ext cx="6120586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solidFill>
                  <a:srgbClr val="FF0000"/>
                </a:solidFill>
              </a:rPr>
              <a:t>pC1-&gt;add(3,4)</a:t>
            </a:r>
            <a:r>
              <a:rPr kumimoji="1" lang="en-US" altLang="ja-JP" sz="2800" dirty="0"/>
              <a:t>:</a:t>
            </a:r>
            <a:br>
              <a:rPr kumimoji="1" lang="en-US" altLang="ja-JP" sz="2800"/>
            </a:br>
            <a:r>
              <a:rPr kumimoji="1" lang="en-US" altLang="ja-JP" sz="2800"/>
              <a:t>add</a:t>
            </a:r>
            <a:r>
              <a:rPr kumimoji="1" lang="ja-JP" altLang="en-US" sz="2800" dirty="0"/>
              <a:t>関数に与えた引数同士を足し算</a:t>
            </a:r>
            <a:br>
              <a:rPr kumimoji="1" lang="en-US" altLang="ja-JP" sz="2800" dirty="0"/>
            </a:br>
            <a:endParaRPr kumimoji="1" lang="en-US" altLang="ja-JP" sz="2800" dirty="0"/>
          </a:p>
          <a:p>
            <a:r>
              <a:rPr kumimoji="1" lang="en-US" altLang="ja-JP" sz="2800" dirty="0">
                <a:solidFill>
                  <a:srgbClr val="00B0F0"/>
                </a:solidFill>
              </a:rPr>
              <a:t>pC2-&gt;add()</a:t>
            </a:r>
            <a:r>
              <a:rPr kumimoji="1" lang="ja-JP" altLang="en-US" sz="2800" dirty="0"/>
              <a:t>：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と　</a:t>
            </a:r>
            <a:r>
              <a:rPr kumimoji="1" lang="en-US" altLang="ja-JP" sz="2800" dirty="0" err="1"/>
              <a:t>m_b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はインスタンス</a:t>
            </a:r>
            <a:br>
              <a:rPr kumimoji="1" lang="en-US" altLang="ja-JP" sz="2800" dirty="0"/>
            </a:br>
            <a:r>
              <a:rPr kumimoji="1" lang="ja-JP" altLang="en-US" sz="2800" dirty="0"/>
              <a:t>生成時に値をすでに代入済みなので、</a:t>
            </a:r>
            <a:br>
              <a:rPr kumimoji="1" lang="en-US" altLang="ja-JP" sz="2800" dirty="0"/>
            </a:br>
            <a:r>
              <a:rPr kumimoji="1" lang="en-US" altLang="ja-JP" sz="2800" dirty="0"/>
              <a:t>add</a:t>
            </a:r>
            <a:r>
              <a:rPr kumimoji="1" lang="ja-JP" altLang="en-US" sz="2800" dirty="0"/>
              <a:t>関数は </a:t>
            </a:r>
            <a:r>
              <a:rPr kumimoji="1" lang="en-US" altLang="ja-JP" sz="2800" dirty="0" err="1"/>
              <a:t>m_a</a:t>
            </a:r>
            <a:r>
              <a:rPr kumimoji="1" lang="en-US" altLang="ja-JP" sz="2800" dirty="0"/>
              <a:t> + </a:t>
            </a:r>
            <a:r>
              <a:rPr kumimoji="1" lang="en-US" altLang="ja-JP" sz="2800" dirty="0" err="1"/>
              <a:t>m_b</a:t>
            </a:r>
            <a:r>
              <a:rPr kumimoji="1" lang="ja-JP" altLang="en-US" sz="2800" dirty="0"/>
              <a:t> をするだけ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A64620C-BF8E-5A98-A97C-55BD543E1747}"/>
              </a:ext>
            </a:extLst>
          </p:cNvPr>
          <p:cNvSpPr txBox="1"/>
          <p:nvPr/>
        </p:nvSpPr>
        <p:spPr>
          <a:xfrm>
            <a:off x="6310094" y="569278"/>
            <a:ext cx="5716630" cy="2308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00B0F0"/>
                </a:solidFill>
              </a:rPr>
              <a:t>add()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m_a</a:t>
            </a:r>
            <a:r>
              <a:rPr kumimoji="1" lang="en-US" altLang="ja-JP" sz="2400" dirty="0">
                <a:solidFill>
                  <a:srgbClr val="00B0F0"/>
                </a:solidFill>
              </a:rPr>
              <a:t> + </a:t>
            </a:r>
            <a:r>
              <a:rPr kumimoji="1" lang="en-US" altLang="ja-JP" sz="2400" dirty="0" err="1">
                <a:solidFill>
                  <a:srgbClr val="00B0F0"/>
                </a:solidFill>
              </a:rPr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>
                <a:solidFill>
                  <a:srgbClr val="FF0000"/>
                </a:solidFill>
              </a:rPr>
              <a:t>add(int a, int b)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>
                <a:solidFill>
                  <a:srgbClr val="FF0000"/>
                </a:solidFill>
              </a:rPr>
              <a:t>a + 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17669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オーバーライド（再定義）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親クラスと同じメンバを子クラスでも宣言した場合</a:t>
            </a:r>
            <a:br>
              <a:rPr lang="en-US" altLang="ja-JP" dirty="0"/>
            </a:br>
            <a:r>
              <a:rPr lang="ja-JP" altLang="en-US" dirty="0"/>
              <a:t>子クラスで定義した内容に上書きされる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これを</a:t>
            </a:r>
            <a:r>
              <a:rPr lang="ja-JP" altLang="en-US" b="1" dirty="0">
                <a:solidFill>
                  <a:srgbClr val="FF0000"/>
                </a:solidFill>
              </a:rPr>
              <a:t>オーバーライド</a:t>
            </a:r>
            <a:r>
              <a:rPr lang="ja-JP" altLang="en-US" dirty="0"/>
              <a:t>と呼ぶ</a:t>
            </a: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C89558A-2E87-872A-A3CB-A63658A59F35}"/>
              </a:ext>
            </a:extLst>
          </p:cNvPr>
          <p:cNvSpPr txBox="1"/>
          <p:nvPr/>
        </p:nvSpPr>
        <p:spPr>
          <a:xfrm>
            <a:off x="1147864" y="4669277"/>
            <a:ext cx="375295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/>
              <a:t>func</a:t>
            </a:r>
            <a:r>
              <a:rPr kumimoji="1" lang="en-US" altLang="ja-JP" sz="3200" dirty="0"/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B60F62C-A167-90F1-B217-EA2B026E1DA3}"/>
              </a:ext>
            </a:extLst>
          </p:cNvPr>
          <p:cNvSpPr txBox="1"/>
          <p:nvPr/>
        </p:nvSpPr>
        <p:spPr>
          <a:xfrm>
            <a:off x="5561830" y="4669277"/>
            <a:ext cx="57919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class Ko: public Oya {</a:t>
            </a:r>
          </a:p>
          <a:p>
            <a:r>
              <a:rPr kumimoji="1" lang="en-US" altLang="ja-JP" sz="3200" dirty="0"/>
              <a:t>  void </a:t>
            </a:r>
            <a:r>
              <a:rPr kumimoji="1" lang="en-US" altLang="ja-JP" sz="3200" dirty="0" err="1">
                <a:solidFill>
                  <a:srgbClr val="FF0000"/>
                </a:solidFill>
              </a:rPr>
              <a:t>func</a:t>
            </a:r>
            <a:r>
              <a:rPr kumimoji="1" lang="en-US" altLang="ja-JP" sz="32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419CDA8-597B-3B20-9E66-50D3ECB31670}"/>
              </a:ext>
            </a:extLst>
          </p:cNvPr>
          <p:cNvSpPr txBox="1"/>
          <p:nvPr/>
        </p:nvSpPr>
        <p:spPr>
          <a:xfrm>
            <a:off x="6478622" y="6190389"/>
            <a:ext cx="3626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こちらを優先して実行</a:t>
            </a:r>
          </a:p>
        </p:txBody>
      </p:sp>
    </p:spTree>
    <p:extLst>
      <p:ext uri="{BB962C8B-B14F-4D97-AF65-F5344CB8AC3E}">
        <p14:creationId xmlns:p14="http://schemas.microsoft.com/office/powerpoint/2010/main" val="5521289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sz="4300" b="1" u="sng" dirty="0"/>
              <a:t>仮想関数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P201~203 </a:t>
            </a:r>
            <a:r>
              <a:rPr lang="en-US" altLang="ja-JP" b="1" dirty="0"/>
              <a:t>Sample506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Sample506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Sample506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Sample506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 err="1"/>
              <a:t>crow.h</a:t>
            </a:r>
            <a:r>
              <a:rPr lang="en-US" altLang="ja-JP" dirty="0"/>
              <a:t>, crow.cpp </a:t>
            </a:r>
            <a:r>
              <a:rPr lang="en-US" altLang="ja-JP" dirty="0" err="1"/>
              <a:t>chicken.h</a:t>
            </a:r>
            <a:r>
              <a:rPr lang="en-US" altLang="ja-JP" dirty="0"/>
              <a:t>, chicken.cpp, 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bird.h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bird.cpp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　　　　　</a:t>
            </a:r>
            <a:r>
              <a:rPr lang="ja-JP" altLang="en-US" sz="3000" dirty="0">
                <a:solidFill>
                  <a:srgbClr val="00B0F0"/>
                </a:solidFill>
              </a:rPr>
              <a:t>（以下略）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54500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bird.cpp </a:t>
            </a:r>
            <a:br>
              <a:rPr kumimoji="1" lang="en-US" altLang="ja-JP" dirty="0"/>
            </a:br>
            <a:r>
              <a:rPr kumimoji="1" lang="en-US" altLang="ja-JP" dirty="0"/>
              <a:t>           crow.cpp chicken.cpp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12497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lang="ja-JP" altLang="en-US" dirty="0"/>
              <a:t>実行結果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A4E4659-8DC1-4A6C-BB5E-5F24B8BB2784}"/>
              </a:ext>
            </a:extLst>
          </p:cNvPr>
          <p:cNvSpPr txBox="1"/>
          <p:nvPr/>
        </p:nvSpPr>
        <p:spPr>
          <a:xfrm>
            <a:off x="1272988" y="2244087"/>
            <a:ext cx="4240306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鳥が飛ぶ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カーカー</a:t>
            </a:r>
            <a:endParaRPr kumimoji="1" lang="en-US" altLang="ja-JP" sz="4800" dirty="0">
              <a:solidFill>
                <a:schemeClr val="bg1"/>
              </a:solidFill>
            </a:endParaRPr>
          </a:p>
          <a:p>
            <a:r>
              <a:rPr kumimoji="1" lang="ja-JP" altLang="en-US" sz="4800" dirty="0">
                <a:solidFill>
                  <a:schemeClr val="bg1"/>
                </a:solidFill>
              </a:rPr>
              <a:t>コケコッコー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632E8B8-5085-4F6D-9550-3C38240641C1}"/>
              </a:ext>
            </a:extLst>
          </p:cNvPr>
          <p:cNvSpPr txBox="1"/>
          <p:nvPr/>
        </p:nvSpPr>
        <p:spPr>
          <a:xfrm>
            <a:off x="5755342" y="2163405"/>
            <a:ext cx="6329082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FF0000"/>
                </a:solidFill>
              </a:rPr>
              <a:t>fly()</a:t>
            </a:r>
          </a:p>
          <a:p>
            <a:r>
              <a:rPr kumimoji="1" lang="en-US" altLang="ja-JP" sz="4800" dirty="0" err="1"/>
              <a:t>pCrow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</a:p>
          <a:p>
            <a:r>
              <a:rPr kumimoji="1" lang="en-US" altLang="ja-JP" sz="4800" dirty="0" err="1"/>
              <a:t>pChicken</a:t>
            </a:r>
            <a:r>
              <a:rPr kumimoji="1" lang="en-US" altLang="ja-JP" sz="4800" dirty="0"/>
              <a:t>-&gt;</a:t>
            </a:r>
            <a:r>
              <a:rPr kumimoji="1" lang="en-US" altLang="ja-JP" sz="4800" dirty="0">
                <a:solidFill>
                  <a:srgbClr val="00B0F0"/>
                </a:solidFill>
              </a:rPr>
              <a:t>sing()</a:t>
            </a:r>
            <a:endParaRPr kumimoji="1" lang="ja-JP" altLang="en-US" sz="4800" dirty="0">
              <a:solidFill>
                <a:srgbClr val="00B0F0"/>
              </a:solidFill>
            </a:endParaRPr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8CF1257B-AD93-4643-B2D5-6A95AADF7A3F}"/>
              </a:ext>
            </a:extLst>
          </p:cNvPr>
          <p:cNvSpPr/>
          <p:nvPr/>
        </p:nvSpPr>
        <p:spPr>
          <a:xfrm flipH="1">
            <a:off x="4043082" y="2420471"/>
            <a:ext cx="1712260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7501D165-97D6-4C1F-9540-DF97F360E3AE}"/>
              </a:ext>
            </a:extLst>
          </p:cNvPr>
          <p:cNvSpPr/>
          <p:nvPr/>
        </p:nvSpPr>
        <p:spPr>
          <a:xfrm flipH="1">
            <a:off x="4043078" y="3863789"/>
            <a:ext cx="1712263" cy="398885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4C9C5F76-C2D7-4786-A916-158478E4BD5E}"/>
              </a:ext>
            </a:extLst>
          </p:cNvPr>
          <p:cNvSpPr/>
          <p:nvPr/>
        </p:nvSpPr>
        <p:spPr>
          <a:xfrm flipH="1">
            <a:off x="4043079" y="3134114"/>
            <a:ext cx="1712261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D1CB806A-F14D-4F9F-A2AF-8245974F2BDB}"/>
              </a:ext>
            </a:extLst>
          </p:cNvPr>
          <p:cNvSpPr/>
          <p:nvPr/>
        </p:nvSpPr>
        <p:spPr>
          <a:xfrm flipH="1">
            <a:off x="4679577" y="4636209"/>
            <a:ext cx="1075764" cy="398885"/>
          </a:xfrm>
          <a:prstGeom prst="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0499F67-BA9A-498C-A652-A32F1FEE305D}"/>
              </a:ext>
            </a:extLst>
          </p:cNvPr>
          <p:cNvSpPr txBox="1"/>
          <p:nvPr/>
        </p:nvSpPr>
        <p:spPr>
          <a:xfrm>
            <a:off x="2904564" y="5621865"/>
            <a:ext cx="74094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00B0F0"/>
                </a:solidFill>
              </a:rPr>
              <a:t>sing()</a:t>
            </a:r>
            <a:r>
              <a:rPr kumimoji="1" lang="ja-JP" altLang="en-US" sz="3200" dirty="0"/>
              <a:t>はオーバーライドできているが、</a:t>
            </a:r>
            <a:endParaRPr kumimoji="1"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</a:rPr>
              <a:t>fly()</a:t>
            </a:r>
            <a:r>
              <a:rPr kumimoji="1" lang="ja-JP" altLang="en-US" sz="3200" dirty="0"/>
              <a:t>はオーバーライドできていない</a:t>
            </a:r>
          </a:p>
        </p:txBody>
      </p:sp>
    </p:spTree>
    <p:extLst>
      <p:ext uri="{BB962C8B-B14F-4D97-AF65-F5344CB8AC3E}">
        <p14:creationId xmlns:p14="http://schemas.microsoft.com/office/powerpoint/2010/main" val="1487002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ポリモーフィズム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virtual</a:t>
            </a:r>
            <a:r>
              <a:rPr kumimoji="1" lang="ja-JP" altLang="en-US" dirty="0"/>
              <a:t>修飾子</a:t>
            </a:r>
            <a:br>
              <a:rPr kumimoji="1" lang="en-US" altLang="ja-JP" dirty="0"/>
            </a:br>
            <a:endParaRPr lang="en-US" altLang="ja-JP" dirty="0"/>
          </a:p>
          <a:p>
            <a:pPr lvl="1"/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がオーバーライドできたのは</a:t>
            </a:r>
            <a:br>
              <a:rPr kumimoji="1" lang="en-US" altLang="ja-JP" sz="3600" dirty="0"/>
            </a:br>
            <a:r>
              <a:rPr kumimoji="1" lang="ja-JP" altLang="en-US" sz="3600" dirty="0"/>
              <a:t>親クラスの</a:t>
            </a:r>
            <a:r>
              <a:rPr kumimoji="1" lang="en-US" altLang="ja-JP" sz="3600" dirty="0"/>
              <a:t>Bird</a:t>
            </a:r>
            <a:r>
              <a:rPr kumimoji="1" lang="ja-JP" altLang="en-US" sz="3600" dirty="0"/>
              <a:t>クラスの</a:t>
            </a:r>
            <a:r>
              <a:rPr kumimoji="1" lang="en-US" altLang="ja-JP" sz="3600" dirty="0"/>
              <a:t>sing()</a:t>
            </a:r>
            <a:r>
              <a:rPr kumimoji="1" lang="ja-JP" altLang="en-US" sz="3600" dirty="0"/>
              <a:t>に</a:t>
            </a:r>
            <a:r>
              <a:rPr lang="en-US" altLang="ja-JP" sz="3600" b="1" dirty="0">
                <a:solidFill>
                  <a:srgbClr val="FF0000"/>
                </a:solidFill>
              </a:rPr>
              <a:t>virtual</a:t>
            </a:r>
            <a:r>
              <a:rPr lang="ja-JP" altLang="en-US" sz="3600" dirty="0"/>
              <a:t>が</a:t>
            </a:r>
            <a:br>
              <a:rPr lang="en-US" altLang="ja-JP" sz="3600" dirty="0"/>
            </a:br>
            <a:r>
              <a:rPr lang="ja-JP" altLang="en-US" sz="3600" dirty="0"/>
              <a:t>ついているから！</a:t>
            </a:r>
            <a:br>
              <a:rPr lang="en-US" altLang="ja-JP" sz="3600" dirty="0"/>
            </a:br>
            <a:endParaRPr lang="en-US" altLang="ja-JP" sz="3600" dirty="0"/>
          </a:p>
          <a:p>
            <a:pPr lvl="1"/>
            <a:r>
              <a:rPr kumimoji="1" lang="en-US" altLang="ja-JP" sz="3600" dirty="0"/>
              <a:t>virtual</a:t>
            </a:r>
            <a:r>
              <a:rPr lang="ja-JP" altLang="en-US" sz="3600" dirty="0" err="1"/>
              <a:t>がつ</a:t>
            </a:r>
            <a:r>
              <a:rPr lang="ja-JP" altLang="en-US" sz="3600" dirty="0"/>
              <a:t>いた関数は</a:t>
            </a:r>
            <a:r>
              <a:rPr lang="ja-JP" altLang="en-US" sz="3600" b="1" dirty="0">
                <a:solidFill>
                  <a:srgbClr val="00B050"/>
                </a:solidFill>
              </a:rPr>
              <a:t>仮想関数</a:t>
            </a:r>
            <a:r>
              <a:rPr lang="ja-JP" altLang="en-US" sz="3600" dirty="0"/>
              <a:t>となり子クラスの</a:t>
            </a:r>
            <a:br>
              <a:rPr lang="en-US" altLang="ja-JP" sz="3600" dirty="0"/>
            </a:br>
            <a:r>
              <a:rPr lang="ja-JP" altLang="en-US" sz="3600" dirty="0"/>
              <a:t>同名の関数の方が実行される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10080957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純粋仮想関数と抽象クラス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dirty="0"/>
              <a:t>教科書</a:t>
            </a:r>
            <a:r>
              <a:rPr lang="en-US" altLang="ja-JP" dirty="0"/>
              <a:t>P208~209 </a:t>
            </a:r>
            <a:r>
              <a:rPr lang="en-US" altLang="ja-JP" b="1" dirty="0"/>
              <a:t>Sample507</a:t>
            </a: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Sample507</a:t>
            </a:r>
            <a:r>
              <a:rPr lang="ja-JP" altLang="en-US" dirty="0"/>
              <a:t>フォルダを作成</a:t>
            </a:r>
            <a:br>
              <a:rPr lang="en-US" altLang="ja-JP"/>
            </a:br>
            <a:r>
              <a:rPr lang="en-US" altLang="ja-JP">
                <a:solidFill>
                  <a:srgbClr val="00B0F0"/>
                </a:solidFill>
              </a:rPr>
              <a:t>cd </a:t>
            </a:r>
            <a:r>
              <a:rPr lang="en-US" altLang="ja-JP" dirty="0">
                <a:solidFill>
                  <a:srgbClr val="00B0F0"/>
                </a:solidFill>
              </a:rPr>
              <a:t>..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Sample506 Sample507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Sample507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bird.h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bird.cpp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6448966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bird.h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#pragma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once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class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{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public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virtual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sing()</a:t>
            </a:r>
            <a:r>
              <a:rPr lang="en-US" altLang="ja-JP" sz="3200" b="1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0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fly();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};</a:t>
            </a:r>
            <a:endParaRPr kumimoji="1" lang="ja-JP" altLang="en-US" sz="4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525302" y="3817949"/>
            <a:ext cx="4942379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/>
              <a:t>sing() = 0</a:t>
            </a:r>
            <a:r>
              <a:rPr kumimoji="1" lang="ja-JP" altLang="en-US" sz="2800" b="1" dirty="0"/>
              <a:t>　</a:t>
            </a:r>
            <a:r>
              <a:rPr kumimoji="1" lang="ja-JP" altLang="en-US" sz="2800" dirty="0"/>
              <a:t>とすることで、</a:t>
            </a:r>
            <a:endParaRPr kumimoji="1" lang="en-US" altLang="ja-JP" sz="2800" dirty="0"/>
          </a:p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となる</a:t>
            </a:r>
            <a:endParaRPr kumimoji="1" lang="en-US" altLang="ja-JP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33EA0D-C73F-084D-D47D-7FFB652C5258}"/>
              </a:ext>
            </a:extLst>
          </p:cNvPr>
          <p:cNvSpPr txBox="1"/>
          <p:nvPr/>
        </p:nvSpPr>
        <p:spPr>
          <a:xfrm>
            <a:off x="6197916" y="5638887"/>
            <a:ext cx="576632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Bird</a:t>
            </a:r>
            <a:r>
              <a:rPr kumimoji="1" lang="ja-JP" altLang="en-US" sz="2800" dirty="0"/>
              <a:t>クラスは</a:t>
            </a:r>
            <a:r>
              <a:rPr kumimoji="1" lang="ja-JP" altLang="en-US" sz="2800" b="1" dirty="0">
                <a:solidFill>
                  <a:srgbClr val="0070C0"/>
                </a:solidFill>
              </a:rPr>
              <a:t>抽象クラス</a:t>
            </a:r>
            <a:r>
              <a:rPr kumimoji="1" lang="ja-JP" altLang="en-US" sz="2800" dirty="0"/>
              <a:t>と</a:t>
            </a:r>
            <a:endParaRPr kumimoji="1" lang="en-US" altLang="ja-JP" sz="2800" dirty="0"/>
          </a:p>
          <a:p>
            <a:r>
              <a:rPr kumimoji="1" lang="ja-JP" altLang="en-US" sz="2800" dirty="0"/>
              <a:t>なり、インスタンス化ができなくなる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40032656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bird.cpp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03187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solidFill>
                  <a:srgbClr val="808080"/>
                </a:solidFill>
                <a:latin typeface="+mj-lt"/>
                <a:ea typeface="ＭＳ ゴシック" panose="020B0609070205080204" pitchFamily="49" charset="-128"/>
              </a:rPr>
              <a:t>#include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32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bird.h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endParaRPr lang="ja-JP" altLang="en-US" sz="32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3200" strike="dblStrike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::sing() {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鳥が鳴く</a:t>
            </a:r>
            <a:r>
              <a:rPr lang="en-US" altLang="ja-JP" sz="3200" strike="dblStrike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strike="dblStrike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strike="dblStrike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  <a:p>
            <a:r>
              <a:rPr lang="en-US" altLang="ja-JP" sz="32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void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Bird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::fly() {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鳥が飛ぶ</a:t>
            </a:r>
            <a:r>
              <a:rPr lang="en-US" altLang="ja-JP" sz="32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ja-JP" altLang="en-US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32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32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  <a:endParaRPr kumimoji="1" lang="ja-JP" altLang="en-US" sz="6000" dirty="0">
              <a:latin typeface="+mj-lt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6197916" y="2363096"/>
            <a:ext cx="4783682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b="1" dirty="0">
                <a:solidFill>
                  <a:srgbClr val="FF0000"/>
                </a:solidFill>
              </a:rPr>
              <a:t>純粋仮想関数</a:t>
            </a:r>
            <a:r>
              <a:rPr kumimoji="1" lang="ja-JP" altLang="en-US" sz="2800" dirty="0"/>
              <a:t>となった関数の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定義は不要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526706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(Sample507)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  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{}, 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{};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pBird</a:t>
            </a:r>
            <a:r>
              <a:rPr lang="en-US" altLang="ja-JP" sz="2400" dirty="0">
                <a:solidFill>
                  <a:srgbClr val="FF0000"/>
                </a:solidFill>
                <a:latin typeface="+mj-lt"/>
                <a:ea typeface="ＭＳ ゴシック" panose="020B0609070205080204" pitchFamily="49" charset="-128"/>
              </a:rPr>
              <a:t> = new Bird();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-&gt;fly();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-&gt;sing();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pCrow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  delete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pChicken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endParaRPr kumimoji="1" lang="ja-JP" altLang="en-US" sz="7200" dirty="0">
              <a:latin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8CDAF3-C1EB-9C4D-0857-C709FB8C9593}"/>
              </a:ext>
            </a:extLst>
          </p:cNvPr>
          <p:cNvSpPr txBox="1"/>
          <p:nvPr/>
        </p:nvSpPr>
        <p:spPr>
          <a:xfrm>
            <a:off x="6460312" y="3762088"/>
            <a:ext cx="2831224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コンパイルエラー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6ECEF79-F89A-D713-6513-87B6944982BD}"/>
              </a:ext>
            </a:extLst>
          </p:cNvPr>
          <p:cNvSpPr/>
          <p:nvPr/>
        </p:nvSpPr>
        <p:spPr>
          <a:xfrm>
            <a:off x="5145932" y="3842425"/>
            <a:ext cx="1050587" cy="3696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914B94D-085E-3B48-8D84-9751A92E1DC9}"/>
              </a:ext>
            </a:extLst>
          </p:cNvPr>
          <p:cNvSpPr txBox="1"/>
          <p:nvPr/>
        </p:nvSpPr>
        <p:spPr>
          <a:xfrm>
            <a:off x="6460312" y="4621450"/>
            <a:ext cx="5133136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抽象クラスのインスタンスを</a:t>
            </a:r>
            <a:endParaRPr kumimoji="1" lang="en-US" altLang="ja-JP" sz="3200" dirty="0">
              <a:solidFill>
                <a:srgbClr val="00B050"/>
              </a:solidFill>
            </a:endParaRPr>
          </a:p>
          <a:p>
            <a:r>
              <a:rPr kumimoji="1" lang="ja-JP" altLang="en-US" sz="3200" dirty="0">
                <a:solidFill>
                  <a:srgbClr val="00B050"/>
                </a:solidFill>
              </a:rPr>
              <a:t>生成することはできない！</a:t>
            </a:r>
            <a:endParaRPr kumimoji="1" lang="en-US" altLang="ja-JP" sz="32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3642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r>
              <a:rPr lang="ja-JP" altLang="en-US" b="1" dirty="0">
                <a:solidFill>
                  <a:srgbClr val="FF0000"/>
                </a:solidFill>
              </a:rPr>
              <a:t>親クラスのデストラクタに</a:t>
            </a:r>
            <a:r>
              <a:rPr lang="en-US" altLang="ja-JP" b="1" dirty="0">
                <a:solidFill>
                  <a:srgbClr val="FF0000"/>
                </a:solidFill>
              </a:rPr>
              <a:t>virtual</a:t>
            </a:r>
            <a:r>
              <a:rPr lang="ja-JP" altLang="en-US" dirty="0"/>
              <a:t>を付けると</a:t>
            </a:r>
            <a:r>
              <a:rPr lang="en-US" altLang="ja-JP" dirty="0"/>
              <a:t>…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u="sng" dirty="0"/>
              <a:t>子クラスのデストラクタ実行後に</a:t>
            </a:r>
            <a:br>
              <a:rPr lang="en-US" altLang="ja-JP" u="sng" dirty="0"/>
            </a:br>
            <a:r>
              <a:rPr lang="ja-JP" altLang="en-US" u="sng" dirty="0"/>
              <a:t>親クラスのデストラクタが実行される</a:t>
            </a:r>
            <a:r>
              <a:rPr lang="ja-JP" altLang="en-US" dirty="0"/>
              <a:t>ようになる！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子クラスのデストラクタで終了時処理に処理漏れ</a:t>
            </a:r>
            <a:br>
              <a:rPr lang="en-US" altLang="ja-JP" dirty="0"/>
            </a:br>
            <a:r>
              <a:rPr lang="ja-JP" altLang="en-US" dirty="0"/>
              <a:t>があった際、親クラスのデストラクタでカバーが</a:t>
            </a:r>
            <a:br>
              <a:rPr lang="en-US" altLang="ja-JP" dirty="0"/>
            </a:br>
            <a:r>
              <a:rPr lang="ja-JP" altLang="en-US" dirty="0"/>
              <a:t>できる利点がある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87165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仮想デストラクタ</a:t>
            </a:r>
            <a:br>
              <a:rPr lang="en-US" altLang="ja-JP" sz="1800" b="1" u="sng" dirty="0"/>
            </a:br>
            <a:br>
              <a:rPr lang="en-US" altLang="ja-JP" sz="1800" dirty="0"/>
            </a:br>
            <a:endParaRPr lang="en-US" altLang="ja-JP" sz="32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0734A8B-0AD2-89E2-3B7E-04712368DD9E}"/>
              </a:ext>
            </a:extLst>
          </p:cNvPr>
          <p:cNvSpPr/>
          <p:nvPr/>
        </p:nvSpPr>
        <p:spPr>
          <a:xfrm>
            <a:off x="1099226" y="2429270"/>
            <a:ext cx="3463047" cy="16342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Father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Father()</a:t>
            </a:r>
          </a:p>
          <a:p>
            <a:pPr algn="ctr"/>
            <a:r>
              <a:rPr kumimoji="1" lang="en-US" altLang="ja-JP" sz="2400" dirty="0"/>
              <a:t>~Father()</a:t>
            </a:r>
            <a:endParaRPr kumimoji="1" lang="ja-JP" altLang="en-US" sz="24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649CC07-B8BD-5EF9-FD7B-DF0D1FACC156}"/>
              </a:ext>
            </a:extLst>
          </p:cNvPr>
          <p:cNvSpPr/>
          <p:nvPr/>
        </p:nvSpPr>
        <p:spPr>
          <a:xfrm>
            <a:off x="1099226" y="4664838"/>
            <a:ext cx="3463047" cy="1634247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Mother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Mother()</a:t>
            </a:r>
          </a:p>
          <a:p>
            <a:pPr algn="ctr"/>
            <a:r>
              <a:rPr kumimoji="1" lang="en-US" altLang="ja-JP" sz="2400" b="1" dirty="0">
                <a:solidFill>
                  <a:srgbClr val="FFFF00"/>
                </a:solidFill>
              </a:rPr>
              <a:t>virtual</a:t>
            </a:r>
            <a:r>
              <a:rPr kumimoji="1" lang="en-US" altLang="ja-JP" sz="2400" dirty="0"/>
              <a:t> ~Mother()</a:t>
            </a:r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6C86AB2-BB3B-03D0-179D-73AD4E2D8779}"/>
              </a:ext>
            </a:extLst>
          </p:cNvPr>
          <p:cNvSpPr/>
          <p:nvPr/>
        </p:nvSpPr>
        <p:spPr>
          <a:xfrm>
            <a:off x="5428034" y="2429269"/>
            <a:ext cx="3210128" cy="1634247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Son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Son()</a:t>
            </a:r>
          </a:p>
          <a:p>
            <a:pPr algn="ctr"/>
            <a:r>
              <a:rPr kumimoji="1" lang="en-US" altLang="ja-JP" sz="2400" dirty="0"/>
              <a:t>~Son()</a:t>
            </a:r>
            <a:endParaRPr kumimoji="1" lang="ja-JP" altLang="en-US" sz="2400" dirty="0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723C94A7-11C1-623D-673C-2202C44C2299}"/>
              </a:ext>
            </a:extLst>
          </p:cNvPr>
          <p:cNvSpPr/>
          <p:nvPr/>
        </p:nvSpPr>
        <p:spPr>
          <a:xfrm>
            <a:off x="5414253" y="4664837"/>
            <a:ext cx="3210128" cy="1634247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/>
              <a:t>Daughter</a:t>
            </a:r>
            <a:r>
              <a:rPr kumimoji="1" lang="ja-JP" altLang="en-US" sz="2400" dirty="0"/>
              <a:t>クラス</a:t>
            </a:r>
            <a:endParaRPr kumimoji="1" lang="en-US" altLang="ja-JP" sz="1600" dirty="0"/>
          </a:p>
          <a:p>
            <a:pPr algn="ctr"/>
            <a:br>
              <a:rPr kumimoji="1" lang="en-US" altLang="ja-JP" sz="1600" dirty="0"/>
            </a:br>
            <a:r>
              <a:rPr kumimoji="1" lang="en-US" altLang="ja-JP" sz="2400" dirty="0"/>
              <a:t>Daughter()</a:t>
            </a:r>
          </a:p>
          <a:p>
            <a:pPr algn="ctr"/>
            <a:r>
              <a:rPr kumimoji="1" lang="en-US" altLang="ja-JP" sz="2400" dirty="0"/>
              <a:t>~Daughter ()</a:t>
            </a:r>
            <a:endParaRPr kumimoji="1" lang="ja-JP" altLang="en-US" sz="2400" dirty="0"/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B3A87FD9-82C0-56A1-E9C4-C219816BBB21}"/>
              </a:ext>
            </a:extLst>
          </p:cNvPr>
          <p:cNvSpPr/>
          <p:nvPr/>
        </p:nvSpPr>
        <p:spPr>
          <a:xfrm>
            <a:off x="4656712" y="3025301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3B7FE7A-023A-D843-7A35-567FAFA77064}"/>
              </a:ext>
            </a:extLst>
          </p:cNvPr>
          <p:cNvSpPr txBox="1"/>
          <p:nvPr/>
        </p:nvSpPr>
        <p:spPr>
          <a:xfrm>
            <a:off x="4656712" y="265596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C46FA960-5266-2E51-66CE-383049A32AE9}"/>
              </a:ext>
            </a:extLst>
          </p:cNvPr>
          <p:cNvSpPr/>
          <p:nvPr/>
        </p:nvSpPr>
        <p:spPr>
          <a:xfrm>
            <a:off x="4667908" y="5204723"/>
            <a:ext cx="676883" cy="55447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73E775D-1004-0E51-3724-7E9D5883FF86}"/>
              </a:ext>
            </a:extLst>
          </p:cNvPr>
          <p:cNvSpPr txBox="1"/>
          <p:nvPr/>
        </p:nvSpPr>
        <p:spPr>
          <a:xfrm>
            <a:off x="4667908" y="4835391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継承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3074F2-28F0-595B-36C5-687C5BAF59C6}"/>
              </a:ext>
            </a:extLst>
          </p:cNvPr>
          <p:cNvSpPr txBox="1"/>
          <p:nvPr/>
        </p:nvSpPr>
        <p:spPr>
          <a:xfrm>
            <a:off x="9286945" y="2212391"/>
            <a:ext cx="24865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インスタンス消去時</a:t>
            </a:r>
            <a:r>
              <a:rPr kumimoji="1" lang="en-US" altLang="ja-JP" sz="2000" dirty="0"/>
              <a:t>…</a:t>
            </a:r>
            <a:endParaRPr kumimoji="1" lang="ja-JP" altLang="en-US" sz="20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8F75C8A-412D-838B-54A7-B2BC66156F90}"/>
              </a:ext>
            </a:extLst>
          </p:cNvPr>
          <p:cNvSpPr txBox="1"/>
          <p:nvPr/>
        </p:nvSpPr>
        <p:spPr>
          <a:xfrm>
            <a:off x="9286945" y="2840635"/>
            <a:ext cx="22333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~Son()</a:t>
            </a:r>
            <a:r>
              <a:rPr kumimoji="1" lang="ja-JP" altLang="en-US" sz="2800" dirty="0"/>
              <a:t>のみ</a:t>
            </a:r>
            <a:endParaRPr kumimoji="1" lang="en-US" altLang="ja-JP" sz="2800" dirty="0"/>
          </a:p>
          <a:p>
            <a:r>
              <a:rPr kumimoji="1" lang="ja-JP" altLang="en-US" sz="2800" dirty="0"/>
              <a:t>　実行される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B7AD631-01F8-B329-5EA1-1A4238214499}"/>
              </a:ext>
            </a:extLst>
          </p:cNvPr>
          <p:cNvSpPr txBox="1"/>
          <p:nvPr/>
        </p:nvSpPr>
        <p:spPr>
          <a:xfrm>
            <a:off x="9286945" y="4631962"/>
            <a:ext cx="263565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~Daughter()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のあとに</a:t>
            </a:r>
            <a:endParaRPr kumimoji="1" lang="en-US" altLang="ja-JP" sz="2800" dirty="0"/>
          </a:p>
          <a:p>
            <a:r>
              <a:rPr kumimoji="1" lang="en-US" altLang="ja-JP" sz="2800" dirty="0"/>
              <a:t>~Mother()</a:t>
            </a:r>
            <a:br>
              <a:rPr kumimoji="1" lang="en-US" altLang="ja-JP" sz="2800" dirty="0"/>
            </a:br>
            <a:r>
              <a:rPr kumimoji="1" lang="ja-JP" altLang="en-US" sz="2800" dirty="0"/>
              <a:t>　が実行される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BC14395-BB2F-1371-2992-4D54C5AF3549}"/>
              </a:ext>
            </a:extLst>
          </p:cNvPr>
          <p:cNvCxnSpPr/>
          <p:nvPr/>
        </p:nvCxnSpPr>
        <p:spPr>
          <a:xfrm>
            <a:off x="661481" y="4270441"/>
            <a:ext cx="1131326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矢印: 下 16">
            <a:extLst>
              <a:ext uri="{FF2B5EF4-FFF2-40B4-BE49-F238E27FC236}">
                <a16:creationId xmlns:a16="http://schemas.microsoft.com/office/drawing/2014/main" id="{BD051ACD-1EE9-CEEB-181A-198D38D8DAB1}"/>
              </a:ext>
            </a:extLst>
          </p:cNvPr>
          <p:cNvSpPr/>
          <p:nvPr/>
        </p:nvSpPr>
        <p:spPr>
          <a:xfrm flipV="1">
            <a:off x="1653702" y="6322640"/>
            <a:ext cx="291830" cy="340468"/>
          </a:xfrm>
          <a:prstGeom prst="downArrow">
            <a:avLst>
              <a:gd name="adj1" fmla="val 30000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052B489-079E-09AA-4955-C08F730D2868}"/>
              </a:ext>
            </a:extLst>
          </p:cNvPr>
          <p:cNvSpPr txBox="1"/>
          <p:nvPr/>
        </p:nvSpPr>
        <p:spPr>
          <a:xfrm>
            <a:off x="1004787" y="2002162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C539543-CF08-4363-9F30-0B9DD1EEEC82}"/>
              </a:ext>
            </a:extLst>
          </p:cNvPr>
          <p:cNvSpPr txBox="1"/>
          <p:nvPr/>
        </p:nvSpPr>
        <p:spPr>
          <a:xfrm>
            <a:off x="1004787" y="4255658"/>
            <a:ext cx="57615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親クラス　　　　　　　　　　　　　　　　子クラス</a:t>
            </a:r>
          </a:p>
        </p:txBody>
      </p:sp>
    </p:spTree>
    <p:extLst>
      <p:ext uri="{BB962C8B-B14F-4D97-AF65-F5344CB8AC3E}">
        <p14:creationId xmlns:p14="http://schemas.microsoft.com/office/powerpoint/2010/main" val="12836465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sz="4400" b="1" u="sng" dirty="0"/>
              <a:t>テンプレート</a:t>
            </a:r>
            <a:br>
              <a:rPr lang="en-US" altLang="ja-JP" b="1" u="sng" dirty="0"/>
            </a:br>
            <a:br>
              <a:rPr lang="en-US" altLang="ja-JP" sz="1800" dirty="0"/>
            </a:br>
            <a:r>
              <a:rPr lang="ja-JP" altLang="en-US" dirty="0"/>
              <a:t>メンバ関数のオーバーロード（多重定義）を行う</a:t>
            </a:r>
            <a:br>
              <a:rPr lang="en-US" altLang="ja-JP" dirty="0"/>
            </a:br>
            <a:r>
              <a:rPr lang="ja-JP" altLang="en-US" dirty="0"/>
              <a:t>ときに引数の数は同じだが、引数の型が異なる</a:t>
            </a:r>
            <a:br>
              <a:rPr lang="en-US" altLang="ja-JP" dirty="0"/>
            </a:br>
            <a:r>
              <a:rPr lang="ja-JP" altLang="en-US" dirty="0"/>
              <a:t>と、似たような記述を何回もしないといけない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D7D604-E293-095C-3CE4-9C5587FC1A86}"/>
              </a:ext>
            </a:extLst>
          </p:cNvPr>
          <p:cNvSpPr txBox="1"/>
          <p:nvPr/>
        </p:nvSpPr>
        <p:spPr>
          <a:xfrm>
            <a:off x="1003804" y="3769679"/>
            <a:ext cx="6699324" cy="286232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rgbClr val="00B0F0"/>
                </a:solidFill>
              </a:rPr>
              <a:t>double</a:t>
            </a:r>
            <a:r>
              <a:rPr kumimoji="1" lang="en-US" altLang="ja-JP" sz="2000" dirty="0"/>
              <a:t> Calc::add(</a:t>
            </a:r>
            <a:r>
              <a:rPr kumimoji="1" lang="en-US" altLang="ja-JP" sz="2000" dirty="0">
                <a:solidFill>
                  <a:srgbClr val="00B0F0"/>
                </a:solidFill>
              </a:rPr>
              <a:t>double </a:t>
            </a:r>
            <a:r>
              <a:rPr kumimoji="1" lang="en-US" altLang="ja-JP" sz="2000" dirty="0" err="1"/>
              <a:t>a,</a:t>
            </a:r>
            <a:r>
              <a:rPr kumimoji="1" lang="en-US" altLang="ja-JP" sz="2000" dirty="0" err="1">
                <a:solidFill>
                  <a:srgbClr val="00B0F0"/>
                </a:solidFill>
              </a:rPr>
              <a:t>double</a:t>
            </a:r>
            <a:r>
              <a:rPr kumimoji="1" lang="en-US" altLang="ja-JP" sz="2000" dirty="0">
                <a:solidFill>
                  <a:srgbClr val="00B0F0"/>
                </a:solidFill>
              </a:rPr>
              <a:t> </a:t>
            </a:r>
            <a:r>
              <a:rPr kumimoji="1" lang="en-US" altLang="ja-JP" sz="2000" dirty="0"/>
              <a:t>b)</a:t>
            </a:r>
            <a:r>
              <a:rPr kumimoji="1" lang="en-US" altLang="ja-JP" sz="2000" dirty="0">
                <a:solidFill>
                  <a:srgbClr val="00B0F0"/>
                </a:solidFill>
              </a:rPr>
              <a:t> </a:t>
            </a:r>
            <a:r>
              <a:rPr kumimoji="1" lang="en-US" altLang="ja-JP" sz="2000" dirty="0"/>
              <a:t>{</a:t>
            </a:r>
          </a:p>
          <a:p>
            <a:r>
              <a:rPr kumimoji="1" lang="en-US" altLang="ja-JP" sz="2000" dirty="0"/>
              <a:t>	return a + b;</a:t>
            </a:r>
          </a:p>
          <a:p>
            <a:r>
              <a:rPr kumimoji="1" lang="en-US" altLang="ja-JP" sz="2000" dirty="0"/>
              <a:t>}</a:t>
            </a:r>
          </a:p>
          <a:p>
            <a:r>
              <a:rPr kumimoji="1" lang="en-US" altLang="ja-JP" sz="2000" b="1" dirty="0">
                <a:solidFill>
                  <a:srgbClr val="FF0000"/>
                </a:solidFill>
              </a:rPr>
              <a:t>int</a:t>
            </a:r>
            <a:r>
              <a:rPr kumimoji="1" lang="en-US" altLang="ja-JP" sz="2000" dirty="0"/>
              <a:t> Calc::add(</a:t>
            </a:r>
            <a:r>
              <a:rPr kumimoji="1" lang="en-US" altLang="ja-JP" sz="2000" dirty="0">
                <a:solidFill>
                  <a:srgbClr val="FF0000"/>
                </a:solidFill>
              </a:rPr>
              <a:t>int </a:t>
            </a:r>
            <a:r>
              <a:rPr kumimoji="1" lang="en-US" altLang="ja-JP" sz="2000" dirty="0"/>
              <a:t>a,</a:t>
            </a:r>
            <a:r>
              <a:rPr kumimoji="1" lang="en-US" altLang="ja-JP" sz="2000" dirty="0">
                <a:solidFill>
                  <a:srgbClr val="FF0000"/>
                </a:solidFill>
              </a:rPr>
              <a:t> int </a:t>
            </a:r>
            <a:r>
              <a:rPr kumimoji="1" lang="en-US" altLang="ja-JP" sz="2000" dirty="0"/>
              <a:t>b)</a:t>
            </a:r>
            <a:r>
              <a:rPr kumimoji="1" lang="en-US" altLang="ja-JP" sz="2000" dirty="0">
                <a:solidFill>
                  <a:srgbClr val="FF0000"/>
                </a:solidFill>
              </a:rPr>
              <a:t> </a:t>
            </a:r>
            <a:r>
              <a:rPr kumimoji="1" lang="en-US" altLang="ja-JP" sz="2000" dirty="0"/>
              <a:t>{</a:t>
            </a:r>
          </a:p>
          <a:p>
            <a:r>
              <a:rPr kumimoji="1" lang="en-US" altLang="ja-JP" sz="2000" dirty="0"/>
              <a:t>	return a + b;</a:t>
            </a:r>
          </a:p>
          <a:p>
            <a:r>
              <a:rPr kumimoji="1" lang="en-US" altLang="ja-JP" sz="2000" dirty="0"/>
              <a:t>}</a:t>
            </a:r>
            <a:br>
              <a:rPr kumimoji="1" lang="en-US" altLang="ja-JP" sz="2000" dirty="0"/>
            </a:br>
            <a:r>
              <a:rPr kumimoji="1" lang="en-US" altLang="ja-JP" sz="2000" b="1" dirty="0">
                <a:solidFill>
                  <a:srgbClr val="00B050"/>
                </a:solidFill>
              </a:rPr>
              <a:t>string</a:t>
            </a:r>
            <a:r>
              <a:rPr kumimoji="1" lang="en-US" altLang="ja-JP" sz="2000" dirty="0"/>
              <a:t> Calc::add(</a:t>
            </a:r>
            <a:r>
              <a:rPr kumimoji="1" lang="en-US" altLang="ja-JP" sz="2000" dirty="0">
                <a:solidFill>
                  <a:srgbClr val="00B050"/>
                </a:solidFill>
              </a:rPr>
              <a:t>string </a:t>
            </a:r>
            <a:r>
              <a:rPr kumimoji="1" lang="en-US" altLang="ja-JP" sz="2000" dirty="0"/>
              <a:t>a,</a:t>
            </a:r>
            <a:r>
              <a:rPr kumimoji="1" lang="en-US" altLang="ja-JP" sz="2000" dirty="0">
                <a:solidFill>
                  <a:srgbClr val="00B050"/>
                </a:solidFill>
              </a:rPr>
              <a:t> string </a:t>
            </a:r>
            <a:r>
              <a:rPr kumimoji="1" lang="en-US" altLang="ja-JP" sz="2000" dirty="0"/>
              <a:t>b) {</a:t>
            </a:r>
          </a:p>
          <a:p>
            <a:r>
              <a:rPr kumimoji="1" lang="en-US" altLang="ja-JP" sz="2000" dirty="0"/>
              <a:t>  return a + b;</a:t>
            </a:r>
          </a:p>
          <a:p>
            <a:r>
              <a:rPr kumimoji="1" lang="en-US" altLang="ja-JP" sz="2000" dirty="0"/>
              <a:t>}</a:t>
            </a:r>
            <a:endParaRPr kumimoji="1" lang="ja-JP" altLang="en-US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57DA12E-3F50-9D67-8DC8-05794E67A480}"/>
              </a:ext>
            </a:extLst>
          </p:cNvPr>
          <p:cNvSpPr txBox="1"/>
          <p:nvPr/>
        </p:nvSpPr>
        <p:spPr>
          <a:xfrm>
            <a:off x="7786254" y="5666509"/>
            <a:ext cx="35974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型名が異なるだけで</a:t>
            </a:r>
            <a:endParaRPr kumimoji="1" lang="en-US" altLang="ja-JP" sz="2800" dirty="0"/>
          </a:p>
          <a:p>
            <a:r>
              <a:rPr kumimoji="1" lang="ja-JP" altLang="en-US" sz="2800" dirty="0"/>
              <a:t>処理内容はほぼ同じ</a:t>
            </a:r>
            <a:r>
              <a:rPr kumimoji="1" lang="en-US" altLang="ja-JP" sz="2800" dirty="0"/>
              <a:t>…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292437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sz="4400" b="1" u="sng" dirty="0"/>
              <a:t>テンプレート</a:t>
            </a:r>
            <a:br>
              <a:rPr lang="en-US" altLang="ja-JP" b="1" u="sng" dirty="0"/>
            </a:br>
            <a:br>
              <a:rPr lang="en-US" altLang="ja-JP" sz="1800" dirty="0"/>
            </a:br>
            <a:r>
              <a:rPr lang="ja-JP" altLang="en-US" dirty="0"/>
              <a:t>メンバ型名のところをテンプレート機能を使って、別の文字に置き換えて関数を定義することで</a:t>
            </a:r>
            <a:br>
              <a:rPr lang="en-US" altLang="ja-JP" dirty="0"/>
            </a:br>
            <a:r>
              <a:rPr lang="ja-JP" altLang="en-US" dirty="0"/>
              <a:t>ひとつにまとめることが可能な仕組み</a:t>
            </a:r>
            <a:br>
              <a:rPr lang="en-US" altLang="ja-JP" dirty="0"/>
            </a:b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3D7D604-E293-095C-3CE4-9C5587FC1A86}"/>
              </a:ext>
            </a:extLst>
          </p:cNvPr>
          <p:cNvSpPr txBox="1"/>
          <p:nvPr/>
        </p:nvSpPr>
        <p:spPr>
          <a:xfrm>
            <a:off x="366494" y="3922079"/>
            <a:ext cx="5009069" cy="23391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rgbClr val="00B0F0"/>
                </a:solidFill>
              </a:rPr>
              <a:t>double</a:t>
            </a:r>
            <a:r>
              <a:rPr kumimoji="1" lang="en-US" altLang="ja-JP" sz="1600" dirty="0"/>
              <a:t> Calc::add(</a:t>
            </a:r>
            <a:r>
              <a:rPr kumimoji="1" lang="en-US" altLang="ja-JP" sz="1600" dirty="0">
                <a:solidFill>
                  <a:srgbClr val="00B0F0"/>
                </a:solidFill>
              </a:rPr>
              <a:t>double </a:t>
            </a:r>
            <a:r>
              <a:rPr kumimoji="1" lang="en-US" altLang="ja-JP" sz="1600" dirty="0" err="1"/>
              <a:t>a,</a:t>
            </a:r>
            <a:r>
              <a:rPr kumimoji="1" lang="en-US" altLang="ja-JP" sz="1600" dirty="0" err="1">
                <a:solidFill>
                  <a:srgbClr val="00B0F0"/>
                </a:solidFill>
              </a:rPr>
              <a:t>double</a:t>
            </a:r>
            <a:r>
              <a:rPr kumimoji="1" lang="en-US" altLang="ja-JP" sz="1600" dirty="0">
                <a:solidFill>
                  <a:srgbClr val="00B0F0"/>
                </a:solidFill>
              </a:rPr>
              <a:t> </a:t>
            </a:r>
            <a:r>
              <a:rPr kumimoji="1" lang="en-US" altLang="ja-JP" sz="1600" dirty="0"/>
              <a:t>b)</a:t>
            </a:r>
            <a:r>
              <a:rPr kumimoji="1" lang="en-US" altLang="ja-JP" sz="1600" dirty="0">
                <a:solidFill>
                  <a:srgbClr val="00B0F0"/>
                </a:solidFill>
              </a:rPr>
              <a:t> </a:t>
            </a:r>
            <a:r>
              <a:rPr kumimoji="1" lang="en-US" altLang="ja-JP" sz="1600" dirty="0"/>
              <a:t>{</a:t>
            </a:r>
          </a:p>
          <a:p>
            <a:r>
              <a:rPr kumimoji="1" lang="en-US" altLang="ja-JP" sz="1600" dirty="0"/>
              <a:t>	return a + b;</a:t>
            </a:r>
          </a:p>
          <a:p>
            <a:r>
              <a:rPr kumimoji="1" lang="en-US" altLang="ja-JP" sz="1600" dirty="0"/>
              <a:t>}</a:t>
            </a:r>
          </a:p>
          <a:p>
            <a:r>
              <a:rPr kumimoji="1" lang="en-US" altLang="ja-JP" sz="1600" b="1" dirty="0">
                <a:solidFill>
                  <a:srgbClr val="FF0000"/>
                </a:solidFill>
              </a:rPr>
              <a:t>int</a:t>
            </a:r>
            <a:r>
              <a:rPr kumimoji="1" lang="en-US" altLang="ja-JP" sz="1600" dirty="0"/>
              <a:t> Calc::add(</a:t>
            </a:r>
            <a:r>
              <a:rPr kumimoji="1" lang="en-US" altLang="ja-JP" sz="1600" dirty="0">
                <a:solidFill>
                  <a:srgbClr val="FF0000"/>
                </a:solidFill>
              </a:rPr>
              <a:t>int </a:t>
            </a:r>
            <a:r>
              <a:rPr kumimoji="1" lang="en-US" altLang="ja-JP" sz="1600" dirty="0"/>
              <a:t>a,</a:t>
            </a:r>
            <a:r>
              <a:rPr kumimoji="1" lang="en-US" altLang="ja-JP" sz="1600" dirty="0">
                <a:solidFill>
                  <a:srgbClr val="FF0000"/>
                </a:solidFill>
              </a:rPr>
              <a:t> int </a:t>
            </a:r>
            <a:r>
              <a:rPr kumimoji="1" lang="en-US" altLang="ja-JP" sz="1600" dirty="0"/>
              <a:t>b)</a:t>
            </a:r>
            <a:r>
              <a:rPr kumimoji="1" lang="en-US" altLang="ja-JP" sz="1600" dirty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/>
              <a:t>{</a:t>
            </a:r>
          </a:p>
          <a:p>
            <a:r>
              <a:rPr kumimoji="1" lang="en-US" altLang="ja-JP" sz="1600" dirty="0"/>
              <a:t>	return a + b;</a:t>
            </a:r>
          </a:p>
          <a:p>
            <a:r>
              <a:rPr kumimoji="1" lang="en-US" altLang="ja-JP" sz="1600" dirty="0"/>
              <a:t>}</a:t>
            </a:r>
            <a:br>
              <a:rPr kumimoji="1" lang="en-US" altLang="ja-JP" sz="1600" dirty="0"/>
            </a:br>
            <a:r>
              <a:rPr kumimoji="1" lang="en-US" altLang="ja-JP" sz="1600" b="1" dirty="0">
                <a:solidFill>
                  <a:srgbClr val="00B050"/>
                </a:solidFill>
              </a:rPr>
              <a:t>string</a:t>
            </a:r>
            <a:r>
              <a:rPr kumimoji="1" lang="en-US" altLang="ja-JP" sz="1600" dirty="0"/>
              <a:t> Calc::add(</a:t>
            </a:r>
            <a:r>
              <a:rPr kumimoji="1" lang="en-US" altLang="ja-JP" sz="1600" dirty="0">
                <a:solidFill>
                  <a:srgbClr val="00B050"/>
                </a:solidFill>
              </a:rPr>
              <a:t>string </a:t>
            </a:r>
            <a:r>
              <a:rPr kumimoji="1" lang="en-US" altLang="ja-JP" sz="1600" dirty="0"/>
              <a:t>a,</a:t>
            </a:r>
            <a:r>
              <a:rPr kumimoji="1" lang="en-US" altLang="ja-JP" sz="1600" dirty="0">
                <a:solidFill>
                  <a:srgbClr val="00B050"/>
                </a:solidFill>
              </a:rPr>
              <a:t> string </a:t>
            </a:r>
            <a:r>
              <a:rPr kumimoji="1" lang="en-US" altLang="ja-JP" sz="1600" dirty="0"/>
              <a:t>b) {</a:t>
            </a:r>
          </a:p>
          <a:p>
            <a:r>
              <a:rPr kumimoji="1" lang="en-US" altLang="ja-JP" sz="1600" dirty="0"/>
              <a:t>  return a + b;</a:t>
            </a:r>
          </a:p>
          <a:p>
            <a:r>
              <a:rPr kumimoji="1" lang="en-US" altLang="ja-JP" sz="1600" dirty="0"/>
              <a:t>}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4C36944-7C12-A9B5-143B-DD53B781E29C}"/>
              </a:ext>
            </a:extLst>
          </p:cNvPr>
          <p:cNvSpPr txBox="1"/>
          <p:nvPr/>
        </p:nvSpPr>
        <p:spPr>
          <a:xfrm>
            <a:off x="5811329" y="4143752"/>
            <a:ext cx="6228271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3200" dirty="0">
                <a:solidFill>
                  <a:srgbClr val="00B050"/>
                </a:solidFill>
              </a:rPr>
              <a:t>template &lt;</a:t>
            </a:r>
            <a:r>
              <a:rPr kumimoji="1" lang="en-US" altLang="ja-JP" sz="3200" dirty="0" err="1">
                <a:solidFill>
                  <a:srgbClr val="00B050"/>
                </a:solidFill>
              </a:rPr>
              <a:t>typename</a:t>
            </a:r>
            <a:r>
              <a:rPr kumimoji="1" lang="en-US" altLang="ja-JP" sz="3200" dirty="0"/>
              <a:t> </a:t>
            </a:r>
            <a:r>
              <a:rPr kumimoji="1" lang="en-US" altLang="ja-JP" sz="3200" dirty="0">
                <a:solidFill>
                  <a:srgbClr val="FF0000"/>
                </a:solidFill>
              </a:rPr>
              <a:t>T</a:t>
            </a:r>
            <a:r>
              <a:rPr kumimoji="1" lang="en-US" altLang="ja-JP" sz="3200" dirty="0">
                <a:solidFill>
                  <a:srgbClr val="00B050"/>
                </a:solidFill>
              </a:rPr>
              <a:t>&gt;</a:t>
            </a:r>
          </a:p>
          <a:p>
            <a:r>
              <a:rPr kumimoji="1" lang="en-US" altLang="ja-JP" sz="3200" b="1" dirty="0">
                <a:solidFill>
                  <a:srgbClr val="FF0000"/>
                </a:solidFill>
              </a:rPr>
              <a:t>T</a:t>
            </a:r>
            <a:r>
              <a:rPr kumimoji="1" lang="en-US" altLang="ja-JP" sz="3200" dirty="0"/>
              <a:t> Calc::add(</a:t>
            </a:r>
            <a:r>
              <a:rPr kumimoji="1" lang="en-US" altLang="ja-JP" sz="3200" dirty="0">
                <a:solidFill>
                  <a:srgbClr val="FF0000"/>
                </a:solidFill>
              </a:rPr>
              <a:t>T </a:t>
            </a:r>
            <a:r>
              <a:rPr kumimoji="1" lang="en-US" altLang="ja-JP" sz="3200" dirty="0"/>
              <a:t>a,</a:t>
            </a:r>
            <a:r>
              <a:rPr kumimoji="1" lang="en-US" altLang="ja-JP" sz="3200" dirty="0">
                <a:solidFill>
                  <a:srgbClr val="FF0000"/>
                </a:solidFill>
              </a:rPr>
              <a:t> T </a:t>
            </a:r>
            <a:r>
              <a:rPr kumimoji="1" lang="en-US" altLang="ja-JP" sz="3200" dirty="0"/>
              <a:t>b)</a:t>
            </a:r>
            <a:r>
              <a:rPr kumimoji="1" lang="en-US" altLang="ja-JP" sz="3200" dirty="0">
                <a:solidFill>
                  <a:srgbClr val="FF0000"/>
                </a:solidFill>
              </a:rPr>
              <a:t> </a:t>
            </a:r>
            <a:r>
              <a:rPr kumimoji="1" lang="en-US" altLang="ja-JP" sz="3200" dirty="0"/>
              <a:t>{</a:t>
            </a:r>
          </a:p>
          <a:p>
            <a:r>
              <a:rPr kumimoji="1" lang="en-US" altLang="ja-JP" sz="3200" dirty="0"/>
              <a:t>	return a + b;</a:t>
            </a:r>
          </a:p>
          <a:p>
            <a:r>
              <a:rPr kumimoji="1" lang="en-US" altLang="ja-JP" sz="3200" dirty="0"/>
              <a:t>}</a:t>
            </a:r>
            <a:endParaRPr kumimoji="1" lang="ja-JP" altLang="en-US" sz="3200" dirty="0"/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E30CD400-6522-537C-7B43-8BCD61923C2C}"/>
              </a:ext>
            </a:extLst>
          </p:cNvPr>
          <p:cNvSpPr/>
          <p:nvPr/>
        </p:nvSpPr>
        <p:spPr>
          <a:xfrm>
            <a:off x="5195454" y="4876800"/>
            <a:ext cx="554182" cy="40178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157530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374958"/>
          </a:xfrm>
        </p:spPr>
        <p:txBody>
          <a:bodyPr>
            <a:normAutofit/>
          </a:bodyPr>
          <a:lstStyle/>
          <a:p>
            <a:r>
              <a:rPr lang="ja-JP" altLang="en-US" sz="4400" b="1" u="sng" dirty="0"/>
              <a:t>テンプレート</a:t>
            </a:r>
            <a:endParaRPr lang="en-US" altLang="ja-JP" sz="4400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作業フォルダ内の</a:t>
            </a:r>
            <a:r>
              <a:rPr lang="en-US" altLang="ja-JP" b="1" dirty="0"/>
              <a:t>Sample503</a:t>
            </a:r>
            <a:r>
              <a:rPr lang="ja-JP" altLang="en-US" dirty="0"/>
              <a:t>フォルダを</a:t>
            </a:r>
            <a:r>
              <a:rPr lang="en-US" altLang="ja-JP" b="1" dirty="0"/>
              <a:t>Sample503t</a:t>
            </a:r>
            <a:r>
              <a:rPr lang="ja-JP" altLang="en-US" dirty="0"/>
              <a:t>フォルダとしてコピー</a:t>
            </a:r>
            <a:br>
              <a:rPr lang="en-US" altLang="ja-JP" dirty="0"/>
            </a:b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robocopy Sample503 Sample503t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Sample503t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calc.h</a:t>
            </a:r>
            <a:r>
              <a:rPr lang="ja-JP" altLang="en-US" dirty="0"/>
              <a:t>， </a:t>
            </a:r>
            <a:r>
              <a:rPr lang="en-US" altLang="ja-JP" dirty="0"/>
              <a:t>calc.cpp</a:t>
            </a:r>
            <a:r>
              <a:rPr lang="ja-JP" altLang="en-US" dirty="0" err="1"/>
              <a:t>，</a:t>
            </a:r>
            <a:r>
              <a:rPr lang="ja-JP" altLang="en-US" dirty="0"/>
              <a:t> </a:t>
            </a:r>
            <a:r>
              <a:rPr lang="en-US" altLang="ja-JP" dirty="0"/>
              <a:t>main.cpp</a:t>
            </a:r>
            <a:r>
              <a:rPr lang="ja-JP" altLang="en-US" dirty="0"/>
              <a:t>を変更</a:t>
            </a:r>
            <a:br>
              <a:rPr lang="en-US" altLang="ja-JP" dirty="0"/>
            </a:b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19469971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</a:t>
            </a:r>
            <a:r>
              <a:rPr lang="ja-JP" altLang="en-US" dirty="0"/>
              <a:t>テンプレート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calc.h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(Sample503t)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class Calc {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ja-JP" altLang="en-US" sz="2400" dirty="0"/>
              <a:t>　　   （略）</a:t>
            </a:r>
            <a:endParaRPr kumimoji="1" lang="en-US" altLang="ja-JP" sz="2400" dirty="0"/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en-US" altLang="ja-JP" sz="2400" dirty="0"/>
              <a:t>	int add();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>
                <a:solidFill>
                  <a:srgbClr val="FF0000"/>
                </a:solidFill>
              </a:rPr>
              <a:t>template &lt;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typename</a:t>
            </a:r>
            <a:r>
              <a:rPr kumimoji="1" lang="en-US" altLang="ja-JP" sz="2400" dirty="0">
                <a:solidFill>
                  <a:srgbClr val="FF0000"/>
                </a:solidFill>
              </a:rPr>
              <a:t> T&gt;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	inline T add(T a, T b) {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		return a + b;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	};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…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	</a:t>
            </a:r>
            <a:r>
              <a:rPr kumimoji="1" lang="ja-JP" altLang="en-US" sz="2400" dirty="0"/>
              <a:t>　　（略）</a:t>
            </a:r>
            <a:endParaRPr kumimoji="1" lang="en-US" altLang="ja-JP" sz="2400" dirty="0"/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861949" y="2459181"/>
            <a:ext cx="5338321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add</a:t>
            </a:r>
            <a:r>
              <a:rPr kumimoji="1" lang="ja-JP" altLang="en-US" sz="2800" b="1" dirty="0">
                <a:solidFill>
                  <a:srgbClr val="FF0000"/>
                </a:solidFill>
              </a:rPr>
              <a:t>関数</a:t>
            </a:r>
            <a:r>
              <a:rPr kumimoji="1" lang="ja-JP" altLang="en-US" sz="2800" dirty="0"/>
              <a:t>をテンプレートを用いて</a:t>
            </a:r>
            <a:endParaRPr kumimoji="1" lang="en-US" altLang="ja-JP" sz="2800" dirty="0"/>
          </a:p>
          <a:p>
            <a:r>
              <a:rPr kumimoji="1" lang="ja-JP" altLang="en-US" sz="2800" dirty="0"/>
              <a:t>書き換える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53415520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</a:t>
            </a:r>
            <a:r>
              <a:rPr lang="ja-JP" altLang="en-US" dirty="0"/>
              <a:t>テンプレート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calc.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(Sample503t)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864708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"</a:t>
            </a:r>
            <a:r>
              <a:rPr kumimoji="1" lang="en-US" altLang="ja-JP" sz="2400" dirty="0" err="1"/>
              <a:t>calc.h</a:t>
            </a:r>
            <a:r>
              <a:rPr kumimoji="1" lang="en-US" altLang="ja-JP" sz="2400" dirty="0"/>
              <a:t>"</a:t>
            </a:r>
          </a:p>
          <a:p>
            <a:r>
              <a:rPr kumimoji="1" lang="en-US" altLang="ja-JP" sz="2400" dirty="0"/>
              <a:t>Calc::Calc() 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(0),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(0) {}</a:t>
            </a:r>
          </a:p>
          <a:p>
            <a:r>
              <a:rPr kumimoji="1" lang="en-US" altLang="ja-JP" sz="2400" dirty="0"/>
              <a:t>Calc::Calc(int a, int b) :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(a),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(b) {}</a:t>
            </a:r>
          </a:p>
          <a:p>
            <a:r>
              <a:rPr kumimoji="1" lang="en-US" altLang="ja-JP" sz="2400" dirty="0"/>
              <a:t>int Calc::add()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+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strike="dblStrike" dirty="0">
                <a:solidFill>
                  <a:srgbClr val="FF0000"/>
                </a:solidFill>
              </a:rPr>
              <a:t>int Calc::add(int a, int b) {</a:t>
            </a:r>
          </a:p>
          <a:p>
            <a:r>
              <a:rPr kumimoji="1" lang="en-US" altLang="ja-JP" sz="2400" strike="dblStrike" dirty="0">
                <a:solidFill>
                  <a:srgbClr val="FF0000"/>
                </a:solidFill>
              </a:rPr>
              <a:t>	return a + b;</a:t>
            </a:r>
          </a:p>
          <a:p>
            <a:r>
              <a:rPr kumimoji="1" lang="en-US" altLang="ja-JP" sz="2400" strike="dblStrike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/>
              <a:t>void Calc::</a:t>
            </a:r>
            <a:r>
              <a:rPr kumimoji="1" lang="en-US" altLang="ja-JP" sz="2400" dirty="0" err="1"/>
              <a:t>setValue</a:t>
            </a:r>
            <a:r>
              <a:rPr kumimoji="1" lang="en-US" altLang="ja-JP" sz="2400" dirty="0"/>
              <a:t>(int a, int b) {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 = a;</a:t>
            </a:r>
          </a:p>
          <a:p>
            <a:r>
              <a:rPr kumimoji="1" lang="en-US" altLang="ja-JP" sz="2400" dirty="0"/>
              <a:t>	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 = b;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A40FB2-F2C9-5F87-35DA-2EF09700F491}"/>
              </a:ext>
            </a:extLst>
          </p:cNvPr>
          <p:cNvSpPr txBox="1"/>
          <p:nvPr/>
        </p:nvSpPr>
        <p:spPr>
          <a:xfrm>
            <a:off x="7979976" y="4080699"/>
            <a:ext cx="3756499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（続き）</a:t>
            </a:r>
            <a:endParaRPr kumimoji="1" lang="en-US" altLang="ja-JP" sz="2400" dirty="0"/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getA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int Calc::</a:t>
            </a:r>
            <a:r>
              <a:rPr kumimoji="1" lang="en-US" altLang="ja-JP" sz="2400" dirty="0" err="1"/>
              <a:t>getB</a:t>
            </a:r>
            <a:r>
              <a:rPr kumimoji="1" lang="en-US" altLang="ja-JP" sz="2400" dirty="0"/>
              <a:t>() {</a:t>
            </a:r>
          </a:p>
          <a:p>
            <a:r>
              <a:rPr kumimoji="1" lang="en-US" altLang="ja-JP" sz="2400" dirty="0"/>
              <a:t>	return </a:t>
            </a:r>
            <a:r>
              <a:rPr kumimoji="1" lang="en-US" altLang="ja-JP" sz="2400" dirty="0" err="1"/>
              <a:t>m_b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222874" y="3081362"/>
            <a:ext cx="493757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テンプレートを使用した関数の</a:t>
            </a:r>
            <a:endParaRPr kumimoji="1" lang="en-US" altLang="ja-JP" sz="2800" dirty="0"/>
          </a:p>
          <a:p>
            <a:r>
              <a:rPr kumimoji="1" lang="ja-JP" altLang="en-US" sz="2800" dirty="0"/>
              <a:t>処理を削除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38033948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ポリモーフィズム（</a:t>
            </a:r>
            <a:r>
              <a:rPr lang="ja-JP" altLang="en-US" dirty="0"/>
              <a:t>テンプレート</a:t>
            </a:r>
            <a:r>
              <a:rPr kumimoji="1" lang="ja-JP" altLang="en-US" dirty="0"/>
              <a:t>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(Sample503t)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783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　　　　（略）</a:t>
            </a:r>
            <a:endParaRPr kumimoji="1" lang="en-US" altLang="ja-JP" sz="2400" dirty="0"/>
          </a:p>
          <a:p>
            <a:r>
              <a:rPr kumimoji="1" lang="en-US" altLang="ja-JP" sz="2000" dirty="0"/>
              <a:t>int main() {</a:t>
            </a:r>
          </a:p>
          <a:p>
            <a:r>
              <a:rPr kumimoji="1" lang="en-US" altLang="ja-JP" sz="2000" dirty="0"/>
              <a:t>	Calc* pC1, * pC2;</a:t>
            </a:r>
          </a:p>
          <a:p>
            <a:r>
              <a:rPr kumimoji="1" lang="en-US" altLang="ja-JP" sz="2000" dirty="0"/>
              <a:t>	pC1 = new Calc();</a:t>
            </a:r>
          </a:p>
          <a:p>
            <a:r>
              <a:rPr kumimoji="1" lang="en-US" altLang="ja-JP" sz="2000" dirty="0"/>
              <a:t>	pC2 = new Calc(1, 2);</a:t>
            </a:r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3 &lt;&lt; "+" &lt;&lt; 4 &lt;&lt; "="	&lt;&lt; pC1-&gt;add</a:t>
            </a:r>
            <a:r>
              <a:rPr kumimoji="1" lang="en-US" altLang="ja-JP" sz="2000" dirty="0">
                <a:solidFill>
                  <a:srgbClr val="FF0000"/>
                </a:solidFill>
              </a:rPr>
              <a:t>&lt;int&gt;</a:t>
            </a:r>
            <a:r>
              <a:rPr kumimoji="1" lang="en-US" altLang="ja-JP" sz="2000" dirty="0"/>
              <a:t>(3, 4)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err="1"/>
              <a:t>cout</a:t>
            </a:r>
            <a:r>
              <a:rPr kumimoji="1" lang="en-US" altLang="ja-JP" sz="2000" dirty="0"/>
              <a:t> &lt;&lt; pC2-&gt;</a:t>
            </a:r>
            <a:r>
              <a:rPr kumimoji="1" lang="en-US" altLang="ja-JP" sz="2000" dirty="0" err="1"/>
              <a:t>getA</a:t>
            </a:r>
            <a:r>
              <a:rPr kumimoji="1" lang="en-US" altLang="ja-JP" sz="2000" dirty="0"/>
              <a:t>() &lt;&lt; “+”	&lt;&lt; pC2-&gt;</a:t>
            </a:r>
            <a:r>
              <a:rPr kumimoji="1" lang="en-US" altLang="ja-JP" sz="2000" dirty="0" err="1"/>
              <a:t>getB</a:t>
            </a:r>
            <a:r>
              <a:rPr kumimoji="1" lang="en-US" altLang="ja-JP" sz="2000" dirty="0"/>
              <a:t>() </a:t>
            </a:r>
            <a:br>
              <a:rPr kumimoji="1" lang="en-US" altLang="ja-JP" sz="2000" dirty="0"/>
            </a:br>
            <a:r>
              <a:rPr kumimoji="1" lang="ja-JP" altLang="en-US" sz="2000" dirty="0"/>
              <a:t>     </a:t>
            </a:r>
            <a:r>
              <a:rPr kumimoji="1" lang="en-US" altLang="ja-JP" sz="2000" dirty="0"/>
              <a:t>&lt;&lt; "=“ &lt;&lt; pC2-&gt;add() &lt;&lt; </a:t>
            </a:r>
            <a:r>
              <a:rPr kumimoji="1" lang="en-US" altLang="ja-JP" sz="2000" dirty="0" err="1"/>
              <a:t>endl</a:t>
            </a:r>
            <a:r>
              <a:rPr kumimoji="1" lang="en-US" altLang="ja-JP" sz="2000" dirty="0"/>
              <a:t>;</a:t>
            </a:r>
          </a:p>
          <a:p>
            <a:r>
              <a:rPr kumimoji="1" lang="en-US" altLang="ja-JP" sz="2000" dirty="0"/>
              <a:t>	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000" dirty="0">
                <a:solidFill>
                  <a:srgbClr val="FF0000"/>
                </a:solidFill>
              </a:rPr>
              <a:t> &lt;&lt; 1.1 &lt;&lt; “+” &lt;&lt; 2.5 &lt;&lt; “=“ &lt;&lt; pC1-&gt;add&lt;double&gt;(1.1, 2.5) </a:t>
            </a:r>
            <a:br>
              <a:rPr kumimoji="1" lang="en-US" altLang="ja-JP" sz="2000" dirty="0">
                <a:solidFill>
                  <a:srgbClr val="FF0000"/>
                </a:solidFill>
              </a:rPr>
            </a:br>
            <a:r>
              <a:rPr kumimoji="1" lang="en-US" altLang="ja-JP" sz="2000" dirty="0">
                <a:solidFill>
                  <a:srgbClr val="FF0000"/>
                </a:solidFill>
              </a:rPr>
              <a:t>			&lt;&lt; 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0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000" dirty="0">
                <a:solidFill>
                  <a:srgbClr val="FF0000"/>
                </a:solidFill>
              </a:rPr>
              <a:t>	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000" dirty="0">
                <a:solidFill>
                  <a:srgbClr val="FF0000"/>
                </a:solidFill>
              </a:rPr>
              <a:t> &lt;&lt; “ABC” &lt;&lt; “+” &lt;&lt; “DEF” &lt;&lt; “=“ </a:t>
            </a:r>
          </a:p>
          <a:p>
            <a:r>
              <a:rPr kumimoji="1" lang="en-US" altLang="ja-JP" sz="2000" dirty="0">
                <a:solidFill>
                  <a:srgbClr val="FF0000"/>
                </a:solidFill>
              </a:rPr>
              <a:t>			&lt;&lt; pC1-&gt;add&lt;string&gt;(“ABC”, “DEF”) &lt;&lt; </a:t>
            </a:r>
            <a:r>
              <a:rPr kumimoji="1" lang="en-US" altLang="ja-JP" sz="20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0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000" dirty="0"/>
              <a:t>	delete pC1;</a:t>
            </a:r>
          </a:p>
          <a:p>
            <a:r>
              <a:rPr kumimoji="1" lang="en-US" altLang="ja-JP" sz="2000" dirty="0"/>
              <a:t>	delete pC2;</a:t>
            </a:r>
          </a:p>
          <a:p>
            <a:r>
              <a:rPr kumimoji="1" lang="en-US" altLang="ja-JP" sz="2000" dirty="0"/>
              <a:t>	return 0;</a:t>
            </a:r>
          </a:p>
          <a:p>
            <a:r>
              <a:rPr kumimoji="1" lang="en-US" altLang="ja-JP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93828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SampleRPG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cd ..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SampleRPG</a:t>
            </a: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SampleRPG</a:t>
            </a:r>
            <a:r>
              <a:rPr kumimoji="1" lang="ja-JP" altLang="en-US" dirty="0"/>
              <a:t>フォルダ内に </a:t>
            </a:r>
            <a:r>
              <a:rPr kumimoji="1" lang="en-US" altLang="ja-JP" dirty="0" err="1"/>
              <a:t>chara.h</a:t>
            </a:r>
            <a:r>
              <a:rPr lang="en-US" altLang="ja-JP" dirty="0"/>
              <a:t>, chara.cpp,</a:t>
            </a:r>
            <a:r>
              <a:rPr lang="ja-JP" altLang="en-US" dirty="0"/>
              <a:t> </a:t>
            </a:r>
            <a:r>
              <a:rPr lang="en-US" altLang="ja-JP" dirty="0" err="1"/>
              <a:t>player.h</a:t>
            </a:r>
            <a:r>
              <a:rPr lang="en-US" altLang="ja-JP" dirty="0"/>
              <a:t>, player.cpp, main.cpp </a:t>
            </a:r>
            <a:r>
              <a:rPr lang="ja-JP" altLang="en-US" dirty="0"/>
              <a:t>の</a:t>
            </a:r>
            <a:r>
              <a:rPr lang="en-US" altLang="ja-JP" dirty="0"/>
              <a:t>7</a:t>
            </a:r>
            <a:r>
              <a:rPr lang="ja-JP" altLang="en-US" dirty="0"/>
              <a:t>つの</a:t>
            </a:r>
            <a:br>
              <a:rPr lang="en-US" altLang="ja-JP" dirty="0"/>
            </a:br>
            <a:r>
              <a:rPr lang="ja-JP" altLang="en-US" dirty="0"/>
              <a:t>ファイルを作成する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chara.h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chara.cpp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ja-JP" altLang="en-US" dirty="0">
                <a:solidFill>
                  <a:srgbClr val="0070C0"/>
                </a:solidFill>
              </a:rPr>
              <a:t>（略）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86775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chara.h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en-US" altLang="ja-JP" dirty="0">
                <a:solidFill>
                  <a:srgbClr val="FF0000"/>
                </a:solidFill>
              </a:rPr>
              <a:t>protected</a:t>
            </a:r>
            <a:r>
              <a:rPr lang="ja-JP" altLang="en-US" dirty="0"/>
              <a:t>なメンバ変数（すべて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</a:t>
            </a:r>
          </a:p>
          <a:p>
            <a:pPr marL="0" indent="0">
              <a:buNone/>
            </a:pPr>
            <a:r>
              <a:rPr lang="ja-JP" altLang="en-US" dirty="0"/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m_Hp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m_Atk</a:t>
            </a:r>
            <a:r>
              <a:rPr lang="en-US" altLang="ja-JP" dirty="0"/>
              <a:t>,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en-US" altLang="ja-JP" dirty="0" err="1">
                <a:solidFill>
                  <a:srgbClr val="FF00FF"/>
                </a:solidFill>
              </a:rPr>
              <a:t>m_Def</a:t>
            </a:r>
            <a:r>
              <a:rPr lang="en-US" altLang="ja-JP" dirty="0">
                <a:solidFill>
                  <a:srgbClr val="FF00FF"/>
                </a:solidFill>
              </a:rPr>
              <a:t> </a:t>
            </a:r>
            <a:r>
              <a:rPr lang="ja-JP" altLang="en-US" dirty="0"/>
              <a:t>を定義する</a:t>
            </a:r>
            <a:endParaRPr lang="en-US" altLang="ja-JP" dirty="0"/>
          </a:p>
          <a:p>
            <a:r>
              <a:rPr lang="ja-JP" altLang="en-US" dirty="0"/>
              <a:t>各メンバ変数に対して、</a:t>
            </a:r>
            <a:r>
              <a:rPr lang="en-US" altLang="ja-JP" dirty="0">
                <a:solidFill>
                  <a:srgbClr val="FF0000"/>
                </a:solidFill>
              </a:rPr>
              <a:t>public</a:t>
            </a:r>
            <a:r>
              <a:rPr lang="ja-JP" altLang="en-US" dirty="0"/>
              <a:t>な</a:t>
            </a:r>
            <a:r>
              <a:rPr lang="ja-JP" altLang="en-US" dirty="0">
                <a:solidFill>
                  <a:srgbClr val="0070C0"/>
                </a:solidFill>
              </a:rPr>
              <a:t>ゲッターを定義</a:t>
            </a:r>
            <a:r>
              <a:rPr lang="ja-JP" altLang="en-US" dirty="0"/>
              <a:t>する（</a:t>
            </a:r>
            <a:r>
              <a:rPr lang="en-US" altLang="ja-JP" dirty="0"/>
              <a:t>※</a:t>
            </a:r>
            <a:r>
              <a:rPr lang="ja-JP" altLang="en-US" dirty="0"/>
              <a:t>セッターは不要）。</a:t>
            </a:r>
          </a:p>
          <a:p>
            <a:r>
              <a:rPr lang="ja-JP" altLang="en-US" dirty="0"/>
              <a:t>コンストラクタは</a:t>
            </a:r>
            <a:r>
              <a:rPr lang="en-US" altLang="ja-JP" dirty="0"/>
              <a:t>3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ja-JP" altLang="en-US" dirty="0"/>
              <a:t>）をもち、引数の値をメンバ変数の初期値にする</a:t>
            </a:r>
          </a:p>
          <a:p>
            <a:r>
              <a:rPr lang="ja-JP" altLang="en-US" dirty="0"/>
              <a:t>デフォルトコンストラクタではメンバ変数を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chara.cpp</a:t>
            </a:r>
            <a:r>
              <a:rPr lang="ja-JP" altLang="en-US" dirty="0"/>
              <a:t>に記述する</a:t>
            </a: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817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</a:p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car.h</a:t>
            </a:r>
            <a:r>
              <a:rPr kumimoji="1" lang="en-US" altLang="ja-JP" sz="2400"/>
              <a:t>”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 err="1">
                <a:solidFill>
                  <a:srgbClr val="00B050"/>
                </a:solidFill>
              </a:rPr>
              <a:t>player.h</a:t>
            </a:r>
            <a:r>
              <a:rPr lang="ja-JP" altLang="en-US" dirty="0"/>
              <a:t>に</a:t>
            </a:r>
            <a:r>
              <a:rPr lang="en-US" altLang="ja-JP" dirty="0">
                <a:solidFill>
                  <a:srgbClr val="0070C0"/>
                </a:solidFill>
              </a:rPr>
              <a:t>Chara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を継承した</a:t>
            </a:r>
            <a:r>
              <a:rPr lang="en-US" altLang="ja-JP" dirty="0">
                <a:solidFill>
                  <a:srgbClr val="0070C0"/>
                </a:solidFill>
              </a:rPr>
              <a:t>Player</a:t>
            </a:r>
            <a:r>
              <a:rPr lang="ja-JP" altLang="en-US" dirty="0">
                <a:solidFill>
                  <a:srgbClr val="0070C0"/>
                </a:solidFill>
              </a:rPr>
              <a:t>クラス</a:t>
            </a:r>
            <a:r>
              <a:rPr lang="ja-JP" altLang="en-US" dirty="0"/>
              <a:t>を定義する</a:t>
            </a:r>
          </a:p>
          <a:p>
            <a:r>
              <a:rPr lang="en-US" altLang="ja-JP" dirty="0">
                <a:solidFill>
                  <a:srgbClr val="FF0000"/>
                </a:solidFill>
              </a:rPr>
              <a:t>private</a:t>
            </a:r>
            <a:r>
              <a:rPr lang="ja-JP" altLang="en-US" dirty="0"/>
              <a:t>なメンバ変数　</a:t>
            </a:r>
            <a:r>
              <a:rPr lang="en-US" altLang="ja-JP" dirty="0" err="1">
                <a:solidFill>
                  <a:srgbClr val="FF00FF"/>
                </a:solidFill>
              </a:rPr>
              <a:t>m_Sp</a:t>
            </a:r>
            <a:r>
              <a:rPr lang="ja-JP" altLang="en-US" dirty="0"/>
              <a:t>（</a:t>
            </a:r>
            <a:r>
              <a:rPr lang="en-US" altLang="ja-JP" dirty="0">
                <a:solidFill>
                  <a:srgbClr val="FF0000"/>
                </a:solidFill>
              </a:rPr>
              <a:t>int</a:t>
            </a:r>
            <a:r>
              <a:rPr lang="ja-JP" altLang="en-US" dirty="0"/>
              <a:t>型）　を追加で定義</a:t>
            </a:r>
            <a:endParaRPr lang="en-US" altLang="ja-JP" dirty="0"/>
          </a:p>
          <a:p>
            <a:r>
              <a:rPr lang="en-US" altLang="ja-JP" dirty="0"/>
              <a:t>public</a:t>
            </a:r>
            <a:r>
              <a:rPr lang="ja-JP" altLang="en-US" dirty="0"/>
              <a:t>なゲッターも併せて定義する（</a:t>
            </a:r>
            <a:r>
              <a:rPr lang="en-US" altLang="ja-JP" dirty="0"/>
              <a:t>※</a:t>
            </a:r>
            <a:r>
              <a:rPr lang="ja-JP" altLang="en-US" dirty="0"/>
              <a:t>セッター不要）</a:t>
            </a:r>
          </a:p>
          <a:p>
            <a:r>
              <a:rPr lang="ja-JP" altLang="en-US" dirty="0"/>
              <a:t>コンストラクタは、</a:t>
            </a:r>
            <a:r>
              <a:rPr lang="en-US" altLang="ja-JP" dirty="0"/>
              <a:t>4</a:t>
            </a:r>
            <a:r>
              <a:rPr lang="ja-JP" altLang="en-US" dirty="0"/>
              <a:t>つの引数（</a:t>
            </a:r>
            <a:r>
              <a:rPr lang="en-US" altLang="ja-JP" dirty="0" err="1"/>
              <a:t>m_Hp</a:t>
            </a:r>
            <a:r>
              <a:rPr lang="en-US" altLang="ja-JP" dirty="0"/>
              <a:t>, </a:t>
            </a:r>
            <a:r>
              <a:rPr lang="en-US" altLang="ja-JP" dirty="0" err="1"/>
              <a:t>m_Atk</a:t>
            </a:r>
            <a:r>
              <a:rPr lang="en-US" altLang="ja-JP" dirty="0"/>
              <a:t>, </a:t>
            </a:r>
            <a:r>
              <a:rPr lang="en-US" altLang="ja-JP" dirty="0" err="1"/>
              <a:t>m_Def</a:t>
            </a:r>
            <a:r>
              <a:rPr lang="en-US" altLang="ja-JP" dirty="0"/>
              <a:t>, </a:t>
            </a:r>
            <a:r>
              <a:rPr lang="en-US" altLang="ja-JP" dirty="0" err="1"/>
              <a:t>m_Sp</a:t>
            </a:r>
            <a:r>
              <a:rPr lang="ja-JP" altLang="en-US" dirty="0"/>
              <a:t>）をもち、引数の値をメンバ変数の初期値にする</a:t>
            </a:r>
            <a:endParaRPr lang="en-US" altLang="ja-JP" dirty="0"/>
          </a:p>
          <a:p>
            <a:r>
              <a:rPr lang="ja-JP" altLang="en-US" dirty="0"/>
              <a:t>デフォルトコンストラクタはメンバ変数を</a:t>
            </a:r>
            <a:r>
              <a:rPr lang="en-US" altLang="ja-JP" dirty="0"/>
              <a:t>0</a:t>
            </a:r>
            <a:r>
              <a:rPr lang="ja-JP" altLang="en-US" dirty="0"/>
              <a:t>にする</a:t>
            </a:r>
          </a:p>
          <a:p>
            <a:r>
              <a:rPr lang="ja-JP" altLang="en-US" dirty="0"/>
              <a:t>各関数の内容は</a:t>
            </a:r>
            <a:r>
              <a:rPr lang="en-US" altLang="ja-JP" dirty="0">
                <a:solidFill>
                  <a:srgbClr val="00B050"/>
                </a:solidFill>
              </a:rPr>
              <a:t>player.cpp</a:t>
            </a:r>
            <a:r>
              <a:rPr lang="ja-JP" altLang="en-US" dirty="0"/>
              <a:t>に記述する。</a:t>
            </a:r>
            <a:endParaRPr lang="ja-JP" altLang="en-US" dirty="0">
              <a:solidFill>
                <a:srgbClr val="00B050"/>
              </a:solidFill>
            </a:endParaRPr>
          </a:p>
          <a:p>
            <a:endParaRPr lang="ja-JP" altLang="en-US" dirty="0" err="1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0404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  <a:r>
              <a:rPr lang="ja-JP" altLang="en-US" dirty="0"/>
              <a:t>を使った演習問題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1412"/>
            <a:ext cx="10515600" cy="5193373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main.</a:t>
            </a:r>
            <a:r>
              <a:rPr lang="en-US" altLang="ja-JP" dirty="0"/>
              <a:t>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SampleRPG</a:t>
            </a:r>
            <a:r>
              <a:rPr kumimoji="1" lang="en-US" altLang="ja-JP" dirty="0"/>
              <a:t>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709060"/>
            <a:ext cx="11072409" cy="50167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chara.h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r>
              <a:rPr lang="en-US" altLang="ja-JP" sz="20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player.h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ＭＳ ゴシック" panose="020B0609070205080204" pitchFamily="49" charset="-128"/>
              </a:rPr>
              <a:t>#include </a:t>
            </a:r>
            <a:r>
              <a:rPr lang="en-US" altLang="ja-JP" sz="20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	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*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= </a:t>
            </a:r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new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2B91AF"/>
                </a:solidFill>
                <a:latin typeface="+mj-lt"/>
                <a:ea typeface="ＭＳ ゴシック" panose="020B0609070205080204" pitchFamily="49" charset="-128"/>
              </a:rPr>
              <a:t>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(100, 50, 20, 30);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“Player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の状態</a:t>
            </a:r>
            <a:r>
              <a:rPr lang="en-US" altLang="ja-JP" sz="2400" dirty="0">
                <a:solidFill>
                  <a:srgbClr val="A31515"/>
                </a:solidFill>
                <a:latin typeface="+mn-ea"/>
              </a:rPr>
              <a:t>”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 </a:t>
            </a:r>
            <a:endParaRPr lang="en-US" altLang="ja-JP" sz="2400" dirty="0">
              <a:solidFill>
                <a:srgbClr val="A31515"/>
              </a:solidFill>
              <a:latin typeface="+mn-ea"/>
            </a:endParaRPr>
          </a:p>
          <a:p>
            <a:r>
              <a:rPr lang="en-US" altLang="ja-JP" sz="2400" dirty="0">
                <a:solidFill>
                  <a:srgbClr val="A31515"/>
                </a:solidFill>
                <a:latin typeface="+mn-ea"/>
                <a:ea typeface="ＭＳ ゴシック" panose="020B0609070205080204" pitchFamily="49" charset="-128"/>
              </a:rPr>
              <a:t>			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HP:”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getHp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</a:t>
            </a:r>
            <a:r>
              <a:rPr lang="ja-JP" altLang="en-US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SP:"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getSp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</a:t>
            </a:r>
            <a:r>
              <a:rPr lang="en-US" altLang="ja-JP" sz="2400" dirty="0" err="1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getAtk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endParaRPr lang="en-US" altLang="ja-JP" sz="2400" dirty="0">
              <a:solidFill>
                <a:srgbClr val="000000"/>
              </a:solidFill>
              <a:latin typeface="+mj-lt"/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			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latin typeface="+mj-lt"/>
                <a:ea typeface="ＭＳ ゴシック" panose="020B0609070205080204" pitchFamily="49" charset="-128"/>
              </a:rPr>
              <a:t>" Def:"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-&gt;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getDef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() </a:t>
            </a:r>
            <a:r>
              <a:rPr lang="en-US" altLang="ja-JP" sz="2400" dirty="0">
                <a:solidFill>
                  <a:srgbClr val="008080"/>
                </a:solidFill>
                <a:latin typeface="+mj-lt"/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	delete </a:t>
            </a:r>
            <a:r>
              <a:rPr lang="en-US" altLang="ja-JP" sz="2400" dirty="0" err="1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pPlayer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latin typeface="+mj-lt"/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latin typeface="+mj-lt"/>
                <a:ea typeface="ＭＳ ゴシック" panose="020B0609070205080204" pitchFamily="49" charset="-128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5689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4710</TotalTime>
  <Words>4316</Words>
  <Application>Microsoft Office PowerPoint</Application>
  <PresentationFormat>ワイド画面</PresentationFormat>
  <Paragraphs>587</Paragraphs>
  <Slides>51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2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51</vt:i4>
      </vt:variant>
    </vt:vector>
  </HeadingPairs>
  <TitlesOfParts>
    <vt:vector size="54" baseType="lpstr"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継承の特徴</vt:lpstr>
      <vt:lpstr>継承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ポリモーフィズム（オーバーロード）</vt:lpstr>
      <vt:lpstr>ポリモーフィズム（オーバーロード）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</vt:lpstr>
      <vt:lpstr>ポリモーフィズム（テンプレート）</vt:lpstr>
      <vt:lpstr>ポリモーフィズム（テンプレート）</vt:lpstr>
      <vt:lpstr>ポリモーフィズム（テンプレート）</vt:lpstr>
      <vt:lpstr>継承を使った演習問題</vt:lpstr>
      <vt:lpstr>継承を使った演習問題</vt:lpstr>
      <vt:lpstr>継承を使った演習問題</vt:lpstr>
      <vt:lpstr>継承を使った演習問題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充利 村田</cp:lastModifiedBy>
  <cp:revision>174</cp:revision>
  <dcterms:created xsi:type="dcterms:W3CDTF">2024-07-09T01:55:23Z</dcterms:created>
  <dcterms:modified xsi:type="dcterms:W3CDTF">2024-09-23T13:50:56Z</dcterms:modified>
</cp:coreProperties>
</file>