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515" r:id="rId3"/>
    <p:sldId id="504" r:id="rId4"/>
    <p:sldId id="506" r:id="rId5"/>
    <p:sldId id="505" r:id="rId6"/>
    <p:sldId id="507" r:id="rId7"/>
    <p:sldId id="508" r:id="rId8"/>
    <p:sldId id="509" r:id="rId9"/>
    <p:sldId id="510" r:id="rId10"/>
    <p:sldId id="511" r:id="rId11"/>
    <p:sldId id="512" r:id="rId12"/>
    <p:sldId id="513" r:id="rId13"/>
    <p:sldId id="514" r:id="rId14"/>
    <p:sldId id="516" r:id="rId15"/>
    <p:sldId id="517" r:id="rId16"/>
    <p:sldId id="518" r:id="rId17"/>
    <p:sldId id="519" r:id="rId18"/>
    <p:sldId id="520" r:id="rId19"/>
    <p:sldId id="521" r:id="rId20"/>
    <p:sldId id="522" r:id="rId21"/>
    <p:sldId id="523" r:id="rId22"/>
    <p:sldId id="52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9900"/>
    <a:srgbClr val="FF00FF"/>
    <a:srgbClr val="009999"/>
    <a:srgbClr val="33CCCC"/>
    <a:srgbClr val="70AD47"/>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2024/12/11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2024/12/11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05A6738A-1134-4D88-1E46-5EEAC6493D3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724740" y="7410"/>
            <a:ext cx="2467260" cy="77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t.ly/4fYSW1e" TargetMode="External"/><Relationship Id="rId2" Type="http://schemas.openxmlformats.org/officeDocument/2006/relationships/hyperlink" Target="https://siv3d.jp/downloads/Siv3D/OpenSiv3D_0.6.15_Installer.ex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br>
              <a:rPr kumimoji="1" lang="en-US" altLang="ja-JP" dirty="0"/>
            </a:br>
            <a:r>
              <a:rPr kumimoji="1" lang="ja-JP" altLang="en-US" dirty="0"/>
              <a:t>ゲーム開発や</a:t>
            </a:r>
            <a:r>
              <a:rPr kumimoji="1" lang="en-US" altLang="ja-JP" dirty="0"/>
              <a:t>2D</a:t>
            </a:r>
            <a:r>
              <a:rPr kumimoji="1" lang="ja-JP" altLang="en-US" dirty="0"/>
              <a:t>ゲームで使用している</a:t>
            </a:r>
            <a:r>
              <a:rPr kumimoji="1" lang="en-US" altLang="ja-JP" dirty="0" err="1"/>
              <a:t>KDlib</a:t>
            </a:r>
            <a:r>
              <a:rPr kumimoji="1" lang="ja-JP" altLang="en-US" dirty="0"/>
              <a:t>をはじめ、</a:t>
            </a:r>
            <a:br>
              <a:rPr kumimoji="1" lang="en-US" altLang="ja-JP" dirty="0"/>
            </a:br>
            <a:r>
              <a:rPr kumimoji="1" lang="en-US" altLang="ja-JP" dirty="0"/>
              <a:t>C++</a:t>
            </a:r>
            <a:r>
              <a:rPr kumimoji="1" lang="ja-JP" altLang="en-US" dirty="0"/>
              <a:t>から利用できるフレームワークはいくつか存在する</a:t>
            </a:r>
            <a:br>
              <a:rPr kumimoji="1" lang="en-US" altLang="ja-JP" dirty="0"/>
            </a:br>
            <a:br>
              <a:rPr kumimoji="1" lang="en-US" altLang="ja-JP" dirty="0"/>
            </a:br>
            <a:r>
              <a:rPr kumimoji="1" lang="ja-JP" altLang="en-US" dirty="0"/>
              <a:t>・</a:t>
            </a:r>
            <a:r>
              <a:rPr lang="en-US" altLang="ja-JP" dirty="0"/>
              <a:t>DX</a:t>
            </a:r>
            <a:r>
              <a:rPr lang="ja-JP" altLang="en-US" dirty="0"/>
              <a:t>ライブラリ</a:t>
            </a:r>
            <a:br>
              <a:rPr lang="en-US" altLang="ja-JP" dirty="0"/>
            </a:br>
            <a:r>
              <a:rPr lang="ja-JP" altLang="en-US" dirty="0"/>
              <a:t>・</a:t>
            </a:r>
            <a:r>
              <a:rPr lang="en-US" altLang="ja-JP" dirty="0"/>
              <a:t>SDL(</a:t>
            </a:r>
            <a:r>
              <a:rPr lang="en-US" altLang="ja-JP" dirty="0" err="1"/>
              <a:t>SimpleDirectmediaLayer</a:t>
            </a:r>
            <a:r>
              <a:rPr lang="en-US" altLang="ja-JP" dirty="0"/>
              <a:t>)</a:t>
            </a:r>
            <a:br>
              <a:rPr lang="en-US" altLang="ja-JP" dirty="0"/>
            </a:br>
            <a:r>
              <a:rPr lang="ja-JP" altLang="en-US" dirty="0"/>
              <a:t>・</a:t>
            </a:r>
            <a:r>
              <a:rPr lang="en-US" altLang="ja-JP" dirty="0">
                <a:solidFill>
                  <a:srgbClr val="00B0F0"/>
                </a:solidFill>
              </a:rPr>
              <a:t>Siv3D</a:t>
            </a:r>
            <a:br>
              <a:rPr lang="en-US" altLang="ja-JP" dirty="0"/>
            </a:br>
            <a:br>
              <a:rPr lang="en-US" altLang="ja-JP" dirty="0"/>
            </a:br>
            <a:r>
              <a:rPr lang="ja-JP" altLang="en-US" sz="3200" dirty="0">
                <a:solidFill>
                  <a:srgbClr val="FF0000"/>
                </a:solidFill>
              </a:rPr>
              <a:t>なお、本校で使用しているフレームワークは商用には使用不可</a:t>
            </a:r>
            <a:endParaRPr lang="ja-JP" altLang="en-US" b="0" i="0" dirty="0">
              <a:solidFill>
                <a:srgbClr val="FF0000"/>
              </a:solidFill>
              <a:effectLst/>
              <a:latin typeface="-apple-system"/>
            </a:endParaRP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CD65B-77D1-F134-E420-61648BA3CE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9AC4568-5B44-93C4-DED6-DCA9EDF26BD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94655A0-A097-B3EB-B4EE-FC3E20D9C8A5}"/>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br>
              <a:rPr kumimoji="1" lang="en-US" altLang="ja-JP" dirty="0"/>
            </a:br>
            <a:br>
              <a:rPr kumimoji="1" lang="en-US" altLang="ja-JP" dirty="0"/>
            </a:br>
            <a:r>
              <a:rPr kumimoji="1" lang="ja-JP" altLang="en-US" dirty="0"/>
              <a:t>こんな感じのシンプルな</a:t>
            </a:r>
            <a:br>
              <a:rPr kumimoji="1" lang="en-US" altLang="ja-JP" dirty="0"/>
            </a:br>
            <a:r>
              <a:rPr kumimoji="1" lang="ja-JP" altLang="en-US" b="1" dirty="0">
                <a:solidFill>
                  <a:srgbClr val="00B0F0"/>
                </a:solidFill>
              </a:rPr>
              <a:t>ブロックくずし</a:t>
            </a:r>
            <a:r>
              <a:rPr kumimoji="1" lang="ja-JP" altLang="en-US" dirty="0"/>
              <a:t>を制作</a:t>
            </a:r>
            <a:br>
              <a:rPr kumimoji="1" lang="en-US" altLang="ja-JP" dirty="0"/>
            </a:br>
            <a:r>
              <a:rPr kumimoji="1" lang="ja-JP" altLang="en-US" dirty="0"/>
              <a:t>してみる</a:t>
            </a:r>
            <a:endParaRPr kumimoji="1" lang="en-US" altLang="ja-JP" dirty="0"/>
          </a:p>
        </p:txBody>
      </p:sp>
      <p:pic>
        <p:nvPicPr>
          <p:cNvPr id="7" name="図 6">
            <a:extLst>
              <a:ext uri="{FF2B5EF4-FFF2-40B4-BE49-F238E27FC236}">
                <a16:creationId xmlns:a16="http://schemas.microsoft.com/office/drawing/2014/main" id="{FBADB4B7-2AB0-EC15-8BE1-ACE5C2619479}"/>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94969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3949-6D2F-807D-9697-EC6B7308E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4B70D1B-25CE-70BC-AC9A-AF929DDAED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0A08103-F6FB-818E-909A-8E59663AF84E}"/>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①ブロック</a:t>
            </a:r>
            <a:br>
              <a:rPr kumimoji="1" lang="en-US" altLang="ja-JP" dirty="0"/>
            </a:br>
            <a:br>
              <a:rPr kumimoji="1" lang="en-US" altLang="ja-JP" dirty="0"/>
            </a:br>
            <a:r>
              <a:rPr kumimoji="1" lang="ja-JP" altLang="en-US" dirty="0"/>
              <a:t>②ボール</a:t>
            </a:r>
            <a:br>
              <a:rPr kumimoji="1" lang="en-US" altLang="ja-JP" dirty="0"/>
            </a:br>
            <a:br>
              <a:rPr kumimoji="1" lang="en-US" altLang="ja-JP" dirty="0"/>
            </a:br>
            <a:r>
              <a:rPr kumimoji="1" lang="ja-JP" altLang="en-US" dirty="0"/>
              <a:t>③パドル</a:t>
            </a:r>
            <a:br>
              <a:rPr kumimoji="1" lang="en-US" altLang="ja-JP" dirty="0"/>
            </a:br>
            <a:br>
              <a:rPr lang="en-US" altLang="ja-JP" dirty="0"/>
            </a:br>
            <a:r>
              <a:rPr lang="ja-JP" altLang="en-US" dirty="0"/>
              <a:t>④壁</a:t>
            </a:r>
            <a:endParaRPr kumimoji="1" lang="en-US" altLang="ja-JP" dirty="0"/>
          </a:p>
        </p:txBody>
      </p:sp>
      <p:pic>
        <p:nvPicPr>
          <p:cNvPr id="7" name="図 6">
            <a:extLst>
              <a:ext uri="{FF2B5EF4-FFF2-40B4-BE49-F238E27FC236}">
                <a16:creationId xmlns:a16="http://schemas.microsoft.com/office/drawing/2014/main" id="{623C419C-DF01-4398-C0C2-B1179C3C1E6B}"/>
              </a:ext>
            </a:extLst>
          </p:cNvPr>
          <p:cNvPicPr>
            <a:picLocks noChangeAspect="1"/>
          </p:cNvPicPr>
          <p:nvPr/>
        </p:nvPicPr>
        <p:blipFill>
          <a:blip r:embed="rId2"/>
          <a:stretch>
            <a:fillRect/>
          </a:stretch>
        </p:blipFill>
        <p:spPr>
          <a:xfrm>
            <a:off x="6173821" y="2093590"/>
            <a:ext cx="5827059" cy="4399284"/>
          </a:xfrm>
          <a:prstGeom prst="rect">
            <a:avLst/>
          </a:prstGeom>
        </p:spPr>
      </p:pic>
    </p:spTree>
    <p:extLst>
      <p:ext uri="{BB962C8B-B14F-4D97-AF65-F5344CB8AC3E}">
        <p14:creationId xmlns:p14="http://schemas.microsoft.com/office/powerpoint/2010/main" val="2755912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74598-FCF7-9627-8EDF-5C5809654A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E72561-D3F8-BA6B-2677-C532713AC65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58F415A-5754-B454-C274-7F99E69AA33F}"/>
              </a:ext>
            </a:extLst>
          </p:cNvPr>
          <p:cNvSpPr>
            <a:spLocks noGrp="1"/>
          </p:cNvSpPr>
          <p:nvPr>
            <p:ph idx="1"/>
          </p:nvPr>
        </p:nvSpPr>
        <p:spPr>
          <a:xfrm>
            <a:off x="430306" y="1376038"/>
            <a:ext cx="11654118" cy="5329562"/>
          </a:xfrm>
        </p:spPr>
        <p:txBody>
          <a:bodyPr>
            <a:normAutofit/>
          </a:bodyPr>
          <a:lstStyle/>
          <a:p>
            <a:r>
              <a:rPr kumimoji="1" lang="ja-JP" altLang="en-US" dirty="0"/>
              <a:t>ブロックくずしのルール</a:t>
            </a:r>
            <a:br>
              <a:rPr kumimoji="1" lang="en-US" altLang="ja-JP" dirty="0"/>
            </a:br>
            <a:endParaRPr kumimoji="1" lang="en-US" altLang="ja-JP" dirty="0"/>
          </a:p>
          <a:p>
            <a:pPr lvl="1"/>
            <a:r>
              <a:rPr kumimoji="1" lang="ja-JP" altLang="en-US" dirty="0"/>
              <a:t>ボールがブロックに当るとブロック</a:t>
            </a:r>
            <a:br>
              <a:rPr kumimoji="1" lang="en-US" altLang="ja-JP" dirty="0"/>
            </a:br>
            <a:r>
              <a:rPr kumimoji="1" lang="ja-JP" altLang="en-US" dirty="0"/>
              <a:t>が消える</a:t>
            </a:r>
            <a:br>
              <a:rPr kumimoji="1" lang="en-US" altLang="ja-JP" sz="1600" dirty="0"/>
            </a:br>
            <a:endParaRPr kumimoji="1" lang="en-US" altLang="ja-JP" sz="1600" dirty="0"/>
          </a:p>
          <a:p>
            <a:pPr lvl="1"/>
            <a:r>
              <a:rPr kumimoji="1" lang="ja-JP" altLang="en-US" dirty="0"/>
              <a:t>ボールはブロック、壁、パドルで反射</a:t>
            </a:r>
            <a:br>
              <a:rPr kumimoji="1" lang="en-US" altLang="ja-JP" sz="1600" dirty="0"/>
            </a:br>
            <a:endParaRPr kumimoji="1" lang="en-US" altLang="ja-JP" sz="1600" dirty="0"/>
          </a:p>
          <a:p>
            <a:pPr lvl="1"/>
            <a:r>
              <a:rPr kumimoji="1" lang="ja-JP" altLang="en-US" dirty="0"/>
              <a:t>ボールがパドルより下に行くとミスとなる</a:t>
            </a:r>
            <a:br>
              <a:rPr kumimoji="1" lang="en-US" altLang="ja-JP" dirty="0"/>
            </a:br>
            <a:endParaRPr kumimoji="1" lang="en-US" altLang="ja-JP" dirty="0"/>
          </a:p>
          <a:p>
            <a:r>
              <a:rPr kumimoji="1" lang="ja-JP" altLang="en-US" dirty="0"/>
              <a:t>まず最初に、壁とパドルとボールだけの状態でボールの反射がうまくできるかを確認する</a:t>
            </a:r>
            <a:endParaRPr kumimoji="1" lang="en-US" altLang="ja-JP" dirty="0"/>
          </a:p>
        </p:txBody>
      </p:sp>
      <p:pic>
        <p:nvPicPr>
          <p:cNvPr id="7" name="図 6">
            <a:extLst>
              <a:ext uri="{FF2B5EF4-FFF2-40B4-BE49-F238E27FC236}">
                <a16:creationId xmlns:a16="http://schemas.microsoft.com/office/drawing/2014/main" id="{69008A31-66A6-84ED-1528-92E5DE52E3D8}"/>
              </a:ext>
            </a:extLst>
          </p:cNvPr>
          <p:cNvPicPr>
            <a:picLocks noChangeAspect="1"/>
          </p:cNvPicPr>
          <p:nvPr/>
        </p:nvPicPr>
        <p:blipFill>
          <a:blip r:embed="rId2"/>
          <a:stretch>
            <a:fillRect/>
          </a:stretch>
        </p:blipFill>
        <p:spPr>
          <a:xfrm>
            <a:off x="7732219" y="890601"/>
            <a:ext cx="4352205" cy="3285806"/>
          </a:xfrm>
          <a:prstGeom prst="rect">
            <a:avLst/>
          </a:prstGeom>
        </p:spPr>
      </p:pic>
    </p:spTree>
    <p:extLst>
      <p:ext uri="{BB962C8B-B14F-4D97-AF65-F5344CB8AC3E}">
        <p14:creationId xmlns:p14="http://schemas.microsoft.com/office/powerpoint/2010/main" val="3190495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1A393-B116-8E6E-3499-AF449CDED85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812145-FD08-040E-CD79-A4947AC6A17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37DAAFF-59A6-3D3B-9A45-7210379DB34C}"/>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r>
              <a:rPr lang="en-US" altLang="ja-JP" dirty="0"/>
              <a:t>	</a:t>
            </a:r>
            <a:r>
              <a:rPr kumimoji="1" lang="en-US" altLang="ja-JP" dirty="0"/>
              <a:t>…	</a:t>
            </a:r>
            <a:r>
              <a:rPr kumimoji="1" lang="ja-JP" altLang="en-US" dirty="0"/>
              <a:t>半径</a:t>
            </a:r>
            <a:r>
              <a:rPr kumimoji="1" lang="en-US" altLang="ja-JP" dirty="0"/>
              <a:t>8</a:t>
            </a:r>
            <a:r>
              <a:rPr kumimoji="1" lang="ja-JP" altLang="en-US" dirty="0"/>
              <a:t>ピクセル</a:t>
            </a:r>
            <a:br>
              <a:rPr kumimoji="1" lang="en-US" altLang="ja-JP" dirty="0"/>
            </a:br>
            <a:r>
              <a:rPr kumimoji="1" lang="en-US" altLang="ja-JP" dirty="0"/>
              <a:t>				</a:t>
            </a:r>
            <a:r>
              <a:rPr kumimoji="1" lang="ja-JP" altLang="en-US" dirty="0">
                <a:solidFill>
                  <a:srgbClr val="00B0F0"/>
                </a:solidFill>
              </a:rPr>
              <a:t>座標情報</a:t>
            </a:r>
            <a:r>
              <a:rPr kumimoji="1" lang="ja-JP" altLang="en-US" dirty="0"/>
              <a:t>と</a:t>
            </a:r>
            <a:r>
              <a:rPr kumimoji="1" lang="ja-JP" altLang="en-US" dirty="0">
                <a:solidFill>
                  <a:srgbClr val="00B050"/>
                </a:solidFill>
              </a:rPr>
              <a:t>速度ベクトル</a:t>
            </a:r>
            <a:r>
              <a:rPr kumimoji="1" lang="ja-JP" altLang="en-US" dirty="0"/>
              <a:t>を持つ</a:t>
            </a:r>
            <a:br>
              <a:rPr kumimoji="1" lang="en-US" altLang="ja-JP" dirty="0"/>
            </a:br>
            <a:br>
              <a:rPr kumimoji="1" lang="en-US" altLang="ja-JP" dirty="0"/>
            </a:br>
            <a:r>
              <a:rPr kumimoji="1" lang="ja-JP" altLang="en-US" dirty="0"/>
              <a:t>②パドル</a:t>
            </a:r>
            <a:r>
              <a:rPr kumimoji="1" lang="en-US" altLang="ja-JP" dirty="0"/>
              <a:t>	…	60×10</a:t>
            </a:r>
            <a:r>
              <a:rPr kumimoji="1" lang="ja-JP" altLang="en-US" dirty="0"/>
              <a:t>ピクセル</a:t>
            </a:r>
            <a:br>
              <a:rPr kumimoji="1" lang="en-US" altLang="ja-JP" dirty="0"/>
            </a:br>
            <a:r>
              <a:rPr kumimoji="1" lang="en-US" altLang="ja-JP" dirty="0"/>
              <a:t>				</a:t>
            </a:r>
            <a:r>
              <a:rPr kumimoji="1" lang="ja-JP" altLang="en-US" dirty="0">
                <a:solidFill>
                  <a:srgbClr val="00B0F0"/>
                </a:solidFill>
              </a:rPr>
              <a:t>座標情報</a:t>
            </a:r>
            <a:r>
              <a:rPr kumimoji="1" lang="ja-JP" altLang="en-US" dirty="0"/>
              <a:t>を持つ</a:t>
            </a:r>
            <a:br>
              <a:rPr kumimoji="1" lang="en-US" altLang="ja-JP" dirty="0"/>
            </a:br>
            <a:br>
              <a:rPr lang="en-US" altLang="ja-JP" dirty="0"/>
            </a:br>
            <a:r>
              <a:rPr lang="ja-JP" altLang="en-US" dirty="0"/>
              <a:t>③壁</a:t>
            </a:r>
            <a:r>
              <a:rPr lang="en-US" altLang="ja-JP" dirty="0"/>
              <a:t>		…	</a:t>
            </a:r>
            <a:r>
              <a:rPr lang="ja-JP" altLang="en-US" dirty="0"/>
              <a:t>シーンサイズ</a:t>
            </a:r>
            <a:r>
              <a:rPr lang="en-US" altLang="ja-JP"/>
              <a:t>800x600</a:t>
            </a:r>
            <a:endParaRPr kumimoji="1" lang="en-US" altLang="ja-JP" dirty="0"/>
          </a:p>
        </p:txBody>
      </p:sp>
    </p:spTree>
    <p:extLst>
      <p:ext uri="{BB962C8B-B14F-4D97-AF65-F5344CB8AC3E}">
        <p14:creationId xmlns:p14="http://schemas.microsoft.com/office/powerpoint/2010/main" val="1252747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519B8-B6C9-4220-8AD5-CE4741502A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060D70-3F00-4460-BBDD-14697F84DBF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E3C778-294E-0597-4E74-6B5DDD45EFA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&lt;vector&gt;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endParaRPr lang="en-US" altLang="ja-JP" sz="6000" dirty="0"/>
          </a:p>
        </p:txBody>
      </p:sp>
      <p:sp>
        <p:nvSpPr>
          <p:cNvPr id="7" name="テキスト ボックス 6">
            <a:extLst>
              <a:ext uri="{FF2B5EF4-FFF2-40B4-BE49-F238E27FC236}">
                <a16:creationId xmlns:a16="http://schemas.microsoft.com/office/drawing/2014/main" id="{9D3D2BE8-C238-243C-48BE-98D3741C4A3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61598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95D82-F877-B298-7B35-D6194B9412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86D428-5B46-89DF-8CF6-EC0D5B25F44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9C38DA4E-6967-5A14-A5D7-B19C07D9581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、数値が大きくなれば早くなる</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BallSpeedPerSdec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BAD6C7A9-02C8-3B29-EA23-02C1722F88F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8847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DF791-F5E0-7C33-6C89-8D334825DE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8A8458-105B-BA7D-EA4A-D0A0E33FAED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5B88085-9820-3CD6-5319-785FA94B50D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フォントの指定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fr-FR" altLang="ja-JP" sz="2400" dirty="0">
                <a:solidFill>
                  <a:srgbClr val="0000FF"/>
                </a:solidFill>
                <a:highlight>
                  <a:srgbClr val="FFFFFF"/>
                </a:highlight>
                <a:ea typeface="ＭＳ ゴシック" panose="020B0609070205080204" pitchFamily="49" charset="-128"/>
              </a:rPr>
              <a:t>const</a:t>
            </a:r>
            <a:r>
              <a:rPr lang="fr-FR" altLang="ja-JP" sz="2400" dirty="0">
                <a:solidFill>
                  <a:srgbClr val="000000"/>
                </a:solidFill>
                <a:highlight>
                  <a:srgbClr val="FFFFFF"/>
                </a:highlight>
                <a:ea typeface="ＭＳ ゴシック" panose="020B0609070205080204" pitchFamily="49" charset="-128"/>
              </a:rPr>
              <a:t> </a:t>
            </a:r>
            <a:r>
              <a:rPr lang="fr-FR" altLang="ja-JP" sz="2400" dirty="0">
                <a:solidFill>
                  <a:srgbClr val="2B91AF"/>
                </a:solidFill>
                <a:highlight>
                  <a:srgbClr val="FFFFFF"/>
                </a:highlight>
                <a:ea typeface="ＭＳ ゴシック" panose="020B0609070205080204" pitchFamily="49" charset="-128"/>
              </a:rPr>
              <a:t>Font</a:t>
            </a:r>
            <a:r>
              <a:rPr lang="fr-FR" altLang="ja-JP" sz="2400" dirty="0">
                <a:solidFill>
                  <a:srgbClr val="000000"/>
                </a:solidFill>
                <a:highlight>
                  <a:srgbClr val="FFFFFF"/>
                </a:highlight>
                <a:ea typeface="ＭＳ ゴシック" panose="020B0609070205080204" pitchFamily="49" charset="-128"/>
              </a:rPr>
              <a:t> font{ </a:t>
            </a:r>
            <a:r>
              <a:rPr lang="fr-FR" altLang="ja-JP" sz="2400" dirty="0">
                <a:solidFill>
                  <a:srgbClr val="2B91AF"/>
                </a:solidFill>
                <a:highlight>
                  <a:srgbClr val="FFFFFF"/>
                </a:highlight>
                <a:ea typeface="ＭＳ ゴシック" panose="020B0609070205080204" pitchFamily="49" charset="-128"/>
              </a:rPr>
              <a:t>FontMethod</a:t>
            </a:r>
            <a:r>
              <a:rPr lang="fr-FR" altLang="ja-JP" sz="2400" dirty="0">
                <a:solidFill>
                  <a:srgbClr val="000000"/>
                </a:solidFill>
                <a:highlight>
                  <a:srgbClr val="FFFFFF"/>
                </a:highlight>
                <a:ea typeface="ＭＳ ゴシック" panose="020B0609070205080204" pitchFamily="49" charset="-128"/>
              </a:rPr>
              <a:t>::</a:t>
            </a:r>
            <a:r>
              <a:rPr lang="fr-FR" altLang="ja-JP" sz="2400" dirty="0">
                <a:solidFill>
                  <a:srgbClr val="2F4F4F"/>
                </a:solidFill>
                <a:highlight>
                  <a:srgbClr val="FFFFFF"/>
                </a:highlight>
                <a:ea typeface="ＭＳ ゴシック" panose="020B0609070205080204" pitchFamily="49" charset="-128"/>
              </a:rPr>
              <a:t>MSDF</a:t>
            </a:r>
            <a:r>
              <a:rPr lang="fr-FR" altLang="ja-JP" sz="2400" dirty="0">
                <a:solidFill>
                  <a:srgbClr val="000000"/>
                </a:solidFill>
                <a:highlight>
                  <a:srgbClr val="FFFFFF"/>
                </a:highlight>
                <a:ea typeface="ＭＳ ゴシック" panose="020B0609070205080204" pitchFamily="49" charset="-128"/>
              </a:rPr>
              <a:t>, 48 };</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 paddle{ Arg::center</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Cursor::Pos().x</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PaddleSize</a:t>
            </a: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ボールを移動</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FA7DD39C-06CD-1D86-8E9F-5B65F5D086D2}"/>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650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148B3-695A-0BD6-5F41-CCE32798FB2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92E7EC-F2F0-21C7-035C-D02837E203D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6051414-B07F-CBA9-C4C1-02F7AD45B3E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(0 &lt;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600)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 </a:t>
            </a:r>
            <a:r>
              <a:rPr lang="en-US" altLang="ja-JP" sz="2400" dirty="0">
                <a:solidFill>
                  <a:srgbClr val="008000"/>
                </a:solidFill>
                <a:highlight>
                  <a:srgbClr val="FFFFFF"/>
                </a:highlight>
                <a:ea typeface="ＭＳ ゴシック" panose="020B0609070205080204" pitchFamily="49" charset="-128"/>
              </a:rPr>
              <a:t>Y </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B84EF27A-A62F-9706-3E5A-4AF8D287FF38}"/>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249004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F8BD2-D2BC-4321-BCDE-F670D6C154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5423B34-AD0E-9EDF-8403-F555D7FCC8C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FBE9BA87-35C2-903E-65D7-FB77D6BF1C08}"/>
              </a:ext>
            </a:extLst>
          </p:cNvPr>
          <p:cNvSpPr txBox="1">
            <a:spLocks/>
          </p:cNvSpPr>
          <p:nvPr/>
        </p:nvSpPr>
        <p:spPr>
          <a:xfrm>
            <a:off x="731195" y="1172704"/>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ボールが下向きに動きつつパドルにあたったら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&gt;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0) &amp;&amp; </a:t>
            </a:r>
            <a:r>
              <a:rPr lang="en-US" altLang="ja-JP" sz="2400" dirty="0" err="1">
                <a:solidFill>
                  <a:srgbClr val="000000"/>
                </a:solidFill>
                <a:highlight>
                  <a:srgbClr val="FFFFFF"/>
                </a:highlight>
                <a:ea typeface="ＭＳ ゴシック" panose="020B0609070205080204" pitchFamily="49" charset="-128"/>
              </a:rPr>
              <a:t>paddle.intersects</a:t>
            </a:r>
            <a:r>
              <a:rPr lang="en-US" altLang="ja-JP" sz="2400" dirty="0">
                <a:solidFill>
                  <a:srgbClr val="000000"/>
                </a:solidFill>
                <a:highlight>
                  <a:srgbClr val="FFFFFF"/>
                </a:highlight>
                <a:ea typeface="ＭＳ ゴシック" panose="020B0609070205080204" pitchFamily="49" charset="-128"/>
              </a:rPr>
              <a:t>(ball))</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パドルの中心からの距離に応じてはね返る方向（速度ベクトル）を変える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paddle.center</a:t>
            </a:r>
            <a:r>
              <a:rPr lang="en-US" altLang="ja-JP" sz="2400" dirty="0">
                <a:solidFill>
                  <a:srgbClr val="000000"/>
                </a:solidFill>
                <a:highlight>
                  <a:srgbClr val="FFFFFF"/>
                </a:highlight>
                <a:ea typeface="ＭＳ ゴシック" panose="020B0609070205080204" pitchFamily="49" charset="-128"/>
              </a:rPr>
              <a:t>().x) * 10,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setLength</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跳ね返るボール速度が </a:t>
            </a:r>
            <a:r>
              <a:rPr lang="en-US" altLang="ja-JP" sz="2400" dirty="0" err="1">
                <a:solidFill>
                  <a:srgbClr val="008000"/>
                </a:solidFill>
                <a:highlight>
                  <a:srgbClr val="FFFFFF"/>
                </a:highlight>
                <a:ea typeface="ＭＳ ゴシック" panose="020B0609070205080204" pitchFamily="49" charset="-128"/>
              </a:rPr>
              <a:t>BallSpeedPerSec</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になるように調整</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092F8CBD-1694-3C51-5DA5-D571B433A232}"/>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335832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8492-6946-4478-DFD0-45C4E8285C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84A5D5-4320-B8E0-01F6-936DC4549C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CBEF7BAB-51C8-24AD-CFCC-A13B803AE9A6}"/>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スクリーンの上下左右の</a:t>
            </a:r>
            <a:br>
              <a:rPr lang="en-US" altLang="ja-JP" dirty="0"/>
            </a:br>
            <a:r>
              <a:rPr lang="ja-JP" altLang="en-US" dirty="0"/>
              <a:t>壁やパドルで跳ね返る</a:t>
            </a:r>
            <a:br>
              <a:rPr lang="en-US" altLang="ja-JP" dirty="0"/>
            </a:br>
            <a:r>
              <a:rPr lang="ja-JP" altLang="en-US" dirty="0"/>
              <a:t>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2742674B-BDA3-0033-DDF2-3837502B612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89467242-C7E1-1383-5381-F7BE4346F1DE}"/>
              </a:ext>
            </a:extLst>
          </p:cNvPr>
          <p:cNvPicPr>
            <a:picLocks noChangeAspect="1"/>
          </p:cNvPicPr>
          <p:nvPr/>
        </p:nvPicPr>
        <p:blipFill>
          <a:blip r:embed="rId2"/>
          <a:stretch>
            <a:fillRect/>
          </a:stretch>
        </p:blipFill>
        <p:spPr>
          <a:xfrm>
            <a:off x="6256562" y="1314495"/>
            <a:ext cx="5718187" cy="4502645"/>
          </a:xfrm>
          <a:prstGeom prst="rect">
            <a:avLst/>
          </a:prstGeom>
        </p:spPr>
      </p:pic>
    </p:spTree>
    <p:extLst>
      <p:ext uri="{BB962C8B-B14F-4D97-AF65-F5344CB8AC3E}">
        <p14:creationId xmlns:p14="http://schemas.microsoft.com/office/powerpoint/2010/main" val="315499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80799-E35C-5959-E798-C6BE82BBA62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3E703C-763A-A2A1-6CFB-A0685847CFF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C238544-07EA-398B-D6DA-39D3DF75769D}"/>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endParaRPr kumimoji="1" lang="en-US" altLang="ja-JP" dirty="0"/>
          </a:p>
          <a:p>
            <a:pPr lvl="1"/>
            <a:r>
              <a:rPr lang="ja-JP" altLang="en-US" b="0" i="0" dirty="0">
                <a:effectLst/>
                <a:latin typeface="-apple-system"/>
              </a:rPr>
              <a:t>図形や画像、テキスト、動画、</a:t>
            </a:r>
            <a:r>
              <a:rPr lang="en-US" altLang="ja-JP" b="0" i="0" dirty="0">
                <a:effectLst/>
                <a:latin typeface="-apple-system"/>
              </a:rPr>
              <a:t>3D</a:t>
            </a:r>
            <a:r>
              <a:rPr lang="ja-JP" altLang="en-US" b="0" i="0" dirty="0">
                <a:effectLst/>
                <a:latin typeface="-apple-system"/>
              </a:rPr>
              <a:t>モデルを簡単に描画可能</a:t>
            </a:r>
            <a:endParaRPr lang="en-US" altLang="ja-JP" b="0" i="0" dirty="0">
              <a:effectLst/>
              <a:latin typeface="-apple-system"/>
            </a:endParaRPr>
          </a:p>
          <a:p>
            <a:pPr lvl="1"/>
            <a:r>
              <a:rPr lang="ja-JP" altLang="en-US" b="0" i="0" dirty="0">
                <a:effectLst/>
                <a:latin typeface="-apple-system"/>
              </a:rPr>
              <a:t>マウスやキーボード、</a:t>
            </a:r>
            <a:r>
              <a:rPr lang="en-US" altLang="ja-JP" b="0" i="0" dirty="0">
                <a:effectLst/>
                <a:latin typeface="-apple-system"/>
              </a:rPr>
              <a:t>Web</a:t>
            </a:r>
            <a:r>
              <a:rPr lang="ja-JP" altLang="en-US" b="0" i="0" dirty="0">
                <a:effectLst/>
                <a:latin typeface="-apple-system"/>
              </a:rPr>
              <a:t>カメラ、マイク、ゲームパッドなどのさまざまな入力デバイスを簡単にプログラムから扱える</a:t>
            </a:r>
          </a:p>
          <a:p>
            <a:pPr lvl="1"/>
            <a:r>
              <a:rPr lang="ja-JP" altLang="en-US" b="0" i="0" dirty="0">
                <a:effectLst/>
                <a:latin typeface="-apple-system"/>
              </a:rPr>
              <a:t>ウィンドウ処理、ファイルシステム、ネットワーク通信、タイマー処理など多種多様な処理を関数化してくれている</a:t>
            </a:r>
            <a:br>
              <a:rPr lang="en-US" altLang="ja-JP" b="0" i="0" dirty="0">
                <a:effectLst/>
                <a:latin typeface="-apple-system"/>
              </a:rPr>
            </a:br>
            <a:endParaRPr lang="en-US" altLang="ja-JP" b="0" i="0" dirty="0">
              <a:effectLst/>
              <a:latin typeface="-apple-system"/>
            </a:endParaRPr>
          </a:p>
          <a:p>
            <a:r>
              <a:rPr lang="ja-JP" altLang="en-US" b="0" i="0" dirty="0">
                <a:effectLst/>
                <a:latin typeface="-apple-system"/>
              </a:rPr>
              <a:t>上記機能を簡単な関数呼び出しで実行できるように</a:t>
            </a:r>
            <a:br>
              <a:rPr lang="en-US" altLang="ja-JP" b="0" i="0" dirty="0">
                <a:effectLst/>
                <a:latin typeface="-apple-system"/>
              </a:rPr>
            </a:br>
            <a:r>
              <a:rPr lang="ja-JP" altLang="en-US" b="0" i="0" dirty="0">
                <a:effectLst/>
                <a:latin typeface="-apple-system"/>
              </a:rPr>
              <a:t>してくれているライブラリ</a:t>
            </a:r>
          </a:p>
        </p:txBody>
      </p:sp>
    </p:spTree>
    <p:extLst>
      <p:ext uri="{BB962C8B-B14F-4D97-AF65-F5344CB8AC3E}">
        <p14:creationId xmlns:p14="http://schemas.microsoft.com/office/powerpoint/2010/main" val="104511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8166B-4ED6-6A57-FD28-DC48F83841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2754AB-B53F-638F-487D-425015AB21B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C4EC73D-C7FE-41D5-21CF-F5A91FF2C3D2}"/>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ブロックは</a:t>
            </a:r>
            <a:r>
              <a:rPr kumimoji="1" lang="en-US" altLang="ja-JP" dirty="0"/>
              <a:t>Siv3D</a:t>
            </a:r>
            <a:r>
              <a:rPr kumimoji="1" lang="ja-JP" altLang="en-US" dirty="0"/>
              <a:t>で定義</a:t>
            </a:r>
            <a:br>
              <a:rPr kumimoji="1" lang="en-US" altLang="ja-JP" dirty="0"/>
            </a:br>
            <a:r>
              <a:rPr kumimoji="1" lang="ja-JP" altLang="en-US" dirty="0"/>
              <a:t>されている</a:t>
            </a:r>
            <a:r>
              <a:rPr kumimoji="1" lang="en-US" altLang="ja-JP" b="1" dirty="0" err="1">
                <a:solidFill>
                  <a:srgbClr val="00B0F0"/>
                </a:solidFill>
              </a:rPr>
              <a:t>Rect</a:t>
            </a:r>
            <a:r>
              <a:rPr kumimoji="1" lang="ja-JP" altLang="en-US" dirty="0"/>
              <a:t>クラスで</a:t>
            </a:r>
            <a:br>
              <a:rPr kumimoji="1" lang="en-US" altLang="ja-JP" dirty="0"/>
            </a:br>
            <a:r>
              <a:rPr kumimoji="1" lang="ja-JP" altLang="en-US" dirty="0"/>
              <a:t>生成する</a:t>
            </a:r>
            <a:br>
              <a:rPr kumimoji="1" lang="en-US" altLang="ja-JP" dirty="0"/>
            </a:br>
            <a:br>
              <a:rPr kumimoji="1" lang="en-US" altLang="ja-JP" dirty="0"/>
            </a:br>
            <a:r>
              <a:rPr kumimoji="1" lang="en-US" altLang="ja-JP" dirty="0" err="1">
                <a:solidFill>
                  <a:srgbClr val="00B0F0"/>
                </a:solidFill>
              </a:rPr>
              <a:t>Rect</a:t>
            </a:r>
            <a:r>
              <a:rPr kumimoji="1" lang="ja-JP" altLang="en-US" dirty="0"/>
              <a:t>クラスのインスタンス</a:t>
            </a:r>
            <a:br>
              <a:rPr kumimoji="1" lang="en-US" altLang="ja-JP" dirty="0"/>
            </a:br>
            <a:r>
              <a:rPr kumimoji="1" lang="ja-JP" altLang="en-US" dirty="0"/>
              <a:t>を</a:t>
            </a:r>
            <a:r>
              <a:rPr kumimoji="1" lang="en-US" altLang="ja-JP" dirty="0">
                <a:solidFill>
                  <a:srgbClr val="00B050"/>
                </a:solidFill>
              </a:rPr>
              <a:t>vector</a:t>
            </a:r>
            <a:r>
              <a:rPr kumimoji="1" lang="ja-JP" altLang="en-US" dirty="0">
                <a:solidFill>
                  <a:srgbClr val="00B050"/>
                </a:solidFill>
              </a:rPr>
              <a:t>配列</a:t>
            </a:r>
            <a:r>
              <a:rPr kumimoji="1" lang="ja-JP" altLang="en-US" dirty="0"/>
              <a:t>に格納</a:t>
            </a:r>
            <a:br>
              <a:rPr kumimoji="1" lang="en-US" altLang="ja-JP" dirty="0"/>
            </a:br>
            <a:r>
              <a:rPr kumimoji="1" lang="ja-JP" altLang="en-US" dirty="0"/>
              <a:t>する</a:t>
            </a:r>
            <a:endParaRPr kumimoji="1" lang="en-US" altLang="ja-JP" dirty="0"/>
          </a:p>
        </p:txBody>
      </p:sp>
      <p:pic>
        <p:nvPicPr>
          <p:cNvPr id="7" name="図 6">
            <a:extLst>
              <a:ext uri="{FF2B5EF4-FFF2-40B4-BE49-F238E27FC236}">
                <a16:creationId xmlns:a16="http://schemas.microsoft.com/office/drawing/2014/main" id="{657E9BC8-DE82-9F8E-E144-7FE17602BDBA}"/>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391196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819EB-D889-385B-9CA0-2C7A831648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6F5119-AF68-2B56-CB55-153DBC87490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A9EF44E-BE83-29FB-B318-76EB87E5C99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E475C42A-6233-EBC0-B9B0-E08D26E0A4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152323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FECA1-0031-D6FB-3AF4-A923F00DED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EDE0F3-7B26-61E7-A341-47F2A74E2F2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DEA5356-38EA-2627-3D15-1126ABEE7F8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4786D226-FF38-E11F-B444-64ED7D45113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4252068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E9E75-8359-2EFD-74A1-3583523923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2120B0-81CC-0F22-1763-2F3D7B994DA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62029DF-C582-A5F7-E66F-63D48915038D}"/>
              </a:ext>
            </a:extLst>
          </p:cNvPr>
          <p:cNvSpPr>
            <a:spLocks noGrp="1"/>
          </p:cNvSpPr>
          <p:nvPr>
            <p:ph idx="1"/>
          </p:nvPr>
        </p:nvSpPr>
        <p:spPr>
          <a:xfrm>
            <a:off x="430306" y="1376038"/>
            <a:ext cx="11654118" cy="5329562"/>
          </a:xfrm>
        </p:spPr>
        <p:txBody>
          <a:bodyPr>
            <a:normAutofit/>
          </a:bodyPr>
          <a:lstStyle/>
          <a:p>
            <a:r>
              <a:rPr kumimoji="1" lang="ja-JP" altLang="en-US" dirty="0"/>
              <a:t>ゲームに特化しているわけではないが、ゲーム用にも</a:t>
            </a:r>
            <a:br>
              <a:rPr kumimoji="1" lang="en-US" altLang="ja-JP" dirty="0"/>
            </a:br>
            <a:r>
              <a:rPr kumimoji="1" lang="ja-JP" altLang="en-US" dirty="0"/>
              <a:t>使用可能</a:t>
            </a:r>
            <a:br>
              <a:rPr kumimoji="1" lang="en-US" altLang="ja-JP" dirty="0"/>
            </a:br>
            <a:endParaRPr kumimoji="1" lang="en-US" altLang="ja-JP" dirty="0"/>
          </a:p>
          <a:p>
            <a:r>
              <a:rPr kumimoji="1" lang="ja-JP" altLang="en-US" dirty="0"/>
              <a:t>多くの機能が搭載されているため、処理速度の面では</a:t>
            </a:r>
            <a:r>
              <a:rPr kumimoji="1" lang="en-US" altLang="ja-JP" dirty="0" err="1"/>
              <a:t>KDLib</a:t>
            </a:r>
            <a:r>
              <a:rPr kumimoji="1" lang="ja-JP" altLang="en-US" dirty="0"/>
              <a:t>のほうが上</a:t>
            </a:r>
            <a:br>
              <a:rPr kumimoji="1" lang="en-US" altLang="ja-JP" dirty="0"/>
            </a:br>
            <a:endParaRPr kumimoji="1" lang="en-US" altLang="ja-JP" dirty="0"/>
          </a:p>
          <a:p>
            <a:r>
              <a:rPr kumimoji="1" lang="ja-JP" altLang="en-US" dirty="0"/>
              <a:t>オープンソースで開発されているため、誰もが開発に参加できて、</a:t>
            </a:r>
            <a:r>
              <a:rPr kumimoji="1" lang="en-US" altLang="ja-JP" dirty="0"/>
              <a:t>Siv3D</a:t>
            </a:r>
            <a:r>
              <a:rPr kumimoji="1" lang="ja-JP" altLang="en-US" dirty="0"/>
              <a:t>を用いて開発したゲームやアプリは</a:t>
            </a:r>
            <a:br>
              <a:rPr kumimoji="1" lang="en-US" altLang="ja-JP" dirty="0"/>
            </a:br>
            <a:r>
              <a:rPr kumimoji="1" lang="ja-JP" altLang="en-US" dirty="0"/>
              <a:t>自由に公開や収益化可能</a:t>
            </a:r>
            <a:endParaRPr kumimoji="1" lang="en-US" altLang="ja-JP" dirty="0"/>
          </a:p>
        </p:txBody>
      </p:sp>
    </p:spTree>
    <p:extLst>
      <p:ext uri="{BB962C8B-B14F-4D97-AF65-F5344CB8AC3E}">
        <p14:creationId xmlns:p14="http://schemas.microsoft.com/office/powerpoint/2010/main" val="4243259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3FC8D-B1D5-CE44-AD38-3184616859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3AA71D2-C7D9-B13B-3873-35AD19EF68C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044E8CC-45D9-E127-3CB4-83A4BD4B12F4}"/>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公式サイトからのダウンロード</a:t>
            </a:r>
            <a:br>
              <a:rPr kumimoji="1" lang="en-US" altLang="ja-JP" dirty="0"/>
            </a:br>
            <a:r>
              <a:rPr kumimoji="1" lang="en-US" altLang="ja-JP" dirty="0">
                <a:hlinkClick r:id="rId2"/>
              </a:rPr>
              <a:t>https://siv3d.jp/downloads/Siv3D/</a:t>
            </a:r>
            <a:br>
              <a:rPr kumimoji="1" lang="en-US" altLang="ja-JP" dirty="0">
                <a:hlinkClick r:id="rId2"/>
              </a:rPr>
            </a:br>
            <a:r>
              <a:rPr kumimoji="1" lang="en-US" altLang="ja-JP" dirty="0">
                <a:hlinkClick r:id="rId2"/>
              </a:rPr>
              <a:t>OpenSiv3D_0.6.15_Installer.exe</a:t>
            </a:r>
            <a:br>
              <a:rPr kumimoji="1" lang="en-US" altLang="ja-JP" dirty="0">
                <a:hlinkClick r:id="rId2"/>
              </a:rPr>
            </a:br>
            <a:endParaRPr kumimoji="1" lang="en-US" altLang="ja-JP" dirty="0"/>
          </a:p>
          <a:p>
            <a:pPr lvl="1"/>
            <a:r>
              <a:rPr kumimoji="1" lang="ja-JP" altLang="en-US" dirty="0"/>
              <a:t>共有フォルダからのダウンロード</a:t>
            </a:r>
            <a:br>
              <a:rPr kumimoji="1" lang="en-US" altLang="ja-JP" dirty="0"/>
            </a:br>
            <a:r>
              <a:rPr kumimoji="1" lang="en-US" altLang="ja-JP" dirty="0">
                <a:hlinkClick r:id="rId3"/>
              </a:rPr>
              <a:t>https://bit.ly/4fYSW1e</a:t>
            </a:r>
            <a:br>
              <a:rPr kumimoji="1" lang="en-US" altLang="ja-JP" dirty="0"/>
            </a:br>
            <a:endParaRPr kumimoji="1" lang="en-US" altLang="ja-JP" dirty="0"/>
          </a:p>
          <a:p>
            <a:pPr lvl="1"/>
            <a:r>
              <a:rPr kumimoji="1" lang="ja-JP" altLang="en-US" dirty="0"/>
              <a:t>あとはダウンロードしたファイルを実行すれば完了</a:t>
            </a:r>
            <a:endParaRPr kumimoji="1" lang="en-US" altLang="ja-JP" dirty="0"/>
          </a:p>
        </p:txBody>
      </p:sp>
    </p:spTree>
    <p:extLst>
      <p:ext uri="{BB962C8B-B14F-4D97-AF65-F5344CB8AC3E}">
        <p14:creationId xmlns:p14="http://schemas.microsoft.com/office/powerpoint/2010/main" val="346165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098A8-D367-3F36-DB02-65B981BE6D7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F4AD41-498B-DDAC-3F9B-C2313AE11E3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8C2C318-D1DC-F457-3418-95D1D8882BF9}"/>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en-US" altLang="ja-JP" dirty="0"/>
              <a:t>VisualStudio2022</a:t>
            </a:r>
            <a:r>
              <a:rPr kumimoji="1" lang="ja-JP" altLang="en-US" dirty="0"/>
              <a:t>を起動する</a:t>
            </a:r>
            <a:br>
              <a:rPr kumimoji="1" lang="en-US" altLang="ja-JP" dirty="0"/>
            </a:br>
            <a:endParaRPr kumimoji="1" lang="en-US" altLang="ja-JP" dirty="0"/>
          </a:p>
          <a:p>
            <a:pPr lvl="1"/>
            <a:r>
              <a:rPr kumimoji="1" lang="ja-JP" altLang="en-US" dirty="0"/>
              <a:t>「新しいプロジェクトの作成」</a:t>
            </a:r>
            <a:br>
              <a:rPr kumimoji="1" lang="en-US" altLang="ja-JP" dirty="0"/>
            </a:br>
            <a:r>
              <a:rPr kumimoji="1" lang="ja-JP" altLang="en-US" dirty="0"/>
              <a:t>を選択</a:t>
            </a:r>
            <a:endParaRPr kumimoji="1" lang="en-US" altLang="ja-JP" dirty="0"/>
          </a:p>
        </p:txBody>
      </p:sp>
      <p:pic>
        <p:nvPicPr>
          <p:cNvPr id="5" name="図 4">
            <a:extLst>
              <a:ext uri="{FF2B5EF4-FFF2-40B4-BE49-F238E27FC236}">
                <a16:creationId xmlns:a16="http://schemas.microsoft.com/office/drawing/2014/main" id="{6CA1E083-AD8A-ED34-3FF1-830013AA1C0E}"/>
              </a:ext>
            </a:extLst>
          </p:cNvPr>
          <p:cNvPicPr>
            <a:picLocks noChangeAspect="1"/>
          </p:cNvPicPr>
          <p:nvPr/>
        </p:nvPicPr>
        <p:blipFill>
          <a:blip r:embed="rId2"/>
          <a:stretch>
            <a:fillRect/>
          </a:stretch>
        </p:blipFill>
        <p:spPr>
          <a:xfrm>
            <a:off x="7530839" y="1296177"/>
            <a:ext cx="4553585" cy="4829849"/>
          </a:xfrm>
          <a:prstGeom prst="rect">
            <a:avLst/>
          </a:prstGeom>
          <a:ln>
            <a:solidFill>
              <a:schemeClr val="tx1"/>
            </a:solidFill>
          </a:ln>
        </p:spPr>
      </p:pic>
      <p:sp>
        <p:nvSpPr>
          <p:cNvPr id="6" name="正方形/長方形 5">
            <a:extLst>
              <a:ext uri="{FF2B5EF4-FFF2-40B4-BE49-F238E27FC236}">
                <a16:creationId xmlns:a16="http://schemas.microsoft.com/office/drawing/2014/main" id="{10B604F6-DB9C-16C4-B62A-314B2E61F833}"/>
              </a:ext>
            </a:extLst>
          </p:cNvPr>
          <p:cNvSpPr/>
          <p:nvPr/>
        </p:nvSpPr>
        <p:spPr>
          <a:xfrm>
            <a:off x="7797581" y="4788579"/>
            <a:ext cx="4070164" cy="9118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277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4D895-5A4B-13E8-7EA4-5423D0BE48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2009E31-A640-3C92-CFCA-40E0C15B55E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68BD5DC-99D4-BE69-6171-0148B525F2C1}"/>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プロジェクトの種類の中から</a:t>
            </a:r>
            <a:br>
              <a:rPr kumimoji="1" lang="en-US" altLang="ja-JP" dirty="0"/>
            </a:br>
            <a:br>
              <a:rPr kumimoji="1" lang="en-US" altLang="ja-JP" dirty="0"/>
            </a:br>
            <a:r>
              <a:rPr kumimoji="1" lang="ja-JP" altLang="en-US" dirty="0"/>
              <a:t>「</a:t>
            </a:r>
            <a:r>
              <a:rPr kumimoji="1" lang="en-US" altLang="ja-JP" dirty="0"/>
              <a:t>OpenSiv3D_0.6.15</a:t>
            </a:r>
            <a:r>
              <a:rPr kumimoji="1" lang="ja-JP" altLang="en-US" dirty="0"/>
              <a:t>」</a:t>
            </a:r>
            <a:br>
              <a:rPr kumimoji="1" lang="en-US" altLang="ja-JP" dirty="0"/>
            </a:br>
            <a:br>
              <a:rPr kumimoji="1" lang="en-US" altLang="ja-JP" dirty="0"/>
            </a:br>
            <a:r>
              <a:rPr kumimoji="1" lang="ja-JP" altLang="en-US" dirty="0"/>
              <a:t>を選択して</a:t>
            </a:r>
            <a:br>
              <a:rPr kumimoji="1" lang="en-US" altLang="ja-JP" dirty="0"/>
            </a:br>
            <a:br>
              <a:rPr kumimoji="1" lang="en-US" altLang="ja-JP" dirty="0"/>
            </a:br>
            <a:r>
              <a:rPr kumimoji="1" lang="ja-JP" altLang="en-US" dirty="0"/>
              <a:t>「次へ」をクリック</a:t>
            </a:r>
            <a:endParaRPr kumimoji="1" lang="en-US" altLang="ja-JP" dirty="0"/>
          </a:p>
        </p:txBody>
      </p:sp>
      <p:pic>
        <p:nvPicPr>
          <p:cNvPr id="9" name="図 8">
            <a:extLst>
              <a:ext uri="{FF2B5EF4-FFF2-40B4-BE49-F238E27FC236}">
                <a16:creationId xmlns:a16="http://schemas.microsoft.com/office/drawing/2014/main" id="{D6E92322-F9DB-EB86-ADC4-403376E37AF5}"/>
              </a:ext>
            </a:extLst>
          </p:cNvPr>
          <p:cNvPicPr>
            <a:picLocks noChangeAspect="1"/>
          </p:cNvPicPr>
          <p:nvPr/>
        </p:nvPicPr>
        <p:blipFill>
          <a:blip r:embed="rId2"/>
          <a:stretch>
            <a:fillRect/>
          </a:stretch>
        </p:blipFill>
        <p:spPr>
          <a:xfrm>
            <a:off x="6410739" y="871056"/>
            <a:ext cx="5350955" cy="5472915"/>
          </a:xfrm>
          <a:prstGeom prst="rect">
            <a:avLst/>
          </a:prstGeom>
          <a:ln>
            <a:solidFill>
              <a:schemeClr val="tx1"/>
            </a:solidFill>
          </a:ln>
        </p:spPr>
      </p:pic>
      <p:sp>
        <p:nvSpPr>
          <p:cNvPr id="6" name="正方形/長方形 5">
            <a:extLst>
              <a:ext uri="{FF2B5EF4-FFF2-40B4-BE49-F238E27FC236}">
                <a16:creationId xmlns:a16="http://schemas.microsoft.com/office/drawing/2014/main" id="{DE8A7BFD-1D36-500A-A464-46169B9C2C6F}"/>
              </a:ext>
            </a:extLst>
          </p:cNvPr>
          <p:cNvSpPr/>
          <p:nvPr/>
        </p:nvSpPr>
        <p:spPr>
          <a:xfrm>
            <a:off x="6503802" y="4701031"/>
            <a:ext cx="4849998" cy="7809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2504845-E176-C370-5934-E52EF6F212A9}"/>
              </a:ext>
            </a:extLst>
          </p:cNvPr>
          <p:cNvSpPr/>
          <p:nvPr/>
        </p:nvSpPr>
        <p:spPr>
          <a:xfrm>
            <a:off x="10787973" y="5986944"/>
            <a:ext cx="864141" cy="2759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784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E2C93-6AC2-63E7-692B-08629E6C123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35895D8-6EE6-B474-357B-5101CB02DF1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DDA8AF9E-3669-BAD1-23D9-0AF47394CDFE}"/>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プロジェクト名</a:t>
            </a:r>
            <a:br>
              <a:rPr kumimoji="1" lang="en-US" altLang="ja-JP" dirty="0"/>
            </a:br>
            <a:r>
              <a:rPr kumimoji="1" lang="en-US" altLang="ja-JP" dirty="0"/>
              <a:t>block</a:t>
            </a:r>
          </a:p>
          <a:p>
            <a:pPr lvl="1"/>
            <a:r>
              <a:rPr kumimoji="1" lang="ja-JP" altLang="en-US" dirty="0"/>
              <a:t>場所</a:t>
            </a:r>
            <a:br>
              <a:rPr kumimoji="1" lang="en-US" altLang="ja-JP" dirty="0"/>
            </a:br>
            <a:r>
              <a:rPr kumimoji="1" lang="en-US" altLang="ja-JP" dirty="0"/>
              <a:t>C:\GitHub\siv3d</a:t>
            </a:r>
            <a:br>
              <a:rPr kumimoji="1" lang="en-US" altLang="ja-JP" dirty="0"/>
            </a:br>
            <a:endParaRPr kumimoji="1" lang="en-US" altLang="ja-JP" dirty="0"/>
          </a:p>
          <a:p>
            <a:pPr lvl="1"/>
            <a:r>
              <a:rPr kumimoji="1" lang="ja-JP" altLang="en-US" dirty="0"/>
              <a:t>ソリューションとプロ</a:t>
            </a:r>
            <a:br>
              <a:rPr kumimoji="1" lang="en-US" altLang="ja-JP" dirty="0"/>
            </a:br>
            <a:r>
              <a:rPr kumimoji="1" lang="ja-JP" altLang="en-US" dirty="0"/>
              <a:t>ジェクトを同じディレ</a:t>
            </a:r>
            <a:br>
              <a:rPr kumimoji="1" lang="en-US" altLang="ja-JP" dirty="0"/>
            </a:br>
            <a:r>
              <a:rPr kumimoji="1" lang="ja-JP" altLang="en-US" dirty="0"/>
              <a:t>クトリに配置するをチェックして「作成」ボタン</a:t>
            </a:r>
            <a:endParaRPr kumimoji="1" lang="en-US" altLang="ja-JP" dirty="0"/>
          </a:p>
        </p:txBody>
      </p:sp>
      <p:pic>
        <p:nvPicPr>
          <p:cNvPr id="5" name="図 4">
            <a:extLst>
              <a:ext uri="{FF2B5EF4-FFF2-40B4-BE49-F238E27FC236}">
                <a16:creationId xmlns:a16="http://schemas.microsoft.com/office/drawing/2014/main" id="{896388AD-35E3-1A89-B6D1-B702FE24E469}"/>
              </a:ext>
            </a:extLst>
          </p:cNvPr>
          <p:cNvPicPr>
            <a:picLocks noChangeAspect="1"/>
          </p:cNvPicPr>
          <p:nvPr/>
        </p:nvPicPr>
        <p:blipFill>
          <a:blip r:embed="rId2"/>
          <a:stretch>
            <a:fillRect/>
          </a:stretch>
        </p:blipFill>
        <p:spPr>
          <a:xfrm>
            <a:off x="5216982" y="1300214"/>
            <a:ext cx="6867442" cy="4043773"/>
          </a:xfrm>
          <a:prstGeom prst="rect">
            <a:avLst/>
          </a:prstGeom>
          <a:ln>
            <a:solidFill>
              <a:schemeClr val="tx1"/>
            </a:solidFill>
          </a:ln>
        </p:spPr>
      </p:pic>
      <p:sp>
        <p:nvSpPr>
          <p:cNvPr id="6" name="正方形/長方形 5">
            <a:extLst>
              <a:ext uri="{FF2B5EF4-FFF2-40B4-BE49-F238E27FC236}">
                <a16:creationId xmlns:a16="http://schemas.microsoft.com/office/drawing/2014/main" id="{DD819713-3B9B-514E-8465-D614905DB25C}"/>
              </a:ext>
            </a:extLst>
          </p:cNvPr>
          <p:cNvSpPr/>
          <p:nvPr/>
        </p:nvSpPr>
        <p:spPr>
          <a:xfrm>
            <a:off x="5355938" y="2723745"/>
            <a:ext cx="81139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CF4A78-491A-9684-1BA6-5ECE0B477325}"/>
              </a:ext>
            </a:extLst>
          </p:cNvPr>
          <p:cNvSpPr/>
          <p:nvPr/>
        </p:nvSpPr>
        <p:spPr>
          <a:xfrm>
            <a:off x="5349452" y="3370740"/>
            <a:ext cx="1391815"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08FC8DA-D7DB-A430-72EA-3995C7797DF3}"/>
              </a:ext>
            </a:extLst>
          </p:cNvPr>
          <p:cNvSpPr/>
          <p:nvPr/>
        </p:nvSpPr>
        <p:spPr>
          <a:xfrm>
            <a:off x="5216983" y="4433102"/>
            <a:ext cx="39587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43338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33D9A-FED4-CEAA-7985-996E0776CA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F82623-36CC-9BD2-ECC1-883F11E2A6F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9565E50-C084-93E0-3480-2B6125C5F85B}"/>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最初から</a:t>
            </a:r>
            <a:r>
              <a:rPr kumimoji="1" lang="en-US" altLang="ja-JP" dirty="0"/>
              <a:t>Siv3D</a:t>
            </a:r>
            <a:r>
              <a:rPr kumimoji="1" lang="ja-JP" altLang="en-US" dirty="0"/>
              <a:t>のデモプログラムが入力された状態でプロジェクトが作成される（</a:t>
            </a:r>
            <a:r>
              <a:rPr kumimoji="1" lang="en-US" altLang="ja-JP" dirty="0"/>
              <a:t>F5</a:t>
            </a:r>
            <a:r>
              <a:rPr kumimoji="1" lang="ja-JP" altLang="en-US" dirty="0"/>
              <a:t>で実行</a:t>
            </a:r>
            <a:r>
              <a:rPr kumimoji="1" lang="en-US" altLang="ja-JP" dirty="0"/>
              <a:t>/ESC</a:t>
            </a:r>
            <a:r>
              <a:rPr kumimoji="1" lang="ja-JP" altLang="en-US" dirty="0"/>
              <a:t>で終了）</a:t>
            </a:r>
            <a:endParaRPr kumimoji="1" lang="en-US" altLang="ja-JP" dirty="0"/>
          </a:p>
          <a:p>
            <a:pPr lvl="1"/>
            <a:r>
              <a:rPr kumimoji="1" lang="ja-JP" altLang="en-US" dirty="0"/>
              <a:t>入力済みプログラムは不要な箇所をすべて削除する</a:t>
            </a:r>
            <a:endParaRPr kumimoji="1" lang="en-US" altLang="ja-JP" dirty="0"/>
          </a:p>
        </p:txBody>
      </p:sp>
      <p:pic>
        <p:nvPicPr>
          <p:cNvPr id="8" name="図 7">
            <a:extLst>
              <a:ext uri="{FF2B5EF4-FFF2-40B4-BE49-F238E27FC236}">
                <a16:creationId xmlns:a16="http://schemas.microsoft.com/office/drawing/2014/main" id="{5E19DDDD-F985-5666-3D31-BEF89C7EB9CF}"/>
              </a:ext>
            </a:extLst>
          </p:cNvPr>
          <p:cNvPicPr>
            <a:picLocks noChangeAspect="1"/>
          </p:cNvPicPr>
          <p:nvPr/>
        </p:nvPicPr>
        <p:blipFill>
          <a:blip r:embed="rId2"/>
          <a:stretch>
            <a:fillRect/>
          </a:stretch>
        </p:blipFill>
        <p:spPr>
          <a:xfrm>
            <a:off x="3203262" y="4040819"/>
            <a:ext cx="5220891" cy="2330312"/>
          </a:xfrm>
          <a:prstGeom prst="rect">
            <a:avLst/>
          </a:prstGeom>
          <a:ln>
            <a:solidFill>
              <a:schemeClr val="tx1"/>
            </a:solidFill>
          </a:ln>
        </p:spPr>
      </p:pic>
    </p:spTree>
    <p:extLst>
      <p:ext uri="{BB962C8B-B14F-4D97-AF65-F5344CB8AC3E}">
        <p14:creationId xmlns:p14="http://schemas.microsoft.com/office/powerpoint/2010/main" val="194148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A908E-C125-6C6D-C4C5-B9B2D99DC1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993681-A944-B48D-ED36-A46052824EB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C18C236-7112-C371-CA15-58F690927D07}"/>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endParaRPr kumimoji="1" lang="en-US" altLang="ja-JP" dirty="0"/>
          </a:p>
        </p:txBody>
      </p:sp>
      <p:sp>
        <p:nvSpPr>
          <p:cNvPr id="4" name="コンテンツ プレースホルダー 2">
            <a:extLst>
              <a:ext uri="{FF2B5EF4-FFF2-40B4-BE49-F238E27FC236}">
                <a16:creationId xmlns:a16="http://schemas.microsoft.com/office/drawing/2014/main" id="{56EF9B04-2CB8-F471-060A-CF55E64FF5D9}"/>
              </a:ext>
            </a:extLst>
          </p:cNvPr>
          <p:cNvSpPr txBox="1">
            <a:spLocks/>
          </p:cNvSpPr>
          <p:nvPr/>
        </p:nvSpPr>
        <p:spPr>
          <a:xfrm>
            <a:off x="731195" y="2042808"/>
            <a:ext cx="11136549" cy="4747097"/>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p>
          <a:p>
            <a:pPr marL="0" indent="0">
              <a:buNone/>
            </a:pPr>
            <a:r>
              <a:rPr lang="en-US" altLang="ja-JP" sz="2400" dirty="0">
                <a:solidFill>
                  <a:srgbClr val="000000"/>
                </a:solidFill>
                <a:highlight>
                  <a:srgbClr val="FFFFFF"/>
                </a:highlight>
                <a:ea typeface="ＭＳ ゴシック" panose="020B0609070205080204" pitchFamily="49" charset="-128"/>
              </a:rPr>
              <a:t>{</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ja-JP" altLang="en-US" sz="2400" dirty="0">
                <a:solidFill>
                  <a:srgbClr val="0000FF"/>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while</a:t>
            </a:r>
            <a:r>
              <a:rPr lang="en-US" altLang="ja-JP" sz="2400" dirty="0">
                <a:solidFill>
                  <a:srgbClr val="000000"/>
                </a:solidFill>
                <a:highlight>
                  <a:srgbClr val="FFFFFF"/>
                </a:highlight>
                <a:ea typeface="ＭＳ ゴシック" panose="020B0609070205080204" pitchFamily="49" charset="-128"/>
              </a:rPr>
              <a:t> (System::Update())</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a:t>
            </a:r>
          </a:p>
        </p:txBody>
      </p:sp>
      <p:sp>
        <p:nvSpPr>
          <p:cNvPr id="6" name="テキスト ボックス 5">
            <a:extLst>
              <a:ext uri="{FF2B5EF4-FFF2-40B4-BE49-F238E27FC236}">
                <a16:creationId xmlns:a16="http://schemas.microsoft.com/office/drawing/2014/main" id="{3D2B0E8C-19F4-8BB1-FD57-1F9BA9BEB1EB}"/>
              </a:ext>
            </a:extLst>
          </p:cNvPr>
          <p:cNvSpPr txBox="1"/>
          <p:nvPr/>
        </p:nvSpPr>
        <p:spPr>
          <a:xfrm>
            <a:off x="7109458" y="6059269"/>
            <a:ext cx="4652236" cy="646331"/>
          </a:xfrm>
          <a:prstGeom prst="rect">
            <a:avLst/>
          </a:prstGeom>
          <a:noFill/>
        </p:spPr>
        <p:txBody>
          <a:bodyPr wrap="none" rtlCol="0">
            <a:spAutoFit/>
          </a:bodyPr>
          <a:lstStyle/>
          <a:p>
            <a:r>
              <a:rPr kumimoji="1" lang="ja-JP" altLang="en-US" sz="3600" dirty="0">
                <a:solidFill>
                  <a:srgbClr val="00B050"/>
                </a:solidFill>
              </a:rPr>
              <a:t>まずはこの状態にする</a:t>
            </a:r>
          </a:p>
        </p:txBody>
      </p:sp>
    </p:spTree>
    <p:extLst>
      <p:ext uri="{BB962C8B-B14F-4D97-AF65-F5344CB8AC3E}">
        <p14:creationId xmlns:p14="http://schemas.microsoft.com/office/powerpoint/2010/main" val="3421110598"/>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9113</TotalTime>
  <Words>1627</Words>
  <Application>Microsoft Office PowerPoint</Application>
  <PresentationFormat>ワイド画面</PresentationFormat>
  <Paragraphs>100</Paragraphs>
  <Slides>22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-apple-system</vt:lpstr>
      <vt:lpstr>ＭＳ ゴシック</vt:lpstr>
      <vt:lpstr>0xProto</vt:lpstr>
      <vt:lpstr>Arial</vt:lpstr>
      <vt:lpstr>Office Theme</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361</cp:revision>
  <dcterms:created xsi:type="dcterms:W3CDTF">2024-07-09T01:55:23Z</dcterms:created>
  <dcterms:modified xsi:type="dcterms:W3CDTF">2024-12-11T08:27:27Z</dcterms:modified>
</cp:coreProperties>
</file>