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50" r:id="rId13"/>
    <p:sldId id="357" r:id="rId14"/>
    <p:sldId id="358" r:id="rId15"/>
    <p:sldId id="368" r:id="rId16"/>
    <p:sldId id="360" r:id="rId17"/>
    <p:sldId id="365" r:id="rId18"/>
    <p:sldId id="369" r:id="rId19"/>
    <p:sldId id="361" r:id="rId20"/>
    <p:sldId id="359" r:id="rId21"/>
    <p:sldId id="362" r:id="rId22"/>
    <p:sldId id="371" r:id="rId23"/>
    <p:sldId id="372" r:id="rId24"/>
    <p:sldId id="364" r:id="rId25"/>
    <p:sldId id="366" r:id="rId26"/>
    <p:sldId id="367" r:id="rId27"/>
    <p:sldId id="373" r:id="rId28"/>
    <p:sldId id="37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FF"/>
                </a:solidFill>
                <a:ea typeface="ＭＳ ゴシック" panose="020B0609070205080204" pitchFamily="49" charset="-128"/>
              </a:rPr>
              <a:t>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std::</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v2.pop_back();</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begin()</a:t>
            </a:r>
            <a:br>
              <a:rPr lang="en-US" altLang="ja-JP" dirty="0"/>
            </a:br>
            <a:br>
              <a:rPr lang="en-US" altLang="ja-JP" dirty="0"/>
            </a:br>
            <a:r>
              <a:rPr lang="ja-JP" altLang="en-US" dirty="0"/>
              <a:t>コンテナクラスの先頭要素の場所がイテレータに</a:t>
            </a:r>
            <a:br>
              <a:rPr lang="en-US" altLang="ja-JP" dirty="0"/>
            </a:br>
            <a:r>
              <a:rPr lang="ja-JP" altLang="en-US" dirty="0"/>
              <a:t>代入</a:t>
            </a:r>
            <a:br>
              <a:rPr lang="en-US" altLang="ja-JP" dirty="0"/>
            </a:br>
            <a:endParaRPr lang="en-US" altLang="ja-JP" dirty="0"/>
          </a:p>
          <a:p>
            <a:r>
              <a:rPr lang="ja-JP" altLang="en-US" dirty="0"/>
              <a:t>イテレータ </a:t>
            </a:r>
            <a:r>
              <a:rPr lang="en-US" altLang="ja-JP" dirty="0"/>
              <a:t>= </a:t>
            </a:r>
            <a:r>
              <a:rPr lang="ja-JP" altLang="en-US" dirty="0"/>
              <a:t>コンテナ</a:t>
            </a:r>
            <a:r>
              <a:rPr lang="en-US" altLang="ja-JP" dirty="0"/>
              <a:t>.</a:t>
            </a:r>
            <a:r>
              <a:rPr lang="en-US" altLang="ja-JP" dirty="0">
                <a:solidFill>
                  <a:srgbClr val="00B050"/>
                </a:solidFill>
              </a:rPr>
              <a:t>end()</a:t>
            </a:r>
            <a:br>
              <a:rPr lang="en-US" altLang="ja-JP" dirty="0">
                <a:solidFill>
                  <a:srgbClr val="FF0000"/>
                </a:solidFill>
              </a:rPr>
            </a:br>
            <a:br>
              <a:rPr lang="en-US" altLang="ja-JP" dirty="0">
                <a:solidFill>
                  <a:srgbClr val="FF0000"/>
                </a:solidFill>
              </a:rPr>
            </a:br>
            <a:r>
              <a:rPr lang="ja-JP" altLang="en-US" dirty="0"/>
              <a:t>コンテナクラスの</a:t>
            </a:r>
            <a:r>
              <a:rPr lang="ja-JP" altLang="en-US" dirty="0">
                <a:solidFill>
                  <a:srgbClr val="FF0000"/>
                </a:solidFill>
              </a:rPr>
              <a:t>最終要素のひとつ先の場所</a:t>
            </a:r>
            <a:r>
              <a:rPr lang="ja-JP" altLang="en-US" dirty="0"/>
              <a:t>が</a:t>
            </a:r>
            <a:br>
              <a:rPr lang="en-US" altLang="ja-JP" dirty="0">
                <a:solidFill>
                  <a:srgbClr val="FF0000"/>
                </a:solidFill>
              </a:rPr>
            </a:br>
            <a:r>
              <a:rPr lang="ja-JP" altLang="en-US" dirty="0"/>
              <a:t>イテレータに代入</a:t>
            </a:r>
            <a:endParaRPr lang="en-US" altLang="ja-JP" dirty="0"/>
          </a:p>
        </p:txBody>
      </p:sp>
    </p:spTree>
    <p:extLst>
      <p:ext uri="{BB962C8B-B14F-4D97-AF65-F5344CB8AC3E}">
        <p14:creationId xmlns:p14="http://schemas.microsoft.com/office/powerpoint/2010/main" val="112106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548646"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249FE8C-08EA-7AE9-542F-0327CD755D0D}"/>
              </a:ext>
            </a:extLst>
          </p:cNvPr>
          <p:cNvSpPr/>
          <p:nvPr/>
        </p:nvSpPr>
        <p:spPr>
          <a:xfrm>
            <a:off x="3754875"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4D39F2-EB1E-1824-7142-9446B9787468}"/>
              </a:ext>
            </a:extLst>
          </p:cNvPr>
          <p:cNvSpPr/>
          <p:nvPr/>
        </p:nvSpPr>
        <p:spPr>
          <a:xfrm>
            <a:off x="4961104"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D2B83-4289-DED2-C8BB-3DE4EFF4A40A}"/>
              </a:ext>
            </a:extLst>
          </p:cNvPr>
          <p:cNvSpPr/>
          <p:nvPr/>
        </p:nvSpPr>
        <p:spPr>
          <a:xfrm>
            <a:off x="6167333"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6EEC1F-0C89-ABDB-0AB2-31CB0729918A}"/>
              </a:ext>
            </a:extLst>
          </p:cNvPr>
          <p:cNvSpPr/>
          <p:nvPr/>
        </p:nvSpPr>
        <p:spPr>
          <a:xfrm>
            <a:off x="7373562" y="3083667"/>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0A9A4A6-F2B6-3548-BE80-265530594254}"/>
              </a:ext>
            </a:extLst>
          </p:cNvPr>
          <p:cNvSpPr/>
          <p:nvPr/>
        </p:nvSpPr>
        <p:spPr>
          <a:xfrm>
            <a:off x="8579791" y="3083666"/>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08C2BF6-9DDF-FDA0-118F-E9F9C3701836}"/>
              </a:ext>
            </a:extLst>
          </p:cNvPr>
          <p:cNvSpPr/>
          <p:nvPr/>
        </p:nvSpPr>
        <p:spPr>
          <a:xfrm>
            <a:off x="9786020" y="3083665"/>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976793" y="3201822"/>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02CA0A52-A2F8-E906-CE4C-EAA1E9AC4D65}"/>
              </a:ext>
            </a:extLst>
          </p:cNvPr>
          <p:cNvSpPr txBox="1"/>
          <p:nvPr/>
        </p:nvSpPr>
        <p:spPr>
          <a:xfrm>
            <a:off x="2947481" y="2665379"/>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C70427C-FA44-744F-5CF0-F760BFD0DB1A}"/>
              </a:ext>
            </a:extLst>
          </p:cNvPr>
          <p:cNvSpPr/>
          <p:nvPr/>
        </p:nvSpPr>
        <p:spPr>
          <a:xfrm flipV="1">
            <a:off x="2947481" y="43240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024950DC-1EB0-CBBB-7F54-23BFFFF8F2EE}"/>
              </a:ext>
            </a:extLst>
          </p:cNvPr>
          <p:cNvSpPr/>
          <p:nvPr/>
        </p:nvSpPr>
        <p:spPr>
          <a:xfrm flipV="1">
            <a:off x="7762667" y="43388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2279566" y="4994529"/>
            <a:ext cx="1744388" cy="523220"/>
          </a:xfrm>
          <a:prstGeom prst="rect">
            <a:avLst/>
          </a:prstGeom>
          <a:noFill/>
        </p:spPr>
        <p:txBody>
          <a:bodyPr wrap="none" rtlCol="0">
            <a:spAutoFit/>
          </a:bodyPr>
          <a:lstStyle/>
          <a:p>
            <a:r>
              <a:rPr kumimoji="1" lang="en-US" altLang="ja-JP" sz="2800" dirty="0"/>
              <a:t>begin()</a:t>
            </a:r>
            <a:endParaRPr kumimoji="1" lang="ja-JP" altLang="en-US" sz="28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7324918" y="4946622"/>
            <a:ext cx="1298753" cy="523220"/>
          </a:xfrm>
          <a:prstGeom prst="rect">
            <a:avLst/>
          </a:prstGeom>
          <a:noFill/>
        </p:spPr>
        <p:txBody>
          <a:bodyPr wrap="none" rtlCol="0">
            <a:spAutoFit/>
          </a:bodyPr>
          <a:lstStyle/>
          <a:p>
            <a:r>
              <a:rPr kumimoji="1" lang="en-US" altLang="ja-JP" sz="2800" dirty="0"/>
              <a:t>end()</a:t>
            </a:r>
            <a:endParaRPr kumimoji="1" lang="ja-JP" altLang="en-US" sz="2800" dirty="0"/>
          </a:p>
        </p:txBody>
      </p:sp>
      <p:sp>
        <p:nvSpPr>
          <p:cNvPr id="17" name="テキスト ボックス 16">
            <a:extLst>
              <a:ext uri="{FF2B5EF4-FFF2-40B4-BE49-F238E27FC236}">
                <a16:creationId xmlns:a16="http://schemas.microsoft.com/office/drawing/2014/main" id="{8F20C32E-466A-F0EE-C721-688F34159373}"/>
              </a:ext>
            </a:extLst>
          </p:cNvPr>
          <p:cNvSpPr txBox="1"/>
          <p:nvPr/>
        </p:nvSpPr>
        <p:spPr>
          <a:xfrm>
            <a:off x="7573020" y="3502113"/>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80F38037-88BA-7C8C-68BE-5D37FDB5833D}"/>
              </a:ext>
            </a:extLst>
          </p:cNvPr>
          <p:cNvSpPr txBox="1"/>
          <p:nvPr/>
        </p:nvSpPr>
        <p:spPr>
          <a:xfrm>
            <a:off x="8821410" y="3513936"/>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69158CCC-3B10-9264-A37F-30B945291A6D}"/>
              </a:ext>
            </a:extLst>
          </p:cNvPr>
          <p:cNvSpPr txBox="1"/>
          <p:nvPr/>
        </p:nvSpPr>
        <p:spPr>
          <a:xfrm>
            <a:off x="10027639" y="3513936"/>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01055DCE-5EA7-C0AB-C41B-FC1B2973DA0D}"/>
              </a:ext>
            </a:extLst>
          </p:cNvPr>
          <p:cNvSpPr txBox="1"/>
          <p:nvPr/>
        </p:nvSpPr>
        <p:spPr>
          <a:xfrm>
            <a:off x="2763420" y="3467769"/>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304569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en-US" altLang="ja-JP" dirty="0"/>
              <a:t>v1.</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挿入する値</a:t>
            </a:r>
            <a:r>
              <a:rPr lang="en-US" altLang="ja-JP" dirty="0"/>
              <a:t>)</a:t>
            </a:r>
            <a:br>
              <a:rPr lang="en-US" altLang="ja-JP" dirty="0"/>
            </a:br>
            <a:r>
              <a:rPr lang="ja-JP" altLang="en-US" dirty="0"/>
              <a:t>とすると、イテレータが指し示す場所に値を挿入することが可能</a:t>
            </a:r>
            <a:br>
              <a:rPr lang="en-US" altLang="ja-JP" dirty="0"/>
            </a:br>
            <a:br>
              <a:rPr lang="en-US" altLang="ja-JP" dirty="0"/>
            </a:br>
            <a:r>
              <a:rPr lang="en-US" altLang="ja-JP" dirty="0"/>
              <a:t>v1.</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とすると、イテレータの示す場所の要素を削除</a:t>
            </a:r>
            <a:endParaRPr lang="en-US" altLang="ja-JP" dirty="0"/>
          </a:p>
        </p:txBody>
      </p:sp>
    </p:spTree>
    <p:extLst>
      <p:ext uri="{BB962C8B-B14F-4D97-AF65-F5344CB8AC3E}">
        <p14:creationId xmlns:p14="http://schemas.microsoft.com/office/powerpoint/2010/main" val="347971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t>stack :</a:t>
            </a:r>
            <a:r>
              <a:rPr lang="ja-JP" altLang="en-US" dirty="0"/>
              <a:t>スタック（後入れ先出し）を実現するクラス</a:t>
            </a:r>
            <a:endParaRPr lang="en-US" altLang="ja-JP" dirty="0"/>
          </a:p>
          <a:p>
            <a:pPr lvl="1"/>
            <a:r>
              <a:rPr lang="en-US" altLang="ja-JP" dirty="0"/>
              <a:t>queue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24315"/>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vector&lt;int&gt;::iterator </a:t>
            </a:r>
            <a:r>
              <a:rPr lang="en-US" altLang="ja-JP" dirty="0">
                <a:ea typeface="ＭＳ ゴシック" panose="020B0609070205080204" pitchFamily="49" charset="-128"/>
              </a:rPr>
              <a:t>itrV1 = v1.begin();</a:t>
            </a: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 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6" name="矢印: 右 5">
            <a:extLst>
              <a:ext uri="{FF2B5EF4-FFF2-40B4-BE49-F238E27FC236}">
                <a16:creationId xmlns:a16="http://schemas.microsoft.com/office/drawing/2014/main" id="{03D5EDFA-B62E-1A7D-6F0F-3459E14ADF01}"/>
              </a:ext>
            </a:extLst>
          </p:cNvPr>
          <p:cNvSpPr/>
          <p:nvPr/>
        </p:nvSpPr>
        <p:spPr>
          <a:xfrm>
            <a:off x="751890" y="309774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6720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65120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3015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CAB547E-819E-B80D-2FF5-C768B59DD596}"/>
              </a:ext>
            </a:extLst>
          </p:cNvPr>
          <p:cNvSpPr txBox="1"/>
          <p:nvPr/>
        </p:nvSpPr>
        <p:spPr>
          <a:xfrm>
            <a:off x="751890" y="1120695"/>
            <a:ext cx="10688220" cy="4524315"/>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v1.begin();</a:t>
            </a: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 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751890" y="2099094"/>
            <a:ext cx="4473484" cy="447473"/>
          </a:xfrm>
          <a:prstGeom prst="wedgeRectCallout">
            <a:avLst>
              <a:gd name="adj1" fmla="val -28340"/>
              <a:gd name="adj2" fmla="val 16684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90982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15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11018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strike="dblStrike" dirty="0">
                <a:solidFill>
                  <a:srgbClr val="0000FF"/>
                </a:solidFill>
                <a:ea typeface="ＭＳ ゴシック" panose="020B0609070205080204" pitchFamily="49" charset="-128"/>
              </a:rPr>
              <a:t>	for</a:t>
            </a:r>
            <a:r>
              <a:rPr lang="nn-NO" altLang="ja-JP" sz="1800" strike="dblStrike" dirty="0">
                <a:solidFill>
                  <a:srgbClr val="000000"/>
                </a:solidFill>
                <a:ea typeface="ＭＳ ゴシック" panose="020B0609070205080204" pitchFamily="49" charset="-128"/>
              </a:rPr>
              <a:t> (</a:t>
            </a:r>
            <a:r>
              <a:rPr lang="nn-NO" altLang="ja-JP" sz="1800" strike="dblStrike" dirty="0">
                <a:solidFill>
                  <a:srgbClr val="0000FF"/>
                </a:solidFill>
                <a:ea typeface="ＭＳ ゴシック" panose="020B0609070205080204" pitchFamily="49" charset="-128"/>
              </a:rPr>
              <a:t>int</a:t>
            </a:r>
            <a:r>
              <a:rPr lang="nn-NO" altLang="ja-JP" sz="1800" strike="dblStrike" dirty="0">
                <a:solidFill>
                  <a:srgbClr val="000000"/>
                </a:solidFill>
                <a:ea typeface="ＭＳ ゴシック" panose="020B0609070205080204" pitchFamily="49" charset="-128"/>
              </a:rPr>
              <a:t> i = 0; i &lt; v1.size(); i++) {</a:t>
            </a:r>
          </a:p>
          <a:p>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 </a:t>
            </a:r>
            <a:r>
              <a:rPr lang="sv-SE" altLang="ja-JP" sz="1800" strike="dblStrike" dirty="0">
                <a:solidFill>
                  <a:srgbClr val="000000"/>
                </a:solidFill>
                <a:ea typeface="ＭＳ ゴシック" panose="020B0609070205080204" pitchFamily="49" charset="-128"/>
              </a:rPr>
              <a:t>cout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”v1["</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i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v1</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i</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endl;</a:t>
            </a:r>
          </a:p>
          <a:p>
            <a:r>
              <a:rPr lang="en-US" altLang="ja-JP" sz="1800" strike="dblStrike"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a:ea typeface="ＭＳ ゴシック" panose="020B0609070205080204" pitchFamily="49" charset="-128"/>
              </a:rPr>
              <a:t>itrV1 = v1.begin()</a:t>
            </a:r>
            <a:r>
              <a:rPr lang="nn-NO" altLang="ja-JP" sz="1800" dirty="0">
                <a:solidFill>
                  <a:srgbClr val="000000"/>
                </a:solidFill>
                <a:ea typeface="ＭＳ ゴシック" panose="020B0609070205080204" pitchFamily="49" charset="-128"/>
              </a:rPr>
              <a:t>; itrV1 != </a:t>
            </a:r>
            <a:r>
              <a:rPr lang="en-US" altLang="ja-JP" dirty="0">
                <a:ea typeface="ＭＳ ゴシック" panose="020B0609070205080204" pitchFamily="49" charset="-128"/>
              </a:rPr>
              <a:t>v1.end()</a:t>
            </a:r>
            <a:r>
              <a:rPr lang="nn-NO" altLang="ja-JP" sz="1800" dirty="0">
                <a:solidFill>
                  <a:srgbClr val="000000"/>
                </a:solidFill>
                <a:ea typeface="ＭＳ ゴシック" panose="020B0609070205080204" pitchFamily="49" charset="-128"/>
              </a:rPr>
              <a:t>; ++itrV1)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2000" b="1" dirty="0">
                <a:solidFill>
                  <a:srgbClr val="FF0000"/>
                </a:solidFill>
                <a:ea typeface="ＭＳ ゴシック" panose="020B0609070205080204" pitchFamily="49" charset="-128"/>
              </a:rPr>
              <a:t>*itrV1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 </a:t>
            </a:r>
            <a:r>
              <a:rPr lang="sv-SE" altLang="ja-JP" sz="1800" dirty="0">
                <a:solidFill>
                  <a:srgbClr val="00B050"/>
                </a:solidFill>
                <a:ea typeface="ＭＳ ゴシック" panose="020B0609070205080204" pitchFamily="49" charset="-128"/>
              </a:rPr>
              <a:t>//itrV1.end()</a:t>
            </a:r>
            <a:r>
              <a:rPr lang="ja-JP" altLang="en-US" sz="1800" dirty="0">
                <a:solidFill>
                  <a:srgbClr val="00B050"/>
                </a:solidFill>
                <a:ea typeface="ＭＳ ゴシック" panose="020B0609070205080204" pitchFamily="49" charset="-128"/>
              </a:rPr>
              <a:t>は最終要素のひとつ後</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4009034"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a:t>itrV1</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itrV1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要素まで、すべての要素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つまり指定場所からの開始・終了は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9238847"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a:t>
            </a:r>
          </a:p>
          <a:p>
            <a:r>
              <a:rPr lang="nn-NO" altLang="ja-JP" sz="3200" dirty="0">
                <a:solidFill>
                  <a:srgbClr val="000000"/>
                </a:solidFill>
                <a:ea typeface="ＭＳ ゴシック" panose="020B0609070205080204" pitchFamily="49" charset="-128"/>
              </a:rPr>
              <a:t>  cout &lt;&lt; itr &lt;&lt; endl;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strike="dblStrike" dirty="0">
                <a:solidFill>
                  <a:srgbClr val="0000FF"/>
                </a:solidFill>
                <a:ea typeface="ＭＳ ゴシック" panose="020B0609070205080204" pitchFamily="49" charset="-128"/>
              </a:rPr>
              <a:t>	for</a:t>
            </a:r>
            <a:r>
              <a:rPr lang="nn-NO" altLang="ja-JP" sz="1800" strike="dblStrike" dirty="0">
                <a:solidFill>
                  <a:srgbClr val="000000"/>
                </a:solidFill>
                <a:ea typeface="ＭＳ ゴシック" panose="020B0609070205080204" pitchFamily="49" charset="-128"/>
              </a:rPr>
              <a:t> (</a:t>
            </a:r>
            <a:r>
              <a:rPr lang="nn-NO" altLang="ja-JP" sz="1800" strike="dblStrike" dirty="0">
                <a:solidFill>
                  <a:srgbClr val="0000FF"/>
                </a:solidFill>
                <a:ea typeface="ＭＳ ゴシック" panose="020B0609070205080204" pitchFamily="49" charset="-128"/>
              </a:rPr>
              <a:t>int</a:t>
            </a:r>
            <a:r>
              <a:rPr lang="nn-NO" altLang="ja-JP" sz="1800" strike="dblStrike" dirty="0">
                <a:solidFill>
                  <a:srgbClr val="000000"/>
                </a:solidFill>
                <a:ea typeface="ＭＳ ゴシック" panose="020B0609070205080204" pitchFamily="49" charset="-128"/>
              </a:rPr>
              <a:t> i = 0; i &lt; v1.size(); i++) {</a:t>
            </a:r>
          </a:p>
          <a:p>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 </a:t>
            </a:r>
            <a:r>
              <a:rPr lang="sv-SE" altLang="ja-JP" sz="1800" strike="dblStrike" dirty="0">
                <a:solidFill>
                  <a:srgbClr val="000000"/>
                </a:solidFill>
                <a:ea typeface="ＭＳ ゴシック" panose="020B0609070205080204" pitchFamily="49" charset="-128"/>
              </a:rPr>
              <a:t>cout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”v1["</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i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A31515"/>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v1</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i</a:t>
            </a:r>
            <a:r>
              <a:rPr lang="sv-SE" altLang="ja-JP" sz="1800" strike="dblStrike" dirty="0">
                <a:solidFill>
                  <a:srgbClr val="008080"/>
                </a:solidFill>
                <a:ea typeface="ＭＳ ゴシック" panose="020B0609070205080204" pitchFamily="49" charset="-128"/>
              </a:rPr>
              <a:t>]</a:t>
            </a:r>
            <a:r>
              <a:rPr lang="sv-SE" altLang="ja-JP" sz="1800" strike="dblStrike" dirty="0">
                <a:solidFill>
                  <a:srgbClr val="000000"/>
                </a:solidFill>
                <a:ea typeface="ＭＳ ゴシック" panose="020B0609070205080204" pitchFamily="49" charset="-128"/>
              </a:rPr>
              <a: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endl;</a:t>
            </a:r>
          </a:p>
          <a:p>
            <a:r>
              <a:rPr lang="en-US" altLang="ja-JP" sz="1800" strike="dblStrike" dirty="0">
                <a:solidFill>
                  <a:srgbClr val="000000"/>
                </a:solidFill>
                <a:ea typeface="ＭＳ ゴシック" panose="020B0609070205080204" pitchFamily="49" charset="-128"/>
              </a:rPr>
              <a:t>	}</a:t>
            </a:r>
          </a:p>
          <a:p>
            <a:r>
              <a:rPr lang="nn-NO" altLang="ja-JP" sz="1800" strike="dblStrike" dirty="0">
                <a:solidFill>
                  <a:srgbClr val="0000FF"/>
                </a:solidFill>
                <a:ea typeface="ＭＳ ゴシック" panose="020B0609070205080204" pitchFamily="49" charset="-128"/>
              </a:rPr>
              <a:t>	for</a:t>
            </a:r>
            <a:r>
              <a:rPr lang="nn-NO" altLang="ja-JP" sz="1800" strike="dblStrike" dirty="0">
                <a:solidFill>
                  <a:srgbClr val="000000"/>
                </a:solidFill>
                <a:ea typeface="ＭＳ ゴシック" panose="020B0609070205080204" pitchFamily="49" charset="-128"/>
              </a:rPr>
              <a:t> (</a:t>
            </a:r>
            <a:r>
              <a:rPr lang="nn-NO" altLang="ja-JP" sz="1800" strike="dblStrike" dirty="0">
                <a:solidFill>
                  <a:srgbClr val="FF0000"/>
                </a:solidFill>
                <a:ea typeface="ＭＳ ゴシック" panose="020B0609070205080204" pitchFamily="49" charset="-128"/>
              </a:rPr>
              <a:t>auto</a:t>
            </a:r>
            <a:r>
              <a:rPr lang="nn-NO" altLang="ja-JP" sz="1800" strike="dblStrike" dirty="0">
                <a:solidFill>
                  <a:srgbClr val="000000"/>
                </a:solidFill>
                <a:ea typeface="ＭＳ ゴシック" panose="020B0609070205080204" pitchFamily="49" charset="-128"/>
              </a:rPr>
              <a:t> </a:t>
            </a:r>
            <a:r>
              <a:rPr lang="en-US" altLang="ja-JP" strike="dblStrike" dirty="0">
                <a:ea typeface="ＭＳ ゴシック" panose="020B0609070205080204" pitchFamily="49" charset="-128"/>
              </a:rPr>
              <a:t>itrV1 = v1.begin()</a:t>
            </a:r>
            <a:r>
              <a:rPr lang="nn-NO" altLang="ja-JP" sz="1800" strike="dblStrike" dirty="0">
                <a:solidFill>
                  <a:srgbClr val="000000"/>
                </a:solidFill>
                <a:ea typeface="ＭＳ ゴシック" panose="020B0609070205080204" pitchFamily="49" charset="-128"/>
              </a:rPr>
              <a:t>; itrV1 != </a:t>
            </a:r>
            <a:r>
              <a:rPr lang="en-US" altLang="ja-JP" strike="dblStrike" dirty="0">
                <a:ea typeface="ＭＳ ゴシック" panose="020B0609070205080204" pitchFamily="49" charset="-128"/>
              </a:rPr>
              <a:t>v1.end()</a:t>
            </a:r>
            <a:r>
              <a:rPr lang="nn-NO" altLang="ja-JP" sz="1800" strike="dblStrike" dirty="0">
                <a:solidFill>
                  <a:srgbClr val="000000"/>
                </a:solidFill>
                <a:ea typeface="ＭＳ ゴシック" panose="020B0609070205080204" pitchFamily="49" charset="-128"/>
              </a:rPr>
              <a:t>; ++itrV1) {</a:t>
            </a:r>
          </a:p>
          <a:p>
            <a:r>
              <a:rPr lang="sv-SE" altLang="ja-JP" sz="1800" strike="dblStrike" dirty="0">
                <a:solidFill>
                  <a:srgbClr val="000000"/>
                </a:solidFill>
                <a:ea typeface="ＭＳ ゴシック" panose="020B0609070205080204" pitchFamily="49" charset="-128"/>
              </a:rPr>
              <a:t>		</a:t>
            </a:r>
            <a:r>
              <a:rPr lang="en-US" altLang="ja-JP" sz="1800" strike="dblStrike" dirty="0">
                <a:solidFill>
                  <a:srgbClr val="2B91AF"/>
                </a:solidFill>
                <a:ea typeface="ＭＳ ゴシック" panose="020B0609070205080204" pitchFamily="49" charset="-128"/>
              </a:rPr>
              <a:t> </a:t>
            </a:r>
            <a:r>
              <a:rPr lang="sv-SE" altLang="ja-JP" sz="1800" strike="dblStrike" dirty="0">
                <a:solidFill>
                  <a:srgbClr val="000000"/>
                </a:solidFill>
                <a:ea typeface="ＭＳ ゴシック" panose="020B0609070205080204" pitchFamily="49" charset="-128"/>
              </a:rPr>
              <a:t>cout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a:t>
            </a:r>
            <a:r>
              <a:rPr lang="sv-SE" altLang="ja-JP" sz="2000" b="1" strike="dblStrike" dirty="0">
                <a:solidFill>
                  <a:srgbClr val="FF0000"/>
                </a:solidFill>
                <a:ea typeface="ＭＳ ゴシック" panose="020B0609070205080204" pitchFamily="49" charset="-128"/>
              </a:rPr>
              <a:t>*itrV1 </a:t>
            </a:r>
            <a:r>
              <a:rPr lang="sv-SE" altLang="ja-JP" sz="1800" strike="dblStrike" dirty="0">
                <a:solidFill>
                  <a:srgbClr val="008080"/>
                </a:solidFill>
                <a:ea typeface="ＭＳ ゴシック" panose="020B0609070205080204" pitchFamily="49" charset="-128"/>
              </a:rPr>
              <a:t>&lt;&lt;</a:t>
            </a:r>
            <a:r>
              <a:rPr lang="sv-SE" altLang="ja-JP" sz="1800" strike="dblStrike" dirty="0">
                <a:solidFill>
                  <a:srgbClr val="000000"/>
                </a:solidFill>
                <a:ea typeface="ＭＳ ゴシック" panose="020B0609070205080204" pitchFamily="49" charset="-128"/>
              </a:rPr>
              <a:t> endl; </a:t>
            </a:r>
          </a:p>
          <a:p>
            <a:r>
              <a:rPr lang="en-US" altLang="ja-JP" sz="1800" strike="dblStrike" dirty="0">
                <a:solidFill>
                  <a:srgbClr val="000000"/>
                </a:solidFill>
                <a:ea typeface="ＭＳ ゴシック" panose="020B0609070205080204" pitchFamily="49" charset="-128"/>
              </a:rPr>
              <a:t>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:v1</a:t>
            </a:r>
            <a:r>
              <a:rPr lang="nn-NO" altLang="ja-JP" sz="1800" dirty="0">
                <a:solidFill>
                  <a:srgbClr val="000000"/>
                </a:solidFill>
                <a:ea typeface="ＭＳ ゴシック" panose="020B0609070205080204" pitchFamily="49" charset="-128"/>
              </a:rPr>
              <a:t>) {  		</a:t>
            </a:r>
            <a:r>
              <a:rPr lang="sv-SE" altLang="ja-JP" sz="1800" dirty="0">
                <a:solidFill>
                  <a:srgbClr val="00B050"/>
                </a:solidFill>
                <a:ea typeface="ＭＳ ゴシック" panose="020B0609070205080204" pitchFamily="49" charset="-128"/>
              </a:rPr>
              <a:t>//</a:t>
            </a:r>
            <a:r>
              <a:rPr lang="ja-JP" altLang="en-US" sz="1800" dirty="0">
                <a:solidFill>
                  <a:srgbClr val="00B050"/>
                </a:solidFill>
                <a:ea typeface="ＭＳ ゴシック" panose="020B0609070205080204" pitchFamily="49" charset="-128"/>
              </a:rPr>
              <a:t>範囲</a:t>
            </a:r>
            <a:r>
              <a:rPr lang="en-US" altLang="ja-JP" sz="1800" dirty="0">
                <a:solidFill>
                  <a:srgbClr val="00B050"/>
                </a:solidFill>
                <a:ea typeface="ＭＳ ゴシック" panose="020B0609070205080204" pitchFamily="49" charset="-128"/>
              </a:rPr>
              <a:t>for</a:t>
            </a:r>
            <a:r>
              <a:rPr lang="ja-JP" altLang="en-US" sz="1800" dirty="0">
                <a:solidFill>
                  <a:srgbClr val="00B050"/>
                </a:solidFill>
                <a:ea typeface="ＭＳ ゴシック" panose="020B0609070205080204" pitchFamily="49" charset="-128"/>
              </a:rPr>
              <a:t>文にするとすべての要素を順次取り出す形となる</a:t>
            </a:r>
            <a:endParaRPr lang="en-US" altLang="ja-JP" sz="1800" dirty="0">
              <a:solidFill>
                <a:srgbClr val="00B050"/>
              </a:solidFill>
              <a:ea typeface="ＭＳ ゴシック" panose="020B0609070205080204" pitchFamily="49" charset="-128"/>
            </a:endParaRP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2000" b="1" dirty="0">
                <a:solidFill>
                  <a:srgbClr val="FF0000"/>
                </a:solidFill>
                <a:ea typeface="ＭＳ ゴシック" panose="020B0609070205080204" pitchFamily="49" charset="-128"/>
              </a:rPr>
              <a:t>itr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 </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6450677" y="3312189"/>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en-US" altLang="ja-JP" dirty="0"/>
              <a:t>vector</a:t>
            </a:r>
            <a:r>
              <a:rPr lang="ja-JP" altLang="en-US" dirty="0"/>
              <a:t>クラスのメンバ関数</a:t>
            </a:r>
            <a:endParaRPr lang="en-US" altLang="ja-JP" dirty="0"/>
          </a:p>
          <a:p>
            <a:pPr lvl="2"/>
            <a:r>
              <a:rPr lang="en-US" altLang="ja-JP" dirty="0"/>
              <a:t>size()		:</a:t>
            </a:r>
            <a:r>
              <a:rPr lang="ja-JP" altLang="en-US" dirty="0"/>
              <a:t>配列の全要素数をカウント</a:t>
            </a:r>
            <a:endParaRPr lang="en-US" altLang="ja-JP" dirty="0"/>
          </a:p>
          <a:p>
            <a:pPr lvl="2"/>
            <a:r>
              <a:rPr lang="en-US" altLang="ja-JP" dirty="0" err="1"/>
              <a:t>push_back</a:t>
            </a:r>
            <a:r>
              <a:rPr lang="en-US" altLang="ja-JP" dirty="0"/>
              <a:t>()	:</a:t>
            </a:r>
            <a:r>
              <a:rPr lang="ja-JP" altLang="en-US" dirty="0"/>
              <a:t>配列末尾に要素を付け加える</a:t>
            </a:r>
            <a:endParaRPr lang="en-US" altLang="ja-JP" dirty="0"/>
          </a:p>
          <a:p>
            <a:pPr lvl="2"/>
            <a:r>
              <a:rPr lang="en-US" altLang="ja-JP" dirty="0" err="1"/>
              <a:t>pop_back</a:t>
            </a:r>
            <a:r>
              <a:rPr lang="en-US" altLang="ja-JP" dirty="0"/>
              <a:t>()	:</a:t>
            </a:r>
            <a:r>
              <a:rPr lang="ja-JP" altLang="en-US" dirty="0"/>
              <a:t>配列末尾のデータを消去する</a:t>
            </a:r>
            <a:endParaRPr lang="en-US" altLang="ja-JP" dirty="0"/>
          </a:p>
          <a:p>
            <a:pPr lvl="2"/>
            <a:r>
              <a:rPr lang="en-US" altLang="ja-JP" dirty="0"/>
              <a:t>erase()		:</a:t>
            </a:r>
            <a:r>
              <a:rPr lang="ja-JP" altLang="en-US" dirty="0"/>
              <a:t>指定された場所の要素を削除する</a:t>
            </a:r>
            <a:endParaRPr lang="en-US" altLang="ja-JP" dirty="0"/>
          </a:p>
          <a:p>
            <a:pPr lvl="2"/>
            <a:r>
              <a:rPr lang="en-US" altLang="ja-JP" dirty="0"/>
              <a:t>insert()	:</a:t>
            </a:r>
            <a:r>
              <a:rPr lang="ja-JP" altLang="en-US" dirty="0"/>
              <a:t>指定された場所へ要素を追加する</a:t>
            </a:r>
            <a:endParaRPr lang="en-US" altLang="ja-JP" dirty="0"/>
          </a:p>
          <a:p>
            <a:pPr lvl="2"/>
            <a:r>
              <a:rPr lang="en-US" altLang="ja-JP" dirty="0"/>
              <a:t>empty()		:</a:t>
            </a:r>
            <a:r>
              <a:rPr lang="ja-JP" altLang="en-US" dirty="0"/>
              <a:t>配列要素が空なら</a:t>
            </a:r>
            <a:r>
              <a:rPr lang="en-US" altLang="ja-JP" dirty="0"/>
              <a:t>true</a:t>
            </a:r>
            <a:r>
              <a:rPr lang="ja-JP" altLang="en-US" dirty="0"/>
              <a:t>を返す</a:t>
            </a:r>
            <a:endParaRPr lang="en-US" altLang="ja-JP" dirty="0"/>
          </a:p>
          <a:p>
            <a:pPr lvl="2"/>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5545</TotalTime>
  <Words>2919</Words>
  <Application>Microsoft Office PowerPoint</Application>
  <PresentationFormat>ワイド画面</PresentationFormat>
  <Paragraphs>296</Paragraphs>
  <Slides>28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28</vt:i4>
      </vt:variant>
    </vt:vector>
  </HeadingPairs>
  <TitlesOfParts>
    <vt:vector size="32"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194</cp:revision>
  <dcterms:created xsi:type="dcterms:W3CDTF">2024-07-09T01:55:23Z</dcterms:created>
  <dcterms:modified xsi:type="dcterms:W3CDTF">2024-10-07T00:11:30Z</dcterms:modified>
</cp:coreProperties>
</file>