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20" r:id="rId2"/>
    <p:sldId id="319" r:id="rId3"/>
    <p:sldId id="321" r:id="rId4"/>
    <p:sldId id="322"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0" r:id="rId24"/>
    <p:sldId id="34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ヒープ領域を使って、インスタンス用のメモリを</a:t>
            </a:r>
            <a:br>
              <a:rPr lang="en-US" altLang="ja-JP" dirty="0"/>
            </a:br>
            <a:r>
              <a:rPr lang="ja-JP" altLang="en-US" dirty="0"/>
              <a:t>プログラマの使いたいタイミングで確保したり、</a:t>
            </a:r>
            <a:br>
              <a:rPr lang="en-US" altLang="ja-JP" dirty="0"/>
            </a:br>
            <a:r>
              <a:rPr lang="ja-JP" altLang="en-US" dirty="0"/>
              <a:t>いらなくなったらメモリを解放することができる</a:t>
            </a:r>
            <a:br>
              <a:rPr lang="en-US" altLang="ja-JP" dirty="0"/>
            </a:br>
            <a:endParaRPr lang="en-US" altLang="ja-JP" dirty="0"/>
          </a:p>
          <a:p>
            <a:r>
              <a:rPr lang="en-US" altLang="ja-JP" dirty="0">
                <a:solidFill>
                  <a:srgbClr val="00B0F0"/>
                </a:solidFill>
              </a:rPr>
              <a:t>new</a:t>
            </a:r>
            <a:r>
              <a:rPr lang="ja-JP" altLang="en-US" dirty="0"/>
              <a:t>演算子</a:t>
            </a:r>
            <a:br>
              <a:rPr lang="en-US" altLang="ja-JP" dirty="0"/>
            </a:br>
            <a:r>
              <a:rPr lang="ja-JP" altLang="en-US" dirty="0"/>
              <a:t>必要なときに必要なぶん</a:t>
            </a:r>
            <a:r>
              <a:rPr lang="ja-JP" altLang="en-US" b="1" dirty="0">
                <a:solidFill>
                  <a:srgbClr val="00B0F0"/>
                </a:solidFill>
              </a:rPr>
              <a:t>メモリを確保</a:t>
            </a:r>
            <a:r>
              <a:rPr lang="ja-JP" altLang="en-US" dirty="0"/>
              <a:t>する</a:t>
            </a:r>
            <a:br>
              <a:rPr lang="en-US" altLang="ja-JP" dirty="0"/>
            </a:br>
            <a:endParaRPr lang="en-US" altLang="ja-JP" dirty="0"/>
          </a:p>
          <a:p>
            <a:r>
              <a:rPr lang="en-US" altLang="ja-JP" dirty="0">
                <a:solidFill>
                  <a:srgbClr val="FF0000"/>
                </a:solidFill>
              </a:rPr>
              <a:t>delete</a:t>
            </a:r>
            <a:r>
              <a:rPr lang="ja-JP" altLang="en-US" dirty="0"/>
              <a:t>演算子</a:t>
            </a:r>
            <a:br>
              <a:rPr lang="en-US" altLang="ja-JP" dirty="0"/>
            </a:br>
            <a:r>
              <a:rPr lang="ja-JP" altLang="en-US" dirty="0"/>
              <a:t>不要になった</a:t>
            </a:r>
            <a:r>
              <a:rPr lang="ja-JP" altLang="en-US" b="1" dirty="0">
                <a:solidFill>
                  <a:srgbClr val="FF0000"/>
                </a:solidFill>
              </a:rPr>
              <a:t>メモリを解放</a:t>
            </a:r>
            <a:r>
              <a:rPr lang="ja-JP" altLang="en-US" dirty="0"/>
              <a:t>する</a:t>
            </a:r>
            <a:endParaRPr lang="en-US" altLang="ja-JP" dirty="0"/>
          </a:p>
        </p:txBody>
      </p:sp>
    </p:spTree>
    <p:extLst>
      <p:ext uri="{BB962C8B-B14F-4D97-AF65-F5344CB8AC3E}">
        <p14:creationId xmlns:p14="http://schemas.microsoft.com/office/powerpoint/2010/main" val="1782971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b="1" dirty="0">
                <a:solidFill>
                  <a:srgbClr val="FF0000"/>
                </a:solidFill>
              </a:rPr>
              <a:t>メモリリーク</a:t>
            </a:r>
            <a:br>
              <a:rPr kumimoji="1" lang="en-US" altLang="ja-JP" dirty="0"/>
            </a:br>
            <a:r>
              <a:rPr kumimoji="1" lang="ja-JP" altLang="en-US" dirty="0"/>
              <a:t>プログラム中で動的に確保したメモリ領域を使用後に解放せずに放置することで、使用できるメモリ領域が次第に減っていくこと</a:t>
            </a:r>
            <a:br>
              <a:rPr kumimoji="1" lang="en-US" altLang="ja-JP" dirty="0"/>
            </a:br>
            <a:br>
              <a:rPr kumimoji="1" lang="en-US" altLang="ja-JP" dirty="0"/>
            </a:br>
            <a:r>
              <a:rPr kumimoji="1" lang="ja-JP" altLang="en-US" dirty="0"/>
              <a:t>最終的には、システムが利用するためのメモリ領域もなくなるため、システムがハングアップしてしまうという危険性がある</a:t>
            </a:r>
          </a:p>
        </p:txBody>
      </p:sp>
    </p:spTree>
    <p:extLst>
      <p:ext uri="{BB962C8B-B14F-4D97-AF65-F5344CB8AC3E}">
        <p14:creationId xmlns:p14="http://schemas.microsoft.com/office/powerpoint/2010/main" val="37043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7" name="正方形/長方形 16">
            <a:extLst>
              <a:ext uri="{FF2B5EF4-FFF2-40B4-BE49-F238E27FC236}">
                <a16:creationId xmlns:a16="http://schemas.microsoft.com/office/drawing/2014/main" id="{A5E98076-6C93-DEDA-B1C7-B5927AE2E280}"/>
              </a:ext>
            </a:extLst>
          </p:cNvPr>
          <p:cNvSpPr/>
          <p:nvPr/>
        </p:nvSpPr>
        <p:spPr>
          <a:xfrm>
            <a:off x="8961669" y="3776143"/>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09212" y="3772321"/>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19" name="矢印: 右 18">
            <a:extLst>
              <a:ext uri="{FF2B5EF4-FFF2-40B4-BE49-F238E27FC236}">
                <a16:creationId xmlns:a16="http://schemas.microsoft.com/office/drawing/2014/main" id="{42450C1A-7441-34D0-7991-CA8949A5BA47}"/>
              </a:ext>
            </a:extLst>
          </p:cNvPr>
          <p:cNvSpPr/>
          <p:nvPr/>
        </p:nvSpPr>
        <p:spPr>
          <a:xfrm>
            <a:off x="3790070"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37151" y="3773032"/>
            <a:ext cx="1107996" cy="923330"/>
          </a:xfrm>
          <a:prstGeom prst="rect">
            <a:avLst/>
          </a:prstGeom>
          <a:noFill/>
        </p:spPr>
        <p:txBody>
          <a:bodyPr wrap="none" rtlCol="0">
            <a:spAutoFit/>
          </a:bodyPr>
          <a:lstStyle/>
          <a:p>
            <a:pPr algn="ctr"/>
            <a:r>
              <a:rPr kumimoji="1" lang="en-US" altLang="ja-JP" dirty="0"/>
              <a:t>new</a:t>
            </a:r>
            <a:br>
              <a:rPr kumimoji="1" lang="en-US" altLang="ja-JP" dirty="0"/>
            </a:br>
            <a:br>
              <a:rPr kumimoji="1" lang="en-US" altLang="ja-JP" dirty="0"/>
            </a:br>
            <a:r>
              <a:rPr kumimoji="1" lang="ja-JP" altLang="en-US" dirty="0"/>
              <a:t>領域確保</a:t>
            </a:r>
          </a:p>
        </p:txBody>
      </p:sp>
      <p:sp>
        <p:nvSpPr>
          <p:cNvPr id="21" name="矢印: 右 20">
            <a:extLst>
              <a:ext uri="{FF2B5EF4-FFF2-40B4-BE49-F238E27FC236}">
                <a16:creationId xmlns:a16="http://schemas.microsoft.com/office/drawing/2014/main" id="{15CA8085-F1B2-7C86-F02B-CF648DDDF587}"/>
              </a:ext>
            </a:extLst>
          </p:cNvPr>
          <p:cNvSpPr/>
          <p:nvPr/>
        </p:nvSpPr>
        <p:spPr>
          <a:xfrm>
            <a:off x="7685736" y="4086638"/>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622E05E-7C0A-3F16-58E0-0724DBBFAECA}"/>
              </a:ext>
            </a:extLst>
          </p:cNvPr>
          <p:cNvSpPr txBox="1"/>
          <p:nvPr/>
        </p:nvSpPr>
        <p:spPr>
          <a:xfrm>
            <a:off x="7632817" y="3773032"/>
            <a:ext cx="1107996" cy="923330"/>
          </a:xfrm>
          <a:prstGeom prst="rect">
            <a:avLst/>
          </a:prstGeom>
          <a:noFill/>
        </p:spPr>
        <p:txBody>
          <a:bodyPr wrap="none" rtlCol="0">
            <a:spAutoFit/>
          </a:bodyPr>
          <a:lstStyle/>
          <a:p>
            <a:pPr algn="ctr"/>
            <a:r>
              <a:rPr kumimoji="1" lang="en-US" altLang="ja-JP" dirty="0"/>
              <a:t>delete</a:t>
            </a:r>
            <a:br>
              <a:rPr kumimoji="1" lang="en-US" altLang="ja-JP" dirty="0"/>
            </a:br>
            <a:br>
              <a:rPr kumimoji="1" lang="en-US" altLang="ja-JP" dirty="0"/>
            </a:br>
            <a:r>
              <a:rPr kumimoji="1" lang="ja-JP" altLang="en-US" dirty="0"/>
              <a:t>領域解放</a:t>
            </a:r>
          </a:p>
        </p:txBody>
      </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217627" y="4834724"/>
            <a:ext cx="3743332" cy="830997"/>
          </a:xfrm>
          <a:prstGeom prst="rect">
            <a:avLst/>
          </a:prstGeom>
          <a:solidFill>
            <a:schemeClr val="bg1"/>
          </a:solidFill>
          <a:ln w="28575">
            <a:solidFill>
              <a:srgbClr val="FF0000"/>
            </a:solidFill>
          </a:ln>
        </p:spPr>
        <p:txBody>
          <a:bodyPr wrap="none" rtlCol="0">
            <a:spAutoFit/>
          </a:bodyPr>
          <a:lstStyle/>
          <a:p>
            <a:r>
              <a:rPr kumimoji="1" lang="ja-JP" altLang="en-US" sz="2400" dirty="0"/>
              <a:t>使用後はメモリ領域を</a:t>
            </a:r>
            <a:endParaRPr kumimoji="1" lang="en-US" altLang="ja-JP" sz="2400" dirty="0"/>
          </a:p>
          <a:p>
            <a:r>
              <a:rPr kumimoji="1" lang="ja-JP" altLang="en-US" sz="2400" dirty="0"/>
              <a:t>解放しているため問題なし</a:t>
            </a:r>
          </a:p>
        </p:txBody>
      </p:sp>
      <p:sp>
        <p:nvSpPr>
          <p:cNvPr id="24" name="正方形/長方形 23">
            <a:extLst>
              <a:ext uri="{FF2B5EF4-FFF2-40B4-BE49-F238E27FC236}">
                <a16:creationId xmlns:a16="http://schemas.microsoft.com/office/drawing/2014/main" id="{2F559156-61ED-9244-4926-EC50576E7C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F5A2F7D-3655-4F15-2EC1-4E639433544B}"/>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26" name="正方形/長方形 25">
            <a:extLst>
              <a:ext uri="{FF2B5EF4-FFF2-40B4-BE49-F238E27FC236}">
                <a16:creationId xmlns:a16="http://schemas.microsoft.com/office/drawing/2014/main" id="{272AF2A1-1168-8725-6AEC-E220941B07DA}"/>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27" name="正方形/長方形 26">
            <a:extLst>
              <a:ext uri="{FF2B5EF4-FFF2-40B4-BE49-F238E27FC236}">
                <a16:creationId xmlns:a16="http://schemas.microsoft.com/office/drawing/2014/main" id="{D580355A-AB76-7380-E0CD-48D77771B984}"/>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Tree>
    <p:extLst>
      <p:ext uri="{BB962C8B-B14F-4D97-AF65-F5344CB8AC3E}">
        <p14:creationId xmlns:p14="http://schemas.microsoft.com/office/powerpoint/2010/main" val="8793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メモリリーク</a:t>
            </a:r>
            <a:br>
              <a:rPr kumimoji="1" lang="en-US" altLang="ja-JP" dirty="0"/>
            </a:br>
            <a:endParaRPr kumimoji="1" lang="ja-JP" altLang="en-US" dirty="0"/>
          </a:p>
        </p:txBody>
      </p:sp>
      <p:sp>
        <p:nvSpPr>
          <p:cNvPr id="4" name="正方形/長方形 3">
            <a:extLst>
              <a:ext uri="{FF2B5EF4-FFF2-40B4-BE49-F238E27FC236}">
                <a16:creationId xmlns:a16="http://schemas.microsoft.com/office/drawing/2014/main" id="{CC235229-B602-A19C-B71A-A629BC48CB84}"/>
              </a:ext>
            </a:extLst>
          </p:cNvPr>
          <p:cNvSpPr/>
          <p:nvPr/>
        </p:nvSpPr>
        <p:spPr>
          <a:xfrm>
            <a:off x="1115368"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EDF9868-FCA4-3A69-C382-D0B382B221FE}"/>
              </a:ext>
            </a:extLst>
          </p:cNvPr>
          <p:cNvSpPr txBox="1"/>
          <p:nvPr/>
        </p:nvSpPr>
        <p:spPr>
          <a:xfrm>
            <a:off x="1221501" y="6308208"/>
            <a:ext cx="2151551" cy="369332"/>
          </a:xfrm>
          <a:prstGeom prst="rect">
            <a:avLst/>
          </a:prstGeom>
          <a:noFill/>
        </p:spPr>
        <p:txBody>
          <a:bodyPr wrap="none" rtlCol="0">
            <a:spAutoFit/>
          </a:bodyPr>
          <a:lstStyle/>
          <a:p>
            <a:r>
              <a:rPr kumimoji="1" lang="ja-JP" altLang="en-US" dirty="0"/>
              <a:t>使用可ヒープメモリ</a:t>
            </a:r>
          </a:p>
        </p:txBody>
      </p:sp>
      <p:sp>
        <p:nvSpPr>
          <p:cNvPr id="6" name="正方形/長方形 5">
            <a:extLst>
              <a:ext uri="{FF2B5EF4-FFF2-40B4-BE49-F238E27FC236}">
                <a16:creationId xmlns:a16="http://schemas.microsoft.com/office/drawing/2014/main" id="{218A912A-8E3A-9661-2CF7-A2ECB5978323}"/>
              </a:ext>
            </a:extLst>
          </p:cNvPr>
          <p:cNvSpPr/>
          <p:nvPr/>
        </p:nvSpPr>
        <p:spPr>
          <a:xfrm>
            <a:off x="1115368"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7" name="正方形/長方形 6">
            <a:extLst>
              <a:ext uri="{FF2B5EF4-FFF2-40B4-BE49-F238E27FC236}">
                <a16:creationId xmlns:a16="http://schemas.microsoft.com/office/drawing/2014/main" id="{34E4728D-F0F4-BA61-5877-C00327B833E1}"/>
              </a:ext>
            </a:extLst>
          </p:cNvPr>
          <p:cNvSpPr/>
          <p:nvPr/>
        </p:nvSpPr>
        <p:spPr>
          <a:xfrm>
            <a:off x="1115368"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8" name="正方形/長方形 7">
            <a:extLst>
              <a:ext uri="{FF2B5EF4-FFF2-40B4-BE49-F238E27FC236}">
                <a16:creationId xmlns:a16="http://schemas.microsoft.com/office/drawing/2014/main" id="{17FC6C93-D0F5-E398-BA83-91CCA368BA5C}"/>
              </a:ext>
            </a:extLst>
          </p:cNvPr>
          <p:cNvSpPr/>
          <p:nvPr/>
        </p:nvSpPr>
        <p:spPr>
          <a:xfrm>
            <a:off x="5013083"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139343E-34D2-27F4-521A-638C19B98BC5}"/>
              </a:ext>
            </a:extLst>
          </p:cNvPr>
          <p:cNvSpPr/>
          <p:nvPr/>
        </p:nvSpPr>
        <p:spPr>
          <a:xfrm>
            <a:off x="5013083"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1" name="正方形/長方形 10">
            <a:extLst>
              <a:ext uri="{FF2B5EF4-FFF2-40B4-BE49-F238E27FC236}">
                <a16:creationId xmlns:a16="http://schemas.microsoft.com/office/drawing/2014/main" id="{158BF758-948D-7633-84A1-1C15978551CF}"/>
              </a:ext>
            </a:extLst>
          </p:cNvPr>
          <p:cNvSpPr/>
          <p:nvPr/>
        </p:nvSpPr>
        <p:spPr>
          <a:xfrm>
            <a:off x="5013083"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2" name="正方形/長方形 11">
            <a:extLst>
              <a:ext uri="{FF2B5EF4-FFF2-40B4-BE49-F238E27FC236}">
                <a16:creationId xmlns:a16="http://schemas.microsoft.com/office/drawing/2014/main" id="{B07DCDFA-C915-E636-E832-DA62E8D88893}"/>
              </a:ext>
            </a:extLst>
          </p:cNvPr>
          <p:cNvSpPr/>
          <p:nvPr/>
        </p:nvSpPr>
        <p:spPr>
          <a:xfrm>
            <a:off x="5013083"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3" name="正方形/長方形 12">
            <a:extLst>
              <a:ext uri="{FF2B5EF4-FFF2-40B4-BE49-F238E27FC236}">
                <a16:creationId xmlns:a16="http://schemas.microsoft.com/office/drawing/2014/main" id="{F6BB3DE7-268E-13B0-013D-368078C16E7C}"/>
              </a:ext>
            </a:extLst>
          </p:cNvPr>
          <p:cNvSpPr/>
          <p:nvPr/>
        </p:nvSpPr>
        <p:spPr>
          <a:xfrm>
            <a:off x="8961669" y="2134508"/>
            <a:ext cx="2451798" cy="4109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61EBECAE-2AD6-1B7E-A606-FF7135A3706A}"/>
              </a:ext>
            </a:extLst>
          </p:cNvPr>
          <p:cNvSpPr/>
          <p:nvPr/>
        </p:nvSpPr>
        <p:spPr>
          <a:xfrm>
            <a:off x="8961669" y="2134508"/>
            <a:ext cx="2451798" cy="86827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ja-JP" altLang="en-US" dirty="0"/>
              <a:t>アプリ</a:t>
            </a:r>
            <a:r>
              <a:rPr kumimoji="1" lang="en-US" altLang="ja-JP" dirty="0"/>
              <a:t>A</a:t>
            </a:r>
            <a:endParaRPr kumimoji="1" lang="ja-JP" altLang="en-US" dirty="0"/>
          </a:p>
        </p:txBody>
      </p:sp>
      <p:sp>
        <p:nvSpPr>
          <p:cNvPr id="15" name="正方形/長方形 14">
            <a:extLst>
              <a:ext uri="{FF2B5EF4-FFF2-40B4-BE49-F238E27FC236}">
                <a16:creationId xmlns:a16="http://schemas.microsoft.com/office/drawing/2014/main" id="{ACE4DDE2-41A3-2F90-0F29-68332EA60F5C}"/>
              </a:ext>
            </a:extLst>
          </p:cNvPr>
          <p:cNvSpPr/>
          <p:nvPr/>
        </p:nvSpPr>
        <p:spPr>
          <a:xfrm>
            <a:off x="8961669" y="3066706"/>
            <a:ext cx="2451798" cy="621039"/>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kumimoji="1" lang="ja-JP" altLang="en-US" dirty="0"/>
              <a:t>アプリ</a:t>
            </a:r>
            <a:r>
              <a:rPr kumimoji="1" lang="en-US" altLang="ja-JP" dirty="0"/>
              <a:t>B</a:t>
            </a:r>
            <a:endParaRPr kumimoji="1" lang="ja-JP" altLang="en-US" dirty="0"/>
          </a:p>
        </p:txBody>
      </p:sp>
      <p:sp>
        <p:nvSpPr>
          <p:cNvPr id="18" name="正方形/長方形 17">
            <a:extLst>
              <a:ext uri="{FF2B5EF4-FFF2-40B4-BE49-F238E27FC236}">
                <a16:creationId xmlns:a16="http://schemas.microsoft.com/office/drawing/2014/main" id="{843A1EB4-765B-3D46-27C5-513C493A48BE}"/>
              </a:ext>
            </a:extLst>
          </p:cNvPr>
          <p:cNvSpPr/>
          <p:nvPr/>
        </p:nvSpPr>
        <p:spPr>
          <a:xfrm>
            <a:off x="1115368" y="3772322"/>
            <a:ext cx="2451798" cy="709955"/>
          </a:xfrm>
          <a:prstGeom prst="rect">
            <a:avLst/>
          </a:prstGeom>
          <a:solidFill>
            <a:srgbClr val="70AD47">
              <a:alpha val="10196"/>
            </a:srgb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grpSp>
        <p:nvGrpSpPr>
          <p:cNvPr id="30" name="グループ化 29">
            <a:extLst>
              <a:ext uri="{FF2B5EF4-FFF2-40B4-BE49-F238E27FC236}">
                <a16:creationId xmlns:a16="http://schemas.microsoft.com/office/drawing/2014/main" id="{C2624C73-41E1-5059-FA65-4DC1A95C6838}"/>
              </a:ext>
            </a:extLst>
          </p:cNvPr>
          <p:cNvGrpSpPr/>
          <p:nvPr/>
        </p:nvGrpSpPr>
        <p:grpSpPr>
          <a:xfrm>
            <a:off x="3755406" y="3695811"/>
            <a:ext cx="1107996" cy="923330"/>
            <a:chOff x="3755406" y="3695811"/>
            <a:chExt cx="1107996" cy="923330"/>
          </a:xfrm>
        </p:grpSpPr>
        <p:sp>
          <p:nvSpPr>
            <p:cNvPr id="19" name="矢印: 右 18">
              <a:extLst>
                <a:ext uri="{FF2B5EF4-FFF2-40B4-BE49-F238E27FC236}">
                  <a16:creationId xmlns:a16="http://schemas.microsoft.com/office/drawing/2014/main" id="{42450C1A-7441-34D0-7991-CA8949A5BA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37C8EF1-CAA2-93D5-7AD9-DA2A26B6AA9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
        <p:nvSpPr>
          <p:cNvPr id="23" name="テキスト ボックス 22">
            <a:extLst>
              <a:ext uri="{FF2B5EF4-FFF2-40B4-BE49-F238E27FC236}">
                <a16:creationId xmlns:a16="http://schemas.microsoft.com/office/drawing/2014/main" id="{CC5B4066-9728-231D-3E5C-20EDA313466B}"/>
              </a:ext>
            </a:extLst>
          </p:cNvPr>
          <p:cNvSpPr txBox="1"/>
          <p:nvPr/>
        </p:nvSpPr>
        <p:spPr>
          <a:xfrm>
            <a:off x="8095451" y="2279663"/>
            <a:ext cx="3961341" cy="1200329"/>
          </a:xfrm>
          <a:prstGeom prst="rect">
            <a:avLst/>
          </a:prstGeom>
          <a:solidFill>
            <a:schemeClr val="bg1"/>
          </a:solidFill>
          <a:ln w="28575">
            <a:solidFill>
              <a:srgbClr val="FF0000"/>
            </a:solidFill>
          </a:ln>
        </p:spPr>
        <p:txBody>
          <a:bodyPr wrap="none" rtlCol="0">
            <a:spAutoFit/>
          </a:bodyPr>
          <a:lstStyle/>
          <a:p>
            <a:r>
              <a:rPr kumimoji="1" lang="ja-JP" altLang="en-US" sz="2400" dirty="0"/>
              <a:t>使用後もメモリ領域を解放</a:t>
            </a:r>
            <a:endParaRPr kumimoji="1" lang="en-US" altLang="ja-JP" sz="2400" dirty="0"/>
          </a:p>
          <a:p>
            <a:r>
              <a:rPr kumimoji="1" lang="ja-JP" altLang="en-US" sz="2400" dirty="0"/>
              <a:t>せずにメモリを占有していく</a:t>
            </a:r>
            <a:br>
              <a:rPr kumimoji="1" lang="en-US" altLang="ja-JP" sz="2400" dirty="0"/>
            </a:br>
            <a:r>
              <a:rPr kumimoji="1" lang="ja-JP" altLang="en-US" sz="2400" dirty="0"/>
              <a:t>　　</a:t>
            </a:r>
            <a:r>
              <a:rPr kumimoji="1" lang="ja-JP" altLang="en-US" sz="2400" dirty="0">
                <a:latin typeface="ＭＳ ゴシック" panose="020B0609070205080204" pitchFamily="49" charset="-128"/>
                <a:ea typeface="ＭＳ ゴシック" panose="020B0609070205080204" pitchFamily="49" charset="-128"/>
              </a:rPr>
              <a:t>→　</a:t>
            </a:r>
            <a:r>
              <a:rPr kumimoji="1" lang="ja-JP" altLang="en-US" sz="2400" dirty="0">
                <a:solidFill>
                  <a:srgbClr val="FF0000"/>
                </a:solidFill>
              </a:rPr>
              <a:t>メモリリーク</a:t>
            </a:r>
          </a:p>
        </p:txBody>
      </p:sp>
      <p:sp>
        <p:nvSpPr>
          <p:cNvPr id="9" name="正方形/長方形 8">
            <a:extLst>
              <a:ext uri="{FF2B5EF4-FFF2-40B4-BE49-F238E27FC236}">
                <a16:creationId xmlns:a16="http://schemas.microsoft.com/office/drawing/2014/main" id="{0F0FED1C-97CD-B322-8EFA-27134EC32434}"/>
              </a:ext>
            </a:extLst>
          </p:cNvPr>
          <p:cNvSpPr/>
          <p:nvPr/>
        </p:nvSpPr>
        <p:spPr>
          <a:xfrm>
            <a:off x="8961669" y="3772322"/>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16" name="正方形/長方形 15">
            <a:extLst>
              <a:ext uri="{FF2B5EF4-FFF2-40B4-BE49-F238E27FC236}">
                <a16:creationId xmlns:a16="http://schemas.microsoft.com/office/drawing/2014/main" id="{3B253E12-74F5-29B0-4730-4BC3FD38F642}"/>
              </a:ext>
            </a:extLst>
          </p:cNvPr>
          <p:cNvSpPr/>
          <p:nvPr/>
        </p:nvSpPr>
        <p:spPr>
          <a:xfrm>
            <a:off x="8961669" y="4560739"/>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sp>
        <p:nvSpPr>
          <p:cNvPr id="26" name="正方形/長方形 25">
            <a:extLst>
              <a:ext uri="{FF2B5EF4-FFF2-40B4-BE49-F238E27FC236}">
                <a16:creationId xmlns:a16="http://schemas.microsoft.com/office/drawing/2014/main" id="{314481BD-9278-6CD7-905C-32057B8ADFB7}"/>
              </a:ext>
            </a:extLst>
          </p:cNvPr>
          <p:cNvSpPr/>
          <p:nvPr/>
        </p:nvSpPr>
        <p:spPr>
          <a:xfrm>
            <a:off x="8961669" y="5347450"/>
            <a:ext cx="2451798" cy="70995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dirty="0"/>
              <a:t>アプリ</a:t>
            </a:r>
            <a:r>
              <a:rPr kumimoji="1" lang="en-US" altLang="ja-JP" dirty="0"/>
              <a:t>C</a:t>
            </a:r>
            <a:endParaRPr kumimoji="1" lang="ja-JP" altLang="en-US" dirty="0"/>
          </a:p>
        </p:txBody>
      </p:sp>
      <p:grpSp>
        <p:nvGrpSpPr>
          <p:cNvPr id="31" name="グループ化 30">
            <a:extLst>
              <a:ext uri="{FF2B5EF4-FFF2-40B4-BE49-F238E27FC236}">
                <a16:creationId xmlns:a16="http://schemas.microsoft.com/office/drawing/2014/main" id="{494795F2-70AB-54F5-2FE1-AA651E23E038}"/>
              </a:ext>
            </a:extLst>
          </p:cNvPr>
          <p:cNvGrpSpPr/>
          <p:nvPr/>
        </p:nvGrpSpPr>
        <p:grpSpPr>
          <a:xfrm>
            <a:off x="7637336" y="5254787"/>
            <a:ext cx="1107996" cy="923330"/>
            <a:chOff x="3755406" y="3695811"/>
            <a:chExt cx="1107996" cy="923330"/>
          </a:xfrm>
        </p:grpSpPr>
        <p:sp>
          <p:nvSpPr>
            <p:cNvPr id="32" name="矢印: 右 31">
              <a:extLst>
                <a:ext uri="{FF2B5EF4-FFF2-40B4-BE49-F238E27FC236}">
                  <a16:creationId xmlns:a16="http://schemas.microsoft.com/office/drawing/2014/main" id="{7392B2D7-0EC7-17F9-1553-F232271C13C6}"/>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1F7BB3C-C2EB-06D3-7772-7AD20A332890}"/>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grpSp>
        <p:nvGrpSpPr>
          <p:cNvPr id="34" name="グループ化 33">
            <a:extLst>
              <a:ext uri="{FF2B5EF4-FFF2-40B4-BE49-F238E27FC236}">
                <a16:creationId xmlns:a16="http://schemas.microsoft.com/office/drawing/2014/main" id="{5C7E7ED0-18FD-7F30-C62D-3A270AB97140}"/>
              </a:ext>
            </a:extLst>
          </p:cNvPr>
          <p:cNvGrpSpPr/>
          <p:nvPr/>
        </p:nvGrpSpPr>
        <p:grpSpPr>
          <a:xfrm>
            <a:off x="7637336" y="4387807"/>
            <a:ext cx="1107996" cy="923330"/>
            <a:chOff x="3755406" y="3695811"/>
            <a:chExt cx="1107996" cy="923330"/>
          </a:xfrm>
        </p:grpSpPr>
        <p:sp>
          <p:nvSpPr>
            <p:cNvPr id="35" name="矢印: 右 34">
              <a:extLst>
                <a:ext uri="{FF2B5EF4-FFF2-40B4-BE49-F238E27FC236}">
                  <a16:creationId xmlns:a16="http://schemas.microsoft.com/office/drawing/2014/main" id="{FA63D79F-BF2E-EF5B-F425-591EBA7FBB47}"/>
                </a:ext>
              </a:extLst>
            </p:cNvPr>
            <p:cNvSpPr/>
            <p:nvPr/>
          </p:nvSpPr>
          <p:spPr>
            <a:xfrm>
              <a:off x="3808325" y="4009417"/>
              <a:ext cx="1055077" cy="271305"/>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C129E4BB-2326-24E5-110E-D62468B0F7CB}"/>
                </a:ext>
              </a:extLst>
            </p:cNvPr>
            <p:cNvSpPr txBox="1"/>
            <p:nvPr/>
          </p:nvSpPr>
          <p:spPr>
            <a:xfrm>
              <a:off x="3755406" y="3695811"/>
              <a:ext cx="1107996" cy="923330"/>
            </a:xfrm>
            <a:prstGeom prst="rect">
              <a:avLst/>
            </a:prstGeom>
            <a:noFill/>
          </p:spPr>
          <p:txBody>
            <a:bodyPr wrap="none" rtlCol="0">
              <a:spAutoFit/>
            </a:bodyPr>
            <a:lstStyle/>
            <a:p>
              <a:pPr algn="ctr"/>
              <a:r>
                <a:rPr kumimoji="1" lang="en-US" altLang="ja-JP" dirty="0"/>
                <a:t>new</a:t>
              </a:r>
            </a:p>
            <a:p>
              <a:pPr algn="ctr"/>
              <a:endParaRPr kumimoji="1" lang="en-US" altLang="ja-JP" dirty="0"/>
            </a:p>
            <a:p>
              <a:pPr algn="ctr"/>
              <a:r>
                <a:rPr kumimoji="1" lang="ja-JP" altLang="en-US" dirty="0"/>
                <a:t>領域確保</a:t>
              </a:r>
            </a:p>
          </p:txBody>
        </p:sp>
      </p:grpSp>
    </p:spTree>
    <p:extLst>
      <p:ext uri="{BB962C8B-B14F-4D97-AF65-F5344CB8AC3E}">
        <p14:creationId xmlns:p14="http://schemas.microsoft.com/office/powerpoint/2010/main" val="38019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solidFill>
                  <a:srgbClr val="FF00FF"/>
                </a:solidFill>
              </a:rPr>
              <a:t>スマートポインタ</a:t>
            </a:r>
            <a:r>
              <a:rPr kumimoji="1" lang="ja-JP" altLang="en-US" dirty="0"/>
              <a:t>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&lt;Car&gt; </a:t>
            </a:r>
            <a:r>
              <a:rPr kumimoji="1" lang="en-US" altLang="ja-JP" sz="2400" dirty="0" err="1">
                <a:solidFill>
                  <a:srgbClr val="FF0000"/>
                </a:solidFill>
              </a:rPr>
              <a:t>pkuruma</a:t>
            </a:r>
            <a:r>
              <a:rPr kumimoji="1" lang="en-US" altLang="ja-JP" sz="2400" dirty="0">
                <a:solidFill>
                  <a:srgbClr val="FF0000"/>
                </a:solidFill>
              </a:rPr>
              <a:t>(new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D062B92-03A2-171F-A8EA-4BB5E87FCA90}"/>
              </a:ext>
            </a:extLst>
          </p:cNvPr>
          <p:cNvSpPr txBox="1"/>
          <p:nvPr/>
        </p:nvSpPr>
        <p:spPr>
          <a:xfrm>
            <a:off x="9008956"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53053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id="{CB532903-6D40-A7F0-3430-4A95F3F48C63}"/>
              </a:ext>
            </a:extLst>
          </p:cNvPr>
          <p:cNvSpPr txBox="1"/>
          <p:nvPr/>
        </p:nvSpPr>
        <p:spPr>
          <a:xfrm>
            <a:off x="9091935" y="113725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スマートポインタを使用した</a:t>
            </a:r>
            <a:r>
              <a:rPr kumimoji="1" lang="en-US" altLang="ja-JP" dirty="0"/>
              <a:t>main.cpp</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b="1" dirty="0" err="1">
                <a:solidFill>
                  <a:srgbClr val="FF00FF"/>
                </a:solidFill>
              </a:rPr>
              <a:t>unique_ptr</a:t>
            </a:r>
            <a:r>
              <a:rPr kumimoji="1" lang="en-US" altLang="ja-JP" sz="2400" b="1" dirty="0">
                <a:solidFill>
                  <a:srgbClr val="FF00FF"/>
                </a:solidFill>
              </a:rPr>
              <a:t>&lt;</a:t>
            </a:r>
            <a:r>
              <a:rPr kumimoji="1" lang="en-US" altLang="ja-JP" sz="2400" dirty="0">
                <a:solidFill>
                  <a:srgbClr val="FF0000"/>
                </a:solidFill>
              </a:rPr>
              <a:t>Car</a:t>
            </a:r>
            <a:r>
              <a:rPr kumimoji="1" lang="en-US" altLang="ja-JP" sz="2400" b="1" dirty="0">
                <a:solidFill>
                  <a:srgbClr val="FF00FF"/>
                </a:solidFill>
              </a:rPr>
              <a:t>&gt;</a:t>
            </a:r>
            <a:r>
              <a:rPr kumimoji="1" lang="en-US" altLang="ja-JP" sz="2400" dirty="0">
                <a:solidFill>
                  <a:srgbClr val="FF0000"/>
                </a:solidFill>
              </a:rPr>
              <a:t> </a:t>
            </a:r>
            <a:r>
              <a:rPr kumimoji="1" lang="en-US" altLang="ja-JP" sz="2400" dirty="0" err="1">
                <a:solidFill>
                  <a:srgbClr val="00B0F0"/>
                </a:solidFill>
              </a:rPr>
              <a:t>pkuruma</a:t>
            </a:r>
            <a:r>
              <a:rPr kumimoji="1" lang="en-US" altLang="ja-JP" sz="2400" dirty="0">
                <a:solidFill>
                  <a:srgbClr val="00B0F0"/>
                </a:solidFill>
              </a:rPr>
              <a:t>(</a:t>
            </a:r>
            <a:r>
              <a:rPr kumimoji="1" lang="en-US" altLang="ja-JP" sz="2400" dirty="0">
                <a:solidFill>
                  <a:srgbClr val="00B050"/>
                </a:solidFill>
              </a:rPr>
              <a:t>new Car()</a:t>
            </a:r>
            <a:r>
              <a:rPr kumimoji="1" lang="en-US" altLang="ja-JP" sz="2400" dirty="0">
                <a:solidFill>
                  <a:srgbClr val="00B0F0"/>
                </a:solidFill>
              </a:rPr>
              <a:t>)</a:t>
            </a:r>
            <a:r>
              <a:rPr kumimoji="1" lang="en-US" altLang="ja-JP" sz="2400" dirty="0">
                <a:solidFill>
                  <a:srgbClr val="FF0000"/>
                </a:solidFill>
              </a:rPr>
              <a:t>;</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a:t>
            </a:r>
            <a:r>
              <a:rPr kumimoji="1" lang="ja-JP" altLang="en-US" sz="2400" dirty="0">
                <a:solidFill>
                  <a:srgbClr val="FF0000"/>
                </a:solidFill>
              </a:rPr>
              <a:t>不要</a:t>
            </a:r>
            <a:endParaRPr kumimoji="1" lang="en-US" altLang="ja-JP" sz="2400" dirty="0">
              <a:solidFill>
                <a:srgbClr val="FF0000"/>
              </a:solidFill>
            </a:endParaRP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3C8DE5C-C791-425E-2ADB-1B7AD8DA1A9E}"/>
              </a:ext>
            </a:extLst>
          </p:cNvPr>
          <p:cNvSpPr txBox="1"/>
          <p:nvPr/>
        </p:nvSpPr>
        <p:spPr>
          <a:xfrm>
            <a:off x="1850091" y="966635"/>
            <a:ext cx="7865704" cy="1384995"/>
          </a:xfrm>
          <a:prstGeom prst="rect">
            <a:avLst/>
          </a:prstGeom>
          <a:solidFill>
            <a:schemeClr val="bg1"/>
          </a:solidFill>
          <a:ln w="19050">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クラスのスマートポインタ</a:t>
            </a:r>
            <a:r>
              <a:rPr kumimoji="1" lang="en-US" altLang="ja-JP" sz="2800" dirty="0" err="1">
                <a:solidFill>
                  <a:srgbClr val="00B0F0"/>
                </a:solidFill>
              </a:rPr>
              <a:t>pkuruma</a:t>
            </a:r>
            <a:r>
              <a:rPr kumimoji="1" lang="ja-JP" altLang="en-US" sz="2800" dirty="0"/>
              <a:t>を宣言し、初期値として</a:t>
            </a:r>
            <a:r>
              <a:rPr kumimoji="1" lang="en-US" altLang="ja-JP" sz="2800" dirty="0">
                <a:solidFill>
                  <a:srgbClr val="FF0000"/>
                </a:solidFill>
              </a:rPr>
              <a:t>Car</a:t>
            </a:r>
            <a:r>
              <a:rPr kumimoji="1" lang="ja-JP" altLang="en-US" sz="2800" dirty="0"/>
              <a:t>クラスのコンストラクタを呼び</a:t>
            </a:r>
            <a:br>
              <a:rPr kumimoji="1" lang="en-US" altLang="ja-JP" sz="2800" dirty="0"/>
            </a:br>
            <a:r>
              <a:rPr kumimoji="1" lang="ja-JP" altLang="en-US" sz="2800" dirty="0"/>
              <a:t>出すことで、インスタンスのアドレスを格納</a:t>
            </a:r>
            <a:endParaRPr kumimoji="1" lang="ja-JP" altLang="en-US" sz="2800" dirty="0">
              <a:solidFill>
                <a:srgbClr val="00B050"/>
              </a:solidFill>
            </a:endParaRPr>
          </a:p>
        </p:txBody>
      </p:sp>
      <p:sp>
        <p:nvSpPr>
          <p:cNvPr id="6" name="テキスト ボックス 5">
            <a:extLst>
              <a:ext uri="{FF2B5EF4-FFF2-40B4-BE49-F238E27FC236}">
                <a16:creationId xmlns:a16="http://schemas.microsoft.com/office/drawing/2014/main" id="{D80C6B06-0F3A-6CB1-2762-7EAFD009AA59}"/>
              </a:ext>
            </a:extLst>
          </p:cNvPr>
          <p:cNvSpPr txBox="1"/>
          <p:nvPr/>
        </p:nvSpPr>
        <p:spPr>
          <a:xfrm>
            <a:off x="4371265" y="4612749"/>
            <a:ext cx="6862792" cy="954107"/>
          </a:xfrm>
          <a:prstGeom prst="rect">
            <a:avLst/>
          </a:prstGeom>
          <a:solidFill>
            <a:schemeClr val="bg1"/>
          </a:solidFill>
          <a:ln w="19050">
            <a:solidFill>
              <a:srgbClr val="FF0000"/>
            </a:solidFill>
          </a:ln>
        </p:spPr>
        <p:txBody>
          <a:bodyPr wrap="square" rtlCol="0">
            <a:spAutoFit/>
          </a:bodyPr>
          <a:lstStyle/>
          <a:p>
            <a:r>
              <a:rPr kumimoji="1" lang="ja-JP" altLang="en-US" sz="2800" dirty="0"/>
              <a:t>スマートポインタの一番の利点は使用後に</a:t>
            </a:r>
            <a:br>
              <a:rPr kumimoji="1" lang="en-US" altLang="ja-JP" sz="2800" dirty="0"/>
            </a:br>
            <a:r>
              <a:rPr kumimoji="1" lang="ja-JP" altLang="en-US" sz="2800" b="1" dirty="0">
                <a:solidFill>
                  <a:srgbClr val="00B0F0"/>
                </a:solidFill>
              </a:rPr>
              <a:t>自動的にメモリ領域を解放</a:t>
            </a:r>
            <a:r>
              <a:rPr kumimoji="1" lang="ja-JP" altLang="en-US" sz="2800" dirty="0"/>
              <a:t>してくれること</a:t>
            </a:r>
            <a:endParaRPr kumimoji="1" lang="ja-JP" altLang="en-US" sz="2800" dirty="0">
              <a:solidFill>
                <a:srgbClr val="00B050"/>
              </a:solidFill>
            </a:endParaRPr>
          </a:p>
        </p:txBody>
      </p:sp>
      <p:sp>
        <p:nvSpPr>
          <p:cNvPr id="7" name="テキスト ボックス 6">
            <a:extLst>
              <a:ext uri="{FF2B5EF4-FFF2-40B4-BE49-F238E27FC236}">
                <a16:creationId xmlns:a16="http://schemas.microsoft.com/office/drawing/2014/main" id="{A79E2781-7AC8-B66B-AFE9-962B7926D794}"/>
              </a:ext>
            </a:extLst>
          </p:cNvPr>
          <p:cNvSpPr txBox="1"/>
          <p:nvPr/>
        </p:nvSpPr>
        <p:spPr>
          <a:xfrm>
            <a:off x="1850091" y="443416"/>
            <a:ext cx="7655650" cy="523220"/>
          </a:xfrm>
          <a:prstGeom prst="rect">
            <a:avLst/>
          </a:prstGeom>
          <a:solidFill>
            <a:schemeClr val="bg1"/>
          </a:solidFill>
          <a:ln w="19050">
            <a:solidFill>
              <a:schemeClr val="tx1"/>
            </a:solidFill>
          </a:ln>
        </p:spPr>
        <p:txBody>
          <a:bodyPr wrap="square" rtlCol="0">
            <a:spAutoFit/>
          </a:bodyPr>
          <a:lstStyle/>
          <a:p>
            <a:r>
              <a:rPr kumimoji="1" lang="en-US" altLang="ja-JP" sz="2800" b="1" dirty="0" err="1">
                <a:solidFill>
                  <a:srgbClr val="FF00FF"/>
                </a:solidFill>
              </a:rPr>
              <a:t>unique_ptr</a:t>
            </a:r>
            <a:r>
              <a:rPr kumimoji="1" lang="en-US" altLang="ja-JP" sz="2800" dirty="0">
                <a:solidFill>
                  <a:srgbClr val="FF00FF"/>
                </a:solidFill>
              </a:rPr>
              <a:t>&lt;</a:t>
            </a:r>
            <a:r>
              <a:rPr kumimoji="1" lang="ja-JP" altLang="en-US" sz="2800" dirty="0">
                <a:solidFill>
                  <a:srgbClr val="FF0000"/>
                </a:solidFill>
              </a:rPr>
              <a:t>型名</a:t>
            </a:r>
            <a:r>
              <a:rPr kumimoji="1" lang="en-US" altLang="ja-JP" sz="2800" dirty="0">
                <a:solidFill>
                  <a:srgbClr val="FF00FF"/>
                </a:solidFill>
              </a:rPr>
              <a:t>&gt;</a:t>
            </a:r>
            <a:r>
              <a:rPr kumimoji="1" lang="en-US" altLang="ja-JP" sz="2800" dirty="0">
                <a:solidFill>
                  <a:srgbClr val="00B050"/>
                </a:solidFill>
              </a:rPr>
              <a:t> </a:t>
            </a:r>
            <a:r>
              <a:rPr kumimoji="1" lang="ja-JP" altLang="en-US" sz="2800" dirty="0">
                <a:solidFill>
                  <a:srgbClr val="00B0F0"/>
                </a:solidFill>
              </a:rPr>
              <a:t>ポインタ変数名（</a:t>
            </a:r>
            <a:r>
              <a:rPr kumimoji="1" lang="ja-JP" altLang="en-US" sz="2800" dirty="0">
                <a:solidFill>
                  <a:srgbClr val="00B050"/>
                </a:solidFill>
              </a:rPr>
              <a:t>初期値</a:t>
            </a:r>
            <a:r>
              <a:rPr kumimoji="1" lang="ja-JP" altLang="en-US" sz="2800" dirty="0">
                <a:solidFill>
                  <a:srgbClr val="00B0F0"/>
                </a:solidFill>
              </a:rPr>
              <a:t>）</a:t>
            </a:r>
          </a:p>
        </p:txBody>
      </p:sp>
    </p:spTree>
    <p:extLst>
      <p:ext uri="{BB962C8B-B14F-4D97-AF65-F5344CB8AC3E}">
        <p14:creationId xmlns:p14="http://schemas.microsoft.com/office/powerpoint/2010/main" val="2587134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P148 </a:t>
            </a:r>
            <a:r>
              <a:rPr lang="en-US" altLang="ja-JP" b="1" dirty="0"/>
              <a:t>Sample403</a:t>
            </a:r>
            <a:br>
              <a:rPr lang="en-US" altLang="ja-JP" dirty="0"/>
            </a:br>
            <a:endParaRPr lang="en-US" altLang="ja-JP" dirty="0"/>
          </a:p>
          <a:p>
            <a:r>
              <a:rPr lang="en-US" altLang="ja-JP" b="1" dirty="0"/>
              <a:t>Sample403</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Sample403</a:t>
            </a:r>
            <a:br>
              <a:rPr lang="en-US" altLang="ja-JP" dirty="0"/>
            </a:br>
            <a:r>
              <a:rPr lang="en-US" altLang="ja-JP" dirty="0">
                <a:solidFill>
                  <a:srgbClr val="00B0F0"/>
                </a:solidFill>
              </a:rPr>
              <a:t>cd Sample403</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1609236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(Sample403)</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887574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345202"/>
            <a:ext cx="10515600" cy="4980311"/>
          </a:xfrm>
        </p:spPr>
        <p:txBody>
          <a:bodyPr>
            <a:normAutofit/>
          </a:bodyPr>
          <a:lstStyle/>
          <a:p>
            <a:r>
              <a:rPr kumimoji="1" lang="en-US" altLang="ja-JP" dirty="0"/>
              <a:t>main.cpp</a:t>
            </a:r>
            <a:r>
              <a:rPr kumimoji="1" lang="ja-JP" altLang="en-US" dirty="0"/>
              <a:t>　</a:t>
            </a:r>
            <a:r>
              <a:rPr kumimoji="1" lang="en-US" altLang="ja-JP" dirty="0"/>
              <a:t>(Sample403)</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252535" y="1923077"/>
            <a:ext cx="10768607" cy="3785652"/>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a:t>
            </a:r>
            <a:r>
              <a:rPr kumimoji="1" lang="en-US" altLang="ja-JP" sz="2400" dirty="0"/>
              <a:t> =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a:t>
            </a:r>
            <a:r>
              <a:rPr kumimoji="1" lang="en-US" altLang="ja-JP" sz="2400" dirty="0"/>
              <a: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a:solidFill>
                  <a:srgbClr val="00B0F0"/>
                </a:solidFill>
              </a:rPr>
              <a:t>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65E0C6A9-226E-33C7-B8A6-F02D6D6CEF70}"/>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a:t>
            </a:r>
            <a:r>
              <a:rPr kumimoji="1" lang="ja-JP" altLang="en-US" sz="2800" dirty="0"/>
              <a:t>で整数値を格納できるメモリ領域を確保</a:t>
            </a:r>
          </a:p>
        </p:txBody>
      </p:sp>
      <p:sp>
        <p:nvSpPr>
          <p:cNvPr id="6" name="テキスト ボックス 5">
            <a:extLst>
              <a:ext uri="{FF2B5EF4-FFF2-40B4-BE49-F238E27FC236}">
                <a16:creationId xmlns:a16="http://schemas.microsoft.com/office/drawing/2014/main" id="{AFA0231C-188C-56CF-EF3F-5B29F3F62F48}"/>
              </a:ext>
            </a:extLst>
          </p:cNvPr>
          <p:cNvSpPr txBox="1"/>
          <p:nvPr/>
        </p:nvSpPr>
        <p:spPr>
          <a:xfrm>
            <a:off x="3918572" y="4258511"/>
            <a:ext cx="4980544" cy="954107"/>
          </a:xfrm>
          <a:prstGeom prst="rect">
            <a:avLst/>
          </a:prstGeom>
          <a:solidFill>
            <a:schemeClr val="bg1"/>
          </a:solidFill>
          <a:ln w="19050">
            <a:solidFill>
              <a:srgbClr val="FF0000"/>
            </a:solidFill>
          </a:ln>
        </p:spPr>
        <p:txBody>
          <a:bodyPr wrap="square" rtlCol="0">
            <a:spAutoFit/>
          </a:bodyPr>
          <a:lstStyle/>
          <a:p>
            <a:r>
              <a:rPr kumimoji="1" lang="ja-JP" altLang="en-US" sz="2800" dirty="0"/>
              <a:t>使用していたメモリ領域</a:t>
            </a:r>
            <a:br>
              <a:rPr kumimoji="1" lang="en-US" altLang="ja-JP" sz="2800" dirty="0"/>
            </a:br>
            <a:r>
              <a:rPr kumimoji="1" lang="ja-JP" altLang="en-US" sz="2800" dirty="0"/>
              <a:t>（アドレスは</a:t>
            </a:r>
            <a:r>
              <a:rPr kumimoji="1" lang="en-US" altLang="ja-JP" sz="2800" dirty="0">
                <a:solidFill>
                  <a:srgbClr val="00B0F0"/>
                </a:solidFill>
              </a:rPr>
              <a:t>p</a:t>
            </a:r>
            <a:r>
              <a:rPr kumimoji="1" lang="ja-JP" altLang="en-US" sz="2800" dirty="0"/>
              <a:t>に格納）を解放</a:t>
            </a:r>
          </a:p>
        </p:txBody>
      </p:sp>
    </p:spTree>
    <p:extLst>
      <p:ext uri="{BB962C8B-B14F-4D97-AF65-F5344CB8AC3E}">
        <p14:creationId xmlns:p14="http://schemas.microsoft.com/office/powerpoint/2010/main" val="110248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a:t>
            </a:r>
          </a:p>
          <a:p>
            <a:r>
              <a:rPr kumimoji="1" lang="en-US" altLang="ja-JP" sz="2400" dirty="0"/>
              <a:t>    *p = 123;</a:t>
            </a: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1ECB362B-0733-C829-A3D6-087E2B81EE4D}"/>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49282E6C-AEAD-3A06-713E-CE70CF0EDD3B}"/>
              </a:ext>
            </a:extLst>
          </p:cNvPr>
          <p:cNvSpPr txBox="1"/>
          <p:nvPr/>
        </p:nvSpPr>
        <p:spPr>
          <a:xfrm>
            <a:off x="7578990"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142466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3046988"/>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00"/>
                </a:solidFill>
              </a:rPr>
              <a:t>unique_ptr</a:t>
            </a:r>
            <a:r>
              <a:rPr kumimoji="1" lang="en-US" altLang="ja-JP" sz="2400" dirty="0">
                <a:solidFill>
                  <a:srgbClr val="FF0000"/>
                </a:solidFill>
              </a:rPr>
              <a:t>&lt;int&gt; p(new int(123));</a:t>
            </a:r>
            <a:br>
              <a:rPr kumimoji="1" lang="en-US" altLang="ja-JP" sz="2400" dirty="0">
                <a:solidFill>
                  <a:srgbClr val="FF0000"/>
                </a:solidFill>
              </a:rPr>
            </a:br>
            <a:r>
              <a:rPr kumimoji="1" lang="en-US" altLang="ja-JP" sz="2400" dirty="0">
                <a:solidFill>
                  <a:srgbClr val="FF0000"/>
                </a:solidFill>
              </a:rPr>
              <a:t>    </a:t>
            </a:r>
            <a:r>
              <a:rPr kumimoji="1" lang="en-US" altLang="ja-JP" sz="2400" dirty="0">
                <a:solidFill>
                  <a:srgbClr val="00B050"/>
                </a:solidFill>
              </a:rPr>
              <a:t>//</a:t>
            </a:r>
            <a:r>
              <a:rPr kumimoji="1" lang="ja-JP" altLang="en-US" sz="2400" dirty="0">
                <a:solidFill>
                  <a:srgbClr val="00B050"/>
                </a:solidFill>
              </a:rPr>
              <a:t>スマートポインタを宣言した際に初期値を与える方法</a:t>
            </a:r>
            <a:endParaRPr kumimoji="1" lang="en-US" altLang="ja-JP" sz="2400" dirty="0">
              <a:solidFill>
                <a:srgbClr val="00B050"/>
              </a:solidFill>
            </a:endParaRPr>
          </a:p>
          <a:p>
            <a:r>
              <a:rPr kumimoji="1" lang="en-US" altLang="ja-JP" sz="2400" dirty="0"/>
              <a:t>    </a:t>
            </a:r>
            <a:r>
              <a:rPr kumimoji="1" lang="en-US" altLang="ja-JP" sz="2400" dirty="0" err="1"/>
              <a:t>cout</a:t>
            </a:r>
            <a:r>
              <a:rPr kumimoji="1" lang="en-US" altLang="ja-JP" sz="2400" dirty="0"/>
              <a:t> &lt;&lt; *p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4B94EBF4-3945-50EC-B0D2-7AAB2D4B9E93}"/>
              </a:ext>
            </a:extLst>
          </p:cNvPr>
          <p:cNvSpPr txBox="1"/>
          <p:nvPr/>
        </p:nvSpPr>
        <p:spPr>
          <a:xfrm>
            <a:off x="3814545" y="4373159"/>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80DAB04A-8A84-DD14-1D74-E4A224651E02}"/>
              </a:ext>
            </a:extLst>
          </p:cNvPr>
          <p:cNvSpPr txBox="1"/>
          <p:nvPr/>
        </p:nvSpPr>
        <p:spPr>
          <a:xfrm>
            <a:off x="7598446" y="1162976"/>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72592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メモリ領域</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プログラム領域</a:t>
            </a:r>
            <a:br>
              <a:rPr lang="en-US" altLang="ja-JP" dirty="0"/>
            </a:br>
            <a:r>
              <a:rPr lang="ja-JP" altLang="en-US" dirty="0"/>
              <a:t>プログラム自体（機械語）を格納するメモリ領域</a:t>
            </a:r>
            <a:endParaRPr lang="en-US" altLang="ja-JP" dirty="0"/>
          </a:p>
          <a:p>
            <a:r>
              <a:rPr lang="ja-JP" altLang="en-US" b="1" dirty="0"/>
              <a:t>静的領域</a:t>
            </a:r>
            <a:br>
              <a:rPr lang="en-US" altLang="ja-JP" dirty="0"/>
            </a:br>
            <a:r>
              <a:rPr lang="ja-JP" altLang="en-US" dirty="0"/>
              <a:t>グローバル変数を格納するメモリ領域</a:t>
            </a:r>
            <a:endParaRPr lang="en-US" altLang="ja-JP" dirty="0"/>
          </a:p>
          <a:p>
            <a:r>
              <a:rPr lang="ja-JP" altLang="en-US" b="1" dirty="0">
                <a:solidFill>
                  <a:srgbClr val="00B0F0"/>
                </a:solidFill>
              </a:rPr>
              <a:t>ヒープ領域</a:t>
            </a:r>
            <a:br>
              <a:rPr lang="en-US" altLang="ja-JP" dirty="0">
                <a:solidFill>
                  <a:srgbClr val="00B0F0"/>
                </a:solidFill>
              </a:rPr>
            </a:br>
            <a:r>
              <a:rPr lang="ja-JP" altLang="en-US" dirty="0">
                <a:solidFill>
                  <a:srgbClr val="00B0F0"/>
                </a:solidFill>
              </a:rPr>
              <a:t>プログラム実行中、動的に確保されるメモリ領域</a:t>
            </a:r>
            <a:endParaRPr lang="en-US" altLang="ja-JP" dirty="0">
              <a:solidFill>
                <a:srgbClr val="00B0F0"/>
              </a:solidFill>
            </a:endParaRPr>
          </a:p>
          <a:p>
            <a:r>
              <a:rPr lang="ja-JP" altLang="en-US" b="1" dirty="0"/>
              <a:t>スタック領域</a:t>
            </a:r>
            <a:br>
              <a:rPr lang="en-US" altLang="ja-JP" dirty="0"/>
            </a:br>
            <a:r>
              <a:rPr lang="ja-JP" altLang="en-US" dirty="0"/>
              <a:t>ローカル変数を格納するメモリ領域</a:t>
            </a:r>
            <a:endParaRPr lang="en-US" altLang="ja-JP" dirty="0"/>
          </a:p>
        </p:txBody>
      </p:sp>
    </p:spTree>
    <p:extLst>
      <p:ext uri="{BB962C8B-B14F-4D97-AF65-F5344CB8AC3E}">
        <p14:creationId xmlns:p14="http://schemas.microsoft.com/office/powerpoint/2010/main" val="2248150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P149 </a:t>
            </a:r>
            <a:r>
              <a:rPr lang="en-US" altLang="ja-JP" b="1" dirty="0"/>
              <a:t>Sample404</a:t>
            </a:r>
            <a:br>
              <a:rPr lang="en-US" altLang="ja-JP" dirty="0"/>
            </a:br>
            <a:endParaRPr lang="en-US" altLang="ja-JP" dirty="0"/>
          </a:p>
          <a:p>
            <a:r>
              <a:rPr lang="en-US" altLang="ja-JP" b="1" dirty="0"/>
              <a:t>Sample404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Sample404</a:t>
            </a:r>
            <a:br>
              <a:rPr lang="en-US" altLang="ja-JP" dirty="0"/>
            </a:br>
            <a:r>
              <a:rPr lang="en-US" altLang="ja-JP" dirty="0">
                <a:solidFill>
                  <a:srgbClr val="00B0F0"/>
                </a:solidFill>
              </a:rPr>
              <a:t>cd Sample404</a:t>
            </a:r>
            <a:br>
              <a:rPr lang="en-US" altLang="ja-JP" dirty="0"/>
            </a:br>
            <a:endParaRPr lang="en-US" altLang="ja-JP" dirty="0"/>
          </a:p>
          <a:p>
            <a:r>
              <a:rPr lang="en-US" altLang="ja-JP" dirty="0"/>
              <a:t>main.cpp</a:t>
            </a:r>
            <a:r>
              <a:rPr lang="ja-JP" altLang="en-US" dirty="0"/>
              <a:t>を作成</a:t>
            </a:r>
            <a:br>
              <a:rPr lang="en-US" altLang="ja-JP" dirty="0"/>
            </a:br>
            <a:r>
              <a:rPr lang="en-US" altLang="ja-JP" b="1" dirty="0">
                <a:solidFill>
                  <a:srgbClr val="00B0F0"/>
                </a:solidFill>
              </a:rPr>
              <a:t>copy </a:t>
            </a:r>
            <a:r>
              <a:rPr lang="en-US" altLang="ja-JP" b="1" dirty="0" err="1">
                <a:solidFill>
                  <a:srgbClr val="00B0F0"/>
                </a:solidFill>
              </a:rPr>
              <a:t>nul</a:t>
            </a:r>
            <a:r>
              <a:rPr lang="en-US" altLang="ja-JP" b="1" dirty="0">
                <a:solidFill>
                  <a:srgbClr val="00B0F0"/>
                </a:solidFill>
              </a:rPr>
              <a:t> main.cpp</a:t>
            </a:r>
            <a:br>
              <a:rPr lang="en-US" altLang="ja-JP" dirty="0"/>
            </a:br>
            <a:endParaRPr lang="en-US" altLang="ja-JP" dirty="0"/>
          </a:p>
        </p:txBody>
      </p:sp>
    </p:spTree>
    <p:extLst>
      <p:ext uri="{BB962C8B-B14F-4D97-AF65-F5344CB8AC3E}">
        <p14:creationId xmlns:p14="http://schemas.microsoft.com/office/powerpoint/2010/main" val="68963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p = </a:t>
            </a:r>
            <a:r>
              <a:rPr kumimoji="1" lang="en-US" altLang="ja-JP" sz="2400" dirty="0" err="1"/>
              <a:t>nullptr</a:t>
            </a:r>
            <a:r>
              <a:rPr kumimoji="1" lang="en-US" altLang="ja-JP" sz="2400" dirty="0"/>
              <a:t>;</a:t>
            </a:r>
          </a:p>
          <a:p>
            <a:r>
              <a:rPr kumimoji="1" lang="en-US" altLang="ja-JP" sz="2400" dirty="0"/>
              <a:t>    p = new int[10];</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delete[] p;</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3908048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int* </a:t>
            </a:r>
            <a:r>
              <a:rPr kumimoji="1" lang="en-US" altLang="ja-JP" sz="2400" dirty="0">
                <a:solidFill>
                  <a:srgbClr val="00B0F0"/>
                </a:solidFill>
              </a:rPr>
              <a:t>p </a:t>
            </a:r>
            <a:r>
              <a:rPr kumimoji="1" lang="en-US" altLang="ja-JP" sz="2400" dirty="0"/>
              <a:t>= </a:t>
            </a:r>
            <a:r>
              <a:rPr kumimoji="1" lang="en-US" altLang="ja-JP" sz="2400" dirty="0" err="1">
                <a:solidFill>
                  <a:srgbClr val="00B050"/>
                </a:solidFill>
              </a:rPr>
              <a:t>nullptr</a:t>
            </a:r>
            <a:r>
              <a:rPr kumimoji="1" lang="en-US" altLang="ja-JP" sz="2400" dirty="0"/>
              <a:t>;</a:t>
            </a:r>
          </a:p>
          <a:p>
            <a:r>
              <a:rPr kumimoji="1" lang="en-US" altLang="ja-JP" sz="2400" dirty="0"/>
              <a:t>    </a:t>
            </a:r>
            <a:r>
              <a:rPr kumimoji="1" lang="en-US" altLang="ja-JP" sz="2400" dirty="0">
                <a:solidFill>
                  <a:srgbClr val="00B0F0"/>
                </a:solidFill>
              </a:rPr>
              <a:t>p</a:t>
            </a:r>
            <a:r>
              <a:rPr kumimoji="1" lang="en-US" altLang="ja-JP" sz="2400" dirty="0"/>
              <a:t> = </a:t>
            </a:r>
            <a:r>
              <a:rPr kumimoji="1" lang="en-US" altLang="ja-JP" sz="2400" dirty="0">
                <a:solidFill>
                  <a:srgbClr val="FF0000"/>
                </a:solidFill>
              </a:rPr>
              <a:t>new int[10]</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p</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35F3D88F-0397-7A8D-2A9C-50D7232D523F}"/>
              </a:ext>
            </a:extLst>
          </p:cNvPr>
          <p:cNvSpPr txBox="1"/>
          <p:nvPr/>
        </p:nvSpPr>
        <p:spPr>
          <a:xfrm>
            <a:off x="5531137" y="1729470"/>
            <a:ext cx="5893839" cy="1815882"/>
          </a:xfrm>
          <a:prstGeom prst="rect">
            <a:avLst/>
          </a:prstGeom>
          <a:solidFill>
            <a:schemeClr val="bg1"/>
          </a:solidFill>
          <a:ln w="19050">
            <a:solidFill>
              <a:srgbClr val="FF0000"/>
            </a:solidFill>
          </a:ln>
        </p:spPr>
        <p:txBody>
          <a:bodyPr wrap="square" rtlCol="0">
            <a:spAutoFit/>
          </a:bodyPr>
          <a:lstStyle/>
          <a:p>
            <a:r>
              <a:rPr kumimoji="1" lang="en-US" altLang="ja-JP" sz="2800" dirty="0"/>
              <a:t>int</a:t>
            </a:r>
            <a:r>
              <a:rPr kumimoji="1" lang="ja-JP" altLang="en-US" sz="2800" dirty="0"/>
              <a:t>型のポインタ変数 </a:t>
            </a:r>
            <a:r>
              <a:rPr kumimoji="1" lang="en-US" altLang="ja-JP" sz="2800" dirty="0">
                <a:solidFill>
                  <a:srgbClr val="00B0F0"/>
                </a:solidFill>
              </a:rPr>
              <a:t>p</a:t>
            </a:r>
            <a:r>
              <a:rPr kumimoji="1" lang="en-US" altLang="ja-JP" sz="2800" dirty="0">
                <a:solidFill>
                  <a:srgbClr val="FF0000"/>
                </a:solidFill>
              </a:rPr>
              <a:t> </a:t>
            </a:r>
            <a:r>
              <a:rPr kumimoji="1" lang="ja-JP" altLang="en-US" sz="2800" dirty="0"/>
              <a:t>を宣言して</a:t>
            </a:r>
            <a:r>
              <a:rPr kumimoji="1" lang="en-US" altLang="ja-JP" sz="2800" dirty="0" err="1">
                <a:solidFill>
                  <a:srgbClr val="00B050"/>
                </a:solidFill>
              </a:rPr>
              <a:t>nullptr</a:t>
            </a:r>
            <a:r>
              <a:rPr kumimoji="1" lang="ja-JP" altLang="en-US" sz="2800" dirty="0"/>
              <a:t>で初期化</a:t>
            </a:r>
            <a:endParaRPr kumimoji="1" lang="en-US" altLang="ja-JP" sz="2800" dirty="0"/>
          </a:p>
          <a:p>
            <a:r>
              <a:rPr kumimoji="1" lang="en-US" altLang="ja-JP" sz="2800" dirty="0">
                <a:solidFill>
                  <a:srgbClr val="FF0000"/>
                </a:solidFill>
              </a:rPr>
              <a:t>new int[10]</a:t>
            </a:r>
            <a:r>
              <a:rPr kumimoji="1" lang="ja-JP" altLang="en-US" sz="2800" dirty="0"/>
              <a:t>で</a:t>
            </a:r>
            <a:r>
              <a:rPr kumimoji="1" lang="en-US" altLang="ja-JP" sz="2800" dirty="0"/>
              <a:t>10</a:t>
            </a:r>
            <a:r>
              <a:rPr kumimoji="1" lang="ja-JP" altLang="en-US" sz="2800" dirty="0"/>
              <a:t>個の整数値を格納できる配列用メモリ領域を確保</a:t>
            </a:r>
          </a:p>
        </p:txBody>
      </p:sp>
      <p:sp>
        <p:nvSpPr>
          <p:cNvPr id="6" name="テキスト ボックス 5">
            <a:extLst>
              <a:ext uri="{FF2B5EF4-FFF2-40B4-BE49-F238E27FC236}">
                <a16:creationId xmlns:a16="http://schemas.microsoft.com/office/drawing/2014/main" id="{200A7380-48A6-383C-56FD-631047C3C5AD}"/>
              </a:ext>
            </a:extLst>
          </p:cNvPr>
          <p:cNvSpPr txBox="1"/>
          <p:nvPr/>
        </p:nvSpPr>
        <p:spPr>
          <a:xfrm>
            <a:off x="4588267" y="5538767"/>
            <a:ext cx="5389451" cy="954107"/>
          </a:xfrm>
          <a:prstGeom prst="rect">
            <a:avLst/>
          </a:prstGeom>
          <a:solidFill>
            <a:schemeClr val="bg1"/>
          </a:solidFill>
          <a:ln w="19050">
            <a:solidFill>
              <a:srgbClr val="FF0000"/>
            </a:solidFill>
          </a:ln>
        </p:spPr>
        <p:txBody>
          <a:bodyPr wrap="square" rtlCol="0">
            <a:spAutoFit/>
          </a:bodyPr>
          <a:lstStyle/>
          <a:p>
            <a:r>
              <a:rPr kumimoji="1" lang="ja-JP" altLang="en-US" sz="2800" dirty="0"/>
              <a:t>配列の場合は</a:t>
            </a:r>
            <a:r>
              <a:rPr kumimoji="1" lang="en-US" altLang="ja-JP" sz="2800" b="1" dirty="0">
                <a:solidFill>
                  <a:srgbClr val="FF0000"/>
                </a:solidFill>
              </a:rPr>
              <a:t>delete[]</a:t>
            </a:r>
            <a:r>
              <a:rPr kumimoji="1" lang="ja-JP" altLang="en-US" sz="2800" dirty="0"/>
              <a:t>としてメモリ領域を解放</a:t>
            </a:r>
          </a:p>
        </p:txBody>
      </p:sp>
    </p:spTree>
    <p:extLst>
      <p:ext uri="{BB962C8B-B14F-4D97-AF65-F5344CB8AC3E}">
        <p14:creationId xmlns:p14="http://schemas.microsoft.com/office/powerpoint/2010/main" val="1474019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（スマートポインタ版）</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154984"/>
          </a:xfrm>
          <a:prstGeom prst="rect">
            <a:avLst/>
          </a:prstGeom>
          <a:noFill/>
          <a:ln>
            <a:solidFill>
              <a:schemeClr val="tx1"/>
            </a:solidFill>
          </a:ln>
        </p:spPr>
        <p:txBody>
          <a:bodyPr wrap="square" rtlCol="0">
            <a:spAutoFit/>
          </a:bodyPr>
          <a:lstStyle/>
          <a:p>
            <a:r>
              <a:rPr kumimoji="1" lang="en-US" altLang="ja-JP" sz="2400" dirty="0"/>
              <a:t>include&lt;iostream&gt;</a:t>
            </a:r>
          </a:p>
          <a:p>
            <a:r>
              <a:rPr kumimoji="1" lang="en-US" altLang="ja-JP" sz="2400" dirty="0"/>
              <a:t>using namespace std;</a:t>
            </a:r>
          </a:p>
          <a:p>
            <a:r>
              <a:rPr kumimoji="1" lang="en-US" altLang="ja-JP" sz="2400" dirty="0"/>
              <a:t>int main() {</a:t>
            </a:r>
          </a:p>
          <a:p>
            <a:r>
              <a:rPr kumimoji="1" lang="en-US" altLang="ja-JP" sz="2400" dirty="0"/>
              <a:t>    </a:t>
            </a:r>
            <a:r>
              <a:rPr kumimoji="1" lang="en-US" altLang="ja-JP" sz="2400" dirty="0" err="1">
                <a:solidFill>
                  <a:srgbClr val="FF00FF"/>
                </a:solidFill>
              </a:rPr>
              <a:t>unique_ptr</a:t>
            </a:r>
            <a:r>
              <a:rPr kumimoji="1" lang="en-US" altLang="ja-JP" sz="2400" dirty="0">
                <a:solidFill>
                  <a:srgbClr val="FF00FF"/>
                </a:solidFill>
              </a:rPr>
              <a:t>&lt;</a:t>
            </a:r>
            <a:r>
              <a:rPr kumimoji="1" lang="en-US" altLang="ja-JP" sz="2400" dirty="0">
                <a:solidFill>
                  <a:srgbClr val="FF0000"/>
                </a:solidFill>
              </a:rPr>
              <a:t>int[]</a:t>
            </a:r>
            <a:r>
              <a:rPr kumimoji="1" lang="en-US" altLang="ja-JP" sz="2400" dirty="0">
                <a:solidFill>
                  <a:srgbClr val="FF00FF"/>
                </a:solidFill>
              </a:rPr>
              <a:t>&gt;</a:t>
            </a:r>
            <a:r>
              <a:rPr kumimoji="1" lang="en-US" altLang="ja-JP" sz="2400" dirty="0"/>
              <a:t> </a:t>
            </a:r>
            <a:r>
              <a:rPr kumimoji="1" lang="en-US" altLang="ja-JP" sz="2400" dirty="0">
                <a:solidFill>
                  <a:srgbClr val="00B0F0"/>
                </a:solidFill>
              </a:rPr>
              <a:t>p(</a:t>
            </a:r>
            <a:r>
              <a:rPr kumimoji="1" lang="en-US" altLang="ja-JP" sz="2400" dirty="0">
                <a:solidFill>
                  <a:srgbClr val="00B050"/>
                </a:solidFill>
              </a:rPr>
              <a:t>new int[10]</a:t>
            </a:r>
            <a:r>
              <a:rPr kumimoji="1" lang="en-US" altLang="ja-JP" sz="2400" dirty="0">
                <a:solidFill>
                  <a:srgbClr val="00B0F0"/>
                </a:solidFill>
              </a:rPr>
              <a:t>)</a:t>
            </a:r>
            <a:r>
              <a:rPr kumimoji="1" lang="en-US" altLang="ja-JP" sz="2400" dirty="0"/>
              <a:t>;</a:t>
            </a:r>
          </a:p>
          <a:p>
            <a:r>
              <a:rPr kumimoji="1" lang="en-US" altLang="ja-JP" sz="2400" dirty="0"/>
              <a:t>    for(int </a:t>
            </a:r>
            <a:r>
              <a:rPr kumimoji="1" lang="en-US" altLang="ja-JP" sz="2400" dirty="0" err="1"/>
              <a:t>i</a:t>
            </a:r>
            <a:r>
              <a:rPr kumimoji="1" lang="en-US" altLang="ja-JP" sz="2400" dirty="0"/>
              <a:t> = 0; </a:t>
            </a:r>
            <a:r>
              <a:rPr kumimoji="1" lang="en-US" altLang="ja-JP" sz="2400" dirty="0" err="1"/>
              <a:t>i</a:t>
            </a:r>
            <a:r>
              <a:rPr kumimoji="1" lang="en-US" altLang="ja-JP" sz="2400" dirty="0"/>
              <a:t> &lt; 10; </a:t>
            </a:r>
            <a:r>
              <a:rPr kumimoji="1" lang="en-US" altLang="ja-JP" sz="2400" dirty="0" err="1"/>
              <a:t>i</a:t>
            </a:r>
            <a:r>
              <a:rPr kumimoji="1" lang="en-US" altLang="ja-JP" sz="2400" dirty="0"/>
              <a:t>++){</a:t>
            </a:r>
          </a:p>
          <a:p>
            <a:r>
              <a:rPr kumimoji="1" lang="en-US" altLang="ja-JP" sz="2400" dirty="0"/>
              <a:t>        p[</a:t>
            </a:r>
            <a:r>
              <a:rPr kumimoji="1" lang="en-US" altLang="ja-JP" sz="2400" dirty="0" err="1"/>
              <a:t>i</a:t>
            </a:r>
            <a:r>
              <a:rPr kumimoji="1" lang="en-US" altLang="ja-JP" sz="2400" dirty="0"/>
              <a:t>] = </a:t>
            </a:r>
            <a:r>
              <a:rPr kumimoji="1" lang="en-US" altLang="ja-JP" sz="2400" dirty="0" err="1"/>
              <a:t>i</a:t>
            </a:r>
            <a:r>
              <a:rPr kumimoji="1" lang="en-US" altLang="ja-JP" sz="2400" dirty="0"/>
              <a:t>;</a:t>
            </a:r>
          </a:p>
          <a:p>
            <a:r>
              <a:rPr kumimoji="1" lang="en-US" altLang="ja-JP" sz="2400" dirty="0"/>
              <a:t>        </a:t>
            </a:r>
            <a:r>
              <a:rPr kumimoji="1" lang="en-US" altLang="ja-JP" sz="2400" dirty="0" err="1"/>
              <a:t>cout</a:t>
            </a:r>
            <a:r>
              <a:rPr kumimoji="1" lang="en-US" altLang="ja-JP" sz="2400" dirty="0"/>
              <a:t> &lt;&lt; p[</a:t>
            </a:r>
            <a:r>
              <a:rPr kumimoji="1" lang="en-US" altLang="ja-JP" sz="2400" dirty="0" err="1"/>
              <a:t>i</a:t>
            </a:r>
            <a:r>
              <a:rPr kumimoji="1" lang="en-US" altLang="ja-JP" sz="2400" dirty="0"/>
              <a:t>] &lt;&lt; “ “;</a:t>
            </a:r>
          </a:p>
          <a:p>
            <a:r>
              <a:rPr kumimoji="1" lang="en-US" altLang="ja-JP" sz="2400" dirty="0"/>
              <a:t>    }</a:t>
            </a:r>
          </a:p>
          <a:p>
            <a:r>
              <a:rPr kumimoji="1" lang="en-US" altLang="ja-JP" sz="2400" dirty="0"/>
              <a:t>    </a:t>
            </a:r>
            <a:r>
              <a:rPr kumimoji="1" lang="en-US" altLang="ja-JP" sz="2400" dirty="0" err="1"/>
              <a:t>cout</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29ECE207-30B1-A0C4-EFEE-03B326AF79EB}"/>
              </a:ext>
            </a:extLst>
          </p:cNvPr>
          <p:cNvSpPr txBox="1"/>
          <p:nvPr/>
        </p:nvSpPr>
        <p:spPr>
          <a:xfrm>
            <a:off x="4497833" y="5086592"/>
            <a:ext cx="2767126" cy="523220"/>
          </a:xfrm>
          <a:prstGeom prst="rect">
            <a:avLst/>
          </a:prstGeom>
          <a:solidFill>
            <a:schemeClr val="bg1"/>
          </a:solidFill>
          <a:ln w="19050">
            <a:solidFill>
              <a:srgbClr val="FF0000"/>
            </a:solidFill>
          </a:ln>
        </p:spPr>
        <p:txBody>
          <a:bodyPr wrap="square" rtlCol="0">
            <a:spAutoFit/>
          </a:bodyPr>
          <a:lstStyle/>
          <a:p>
            <a:r>
              <a:rPr kumimoji="1" lang="en-US" altLang="ja-JP" sz="2800" b="1" dirty="0">
                <a:solidFill>
                  <a:srgbClr val="FF0000"/>
                </a:solidFill>
              </a:rPr>
              <a:t>delete</a:t>
            </a:r>
            <a:r>
              <a:rPr kumimoji="1" lang="ja-JP" altLang="en-US" sz="2800" dirty="0"/>
              <a:t>は不要</a:t>
            </a:r>
          </a:p>
        </p:txBody>
      </p:sp>
      <p:sp>
        <p:nvSpPr>
          <p:cNvPr id="6" name="テキスト ボックス 5">
            <a:extLst>
              <a:ext uri="{FF2B5EF4-FFF2-40B4-BE49-F238E27FC236}">
                <a16:creationId xmlns:a16="http://schemas.microsoft.com/office/drawing/2014/main" id="{9B1774B1-D406-26D9-5D61-FFFF9FE192DE}"/>
              </a:ext>
            </a:extLst>
          </p:cNvPr>
          <p:cNvSpPr txBox="1"/>
          <p:nvPr/>
        </p:nvSpPr>
        <p:spPr>
          <a:xfrm>
            <a:off x="7588718" y="1111535"/>
            <a:ext cx="2885726" cy="830997"/>
          </a:xfrm>
          <a:prstGeom prst="rect">
            <a:avLst/>
          </a:prstGeom>
          <a:noFill/>
        </p:spPr>
        <p:txBody>
          <a:bodyPr wrap="none" rtlCol="0">
            <a:spAutoFit/>
          </a:bodyPr>
          <a:lstStyle/>
          <a:p>
            <a:r>
              <a:rPr kumimoji="1" lang="en-US" altLang="ja-JP" sz="2400" b="1" dirty="0">
                <a:solidFill>
                  <a:srgbClr val="00B050"/>
                </a:solidFill>
              </a:rPr>
              <a:t>【</a:t>
            </a:r>
            <a:r>
              <a:rPr kumimoji="1" lang="ja-JP" altLang="en-US" sz="2400" b="1" dirty="0">
                <a:solidFill>
                  <a:srgbClr val="00B050"/>
                </a:solidFill>
              </a:rPr>
              <a:t>参考プログラム</a:t>
            </a:r>
            <a:r>
              <a:rPr kumimoji="1" lang="en-US" altLang="ja-JP" sz="2400" b="1" dirty="0">
                <a:solidFill>
                  <a:srgbClr val="00B050"/>
                </a:solidFill>
              </a:rPr>
              <a:t>】</a:t>
            </a:r>
          </a:p>
          <a:p>
            <a:r>
              <a:rPr kumimoji="1" lang="ja-JP" altLang="en-US" sz="2400" b="1" dirty="0">
                <a:solidFill>
                  <a:srgbClr val="00B050"/>
                </a:solidFill>
              </a:rPr>
              <a:t>今は覚えなくてよい</a:t>
            </a:r>
          </a:p>
        </p:txBody>
      </p:sp>
    </p:spTree>
    <p:extLst>
      <p:ext uri="{BB962C8B-B14F-4D97-AF65-F5344CB8AC3E}">
        <p14:creationId xmlns:p14="http://schemas.microsoft.com/office/powerpoint/2010/main" val="1686514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lang="ja-JP" altLang="en-US" dirty="0"/>
              <a:t>通常のポインタ（生ポインタ）とスマートポインタではどちらを使うべき？</a:t>
            </a:r>
            <a:br>
              <a:rPr lang="en-US" altLang="ja-JP" dirty="0"/>
            </a:br>
            <a:endParaRPr lang="en-US" altLang="ja-JP" dirty="0"/>
          </a:p>
          <a:p>
            <a:pPr lvl="1"/>
            <a:r>
              <a:rPr lang="ja-JP" altLang="en-US" dirty="0"/>
              <a:t>スマートポインタのほうがバグの少ないプログラムを</a:t>
            </a:r>
            <a:br>
              <a:rPr lang="en-US" altLang="ja-JP" dirty="0"/>
            </a:br>
            <a:r>
              <a:rPr lang="ja-JP" altLang="en-US" dirty="0"/>
              <a:t>記述可能（</a:t>
            </a:r>
            <a:r>
              <a:rPr lang="en-US" altLang="ja-JP" dirty="0"/>
              <a:t>delete</a:t>
            </a:r>
            <a:r>
              <a:rPr lang="ja-JP" altLang="en-US" dirty="0"/>
              <a:t>のし忘れがない）</a:t>
            </a:r>
            <a:br>
              <a:rPr lang="en-US" altLang="ja-JP" dirty="0"/>
            </a:br>
            <a:endParaRPr lang="en-US" altLang="ja-JP" dirty="0"/>
          </a:p>
          <a:p>
            <a:pPr lvl="1"/>
            <a:r>
              <a:rPr lang="ja-JP" altLang="en-US" dirty="0"/>
              <a:t>しかし、スマートポインタが新しい</a:t>
            </a:r>
            <a:r>
              <a:rPr lang="en-US" altLang="ja-JP" dirty="0"/>
              <a:t>C++</a:t>
            </a:r>
            <a:r>
              <a:rPr lang="ja-JP" altLang="en-US" dirty="0"/>
              <a:t>の機能のため、</a:t>
            </a:r>
            <a:br>
              <a:rPr lang="en-US" altLang="ja-JP" dirty="0"/>
            </a:br>
            <a:r>
              <a:rPr lang="ja-JP" altLang="en-US" dirty="0"/>
              <a:t>対応していない教科書も多い（このテキストも）</a:t>
            </a:r>
            <a:br>
              <a:rPr lang="en-US" altLang="ja-JP" dirty="0"/>
            </a:br>
            <a:endParaRPr lang="en-US" altLang="ja-JP" dirty="0"/>
          </a:p>
          <a:p>
            <a:pPr lvl="1"/>
            <a:r>
              <a:rPr lang="ja-JP" altLang="en-US" dirty="0"/>
              <a:t>授業ではテキストに沿って、生ポインタを使用する</a:t>
            </a:r>
            <a:endParaRPr lang="en-US" altLang="ja-JP" dirty="0"/>
          </a:p>
          <a:p>
            <a:endParaRPr lang="en-US" altLang="ja-JP" dirty="0"/>
          </a:p>
        </p:txBody>
      </p:sp>
    </p:spTree>
    <p:extLst>
      <p:ext uri="{BB962C8B-B14F-4D97-AF65-F5344CB8AC3E}">
        <p14:creationId xmlns:p14="http://schemas.microsoft.com/office/powerpoint/2010/main" val="3941829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P144~145 </a:t>
            </a:r>
            <a:r>
              <a:rPr lang="en-US" altLang="ja-JP" b="1" dirty="0"/>
              <a:t>Sample402</a:t>
            </a:r>
            <a:br>
              <a:rPr lang="en-US" altLang="ja-JP" dirty="0"/>
            </a:br>
            <a:endParaRPr lang="en-US" altLang="ja-JP" dirty="0"/>
          </a:p>
          <a:p>
            <a:r>
              <a:rPr lang="en-US" altLang="ja-JP" dirty="0"/>
              <a:t>Sample401</a:t>
            </a:r>
            <a:r>
              <a:rPr lang="ja-JP" altLang="en-US" dirty="0"/>
              <a:t>フォルダから</a:t>
            </a:r>
            <a:r>
              <a:rPr lang="en-US" altLang="ja-JP" b="1" dirty="0"/>
              <a:t>Sample402</a:t>
            </a:r>
            <a:r>
              <a:rPr lang="ja-JP" altLang="en-US" dirty="0"/>
              <a:t>フォルダを作成</a:t>
            </a:r>
            <a:br>
              <a:rPr lang="en-US" altLang="ja-JP" dirty="0"/>
            </a:br>
            <a:r>
              <a:rPr lang="en-US" altLang="ja-JP" dirty="0">
                <a:solidFill>
                  <a:srgbClr val="00B0F0"/>
                </a:solidFill>
              </a:rPr>
              <a:t>robocopy Sample401 Sample402</a:t>
            </a:r>
            <a:br>
              <a:rPr lang="en-US" altLang="ja-JP" dirty="0"/>
            </a:br>
            <a:r>
              <a:rPr lang="en-US" altLang="ja-JP" dirty="0">
                <a:solidFill>
                  <a:srgbClr val="00B0F0"/>
                </a:solidFill>
              </a:rPr>
              <a:t>cd Sample402</a:t>
            </a:r>
            <a:br>
              <a:rPr lang="en-US" altLang="ja-JP" dirty="0"/>
            </a:br>
            <a:endParaRPr lang="en-US" altLang="ja-JP" dirty="0"/>
          </a:p>
          <a:p>
            <a:r>
              <a:rPr lang="en-US" altLang="ja-JP" dirty="0"/>
              <a:t>main.cpp</a:t>
            </a:r>
            <a:r>
              <a:rPr lang="ja-JP" altLang="en-US" dirty="0"/>
              <a:t>を編集</a:t>
            </a:r>
            <a:br>
              <a:rPr lang="en-US" altLang="ja-JP" dirty="0"/>
            </a:br>
            <a:endParaRPr lang="en-US" altLang="ja-JP" dirty="0"/>
          </a:p>
        </p:txBody>
      </p:sp>
    </p:spTree>
    <p:extLst>
      <p:ext uri="{BB962C8B-B14F-4D97-AF65-F5344CB8AC3E}">
        <p14:creationId xmlns:p14="http://schemas.microsoft.com/office/powerpoint/2010/main" val="1841882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en-US" altLang="ja-JP" dirty="0"/>
              <a:t>main.cpp</a:t>
            </a:r>
            <a:r>
              <a:rPr kumimoji="1" lang="ja-JP" altLang="en-US" dirty="0"/>
              <a:t>　</a:t>
            </a:r>
            <a:r>
              <a:rPr kumimoji="1" lang="en-US" altLang="ja-JP" dirty="0"/>
              <a:t>(Sample402)</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FF0000"/>
                </a:solidFill>
              </a:rPr>
              <a:t>pkuruma</a:t>
            </a:r>
            <a:r>
              <a:rPr kumimoji="1" lang="en-US" altLang="ja-JP" sz="2400" dirty="0">
                <a:solidFill>
                  <a:srgbClr val="FF0000"/>
                </a:solidFill>
              </a:rPr>
              <a:t> = </a:t>
            </a:r>
            <a:r>
              <a:rPr kumimoji="1" lang="en-US" altLang="ja-JP" sz="2400" dirty="0" err="1">
                <a:solidFill>
                  <a:srgbClr val="FF0000"/>
                </a:solidFill>
              </a:rPr>
              <a:t>nullptr</a:t>
            </a:r>
            <a:r>
              <a:rPr kumimoji="1" lang="en-US" altLang="ja-JP" sz="2400" dirty="0">
                <a:solidFill>
                  <a:srgbClr val="FF0000"/>
                </a:solidFill>
              </a:rPr>
              <a:t>;</a:t>
            </a:r>
            <a:br>
              <a:rPr kumimoji="1" lang="en-US" altLang="ja-JP" sz="2400" dirty="0">
                <a:solidFill>
                  <a:srgbClr val="FF0000"/>
                </a:solidFill>
              </a:rPr>
            </a:br>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 = new Car();</a:t>
            </a:r>
            <a:r>
              <a:rPr kumimoji="1" lang="ja-JP" altLang="en-US" sz="2400" dirty="0">
                <a:solidFill>
                  <a:srgbClr val="FF0000"/>
                </a:solidFill>
              </a:rPr>
              <a:t>　　　　</a:t>
            </a:r>
            <a:endParaRPr kumimoji="1" lang="en-US" altLang="ja-JP" sz="2400" dirty="0">
              <a:solidFill>
                <a:srgbClr val="FF0000"/>
              </a:solidFill>
            </a:endParaRPr>
          </a:p>
          <a:p>
            <a:r>
              <a:rPr kumimoji="1" lang="en-US" altLang="ja-JP" sz="2400" dirty="0">
                <a:solidFill>
                  <a:srgbClr val="FF0000"/>
                </a:solidFill>
              </a:rPr>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drive(1.5);</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solidFill>
                  <a:srgbClr val="FF0000"/>
                </a:solidFill>
              </a:rPr>
              <a:t>pkuruma</a:t>
            </a:r>
            <a:r>
              <a:rPr kumimoji="1" lang="en-US" altLang="ja-JP" sz="2400" dirty="0">
                <a:solidFill>
                  <a:srgbClr val="FF000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dirty="0">
                <a:solidFill>
                  <a:srgbClr val="FF0000"/>
                </a:solidFill>
              </a:rPr>
              <a:t>delete </a:t>
            </a:r>
            <a:r>
              <a:rPr kumimoji="1" lang="en-US" altLang="ja-JP" sz="2400"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solidFill>
                  <a:srgbClr val="FF0000"/>
                </a:solidFill>
              </a:rPr>
              <a:t>cout</a:t>
            </a:r>
            <a:r>
              <a:rPr kumimoji="1" lang="en-US" altLang="ja-JP" sz="2400" dirty="0">
                <a:solidFill>
                  <a:srgbClr val="FF0000"/>
                </a:solidFill>
              </a:rPr>
              <a:t> &lt;&lt; “</a:t>
            </a:r>
            <a:r>
              <a:rPr kumimoji="1" lang="ja-JP" altLang="en-US" sz="2400" dirty="0">
                <a:solidFill>
                  <a:srgbClr val="FF0000"/>
                </a:solidFill>
              </a:rPr>
              <a:t>インスタンスの消去完了</a:t>
            </a:r>
            <a:r>
              <a:rPr kumimoji="1" lang="en-US" altLang="ja-JP" sz="2400" dirty="0">
                <a:solidFill>
                  <a:srgbClr val="FF0000"/>
                </a:solidFill>
              </a:rPr>
              <a:t>” &lt;&lt; </a:t>
            </a:r>
            <a:r>
              <a:rPr kumimoji="1" lang="en-US" altLang="ja-JP" sz="2400" dirty="0" err="1">
                <a:solidFill>
                  <a:srgbClr val="FF0000"/>
                </a:solidFill>
              </a:rPr>
              <a:t>endl</a:t>
            </a:r>
            <a:r>
              <a:rPr kumimoji="1" lang="en-US" altLang="ja-JP" sz="2400" dirty="0">
                <a:solidFill>
                  <a:srgbClr val="FF0000"/>
                </a:solidFill>
              </a:rPr>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Tree>
    <p:extLst>
      <p:ext uri="{BB962C8B-B14F-4D97-AF65-F5344CB8AC3E}">
        <p14:creationId xmlns:p14="http://schemas.microsoft.com/office/powerpoint/2010/main" val="1146918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838200" y="1376038"/>
            <a:ext cx="10941424" cy="4980311"/>
          </a:xfrm>
        </p:spPr>
        <p:txBody>
          <a:bodyPr>
            <a:normAutofit/>
          </a:bodyPr>
          <a:lstStyle/>
          <a:p>
            <a:r>
              <a:rPr kumimoji="1" lang="ja-JP" altLang="en-US" dirty="0"/>
              <a:t>コンパイルの仕方</a:t>
            </a:r>
            <a:br>
              <a:rPr kumimoji="1" lang="en-US" altLang="ja-JP" dirty="0"/>
            </a:br>
            <a:br>
              <a:rPr kumimoji="1" lang="en-US" altLang="ja-JP" dirty="0"/>
            </a:br>
            <a:r>
              <a:rPr kumimoji="1" lang="ja-JP" altLang="en-US" dirty="0"/>
              <a:t>コマンドプロンプトで次のコマンドを入力する</a:t>
            </a:r>
            <a:br>
              <a:rPr kumimoji="1" lang="en-US" altLang="ja-JP" dirty="0"/>
            </a:br>
            <a:br>
              <a:rPr kumimoji="1" lang="en-US" altLang="ja-JP" dirty="0"/>
            </a:br>
            <a:r>
              <a:rPr kumimoji="1" lang="en-US" altLang="ja-JP" sz="4400" dirty="0"/>
              <a:t>cl </a:t>
            </a:r>
            <a:r>
              <a:rPr kumimoji="1" lang="en-US" altLang="ja-JP" sz="4400" dirty="0">
                <a:solidFill>
                  <a:srgbClr val="FF0000"/>
                </a:solidFill>
              </a:rPr>
              <a:t>/</a:t>
            </a:r>
            <a:r>
              <a:rPr kumimoji="1" lang="en-US" altLang="ja-JP" sz="4400" dirty="0" err="1">
                <a:solidFill>
                  <a:srgbClr val="FF0000"/>
                </a:solidFill>
              </a:rPr>
              <a:t>EHsc</a:t>
            </a:r>
            <a:r>
              <a:rPr kumimoji="1" lang="en-US" altLang="ja-JP" sz="4400" dirty="0"/>
              <a:t> main.cpp car.cpp</a:t>
            </a:r>
            <a:br>
              <a:rPr kumimoji="1" lang="en-US" altLang="ja-JP" sz="4400" dirty="0"/>
            </a:br>
            <a:br>
              <a:rPr kumimoji="1" lang="en-US" altLang="ja-JP" sz="4400" dirty="0"/>
            </a:br>
            <a:br>
              <a:rPr lang="en-US" altLang="ja-JP" dirty="0"/>
            </a:br>
            <a:r>
              <a:rPr lang="ja-JP" altLang="en-US" dirty="0"/>
              <a:t>成功したら、</a:t>
            </a:r>
            <a:r>
              <a:rPr lang="en-US" altLang="ja-JP" dirty="0"/>
              <a:t>main.exe</a:t>
            </a:r>
            <a:r>
              <a:rPr lang="ja-JP" altLang="en-US" dirty="0"/>
              <a:t>を実行して結果を確認</a:t>
            </a:r>
            <a:endParaRPr kumimoji="1" lang="ja-JP" altLang="en-US" dirty="0"/>
          </a:p>
        </p:txBody>
      </p:sp>
      <p:sp>
        <p:nvSpPr>
          <p:cNvPr id="4" name="左大かっこ 3">
            <a:extLst>
              <a:ext uri="{FF2B5EF4-FFF2-40B4-BE49-F238E27FC236}">
                <a16:creationId xmlns:a16="http://schemas.microsoft.com/office/drawing/2014/main" id="{236B0BA0-DC88-FA69-4DD1-DD3420544219}"/>
              </a:ext>
            </a:extLst>
          </p:cNvPr>
          <p:cNvSpPr/>
          <p:nvPr/>
        </p:nvSpPr>
        <p:spPr>
          <a:xfrm rot="16200000">
            <a:off x="1976176"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左大かっこ 4">
            <a:extLst>
              <a:ext uri="{FF2B5EF4-FFF2-40B4-BE49-F238E27FC236}">
                <a16:creationId xmlns:a16="http://schemas.microsoft.com/office/drawing/2014/main" id="{233F3543-889D-1BDA-782E-21A2136D88F2}"/>
              </a:ext>
            </a:extLst>
          </p:cNvPr>
          <p:cNvSpPr/>
          <p:nvPr/>
        </p:nvSpPr>
        <p:spPr>
          <a:xfrm rot="16200000">
            <a:off x="4047811" y="3762359"/>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大かっこ 5">
            <a:extLst>
              <a:ext uri="{FF2B5EF4-FFF2-40B4-BE49-F238E27FC236}">
                <a16:creationId xmlns:a16="http://schemas.microsoft.com/office/drawing/2014/main" id="{4821EDDD-FBA2-7A2E-91BF-8914836AF242}"/>
              </a:ext>
            </a:extLst>
          </p:cNvPr>
          <p:cNvSpPr/>
          <p:nvPr/>
        </p:nvSpPr>
        <p:spPr>
          <a:xfrm rot="16200000">
            <a:off x="7153589" y="3762360"/>
            <a:ext cx="93785" cy="301451"/>
          </a:xfrm>
          <a:prstGeom prst="leftBracket">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854109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893647"/>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a:t>
            </a:r>
            <a:r>
              <a:rPr kumimoji="1" lang="en-US" altLang="ja-JP" sz="2400" dirty="0">
                <a:solidFill>
                  <a:srgbClr val="FF0000"/>
                </a:solidFill>
              </a:rPr>
              <a:t>Car* </a:t>
            </a:r>
            <a:r>
              <a:rPr kumimoji="1" lang="en-US" altLang="ja-JP" sz="2400" dirty="0" err="1">
                <a:solidFill>
                  <a:srgbClr val="00B0F0"/>
                </a:solidFill>
              </a:rPr>
              <a:t>pkuruma</a:t>
            </a:r>
            <a:r>
              <a:rPr kumimoji="1" lang="en-US" altLang="ja-JP" sz="2400" dirty="0"/>
              <a:t> = </a:t>
            </a:r>
            <a:r>
              <a:rPr kumimoji="1" lang="en-US" altLang="ja-JP" sz="2400" dirty="0" err="1">
                <a:solidFill>
                  <a:srgbClr val="00B050"/>
                </a:solidFill>
              </a:rPr>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endParaRPr kumimoji="1" lang="en-US" altLang="ja-JP" sz="2400" dirty="0"/>
          </a:p>
          <a:p>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4585808" y="556506"/>
            <a:ext cx="6007302" cy="1692771"/>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FF0000"/>
                </a:solidFill>
              </a:rPr>
              <a:t>Car</a:t>
            </a:r>
            <a:r>
              <a:rPr kumimoji="1" lang="ja-JP" altLang="en-US" sz="2800" dirty="0"/>
              <a:t>クラスのポインタ変数</a:t>
            </a:r>
            <a:r>
              <a:rPr kumimoji="1" lang="en-US" altLang="ja-JP" sz="2800" dirty="0" err="1">
                <a:solidFill>
                  <a:srgbClr val="00B0F0"/>
                </a:solidFill>
              </a:rPr>
              <a:t>pkuruma</a:t>
            </a:r>
            <a:r>
              <a:rPr kumimoji="1" lang="ja-JP" altLang="en-US" sz="2800" dirty="0">
                <a:solidFill>
                  <a:srgbClr val="FF0000"/>
                </a:solidFill>
              </a:rPr>
              <a:t> </a:t>
            </a:r>
            <a:r>
              <a:rPr kumimoji="1" lang="ja-JP" altLang="en-US" sz="2800" dirty="0"/>
              <a:t>を宣言して</a:t>
            </a:r>
            <a:r>
              <a:rPr kumimoji="1" lang="en-US" altLang="ja-JP" sz="2800" dirty="0"/>
              <a:t> </a:t>
            </a:r>
            <a:r>
              <a:rPr kumimoji="1" lang="en-US" altLang="ja-JP" sz="2800" dirty="0" err="1">
                <a:solidFill>
                  <a:srgbClr val="00B050"/>
                </a:solidFill>
              </a:rPr>
              <a:t>nullptr</a:t>
            </a:r>
            <a:r>
              <a:rPr kumimoji="1" lang="en-US" altLang="ja-JP" sz="2800" dirty="0"/>
              <a:t> </a:t>
            </a:r>
            <a:r>
              <a:rPr kumimoji="1" lang="ja-JP" altLang="en-US" sz="2800" dirty="0"/>
              <a:t>で初期化</a:t>
            </a:r>
            <a:br>
              <a:rPr kumimoji="1" lang="en-US" altLang="ja-JP" sz="2800" dirty="0"/>
            </a:br>
            <a:r>
              <a:rPr kumimoji="1" lang="en-US" altLang="ja-JP" sz="2400" dirty="0">
                <a:solidFill>
                  <a:srgbClr val="00B050"/>
                </a:solidFill>
              </a:rPr>
              <a:t>(NULL</a:t>
            </a:r>
            <a:r>
              <a:rPr kumimoji="1" lang="ja-JP" altLang="en-US" sz="2400" dirty="0">
                <a:solidFill>
                  <a:srgbClr val="00B050"/>
                </a:solidFill>
              </a:rPr>
              <a:t>でも可。中身がない（</a:t>
            </a:r>
            <a:r>
              <a:rPr kumimoji="1" lang="en-US" altLang="ja-JP" sz="2400" dirty="0">
                <a:solidFill>
                  <a:srgbClr val="00B050"/>
                </a:solidFill>
              </a:rPr>
              <a:t>NULL</a:t>
            </a:r>
            <a:r>
              <a:rPr kumimoji="1" lang="ja-JP" altLang="en-US" sz="2400" dirty="0">
                <a:solidFill>
                  <a:srgbClr val="00B050"/>
                </a:solidFill>
              </a:rPr>
              <a:t>：</a:t>
            </a:r>
            <a:r>
              <a:rPr kumimoji="1" lang="en-US" altLang="ja-JP" sz="2400" dirty="0">
                <a:solidFill>
                  <a:srgbClr val="00B050"/>
                </a:solidFill>
              </a:rPr>
              <a:t>0</a:t>
            </a:r>
            <a:r>
              <a:rPr kumimoji="1" lang="ja-JP" altLang="en-US" sz="2400" dirty="0">
                <a:solidFill>
                  <a:srgbClr val="00B050"/>
                </a:solidFill>
              </a:rPr>
              <a:t>）な</a:t>
            </a:r>
            <a:br>
              <a:rPr kumimoji="1" lang="en-US" altLang="ja-JP" sz="2400" dirty="0">
                <a:solidFill>
                  <a:srgbClr val="00B050"/>
                </a:solidFill>
              </a:rPr>
            </a:br>
            <a:r>
              <a:rPr kumimoji="1" lang="ja-JP" altLang="en-US" sz="2400" dirty="0">
                <a:solidFill>
                  <a:srgbClr val="00B050"/>
                </a:solidFill>
              </a:rPr>
              <a:t>　ポインタという意味で</a:t>
            </a:r>
            <a:r>
              <a:rPr kumimoji="1" lang="en-US" altLang="ja-JP" sz="2400" dirty="0" err="1">
                <a:solidFill>
                  <a:srgbClr val="00B050"/>
                </a:solidFill>
              </a:rPr>
              <a:t>nullptr</a:t>
            </a:r>
            <a:r>
              <a:rPr kumimoji="1" lang="ja-JP" altLang="en-US" sz="2400" dirty="0">
                <a:solidFill>
                  <a:srgbClr val="00B050"/>
                </a:solidFill>
              </a:rPr>
              <a:t>を使う）</a:t>
            </a:r>
            <a:endParaRPr kumimoji="1" lang="ja-JP" altLang="en-US" sz="2800" dirty="0">
              <a:solidFill>
                <a:srgbClr val="00B050"/>
              </a:solidFill>
            </a:endParaRPr>
          </a:p>
        </p:txBody>
      </p:sp>
    </p:spTree>
    <p:extLst>
      <p:ext uri="{BB962C8B-B14F-4D97-AF65-F5344CB8AC3E}">
        <p14:creationId xmlns:p14="http://schemas.microsoft.com/office/powerpoint/2010/main" val="2776037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solidFill>
                  <a:srgbClr val="FF0000"/>
                </a:solidFill>
              </a:rPr>
              <a:t>    </a:t>
            </a:r>
            <a:r>
              <a:rPr kumimoji="1" lang="en-US" altLang="ja-JP" sz="2400" dirty="0"/>
              <a:t>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solidFill>
                  <a:srgbClr val="FF0000"/>
                </a:solidFill>
              </a:rPr>
              <a:t>pkuruma</a:t>
            </a:r>
            <a:r>
              <a:rPr kumimoji="1" lang="en-US" altLang="ja-JP" sz="2400" dirty="0"/>
              <a:t> = </a:t>
            </a:r>
            <a:r>
              <a:rPr kumimoji="1" lang="en-US" altLang="ja-JP" sz="2400" dirty="0">
                <a:solidFill>
                  <a:srgbClr val="00B0F0"/>
                </a:solidFill>
              </a:rPr>
              <a:t>new</a:t>
            </a:r>
            <a:r>
              <a:rPr kumimoji="1" lang="en-US" altLang="ja-JP" sz="2400" dirty="0"/>
              <a:t> </a:t>
            </a:r>
            <a:r>
              <a:rPr kumimoji="1" lang="en-US" altLang="ja-JP" sz="2400" dirty="0">
                <a:solidFill>
                  <a:srgbClr val="00B050"/>
                </a:solidFill>
              </a:rPr>
              <a:t>Car()</a:t>
            </a:r>
            <a:r>
              <a:rPr kumimoji="1" lang="en-US" altLang="ja-JP" sz="2400" dirty="0"/>
              <a:t>;</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809559" y="1034591"/>
            <a:ext cx="6007302" cy="1815882"/>
          </a:xfrm>
          <a:prstGeom prst="rect">
            <a:avLst/>
          </a:prstGeom>
          <a:solidFill>
            <a:schemeClr val="bg1"/>
          </a:solidFill>
          <a:ln>
            <a:solidFill>
              <a:srgbClr val="FF0000"/>
            </a:solidFill>
          </a:ln>
        </p:spPr>
        <p:txBody>
          <a:bodyPr wrap="square" rtlCol="0">
            <a:spAutoFit/>
          </a:bodyPr>
          <a:lstStyle/>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a:t>
            </a:r>
            <a:r>
              <a:rPr kumimoji="1" lang="ja-JP" altLang="en-US" sz="2800" b="1" dirty="0">
                <a:solidFill>
                  <a:srgbClr val="00B050"/>
                </a:solidFill>
              </a:rPr>
              <a:t>コンストラクタ</a:t>
            </a:r>
            <a:r>
              <a:rPr kumimoji="1" lang="ja-JP" altLang="en-US" sz="2800" dirty="0"/>
              <a:t>を実行して、インスタンスを生成</a:t>
            </a:r>
            <a:br>
              <a:rPr kumimoji="1" lang="en-US" altLang="ja-JP" sz="2800" dirty="0"/>
            </a:br>
            <a:r>
              <a:rPr kumimoji="1" lang="ja-JP" altLang="en-US" sz="2800" dirty="0"/>
              <a:t>ポインタ変数　</a:t>
            </a:r>
            <a:r>
              <a:rPr kumimoji="1" lang="en-US" altLang="ja-JP" sz="2800" dirty="0" err="1">
                <a:solidFill>
                  <a:srgbClr val="FF0000"/>
                </a:solidFill>
              </a:rPr>
              <a:t>pkuruma</a:t>
            </a:r>
            <a:r>
              <a:rPr kumimoji="1" lang="ja-JP" altLang="en-US" sz="2800" dirty="0">
                <a:solidFill>
                  <a:srgbClr val="FF0000"/>
                </a:solidFill>
              </a:rPr>
              <a:t>　</a:t>
            </a:r>
            <a:r>
              <a:rPr kumimoji="1" lang="ja-JP" altLang="en-US" sz="2800" dirty="0"/>
              <a:t>に</a:t>
            </a:r>
            <a:br>
              <a:rPr kumimoji="1" lang="en-US" altLang="ja-JP" sz="2800" dirty="0"/>
            </a:br>
            <a:r>
              <a:rPr kumimoji="1" lang="ja-JP" altLang="en-US" sz="2800" dirty="0"/>
              <a:t>インスタンスの</a:t>
            </a:r>
            <a:r>
              <a:rPr kumimoji="1" lang="ja-JP" altLang="en-US" sz="2800" b="1" dirty="0">
                <a:solidFill>
                  <a:srgbClr val="FF00FF"/>
                </a:solidFill>
              </a:rPr>
              <a:t>アドレス</a:t>
            </a:r>
            <a:r>
              <a:rPr kumimoji="1" lang="ja-JP" altLang="en-US" sz="2800" dirty="0"/>
              <a:t>を代入</a:t>
            </a:r>
          </a:p>
        </p:txBody>
      </p:sp>
      <p:sp>
        <p:nvSpPr>
          <p:cNvPr id="6" name="テキスト ボックス 5">
            <a:extLst>
              <a:ext uri="{FF2B5EF4-FFF2-40B4-BE49-F238E27FC236}">
                <a16:creationId xmlns:a16="http://schemas.microsoft.com/office/drawing/2014/main" id="{CD93ADAE-6E8E-7BD0-5DD8-B8BBA676FC3D}"/>
              </a:ext>
            </a:extLst>
          </p:cNvPr>
          <p:cNvSpPr txBox="1"/>
          <p:nvPr/>
        </p:nvSpPr>
        <p:spPr>
          <a:xfrm>
            <a:off x="6653620" y="2850473"/>
            <a:ext cx="5163241" cy="830997"/>
          </a:xfrm>
          <a:prstGeom prst="rect">
            <a:avLst/>
          </a:prstGeom>
          <a:solidFill>
            <a:schemeClr val="bg1"/>
          </a:solidFill>
          <a:ln>
            <a:solidFill>
              <a:srgbClr val="FF0000"/>
            </a:solidFill>
          </a:ln>
        </p:spPr>
        <p:txBody>
          <a:bodyPr wrap="square" rtlCol="0">
            <a:spAutoFit/>
          </a:bodyPr>
          <a:lstStyle/>
          <a:p>
            <a:r>
              <a:rPr kumimoji="1" lang="ja-JP" altLang="en-US" sz="2400" dirty="0"/>
              <a:t>ここで指定するのは</a:t>
            </a:r>
            <a:r>
              <a:rPr kumimoji="1" lang="ja-JP" altLang="en-US" sz="2400" b="1" dirty="0">
                <a:solidFill>
                  <a:srgbClr val="00B050"/>
                </a:solidFill>
              </a:rPr>
              <a:t>コンストラクタ名</a:t>
            </a:r>
            <a:endParaRPr kumimoji="1" lang="en-US" altLang="ja-JP" sz="2400" b="1" dirty="0">
              <a:solidFill>
                <a:srgbClr val="00B050"/>
              </a:solidFill>
            </a:endParaRPr>
          </a:p>
          <a:p>
            <a:r>
              <a:rPr kumimoji="1" lang="ja-JP" altLang="en-US" sz="2400" dirty="0"/>
              <a:t>でクラス名でないことに注意！</a:t>
            </a:r>
          </a:p>
        </p:txBody>
      </p:sp>
    </p:spTree>
    <p:extLst>
      <p:ext uri="{BB962C8B-B14F-4D97-AF65-F5344CB8AC3E}">
        <p14:creationId xmlns:p14="http://schemas.microsoft.com/office/powerpoint/2010/main" val="176184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drive(1.5);</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solidFill>
                  <a:srgbClr val="00B0F0"/>
                </a:solidFill>
              </a:rPr>
              <a:t>-&gt;</a:t>
            </a:r>
            <a:r>
              <a:rPr kumimoji="1" lang="en-US" altLang="ja-JP" sz="2400" dirty="0"/>
              <a: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solidFill>
                  <a:srgbClr val="00B0F0"/>
                </a:solidFill>
              </a:rPr>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delete </a:t>
            </a:r>
            <a:r>
              <a:rPr kumimoji="1" lang="en-US" altLang="ja-JP" sz="2400" dirty="0" err="1"/>
              <a:t>pkuruma</a:t>
            </a:r>
            <a:r>
              <a:rPr kumimoji="1" lang="en-US" altLang="ja-JP" sz="2400" dirty="0"/>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6314971" y="3250582"/>
            <a:ext cx="5711944" cy="954107"/>
          </a:xfrm>
          <a:prstGeom prst="rect">
            <a:avLst/>
          </a:prstGeom>
          <a:solidFill>
            <a:schemeClr val="bg1"/>
          </a:solidFill>
          <a:ln>
            <a:solidFill>
              <a:srgbClr val="FF0000"/>
            </a:solidFill>
          </a:ln>
        </p:spPr>
        <p:txBody>
          <a:bodyPr wrap="square" rtlCol="0">
            <a:spAutoFit/>
          </a:bodyPr>
          <a:lstStyle/>
          <a:p>
            <a:r>
              <a:rPr kumimoji="1" lang="ja-JP" altLang="en-US" sz="2800" dirty="0"/>
              <a:t>ポインタを用いる場合は「</a:t>
            </a:r>
            <a:r>
              <a:rPr kumimoji="1" lang="en-US" altLang="ja-JP" sz="2800" dirty="0"/>
              <a:t>.</a:t>
            </a:r>
            <a:r>
              <a:rPr kumimoji="1" lang="ja-JP" altLang="en-US" sz="2800" dirty="0"/>
              <a:t>」でなく</a:t>
            </a:r>
            <a:br>
              <a:rPr kumimoji="1" lang="en-US" altLang="ja-JP" sz="2800" dirty="0"/>
            </a:br>
            <a:r>
              <a:rPr kumimoji="1" lang="ja-JP" altLang="en-US" sz="2800" dirty="0"/>
              <a:t>「</a:t>
            </a:r>
            <a:r>
              <a:rPr kumimoji="1" lang="en-US" altLang="ja-JP" sz="2800" dirty="0">
                <a:solidFill>
                  <a:srgbClr val="00B0F0"/>
                </a:solidFill>
              </a:rPr>
              <a:t>-&gt;</a:t>
            </a:r>
            <a:r>
              <a:rPr kumimoji="1" lang="ja-JP" altLang="en-US" sz="2800" dirty="0">
                <a:solidFill>
                  <a:srgbClr val="00B0F0"/>
                </a:solidFill>
              </a:rPr>
              <a:t>（アロー）</a:t>
            </a:r>
            <a:r>
              <a:rPr kumimoji="1" lang="ja-JP" altLang="en-US" sz="2800" dirty="0"/>
              <a:t>」を使う</a:t>
            </a:r>
          </a:p>
        </p:txBody>
      </p:sp>
    </p:spTree>
    <p:extLst>
      <p:ext uri="{BB962C8B-B14F-4D97-AF65-F5344CB8AC3E}">
        <p14:creationId xmlns:p14="http://schemas.microsoft.com/office/powerpoint/2010/main" val="268793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kumimoji="1" lang="en-US" altLang="ja-JP" dirty="0"/>
              <a:t>new</a:t>
            </a:r>
            <a:r>
              <a:rPr kumimoji="1" lang="ja-JP" altLang="en-US" dirty="0"/>
              <a:t>演算子と</a:t>
            </a:r>
            <a:r>
              <a:rPr kumimoji="1" lang="en-US" altLang="ja-JP" dirty="0"/>
              <a:t>delete</a:t>
            </a:r>
            <a:r>
              <a:rPr kumimoji="1" lang="ja-JP" altLang="en-US" dirty="0"/>
              <a:t>演算子</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lnSpcReduction="10000"/>
          </a:bodyPr>
          <a:lstStyle/>
          <a:p>
            <a:r>
              <a:rPr kumimoji="1" lang="en-US" altLang="ja-JP" dirty="0"/>
              <a:t>main.cpp</a:t>
            </a:r>
            <a:r>
              <a:rPr kumimoji="1" lang="ja-JP" altLang="en-US" dirty="0"/>
              <a:t>　</a:t>
            </a:r>
            <a:r>
              <a:rPr kumimoji="1" lang="en-US" altLang="ja-JP" dirty="0"/>
              <a:t>(Sample402)</a:t>
            </a:r>
            <a:br>
              <a:rPr lang="en-US" altLang="ja-JP" dirty="0"/>
            </a:b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942532"/>
            <a:ext cx="10768607" cy="4524315"/>
          </a:xfrm>
          <a:prstGeom prst="rect">
            <a:avLst/>
          </a:prstGeom>
          <a:noFill/>
          <a:ln>
            <a:solidFill>
              <a:schemeClr val="tx1"/>
            </a:solidFill>
          </a:ln>
        </p:spPr>
        <p:txBody>
          <a:bodyPr wrap="square" rtlCol="0">
            <a:spAutoFit/>
          </a:bodyPr>
          <a:lstStyle/>
          <a:p>
            <a:r>
              <a:rPr kumimoji="1" lang="en-US" altLang="ja-JP" sz="2400" dirty="0"/>
              <a:t>int main() {</a:t>
            </a:r>
          </a:p>
          <a:p>
            <a:r>
              <a:rPr kumimoji="1" lang="en-US" altLang="ja-JP" sz="2400" dirty="0"/>
              <a:t>    Car* </a:t>
            </a:r>
            <a:r>
              <a:rPr kumimoji="1" lang="en-US" altLang="ja-JP" sz="2400" dirty="0" err="1"/>
              <a:t>pkuruma</a:t>
            </a:r>
            <a:r>
              <a:rPr kumimoji="1" lang="en-US" altLang="ja-JP" sz="2400" dirty="0"/>
              <a:t> = </a:t>
            </a:r>
            <a:r>
              <a:rPr kumimoji="1" lang="en-US" altLang="ja-JP" sz="2400" dirty="0" err="1"/>
              <a:t>nullptr</a:t>
            </a:r>
            <a:r>
              <a:rPr kumimoji="1" lang="en-US" altLang="ja-JP" sz="2400" dirty="0"/>
              <a:t>;</a:t>
            </a:r>
            <a:br>
              <a:rPr kumimoji="1" lang="en-US" altLang="ja-JP" sz="2400" dirty="0"/>
            </a:br>
            <a:r>
              <a:rPr kumimoji="1" lang="en-US" altLang="ja-JP" sz="2400" dirty="0"/>
              <a:t>    </a:t>
            </a:r>
            <a:r>
              <a:rPr kumimoji="1" lang="en-US" altLang="ja-JP" sz="2400" dirty="0" err="1"/>
              <a:t>pkuruma</a:t>
            </a:r>
            <a:r>
              <a:rPr kumimoji="1" lang="en-US" altLang="ja-JP" sz="2400" dirty="0"/>
              <a:t> = new Car();</a:t>
            </a:r>
            <a:r>
              <a:rPr kumimoji="1" lang="ja-JP" altLang="en-US" sz="2400" dirty="0"/>
              <a:t>　　　　</a:t>
            </a:r>
            <a:endParaRPr kumimoji="1" lang="en-US" altLang="ja-JP" sz="2400" dirty="0"/>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(40);</a:t>
            </a:r>
            <a:br>
              <a:rPr kumimoji="1" lang="en-US" altLang="ja-JP" sz="2400" dirty="0"/>
            </a:br>
            <a:r>
              <a:rPr kumimoji="1" lang="en-US" altLang="ja-JP" sz="2400" dirty="0"/>
              <a:t>    </a:t>
            </a:r>
            <a:r>
              <a:rPr kumimoji="1" lang="en-US" altLang="ja-JP" sz="2400" dirty="0" err="1"/>
              <a:t>pkuruma</a:t>
            </a:r>
            <a:r>
              <a:rPr kumimoji="1" lang="en-US" altLang="ja-JP" sz="2400" dirty="0"/>
              <a:t>-&gt;drive(1.5);</a:t>
            </a:r>
          </a:p>
          <a:p>
            <a:r>
              <a:rPr kumimoji="1" lang="en-US" altLang="ja-JP" sz="2400" dirty="0"/>
              <a:t>    </a:t>
            </a:r>
            <a:r>
              <a:rPr kumimoji="1" lang="en-US" altLang="ja-JP" sz="2400" dirty="0" err="1"/>
              <a:t>pkuruma</a:t>
            </a:r>
            <a:r>
              <a:rPr kumimoji="1" lang="en-US" altLang="ja-JP" sz="2400" dirty="0"/>
              <a:t>-&gt;</a:t>
            </a:r>
            <a:r>
              <a:rPr kumimoji="1" lang="en-US" altLang="ja-JP" sz="2400" dirty="0" err="1"/>
              <a:t>setSpeed</a:t>
            </a:r>
            <a:r>
              <a:rPr kumimoji="1" lang="en-US" altLang="ja-JP" sz="2400" dirty="0"/>
              <a:t>(60);</a:t>
            </a:r>
          </a:p>
          <a:p>
            <a:r>
              <a:rPr kumimoji="1" lang="en-US" altLang="ja-JP" sz="2400" dirty="0"/>
              <a:t>    </a:t>
            </a:r>
            <a:r>
              <a:rPr kumimoji="1" lang="en-US" altLang="ja-JP" sz="2400" dirty="0" err="1"/>
              <a:t>pkuruma</a:t>
            </a:r>
            <a:r>
              <a:rPr kumimoji="1" lang="en-US" altLang="ja-JP" sz="2400" dirty="0"/>
              <a:t>-&gt;drive(2.0);</a:t>
            </a:r>
          </a:p>
          <a:p>
            <a:r>
              <a:rPr kumimoji="1" lang="en-US" altLang="ja-JP" sz="2400" dirty="0"/>
              <a:t>    </a:t>
            </a:r>
            <a:r>
              <a:rPr kumimoji="1" lang="en-US" altLang="ja-JP" sz="2400" dirty="0" err="1"/>
              <a:t>cout</a:t>
            </a:r>
            <a:r>
              <a:rPr kumimoji="1" lang="en-US" altLang="ja-JP" sz="2400" dirty="0"/>
              <a:t> &lt;&lt; “</a:t>
            </a:r>
            <a:r>
              <a:rPr kumimoji="1" lang="ja-JP" altLang="en-US" sz="2400" dirty="0"/>
              <a:t>総走行距離</a:t>
            </a:r>
            <a:r>
              <a:rPr kumimoji="1" lang="en-US" altLang="ja-JP" sz="2400" dirty="0"/>
              <a:t>:” &lt;&lt; </a:t>
            </a:r>
            <a:r>
              <a:rPr kumimoji="1" lang="en-US" altLang="ja-JP" sz="2400" dirty="0" err="1"/>
              <a:t>pkuruma</a:t>
            </a:r>
            <a:r>
              <a:rPr kumimoji="1" lang="en-US" altLang="ja-JP" sz="2400" dirty="0"/>
              <a:t>-&gt;</a:t>
            </a:r>
            <a:r>
              <a:rPr kumimoji="1" lang="en-US" altLang="ja-JP" sz="2400" dirty="0" err="1"/>
              <a:t>getMigration</a:t>
            </a:r>
            <a:r>
              <a:rPr kumimoji="1" lang="en-US" altLang="ja-JP" sz="2400" dirty="0"/>
              <a:t>() </a:t>
            </a:r>
            <a:br>
              <a:rPr kumimoji="1" lang="en-US" altLang="ja-JP" sz="2400" dirty="0"/>
            </a:br>
            <a:r>
              <a:rPr kumimoji="1" lang="en-US" altLang="ja-JP" sz="2400" dirty="0"/>
              <a:t>         &lt;&lt; “km” &lt;&lt; </a:t>
            </a:r>
            <a:r>
              <a:rPr kumimoji="1" lang="en-US" altLang="ja-JP" sz="2400" dirty="0" err="1"/>
              <a:t>endl</a:t>
            </a:r>
            <a:r>
              <a:rPr kumimoji="1" lang="en-US" altLang="ja-JP" sz="2400" dirty="0"/>
              <a:t>;</a:t>
            </a:r>
          </a:p>
          <a:p>
            <a:r>
              <a:rPr kumimoji="1" lang="en-US" altLang="ja-JP" sz="2400" dirty="0"/>
              <a:t>    </a:t>
            </a:r>
            <a:r>
              <a:rPr kumimoji="1" lang="en-US" altLang="ja-JP" sz="2400" b="1" dirty="0">
                <a:solidFill>
                  <a:srgbClr val="00B050"/>
                </a:solidFill>
              </a:rPr>
              <a:t>delete</a:t>
            </a:r>
            <a:r>
              <a:rPr kumimoji="1" lang="en-US" altLang="ja-JP" sz="2400" b="1" dirty="0">
                <a:solidFill>
                  <a:srgbClr val="FF0000"/>
                </a:solidFill>
              </a:rPr>
              <a:t> </a:t>
            </a:r>
            <a:r>
              <a:rPr kumimoji="1" lang="en-US" altLang="ja-JP" sz="2400" b="1" dirty="0" err="1">
                <a:solidFill>
                  <a:srgbClr val="FF0000"/>
                </a:solidFill>
              </a:rPr>
              <a:t>pkuruma</a:t>
            </a:r>
            <a:r>
              <a:rPr kumimoji="1" lang="en-US" altLang="ja-JP" sz="2400" dirty="0">
                <a:solidFill>
                  <a:srgbClr val="FF0000"/>
                </a:solidFill>
              </a:rPr>
              <a:t>;</a:t>
            </a:r>
          </a:p>
          <a:p>
            <a:r>
              <a:rPr kumimoji="1" lang="en-US" altLang="ja-JP" sz="2400" dirty="0"/>
              <a:t>    </a:t>
            </a:r>
            <a:r>
              <a:rPr kumimoji="1" lang="en-US" altLang="ja-JP" sz="2400" dirty="0" err="1"/>
              <a:t>cout</a:t>
            </a:r>
            <a:r>
              <a:rPr kumimoji="1" lang="en-US" altLang="ja-JP" sz="2400" dirty="0"/>
              <a:t> &lt;&lt; “</a:t>
            </a:r>
            <a:r>
              <a:rPr kumimoji="1" lang="ja-JP" altLang="en-US" sz="2400" dirty="0"/>
              <a:t>インスタンスの消去完了</a:t>
            </a:r>
            <a:r>
              <a:rPr kumimoji="1" lang="en-US" altLang="ja-JP" sz="2400" dirty="0"/>
              <a:t>” &lt;&lt; </a:t>
            </a:r>
            <a:r>
              <a:rPr kumimoji="1" lang="en-US" altLang="ja-JP" sz="2400" dirty="0" err="1"/>
              <a:t>endl</a:t>
            </a:r>
            <a:r>
              <a:rPr kumimoji="1" lang="en-US" altLang="ja-JP" sz="2400" dirty="0"/>
              <a:t>;</a:t>
            </a:r>
          </a:p>
          <a:p>
            <a:r>
              <a:rPr kumimoji="1" lang="en-US" altLang="ja-JP" sz="2400" dirty="0"/>
              <a:t>    return 0;</a:t>
            </a:r>
            <a:r>
              <a:rPr kumimoji="1" lang="ja-JP" altLang="en-US" sz="2400" dirty="0"/>
              <a:t>　　</a:t>
            </a:r>
            <a:r>
              <a:rPr kumimoji="1" lang="en-US" altLang="ja-JP" sz="2400" dirty="0"/>
              <a:t>}</a:t>
            </a:r>
          </a:p>
        </p:txBody>
      </p:sp>
      <p:sp>
        <p:nvSpPr>
          <p:cNvPr id="4" name="テキスト ボックス 3">
            <a:extLst>
              <a:ext uri="{FF2B5EF4-FFF2-40B4-BE49-F238E27FC236}">
                <a16:creationId xmlns:a16="http://schemas.microsoft.com/office/drawing/2014/main" id="{B3417741-8DAB-F40C-FF4D-16D55376862B}"/>
              </a:ext>
            </a:extLst>
          </p:cNvPr>
          <p:cNvSpPr txBox="1"/>
          <p:nvPr/>
        </p:nvSpPr>
        <p:spPr>
          <a:xfrm>
            <a:off x="5017360" y="4857557"/>
            <a:ext cx="6871461" cy="1815882"/>
          </a:xfrm>
          <a:prstGeom prst="rect">
            <a:avLst/>
          </a:prstGeom>
          <a:solidFill>
            <a:schemeClr val="bg1"/>
          </a:solidFill>
          <a:ln>
            <a:solidFill>
              <a:srgbClr val="FF0000"/>
            </a:solidFill>
          </a:ln>
        </p:spPr>
        <p:txBody>
          <a:bodyPr wrap="square" rtlCol="0">
            <a:spAutoFit/>
          </a:bodyPr>
          <a:lstStyle/>
          <a:p>
            <a:r>
              <a:rPr kumimoji="1" lang="en-US" altLang="ja-JP" sz="2800" b="1" dirty="0">
                <a:solidFill>
                  <a:srgbClr val="FF0000"/>
                </a:solidFill>
              </a:rPr>
              <a:t>【</a:t>
            </a:r>
            <a:r>
              <a:rPr kumimoji="1" lang="ja-JP" altLang="en-US" sz="2800" b="1" dirty="0">
                <a:solidFill>
                  <a:srgbClr val="FF0000"/>
                </a:solidFill>
              </a:rPr>
              <a:t>重要</a:t>
            </a:r>
            <a:r>
              <a:rPr kumimoji="1" lang="en-US" altLang="ja-JP" sz="2800" b="1" dirty="0">
                <a:solidFill>
                  <a:srgbClr val="FF0000"/>
                </a:solidFill>
              </a:rPr>
              <a:t>!!】</a:t>
            </a:r>
          </a:p>
          <a:p>
            <a:r>
              <a:rPr kumimoji="1" lang="en-US" altLang="ja-JP" sz="2800" dirty="0">
                <a:solidFill>
                  <a:srgbClr val="00B0F0"/>
                </a:solidFill>
              </a:rPr>
              <a:t>new</a:t>
            </a:r>
            <a:r>
              <a:rPr kumimoji="1" lang="ja-JP" altLang="en-US" sz="2800" dirty="0">
                <a:solidFill>
                  <a:srgbClr val="00B0F0"/>
                </a:solidFill>
              </a:rPr>
              <a:t>演算子</a:t>
            </a:r>
            <a:r>
              <a:rPr kumimoji="1" lang="ja-JP" altLang="en-US" sz="2800" dirty="0"/>
              <a:t>を使って生成したインスタンスは</a:t>
            </a:r>
            <a:r>
              <a:rPr kumimoji="1" lang="en-US" altLang="ja-JP" sz="2800" dirty="0">
                <a:solidFill>
                  <a:srgbClr val="00B050"/>
                </a:solidFill>
              </a:rPr>
              <a:t>delete</a:t>
            </a:r>
            <a:r>
              <a:rPr kumimoji="1" lang="ja-JP" altLang="en-US" sz="2800" dirty="0">
                <a:solidFill>
                  <a:srgbClr val="00B050"/>
                </a:solidFill>
              </a:rPr>
              <a:t>演算子</a:t>
            </a:r>
            <a:r>
              <a:rPr kumimoji="1" lang="ja-JP" altLang="en-US" sz="2800" dirty="0"/>
              <a:t>を使って破棄しなければならない！</a:t>
            </a:r>
            <a:r>
              <a:rPr kumimoji="1" lang="ja-JP" altLang="en-US" sz="2400" dirty="0">
                <a:solidFill>
                  <a:srgbClr val="FF0000"/>
                </a:solidFill>
              </a:rPr>
              <a:t>（破棄しないと</a:t>
            </a:r>
            <a:r>
              <a:rPr kumimoji="1" lang="ja-JP" altLang="en-US" sz="2400" b="1" dirty="0">
                <a:solidFill>
                  <a:srgbClr val="FF0000"/>
                </a:solidFill>
              </a:rPr>
              <a:t>メモリリーク</a:t>
            </a:r>
            <a:r>
              <a:rPr kumimoji="1" lang="ja-JP" altLang="en-US" sz="2400" dirty="0">
                <a:solidFill>
                  <a:srgbClr val="FF0000"/>
                </a:solidFill>
              </a:rPr>
              <a:t>が発生）</a:t>
            </a:r>
            <a:endParaRPr kumimoji="1" lang="ja-JP" altLang="en-US" sz="2800" dirty="0">
              <a:solidFill>
                <a:srgbClr val="FF0000"/>
              </a:solidFill>
            </a:endParaRPr>
          </a:p>
        </p:txBody>
      </p:sp>
    </p:spTree>
    <p:extLst>
      <p:ext uri="{BB962C8B-B14F-4D97-AF65-F5344CB8AC3E}">
        <p14:creationId xmlns:p14="http://schemas.microsoft.com/office/powerpoint/2010/main" val="1993340660"/>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3044</TotalTime>
  <Words>2103</Words>
  <Application>Microsoft Office PowerPoint</Application>
  <PresentationFormat>ワイド画面</PresentationFormat>
  <Paragraphs>292</Paragraphs>
  <Slides>24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ＭＳ ゴシック</vt:lpstr>
      <vt:lpstr>0xProto</vt:lpstr>
      <vt:lpstr>Arial</vt:lpstr>
      <vt:lpstr>Office Theme</vt:lpstr>
      <vt:lpstr>new演算子とdelete演算子</vt:lpstr>
      <vt:lpstr>メモリ領域</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lpstr>new演算子とdelete演算子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79</cp:revision>
  <dcterms:created xsi:type="dcterms:W3CDTF">2024-07-09T01:55:23Z</dcterms:created>
  <dcterms:modified xsi:type="dcterms:W3CDTF">2024-09-17T04:57:03Z</dcterms:modified>
</cp:coreProperties>
</file>