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5" r:id="rId2"/>
    <p:sldId id="367" r:id="rId3"/>
    <p:sldId id="368" r:id="rId4"/>
    <p:sldId id="334" r:id="rId5"/>
    <p:sldId id="366" r:id="rId6"/>
    <p:sldId id="370" r:id="rId7"/>
    <p:sldId id="369" r:id="rId8"/>
    <p:sldId id="371" r:id="rId9"/>
    <p:sldId id="372" r:id="rId10"/>
    <p:sldId id="373" r:id="rId11"/>
    <p:sldId id="374" r:id="rId12"/>
    <p:sldId id="379" r:id="rId13"/>
    <p:sldId id="375" r:id="rId14"/>
    <p:sldId id="376" r:id="rId15"/>
    <p:sldId id="377" r:id="rId16"/>
    <p:sldId id="37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SampleRPG</a:t>
            </a:r>
            <a:r>
              <a:rPr lang="ja-JP" altLang="en-US" dirty="0"/>
              <a:t>フォルダ</a:t>
            </a:r>
            <a:r>
              <a:rPr lang="ja-JP" altLang="en-US"/>
              <a:t>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SampleRPG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SampleRPG</a:t>
            </a: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SampleRPG</a:t>
            </a:r>
            <a:r>
              <a:rPr kumimoji="1" lang="ja-JP" altLang="en-US" dirty="0"/>
              <a:t>フォルダ内に </a:t>
            </a:r>
            <a:r>
              <a:rPr kumimoji="1" lang="en-US" altLang="ja-JP" dirty="0" err="1"/>
              <a:t>chara.h</a:t>
            </a:r>
            <a:r>
              <a:rPr lang="en-US" altLang="ja-JP" dirty="0"/>
              <a:t>, chara.cpp,</a:t>
            </a:r>
            <a:r>
              <a:rPr lang="ja-JP" altLang="en-US" dirty="0"/>
              <a:t> </a:t>
            </a:r>
            <a:r>
              <a:rPr lang="en-US" altLang="ja-JP" dirty="0" err="1"/>
              <a:t>player.h</a:t>
            </a:r>
            <a:r>
              <a:rPr lang="en-US" altLang="ja-JP" dirty="0"/>
              <a:t>, player.cpp, main.cpp </a:t>
            </a:r>
            <a:r>
              <a:rPr lang="ja-JP" altLang="en-US" dirty="0"/>
              <a:t>の</a:t>
            </a:r>
            <a:r>
              <a:rPr lang="en-US" altLang="ja-JP" dirty="0"/>
              <a:t>7</a:t>
            </a:r>
            <a:r>
              <a:rPr lang="ja-JP" altLang="en-US" dirty="0"/>
              <a:t>つの</a:t>
            </a:r>
            <a:br>
              <a:rPr lang="en-US" altLang="ja-JP" dirty="0"/>
            </a:br>
            <a:r>
              <a:rPr lang="ja-JP" altLang="en-US" dirty="0"/>
              <a:t>ファイルを作成する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chara.h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chara.cpp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ja-JP" altLang="en-US" dirty="0">
                <a:solidFill>
                  <a:srgbClr val="0070C0"/>
                </a:solidFill>
              </a:rPr>
              <a:t>（略）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67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	vector</a:t>
            </a:r>
            <a:r>
              <a:rPr lang="en-US" altLang="ja-JP" sz="2400" dirty="0">
                <a:latin typeface="+mj-lt"/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*&gt;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 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pPlayer.push_back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(300, 70, 40, 50));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for(int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0;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&lt;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pPlayer.size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++){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return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950157EA-34B0-F4F4-4E67-A24E9BAD5E6F}"/>
              </a:ext>
            </a:extLst>
          </p:cNvPr>
          <p:cNvSpPr/>
          <p:nvPr/>
        </p:nvSpPr>
        <p:spPr>
          <a:xfrm>
            <a:off x="701202" y="2913430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373868F8-4779-4FCD-E343-928B3C08B36C}"/>
              </a:ext>
            </a:extLst>
          </p:cNvPr>
          <p:cNvSpPr/>
          <p:nvPr/>
        </p:nvSpPr>
        <p:spPr>
          <a:xfrm>
            <a:off x="701202" y="5147549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8144713-EF85-3F30-6A10-B0EE62ADCC19}"/>
              </a:ext>
            </a:extLst>
          </p:cNvPr>
          <p:cNvSpPr txBox="1"/>
          <p:nvPr/>
        </p:nvSpPr>
        <p:spPr>
          <a:xfrm>
            <a:off x="2353876" y="3291060"/>
            <a:ext cx="559319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配列要素の個数ぶんだけループ</a:t>
            </a:r>
          </a:p>
        </p:txBody>
      </p:sp>
    </p:spTree>
    <p:extLst>
      <p:ext uri="{BB962C8B-B14F-4D97-AF65-F5344CB8AC3E}">
        <p14:creationId xmlns:p14="http://schemas.microsoft.com/office/powerpoint/2010/main" val="162787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	vector</a:t>
            </a:r>
            <a:r>
              <a:rPr lang="en-US" altLang="ja-JP" sz="2400" dirty="0">
                <a:latin typeface="+mj-lt"/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*&gt;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 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pPlayer.push_back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(300, 70, 40, 50));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for(int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0;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&lt;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pPlayer.size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++){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return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F9EAE9D1-C2B5-53A0-32C6-B7F8D5D6A467}"/>
              </a:ext>
            </a:extLst>
          </p:cNvPr>
          <p:cNvSpPr/>
          <p:nvPr/>
        </p:nvSpPr>
        <p:spPr>
          <a:xfrm>
            <a:off x="701202" y="3622674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A94FFC08-A257-FFCB-80E1-5C753D7A5B17}"/>
              </a:ext>
            </a:extLst>
          </p:cNvPr>
          <p:cNvSpPr/>
          <p:nvPr/>
        </p:nvSpPr>
        <p:spPr>
          <a:xfrm>
            <a:off x="701202" y="3949786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9B95E152-504C-8AF8-0A72-36A23C3F863D}"/>
              </a:ext>
            </a:extLst>
          </p:cNvPr>
          <p:cNvSpPr/>
          <p:nvPr/>
        </p:nvSpPr>
        <p:spPr>
          <a:xfrm>
            <a:off x="701202" y="4290354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726D147-8F5C-DE4F-725D-0292B7B31FB2}"/>
              </a:ext>
            </a:extLst>
          </p:cNvPr>
          <p:cNvSpPr/>
          <p:nvPr/>
        </p:nvSpPr>
        <p:spPr>
          <a:xfrm>
            <a:off x="701202" y="4631315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E26516-7357-2DF0-3545-2F5521D8DD14}"/>
              </a:ext>
            </a:extLst>
          </p:cNvPr>
          <p:cNvSpPr txBox="1"/>
          <p:nvPr/>
        </p:nvSpPr>
        <p:spPr>
          <a:xfrm>
            <a:off x="5651552" y="5148940"/>
            <a:ext cx="382989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配列の添え字を追加</a:t>
            </a:r>
          </a:p>
        </p:txBody>
      </p:sp>
    </p:spTree>
    <p:extLst>
      <p:ext uri="{BB962C8B-B14F-4D97-AF65-F5344CB8AC3E}">
        <p14:creationId xmlns:p14="http://schemas.microsoft.com/office/powerpoint/2010/main" val="524266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	vector</a:t>
            </a:r>
            <a:r>
              <a:rPr lang="en-US" altLang="ja-JP" sz="2400" dirty="0">
                <a:latin typeface="+mj-lt"/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*&gt;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 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pPlayer.push_back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(300, 70, 40, 50));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for(int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0;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&lt;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pPlayer.size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++){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delete </a:t>
            </a:r>
            <a:r>
              <a:rPr lang="en-US" altLang="ja-JP" sz="2400" dirty="0" err="1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return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E26516-7357-2DF0-3545-2F5521D8DD14}"/>
              </a:ext>
            </a:extLst>
          </p:cNvPr>
          <p:cNvSpPr txBox="1"/>
          <p:nvPr/>
        </p:nvSpPr>
        <p:spPr>
          <a:xfrm>
            <a:off x="2164281" y="2784283"/>
            <a:ext cx="8117928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00B050"/>
                </a:solidFill>
              </a:rPr>
              <a:t>使用を終了したインスタンスは消去する必要がある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800" dirty="0">
                <a:solidFill>
                  <a:srgbClr val="00B050"/>
                </a:solidFill>
              </a:rPr>
              <a:t>そのための手順は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800" dirty="0">
                <a:solidFill>
                  <a:srgbClr val="00B050"/>
                </a:solidFill>
              </a:rPr>
              <a:t>①</a:t>
            </a:r>
            <a:r>
              <a:rPr kumimoji="1" lang="en-US" altLang="ja-JP" sz="2800" dirty="0">
                <a:solidFill>
                  <a:srgbClr val="00B050"/>
                </a:solidFill>
              </a:rPr>
              <a:t>vector</a:t>
            </a:r>
            <a:r>
              <a:rPr kumimoji="1" lang="ja-JP" altLang="en-US" sz="2800" dirty="0">
                <a:solidFill>
                  <a:srgbClr val="00B050"/>
                </a:solidFill>
              </a:rPr>
              <a:t>の要素に格納したインスタンスを消去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800" dirty="0">
                <a:solidFill>
                  <a:srgbClr val="00B050"/>
                </a:solidFill>
              </a:rPr>
              <a:t>②</a:t>
            </a:r>
            <a:r>
              <a:rPr kumimoji="1" lang="en-US" altLang="ja-JP" sz="2800" dirty="0">
                <a:solidFill>
                  <a:srgbClr val="00B050"/>
                </a:solidFill>
              </a:rPr>
              <a:t>vector</a:t>
            </a:r>
            <a:r>
              <a:rPr kumimoji="1" lang="ja-JP" altLang="en-US" sz="2800" dirty="0">
                <a:solidFill>
                  <a:srgbClr val="00B050"/>
                </a:solidFill>
              </a:rPr>
              <a:t>の要素自体を削除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800" dirty="0">
                <a:solidFill>
                  <a:srgbClr val="00B050"/>
                </a:solidFill>
              </a:rPr>
              <a:t>となるため、単に</a:t>
            </a:r>
            <a:r>
              <a:rPr kumimoji="1" lang="en-US" altLang="ja-JP" sz="2800" dirty="0">
                <a:solidFill>
                  <a:srgbClr val="00B050"/>
                </a:solidFill>
              </a:rPr>
              <a:t>delete</a:t>
            </a:r>
            <a:r>
              <a:rPr kumimoji="1" lang="ja-JP" altLang="en-US" sz="2800" dirty="0">
                <a:solidFill>
                  <a:srgbClr val="00B050"/>
                </a:solidFill>
              </a:rPr>
              <a:t>するだけではダメ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  <p:sp>
        <p:nvSpPr>
          <p:cNvPr id="6" name="矢印: 折線 5">
            <a:extLst>
              <a:ext uri="{FF2B5EF4-FFF2-40B4-BE49-F238E27FC236}">
                <a16:creationId xmlns:a16="http://schemas.microsoft.com/office/drawing/2014/main" id="{7C84EBE1-FCBF-462B-BC77-FFDBA15E9BB5}"/>
              </a:ext>
            </a:extLst>
          </p:cNvPr>
          <p:cNvSpPr/>
          <p:nvPr/>
        </p:nvSpPr>
        <p:spPr>
          <a:xfrm rot="10800000">
            <a:off x="4901761" y="5031052"/>
            <a:ext cx="726141" cy="74983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37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for(int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0;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&lt;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pPlayer.size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++){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auto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pPlayer.begin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return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726D147-8F5C-DE4F-725D-0292B7B31FB2}"/>
              </a:ext>
            </a:extLst>
          </p:cNvPr>
          <p:cNvSpPr/>
          <p:nvPr/>
        </p:nvSpPr>
        <p:spPr>
          <a:xfrm>
            <a:off x="701202" y="4388123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E26516-7357-2DF0-3545-2F5521D8DD14}"/>
              </a:ext>
            </a:extLst>
          </p:cNvPr>
          <p:cNvSpPr txBox="1"/>
          <p:nvPr/>
        </p:nvSpPr>
        <p:spPr>
          <a:xfrm>
            <a:off x="1585391" y="3711378"/>
            <a:ext cx="578555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先頭要素を指すイテレータを定義</a:t>
            </a:r>
          </a:p>
        </p:txBody>
      </p:sp>
    </p:spTree>
    <p:extLst>
      <p:ext uri="{BB962C8B-B14F-4D97-AF65-F5344CB8AC3E}">
        <p14:creationId xmlns:p14="http://schemas.microsoft.com/office/powerpoint/2010/main" val="918911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for(int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0;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&lt;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pPlayer.size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++){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auto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pPlayer.begin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while(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!=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pPlayer.end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){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return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726D147-8F5C-DE4F-725D-0292B7B31FB2}"/>
              </a:ext>
            </a:extLst>
          </p:cNvPr>
          <p:cNvSpPr/>
          <p:nvPr/>
        </p:nvSpPr>
        <p:spPr>
          <a:xfrm>
            <a:off x="701202" y="4748052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E26516-7357-2DF0-3545-2F5521D8DD14}"/>
              </a:ext>
            </a:extLst>
          </p:cNvPr>
          <p:cNvSpPr txBox="1"/>
          <p:nvPr/>
        </p:nvSpPr>
        <p:spPr>
          <a:xfrm>
            <a:off x="2314966" y="4061574"/>
            <a:ext cx="344838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最後尾までループ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D6084C2-E043-32CA-9AD7-BB37990C665C}"/>
              </a:ext>
            </a:extLst>
          </p:cNvPr>
          <p:cNvSpPr/>
          <p:nvPr/>
        </p:nvSpPr>
        <p:spPr>
          <a:xfrm>
            <a:off x="701202" y="5476110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84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for(int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0;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&lt;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pPlayer.size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++){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auto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pPlayer.begin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while(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!=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pPlayer.end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){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delete *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return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726D147-8F5C-DE4F-725D-0292B7B31FB2}"/>
              </a:ext>
            </a:extLst>
          </p:cNvPr>
          <p:cNvSpPr/>
          <p:nvPr/>
        </p:nvSpPr>
        <p:spPr>
          <a:xfrm>
            <a:off x="701202" y="5098253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E26516-7357-2DF0-3545-2F5521D8DD14}"/>
              </a:ext>
            </a:extLst>
          </p:cNvPr>
          <p:cNvSpPr txBox="1"/>
          <p:nvPr/>
        </p:nvSpPr>
        <p:spPr>
          <a:xfrm>
            <a:off x="4669059" y="5148940"/>
            <a:ext cx="6449201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イテレータの示すアドレス</a:t>
            </a:r>
            <a:br>
              <a:rPr kumimoji="1" lang="en-US" altLang="ja-JP" sz="2800" dirty="0">
                <a:solidFill>
                  <a:srgbClr val="00B050"/>
                </a:solidFill>
              </a:rPr>
            </a:br>
            <a:r>
              <a:rPr kumimoji="1" lang="ja-JP" altLang="en-US" sz="2800" dirty="0">
                <a:solidFill>
                  <a:srgbClr val="00B050"/>
                </a:solidFill>
              </a:rPr>
              <a:t>　（</a:t>
            </a:r>
            <a:r>
              <a:rPr kumimoji="1" lang="en-US" altLang="ja-JP" sz="2800" dirty="0">
                <a:solidFill>
                  <a:srgbClr val="00B050"/>
                </a:solidFill>
              </a:rPr>
              <a:t>Player</a:t>
            </a:r>
            <a:r>
              <a:rPr kumimoji="1" lang="ja-JP" altLang="en-US" sz="2800" dirty="0">
                <a:solidFill>
                  <a:srgbClr val="00B050"/>
                </a:solidFill>
              </a:rPr>
              <a:t>クラスのインスタンス）を解放</a:t>
            </a:r>
          </a:p>
        </p:txBody>
      </p:sp>
    </p:spTree>
    <p:extLst>
      <p:ext uri="{BB962C8B-B14F-4D97-AF65-F5344CB8AC3E}">
        <p14:creationId xmlns:p14="http://schemas.microsoft.com/office/powerpoint/2010/main" val="37458612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for(int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0;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&lt;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pPlayer.size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++){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[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]-&gt;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auto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pPlayer.begin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while(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!=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pPlayer.end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){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delete *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pPlayer.erase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itr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return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A726D147-8F5C-DE4F-725D-0292B7B31FB2}"/>
              </a:ext>
            </a:extLst>
          </p:cNvPr>
          <p:cNvSpPr/>
          <p:nvPr/>
        </p:nvSpPr>
        <p:spPr>
          <a:xfrm>
            <a:off x="701202" y="5487360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4E26516-7357-2DF0-3545-2F5521D8DD14}"/>
              </a:ext>
            </a:extLst>
          </p:cNvPr>
          <p:cNvSpPr txBox="1"/>
          <p:nvPr/>
        </p:nvSpPr>
        <p:spPr>
          <a:xfrm>
            <a:off x="3433408" y="5837731"/>
            <a:ext cx="8557151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配列の要素も併せて削除する</a:t>
            </a:r>
            <a:br>
              <a:rPr kumimoji="1" lang="en-US" altLang="ja-JP" sz="2800" dirty="0">
                <a:solidFill>
                  <a:srgbClr val="00B050"/>
                </a:solidFill>
              </a:rPr>
            </a:br>
            <a:r>
              <a:rPr kumimoji="1" lang="ja-JP" altLang="en-US" sz="2800" dirty="0">
                <a:solidFill>
                  <a:srgbClr val="00B050"/>
                </a:solidFill>
              </a:rPr>
              <a:t>　　要素の個数が変わるためイテレータを更新しておく</a:t>
            </a:r>
          </a:p>
        </p:txBody>
      </p:sp>
    </p:spTree>
    <p:extLst>
      <p:ext uri="{BB962C8B-B14F-4D97-AF65-F5344CB8AC3E}">
        <p14:creationId xmlns:p14="http://schemas.microsoft.com/office/powerpoint/2010/main" val="278885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srgbClr val="00B050"/>
                </a:solidFill>
              </a:rPr>
              <a:t>chara.h</a:t>
            </a:r>
            <a:r>
              <a:rPr lang="ja-JP" altLang="en-US" dirty="0"/>
              <a:t>に</a:t>
            </a:r>
            <a:r>
              <a:rPr lang="en-US" altLang="ja-JP" dirty="0">
                <a:solidFill>
                  <a:srgbClr val="0070C0"/>
                </a:solidFill>
              </a:rPr>
              <a:t>Chara</a:t>
            </a:r>
            <a:r>
              <a:rPr lang="ja-JP" altLang="en-US" dirty="0">
                <a:solidFill>
                  <a:srgbClr val="0070C0"/>
                </a:solidFill>
              </a:rPr>
              <a:t>クラス</a:t>
            </a:r>
            <a:r>
              <a:rPr lang="ja-JP" altLang="en-US" dirty="0"/>
              <a:t>を定義する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protected</a:t>
            </a:r>
            <a:r>
              <a:rPr lang="ja-JP" altLang="en-US" dirty="0"/>
              <a:t>なメンバ変数（すべて</a:t>
            </a:r>
            <a:r>
              <a:rPr lang="en-US" altLang="ja-JP" dirty="0">
                <a:solidFill>
                  <a:srgbClr val="FF0000"/>
                </a:solidFill>
              </a:rPr>
              <a:t>int</a:t>
            </a:r>
            <a:r>
              <a:rPr lang="ja-JP" altLang="en-US" dirty="0"/>
              <a:t>型）</a:t>
            </a:r>
          </a:p>
          <a:p>
            <a:pPr marL="0" indent="0">
              <a:buNone/>
            </a:pPr>
            <a:r>
              <a:rPr lang="ja-JP" altLang="en-US" dirty="0"/>
              <a:t> </a:t>
            </a:r>
            <a:r>
              <a:rPr lang="en-US" altLang="ja-JP" dirty="0" err="1">
                <a:solidFill>
                  <a:srgbClr val="FF00FF"/>
                </a:solidFill>
              </a:rPr>
              <a:t>m_Hp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 </a:t>
            </a:r>
            <a:r>
              <a:rPr lang="en-US" altLang="ja-JP" dirty="0" err="1">
                <a:solidFill>
                  <a:srgbClr val="FF00FF"/>
                </a:solidFill>
              </a:rPr>
              <a:t>m_Atk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 </a:t>
            </a:r>
            <a:r>
              <a:rPr lang="en-US" altLang="ja-JP" dirty="0" err="1">
                <a:solidFill>
                  <a:srgbClr val="FF00FF"/>
                </a:solidFill>
              </a:rPr>
              <a:t>m_Def</a:t>
            </a:r>
            <a:r>
              <a:rPr lang="en-US" altLang="ja-JP" dirty="0">
                <a:solidFill>
                  <a:srgbClr val="FF00FF"/>
                </a:solidFill>
              </a:rPr>
              <a:t> </a:t>
            </a:r>
            <a:r>
              <a:rPr lang="ja-JP" altLang="en-US" dirty="0"/>
              <a:t>を定義する</a:t>
            </a:r>
            <a:endParaRPr lang="en-US" altLang="ja-JP" dirty="0"/>
          </a:p>
          <a:p>
            <a:r>
              <a:rPr lang="ja-JP" altLang="en-US" dirty="0"/>
              <a:t>各メンバ変数に対して、</a:t>
            </a:r>
            <a:r>
              <a:rPr lang="en-US" altLang="ja-JP" dirty="0">
                <a:solidFill>
                  <a:srgbClr val="FF0000"/>
                </a:solidFill>
              </a:rPr>
              <a:t>public</a:t>
            </a:r>
            <a:r>
              <a:rPr lang="ja-JP" altLang="en-US" dirty="0"/>
              <a:t>な</a:t>
            </a:r>
            <a:r>
              <a:rPr lang="ja-JP" altLang="en-US" dirty="0">
                <a:solidFill>
                  <a:srgbClr val="0070C0"/>
                </a:solidFill>
              </a:rPr>
              <a:t>ゲッターを定義</a:t>
            </a:r>
            <a:r>
              <a:rPr lang="ja-JP" altLang="en-US" dirty="0"/>
              <a:t>する（</a:t>
            </a:r>
            <a:r>
              <a:rPr lang="en-US" altLang="ja-JP" dirty="0"/>
              <a:t>※</a:t>
            </a:r>
            <a:r>
              <a:rPr lang="ja-JP" altLang="en-US" dirty="0"/>
              <a:t>セッターは不要）。</a:t>
            </a:r>
          </a:p>
          <a:p>
            <a:r>
              <a:rPr lang="ja-JP" altLang="en-US" dirty="0"/>
              <a:t>コンストラクタは</a:t>
            </a:r>
            <a:r>
              <a:rPr lang="en-US" altLang="ja-JP" dirty="0"/>
              <a:t>3</a:t>
            </a:r>
            <a:r>
              <a:rPr lang="ja-JP" altLang="en-US" dirty="0"/>
              <a:t>つの引数（</a:t>
            </a:r>
            <a:r>
              <a:rPr lang="en-US" altLang="ja-JP" dirty="0" err="1"/>
              <a:t>m_Hp</a:t>
            </a:r>
            <a:r>
              <a:rPr lang="en-US" altLang="ja-JP" dirty="0"/>
              <a:t>, </a:t>
            </a:r>
            <a:r>
              <a:rPr lang="en-US" altLang="ja-JP" dirty="0" err="1"/>
              <a:t>m_Atk</a:t>
            </a:r>
            <a:r>
              <a:rPr lang="en-US" altLang="ja-JP" dirty="0"/>
              <a:t>, </a:t>
            </a:r>
            <a:r>
              <a:rPr lang="en-US" altLang="ja-JP" dirty="0" err="1"/>
              <a:t>m_Def</a:t>
            </a:r>
            <a:r>
              <a:rPr lang="ja-JP" altLang="en-US" dirty="0"/>
              <a:t>）をもち、引数の値をメンバ変数の初期値にする</a:t>
            </a:r>
          </a:p>
          <a:p>
            <a:r>
              <a:rPr lang="ja-JP" altLang="en-US" dirty="0"/>
              <a:t>デフォルトコンストラクタではメンバ変数を</a:t>
            </a:r>
            <a:r>
              <a:rPr lang="en-US" altLang="ja-JP" dirty="0"/>
              <a:t>0</a:t>
            </a:r>
            <a:r>
              <a:rPr lang="ja-JP" altLang="en-US" dirty="0"/>
              <a:t>にする</a:t>
            </a:r>
          </a:p>
          <a:p>
            <a:r>
              <a:rPr lang="ja-JP" altLang="en-US" dirty="0"/>
              <a:t>各関数の内容は</a:t>
            </a:r>
            <a:r>
              <a:rPr lang="en-US" altLang="ja-JP" dirty="0">
                <a:solidFill>
                  <a:srgbClr val="00B050"/>
                </a:solidFill>
              </a:rPr>
              <a:t>chara.cpp</a:t>
            </a:r>
            <a:r>
              <a:rPr lang="ja-JP" altLang="en-US" dirty="0"/>
              <a:t>に記述する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1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srgbClr val="00B050"/>
                </a:solidFill>
              </a:rPr>
              <a:t>player.h</a:t>
            </a:r>
            <a:r>
              <a:rPr lang="ja-JP" altLang="en-US" dirty="0"/>
              <a:t>に</a:t>
            </a:r>
            <a:r>
              <a:rPr lang="en-US" altLang="ja-JP" dirty="0">
                <a:solidFill>
                  <a:srgbClr val="0070C0"/>
                </a:solidFill>
              </a:rPr>
              <a:t>Chara</a:t>
            </a:r>
            <a:r>
              <a:rPr lang="ja-JP" altLang="en-US" dirty="0">
                <a:solidFill>
                  <a:srgbClr val="0070C0"/>
                </a:solidFill>
              </a:rPr>
              <a:t>クラス</a:t>
            </a:r>
            <a:r>
              <a:rPr lang="ja-JP" altLang="en-US" dirty="0"/>
              <a:t>を継承した</a:t>
            </a:r>
            <a:r>
              <a:rPr lang="en-US" altLang="ja-JP" dirty="0">
                <a:solidFill>
                  <a:srgbClr val="0070C0"/>
                </a:solidFill>
              </a:rPr>
              <a:t>Player</a:t>
            </a:r>
            <a:r>
              <a:rPr lang="ja-JP" altLang="en-US" dirty="0">
                <a:solidFill>
                  <a:srgbClr val="0070C0"/>
                </a:solidFill>
              </a:rPr>
              <a:t>クラス</a:t>
            </a:r>
            <a:r>
              <a:rPr lang="ja-JP" altLang="en-US" dirty="0"/>
              <a:t>を定義する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private</a:t>
            </a:r>
            <a:r>
              <a:rPr lang="ja-JP" altLang="en-US" dirty="0"/>
              <a:t>なメンバ変数　</a:t>
            </a:r>
            <a:r>
              <a:rPr lang="en-US" altLang="ja-JP" dirty="0" err="1">
                <a:solidFill>
                  <a:srgbClr val="FF00FF"/>
                </a:solidFill>
              </a:rPr>
              <a:t>m_Sp</a:t>
            </a:r>
            <a:r>
              <a:rPr lang="ja-JP" altLang="en-US" dirty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int</a:t>
            </a:r>
            <a:r>
              <a:rPr lang="ja-JP" altLang="en-US" dirty="0"/>
              <a:t>型）　を追加で定義</a:t>
            </a:r>
            <a:endParaRPr lang="en-US" altLang="ja-JP" dirty="0"/>
          </a:p>
          <a:p>
            <a:r>
              <a:rPr lang="en-US" altLang="ja-JP" dirty="0"/>
              <a:t>public</a:t>
            </a:r>
            <a:r>
              <a:rPr lang="ja-JP" altLang="en-US" dirty="0"/>
              <a:t>なゲッターも併せて定義する（</a:t>
            </a:r>
            <a:r>
              <a:rPr lang="en-US" altLang="ja-JP" dirty="0"/>
              <a:t>※</a:t>
            </a:r>
            <a:r>
              <a:rPr lang="ja-JP" altLang="en-US" dirty="0"/>
              <a:t>セッター不要）</a:t>
            </a:r>
          </a:p>
          <a:p>
            <a:r>
              <a:rPr lang="ja-JP" altLang="en-US" dirty="0"/>
              <a:t>コンストラクタは、</a:t>
            </a:r>
            <a:r>
              <a:rPr lang="en-US" altLang="ja-JP" dirty="0"/>
              <a:t>4</a:t>
            </a:r>
            <a:r>
              <a:rPr lang="ja-JP" altLang="en-US" dirty="0"/>
              <a:t>つの引数（</a:t>
            </a:r>
            <a:r>
              <a:rPr lang="en-US" altLang="ja-JP" dirty="0" err="1"/>
              <a:t>m_Hp</a:t>
            </a:r>
            <a:r>
              <a:rPr lang="en-US" altLang="ja-JP" dirty="0"/>
              <a:t>, </a:t>
            </a:r>
            <a:r>
              <a:rPr lang="en-US" altLang="ja-JP" dirty="0" err="1"/>
              <a:t>m_Atk</a:t>
            </a:r>
            <a:r>
              <a:rPr lang="en-US" altLang="ja-JP" dirty="0"/>
              <a:t>, </a:t>
            </a:r>
            <a:r>
              <a:rPr lang="en-US" altLang="ja-JP" dirty="0" err="1"/>
              <a:t>m_Def</a:t>
            </a:r>
            <a:r>
              <a:rPr lang="en-US" altLang="ja-JP" dirty="0"/>
              <a:t>, </a:t>
            </a:r>
            <a:r>
              <a:rPr lang="en-US" altLang="ja-JP" dirty="0" err="1"/>
              <a:t>m_Sp</a:t>
            </a:r>
            <a:r>
              <a:rPr lang="ja-JP" altLang="en-US" dirty="0"/>
              <a:t>）をもち、引数の値をメンバ変数の初期値にする</a:t>
            </a:r>
            <a:endParaRPr lang="en-US" altLang="ja-JP" dirty="0"/>
          </a:p>
          <a:p>
            <a:r>
              <a:rPr lang="ja-JP" altLang="en-US" dirty="0"/>
              <a:t>デフォルトコンストラクタはメンバ変数を</a:t>
            </a:r>
            <a:r>
              <a:rPr lang="en-US" altLang="ja-JP" dirty="0"/>
              <a:t>0</a:t>
            </a:r>
            <a:r>
              <a:rPr lang="ja-JP" altLang="en-US" dirty="0"/>
              <a:t>にする</a:t>
            </a:r>
          </a:p>
          <a:p>
            <a:r>
              <a:rPr lang="ja-JP" altLang="en-US" dirty="0"/>
              <a:t>各関数の内容は</a:t>
            </a:r>
            <a:r>
              <a:rPr lang="en-US" altLang="ja-JP" dirty="0">
                <a:solidFill>
                  <a:srgbClr val="00B050"/>
                </a:solidFill>
              </a:rPr>
              <a:t>player.cpp</a:t>
            </a:r>
            <a:r>
              <a:rPr lang="ja-JP" altLang="en-US" dirty="0"/>
              <a:t>に記述する。</a:t>
            </a:r>
            <a:endParaRPr lang="ja-JP" altLang="en-US" dirty="0">
              <a:solidFill>
                <a:srgbClr val="00B050"/>
              </a:solidFill>
            </a:endParaRPr>
          </a:p>
          <a:p>
            <a:endParaRPr lang="ja-JP" altLang="en-US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4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継承を使った演習問題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3054041" cy="5078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u="sng" dirty="0" err="1"/>
              <a:t>Chara</a:t>
            </a:r>
            <a:r>
              <a:rPr kumimoji="1" lang="ja-JP" altLang="en-US" sz="3600" b="1" u="sng" dirty="0"/>
              <a:t>クラス</a:t>
            </a:r>
            <a:endParaRPr kumimoji="1" lang="en-US" altLang="ja-JP" sz="3600" b="1" u="sng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getHp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getAtk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getDef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protected:</a:t>
            </a:r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 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m_Hp</a:t>
            </a:r>
            <a:endParaRPr kumimoji="1" lang="en-US" altLang="ja-JP" sz="3600" dirty="0">
              <a:solidFill>
                <a:srgbClr val="FFFF00"/>
              </a:solidFill>
            </a:endParaRPr>
          </a:p>
          <a:p>
            <a:r>
              <a:rPr kumimoji="1" lang="ja-JP" altLang="en-US" sz="3600" dirty="0">
                <a:solidFill>
                  <a:srgbClr val="FFFF00"/>
                </a:solidFill>
              </a:rPr>
              <a:t>　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m_Atk</a:t>
            </a:r>
            <a:br>
              <a:rPr kumimoji="1" lang="en-US" altLang="ja-JP" sz="3600" dirty="0">
                <a:solidFill>
                  <a:srgbClr val="FFFF00"/>
                </a:solidFill>
              </a:rPr>
            </a:br>
            <a:r>
              <a:rPr kumimoji="1" lang="en-US" altLang="ja-JP" sz="3600" dirty="0">
                <a:solidFill>
                  <a:srgbClr val="FFFF00"/>
                </a:solidFill>
              </a:rPr>
              <a:t> 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m_Def</a:t>
            </a:r>
            <a:endParaRPr kumimoji="1" lang="ja-JP" altLang="en-US" sz="3600" dirty="0">
              <a:solidFill>
                <a:srgbClr val="FFFF00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4511540" y="1471688"/>
            <a:ext cx="3724501" cy="3151703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25300" y="1001564"/>
              <a:ext cx="3899006" cy="995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u="sng" dirty="0">
                  <a:solidFill>
                    <a:schemeClr val="bg1"/>
                  </a:solidFill>
                </a:rPr>
                <a:t>Player</a:t>
              </a:r>
              <a:r>
                <a:rPr kumimoji="1" lang="ja-JP" altLang="en-US" sz="3600" u="sng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u="sng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getSp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>
                  <a:solidFill>
                    <a:srgbClr val="FFFF00"/>
                  </a:solidFill>
                </a:rPr>
                <a:t>private:</a:t>
              </a:r>
            </a:p>
            <a:p>
              <a:r>
                <a:rPr kumimoji="1" lang="en-US" altLang="ja-JP" sz="3600" dirty="0">
                  <a:solidFill>
                    <a:srgbClr val="FFFF00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rgbClr val="FFFF00"/>
                  </a:solidFill>
                </a:rPr>
                <a:t>m_Sp</a:t>
              </a:r>
              <a:endParaRPr kumimoji="1" lang="en-US" altLang="ja-JP" sz="36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207255" y="4745985"/>
            <a:ext cx="75248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・親クラスと子クラスで</a:t>
            </a:r>
            <a:br>
              <a:rPr kumimoji="1" lang="en-US" altLang="ja-JP" sz="3200" dirty="0"/>
            </a:br>
            <a:r>
              <a:rPr kumimoji="1" lang="ja-JP" altLang="en-US" sz="3200" dirty="0"/>
              <a:t>　コンストラクタは２種類（引数あり、なし）</a:t>
            </a:r>
            <a:endParaRPr kumimoji="1" lang="en-US" altLang="ja-JP" sz="3200" dirty="0"/>
          </a:p>
          <a:p>
            <a:br>
              <a:rPr kumimoji="1" lang="en-US" altLang="ja-JP" sz="3200" dirty="0"/>
            </a:br>
            <a:r>
              <a:rPr kumimoji="1" lang="ja-JP" altLang="en-US" sz="3200" dirty="0"/>
              <a:t>・デストラクタは使用しない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chara.h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player.h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 {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                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//Hp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Def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Sp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	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	return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DBC634A-A4B7-47A0-9481-79218D28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29" y="0"/>
            <a:ext cx="4294916" cy="30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8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vector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 lnSpcReduction="10000"/>
          </a:bodyPr>
          <a:lstStyle/>
          <a:p>
            <a:r>
              <a:rPr lang="en-US" altLang="ja-JP" dirty="0">
                <a:solidFill>
                  <a:srgbClr val="0070C0"/>
                </a:solidFill>
              </a:rPr>
              <a:t>main.cpp</a:t>
            </a:r>
            <a:r>
              <a:rPr lang="ja-JP" altLang="en-US" dirty="0"/>
              <a:t>を変更する</a:t>
            </a:r>
            <a:br>
              <a:rPr lang="en-US" altLang="ja-JP" sz="1600" dirty="0"/>
            </a:br>
            <a:endParaRPr lang="en-US" altLang="ja-JP" sz="1600" dirty="0"/>
          </a:p>
          <a:p>
            <a:r>
              <a:rPr lang="en-US" altLang="ja-JP" dirty="0">
                <a:solidFill>
                  <a:srgbClr val="00B050"/>
                </a:solidFill>
              </a:rPr>
              <a:t>vector&lt;Player*&gt; </a:t>
            </a:r>
            <a:r>
              <a:rPr lang="en-US" altLang="ja-JP" dirty="0" err="1">
                <a:solidFill>
                  <a:srgbClr val="00B050"/>
                </a:solidFill>
              </a:rPr>
              <a:t>pPlayer</a:t>
            </a:r>
            <a:r>
              <a:rPr lang="ja-JP" altLang="en-US" dirty="0">
                <a:solidFill>
                  <a:srgbClr val="00B050"/>
                </a:solidFill>
              </a:rPr>
              <a:t>　</a:t>
            </a:r>
            <a:r>
              <a:rPr lang="ja-JP" altLang="en-US" dirty="0"/>
              <a:t>を宣言</a:t>
            </a:r>
            <a:br>
              <a:rPr lang="en-US" altLang="ja-JP" dirty="0"/>
            </a:br>
            <a:r>
              <a:rPr lang="en-US" altLang="ja-JP" dirty="0"/>
              <a:t>Player</a:t>
            </a:r>
            <a:r>
              <a:rPr lang="ja-JP" altLang="en-US" dirty="0"/>
              <a:t>クラスのコンテナインスタンス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pPlayer</a:t>
            </a:r>
            <a:r>
              <a:rPr lang="ja-JP" altLang="en-US" dirty="0"/>
              <a:t>を生成して、初期値として</a:t>
            </a:r>
            <a:br>
              <a:rPr lang="en-US" altLang="ja-JP" dirty="0"/>
            </a:br>
            <a:r>
              <a:rPr lang="ja-JP" altLang="en-US" dirty="0"/>
              <a:t>　</a:t>
            </a:r>
            <a:r>
              <a:rPr lang="en-US" altLang="ja-JP" sz="36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36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6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36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</a:t>
            </a:r>
            <a:br>
              <a:rPr lang="en-US" altLang="ja-JP" sz="36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ja-JP" altLang="en-US" sz="3600" dirty="0">
                <a:solidFill>
                  <a:srgbClr val="000000"/>
                </a:solidFill>
                <a:latin typeface="+mn-ea"/>
              </a:rPr>
              <a:t>を与えるように変更する</a:t>
            </a:r>
            <a:br>
              <a:rPr lang="en-US" altLang="ja-JP" sz="1800" dirty="0">
                <a:solidFill>
                  <a:srgbClr val="000000"/>
                </a:solidFill>
                <a:latin typeface="+mn-ea"/>
              </a:rPr>
            </a:br>
            <a:endParaRPr lang="en-US" altLang="ja-JP" sz="1800" dirty="0">
              <a:solidFill>
                <a:srgbClr val="000000"/>
              </a:solidFill>
              <a:latin typeface="+mn-ea"/>
            </a:endParaRPr>
          </a:p>
          <a:p>
            <a:r>
              <a:rPr lang="ja-JP" altLang="en-US" dirty="0">
                <a:latin typeface="+mn-ea"/>
              </a:rPr>
              <a:t>さらに</a:t>
            </a:r>
            <a:r>
              <a:rPr lang="en-US" altLang="ja-JP" dirty="0" err="1">
                <a:solidFill>
                  <a:srgbClr val="FF0000"/>
                </a:solidFill>
              </a:rPr>
              <a:t>push_back</a:t>
            </a:r>
            <a:r>
              <a:rPr lang="en-US" altLang="ja-JP" dirty="0">
                <a:solidFill>
                  <a:srgbClr val="FF0000"/>
                </a:solidFill>
              </a:rPr>
              <a:t>()</a:t>
            </a:r>
            <a:r>
              <a:rPr lang="ja-JP" altLang="en-US" dirty="0">
                <a:latin typeface="+mn-ea"/>
              </a:rPr>
              <a:t>にて</a:t>
            </a:r>
            <a:br>
              <a:rPr lang="en-US" altLang="ja-JP" dirty="0">
                <a:latin typeface="+mn-ea"/>
              </a:rPr>
            </a:br>
            <a:r>
              <a:rPr lang="ja-JP" altLang="en-US" dirty="0">
                <a:latin typeface="+mn-ea"/>
              </a:rPr>
              <a:t>　</a:t>
            </a:r>
            <a:r>
              <a:rPr lang="en-US" altLang="ja-JP" sz="36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36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6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36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(300, 70, 40, 50)</a:t>
            </a:r>
            <a:br>
              <a:rPr lang="en-US" altLang="ja-JP" sz="36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ja-JP" altLang="en-US" sz="3600" dirty="0">
                <a:solidFill>
                  <a:srgbClr val="000000"/>
                </a:solidFill>
                <a:latin typeface="+mn-ea"/>
              </a:rPr>
              <a:t>のインスタンスを追加したあと、すべてのコンテナの要素</a:t>
            </a:r>
            <a:br>
              <a:rPr lang="en-US" altLang="ja-JP" sz="3600" dirty="0">
                <a:solidFill>
                  <a:srgbClr val="000000"/>
                </a:solidFill>
                <a:latin typeface="+mn-ea"/>
              </a:rPr>
            </a:br>
            <a:r>
              <a:rPr lang="ja-JP" altLang="en-US" sz="3600" dirty="0">
                <a:solidFill>
                  <a:srgbClr val="000000"/>
                </a:solidFill>
                <a:latin typeface="+mn-ea"/>
              </a:rPr>
              <a:t>のメンバを表示する</a:t>
            </a:r>
            <a:endParaRPr lang="en-US" altLang="ja-JP" sz="36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B8FC4D-B7B2-22BC-B400-0E09F6F28075}"/>
              </a:ext>
            </a:extLst>
          </p:cNvPr>
          <p:cNvSpPr txBox="1"/>
          <p:nvPr/>
        </p:nvSpPr>
        <p:spPr>
          <a:xfrm>
            <a:off x="9871748" y="1162976"/>
            <a:ext cx="2252540" cy="41549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kumimoji="1" lang="ja-JP" altLang="en-US" sz="2400" dirty="0"/>
              <a:t>実行結果</a:t>
            </a:r>
            <a:endParaRPr kumimoji="1" lang="en-US" altLang="ja-JP" sz="2400" dirty="0"/>
          </a:p>
          <a:p>
            <a:r>
              <a:rPr kumimoji="1" lang="en-US" altLang="ja-JP" sz="2400" dirty="0"/>
              <a:t>Player</a:t>
            </a:r>
            <a:r>
              <a:rPr kumimoji="1" lang="ja-JP" altLang="en-US" sz="2400" dirty="0"/>
              <a:t>の状態</a:t>
            </a:r>
          </a:p>
          <a:p>
            <a:r>
              <a:rPr kumimoji="1" lang="ja-JP" altLang="en-US" sz="2400" dirty="0"/>
              <a:t> </a:t>
            </a:r>
            <a:r>
              <a:rPr kumimoji="1" lang="en-US" altLang="ja-JP" sz="2400" dirty="0"/>
              <a:t>HP: 100</a:t>
            </a:r>
          </a:p>
          <a:p>
            <a:r>
              <a:rPr kumimoji="1" lang="en-US" altLang="ja-JP" sz="2400" dirty="0"/>
              <a:t> SP: 30</a:t>
            </a:r>
          </a:p>
          <a:p>
            <a:r>
              <a:rPr kumimoji="1" lang="en-US" altLang="ja-JP" sz="2400" dirty="0"/>
              <a:t> Atk:50</a:t>
            </a:r>
          </a:p>
          <a:p>
            <a:r>
              <a:rPr kumimoji="1" lang="en-US" altLang="ja-JP" sz="2400" dirty="0"/>
              <a:t> Def:20</a:t>
            </a:r>
          </a:p>
          <a:p>
            <a:r>
              <a:rPr kumimoji="1" lang="en-US" altLang="ja-JP" sz="2400" dirty="0"/>
              <a:t>Player</a:t>
            </a:r>
            <a:r>
              <a:rPr kumimoji="1" lang="ja-JP" altLang="en-US" sz="2400" dirty="0"/>
              <a:t>の状態</a:t>
            </a:r>
          </a:p>
          <a:p>
            <a:r>
              <a:rPr kumimoji="1" lang="ja-JP" altLang="en-US" sz="2400" dirty="0"/>
              <a:t> </a:t>
            </a:r>
            <a:r>
              <a:rPr kumimoji="1" lang="en-US" altLang="ja-JP" sz="2400" dirty="0"/>
              <a:t>HP: 300</a:t>
            </a:r>
          </a:p>
          <a:p>
            <a:r>
              <a:rPr kumimoji="1" lang="en-US" altLang="ja-JP" sz="2400" dirty="0"/>
              <a:t> SP: 50</a:t>
            </a:r>
          </a:p>
          <a:p>
            <a:r>
              <a:rPr kumimoji="1" lang="en-US" altLang="ja-JP" sz="2400" dirty="0"/>
              <a:t> Atk:70</a:t>
            </a:r>
          </a:p>
          <a:p>
            <a:r>
              <a:rPr kumimoji="1" lang="en-US" altLang="ja-JP" sz="2400" dirty="0"/>
              <a:t> Def:40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95703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chara.h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player.h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&lt;vector&gt;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 {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                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//Hp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Def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Sp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	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B4F7CC0C-F838-8642-AE9B-94D4DD16F519}"/>
              </a:ext>
            </a:extLst>
          </p:cNvPr>
          <p:cNvSpPr/>
          <p:nvPr/>
        </p:nvSpPr>
        <p:spPr>
          <a:xfrm>
            <a:off x="585281" y="2730682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1653544-97AC-7910-D1AC-5BA60D9D3CF0}"/>
              </a:ext>
            </a:extLst>
          </p:cNvPr>
          <p:cNvSpPr txBox="1"/>
          <p:nvPr/>
        </p:nvSpPr>
        <p:spPr>
          <a:xfrm>
            <a:off x="4512915" y="2590668"/>
            <a:ext cx="396615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ヘッダファイルの追加</a:t>
            </a:r>
          </a:p>
        </p:txBody>
      </p:sp>
    </p:spTree>
    <p:extLst>
      <p:ext uri="{BB962C8B-B14F-4D97-AF65-F5344CB8AC3E}">
        <p14:creationId xmlns:p14="http://schemas.microsoft.com/office/powerpoint/2010/main" val="476958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chara.h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player.h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&lt;vector&gt;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 {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	vector</a:t>
            </a:r>
            <a:r>
              <a:rPr lang="en-US" altLang="ja-JP" sz="2400" dirty="0">
                <a:latin typeface="+mj-lt"/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*&gt;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 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6D14ADA-0FB2-DE53-9559-DE7F5F33DA74}"/>
              </a:ext>
            </a:extLst>
          </p:cNvPr>
          <p:cNvSpPr/>
          <p:nvPr/>
        </p:nvSpPr>
        <p:spPr>
          <a:xfrm>
            <a:off x="596175" y="3789581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ED5BBC2-E663-E3C4-FFF0-C765BBB1F8F4}"/>
              </a:ext>
            </a:extLst>
          </p:cNvPr>
          <p:cNvSpPr txBox="1"/>
          <p:nvPr/>
        </p:nvSpPr>
        <p:spPr>
          <a:xfrm>
            <a:off x="2492097" y="3060386"/>
            <a:ext cx="78678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//vector</a:t>
            </a:r>
            <a:r>
              <a:rPr kumimoji="1" lang="ja-JP" altLang="en-US" sz="2800" dirty="0">
                <a:solidFill>
                  <a:srgbClr val="00B050"/>
                </a:solidFill>
              </a:rPr>
              <a:t>の宣言と</a:t>
            </a:r>
            <a:r>
              <a:rPr kumimoji="1" lang="en-US" altLang="ja-JP" sz="2800" dirty="0">
                <a:solidFill>
                  <a:srgbClr val="00B050"/>
                </a:solidFill>
              </a:rPr>
              <a:t>Player</a:t>
            </a:r>
            <a:r>
              <a:rPr kumimoji="1" lang="ja-JP" altLang="en-US" sz="2800" dirty="0">
                <a:solidFill>
                  <a:srgbClr val="00B050"/>
                </a:solidFill>
              </a:rPr>
              <a:t>インスタンスの追加</a:t>
            </a:r>
          </a:p>
        </p:txBody>
      </p:sp>
    </p:spTree>
    <p:extLst>
      <p:ext uri="{BB962C8B-B14F-4D97-AF65-F5344CB8AC3E}">
        <p14:creationId xmlns:p14="http://schemas.microsoft.com/office/powerpoint/2010/main" val="200984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chara.h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player.h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</a:t>
            </a: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&lt;vector&gt;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	vector</a:t>
            </a:r>
            <a:r>
              <a:rPr lang="en-US" altLang="ja-JP" sz="2400" dirty="0">
                <a:latin typeface="+mj-lt"/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*&gt;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 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pPlayer.push_back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(300, 70, 40, 50));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24C13949-F085-AE37-C42A-CBAE4151B66F}"/>
              </a:ext>
            </a:extLst>
          </p:cNvPr>
          <p:cNvSpPr/>
          <p:nvPr/>
        </p:nvSpPr>
        <p:spPr>
          <a:xfrm>
            <a:off x="596175" y="4116693"/>
            <a:ext cx="484050" cy="24319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F04F23E-8C5D-927E-A296-8764A04F9809}"/>
              </a:ext>
            </a:extLst>
          </p:cNvPr>
          <p:cNvSpPr txBox="1"/>
          <p:nvPr/>
        </p:nvSpPr>
        <p:spPr>
          <a:xfrm>
            <a:off x="1731305" y="4555655"/>
            <a:ext cx="7040710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00B050"/>
                </a:solidFill>
              </a:rPr>
              <a:t>//</a:t>
            </a:r>
            <a:r>
              <a:rPr kumimoji="1" lang="ja-JP" altLang="en-US" sz="2800" dirty="0">
                <a:solidFill>
                  <a:srgbClr val="00B050"/>
                </a:solidFill>
              </a:rPr>
              <a:t>データ末尾に</a:t>
            </a:r>
            <a:r>
              <a:rPr kumimoji="1" lang="en-US" altLang="ja-JP" sz="2800" dirty="0">
                <a:solidFill>
                  <a:srgbClr val="00B050"/>
                </a:solidFill>
              </a:rPr>
              <a:t>Player</a:t>
            </a:r>
            <a:r>
              <a:rPr kumimoji="1" lang="ja-JP" altLang="en-US" sz="2800" dirty="0">
                <a:solidFill>
                  <a:srgbClr val="00B050"/>
                </a:solidFill>
              </a:rPr>
              <a:t>インスタンスを追加</a:t>
            </a:r>
          </a:p>
        </p:txBody>
      </p:sp>
    </p:spTree>
    <p:extLst>
      <p:ext uri="{BB962C8B-B14F-4D97-AF65-F5344CB8AC3E}">
        <p14:creationId xmlns:p14="http://schemas.microsoft.com/office/powerpoint/2010/main" val="127705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4940</TotalTime>
  <Words>2308</Words>
  <Application>Microsoft Office PowerPoint</Application>
  <PresentationFormat>ワイド画面</PresentationFormat>
  <Paragraphs>225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1" baseType="lpstr">
      <vt:lpstr>BIZ UDPゴシック</vt:lpstr>
      <vt:lpstr>ＭＳ ゴシック</vt:lpstr>
      <vt:lpstr>0xProto</vt:lpstr>
      <vt:lpstr>Arial</vt:lpstr>
      <vt:lpstr>Office Theme</vt:lpstr>
      <vt:lpstr>継承を使った演習問題</vt:lpstr>
      <vt:lpstr>継承を使った演習問題</vt:lpstr>
      <vt:lpstr>継承を使った演習問題</vt:lpstr>
      <vt:lpstr>継承を使った演習問題</vt:lpstr>
      <vt:lpstr>継承を使った演習問題</vt:lpstr>
      <vt:lpstr>vectorを使った演習問題</vt:lpstr>
      <vt:lpstr>継承を使った演習問題</vt:lpstr>
      <vt:lpstr>継承を使った演習問題</vt:lpstr>
      <vt:lpstr>継承を使った演習問題</vt:lpstr>
      <vt:lpstr>継承を使った演習問題</vt:lpstr>
      <vt:lpstr>継承を使った演習問題</vt:lpstr>
      <vt:lpstr>継承を使った演習問題</vt:lpstr>
      <vt:lpstr>継承を使った演習問題</vt:lpstr>
      <vt:lpstr>継承を使った演習問題</vt:lpstr>
      <vt:lpstr>継承を使った演習問題</vt:lpstr>
      <vt:lpstr>継承を使った演習問題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187</cp:revision>
  <dcterms:created xsi:type="dcterms:W3CDTF">2024-07-09T01:55:23Z</dcterms:created>
  <dcterms:modified xsi:type="dcterms:W3CDTF">2024-10-08T00:52:49Z</dcterms:modified>
</cp:coreProperties>
</file>