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269" r:id="rId3"/>
    <p:sldId id="345" r:id="rId4"/>
    <p:sldId id="346" r:id="rId5"/>
    <p:sldId id="270" r:id="rId6"/>
    <p:sldId id="347" r:id="rId7"/>
    <p:sldId id="348" r:id="rId8"/>
    <p:sldId id="343" r:id="rId9"/>
    <p:sldId id="356" r:id="rId10"/>
    <p:sldId id="349" r:id="rId11"/>
    <p:sldId id="370" r:id="rId12"/>
    <p:sldId id="350" r:id="rId13"/>
    <p:sldId id="357" r:id="rId14"/>
    <p:sldId id="358" r:id="rId15"/>
    <p:sldId id="368" r:id="rId16"/>
    <p:sldId id="360" r:id="rId17"/>
    <p:sldId id="365" r:id="rId18"/>
    <p:sldId id="369" r:id="rId19"/>
    <p:sldId id="361" r:id="rId20"/>
    <p:sldId id="359" r:id="rId21"/>
    <p:sldId id="362" r:id="rId22"/>
    <p:sldId id="371" r:id="rId23"/>
    <p:sldId id="372" r:id="rId24"/>
    <p:sldId id="364" r:id="rId25"/>
    <p:sldId id="366" r:id="rId26"/>
    <p:sldId id="367" r:id="rId27"/>
    <p:sldId id="373" r:id="rId28"/>
    <p:sldId id="37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85" d="100"/>
          <a:sy n="85" d="100"/>
        </p:scale>
        <p:origin x="499"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dirty="0"/>
              <a:t>コンテナクラスの一種</a:t>
            </a:r>
            <a:br>
              <a:rPr lang="en-US" altLang="ja-JP" dirty="0"/>
            </a:br>
            <a:endParaRPr lang="en-US" altLang="ja-JP" dirty="0"/>
          </a:p>
          <a:p>
            <a:r>
              <a:rPr lang="ja-JP" altLang="en-US" dirty="0"/>
              <a:t>コンテナとは？</a:t>
            </a:r>
            <a:br>
              <a:rPr lang="en-US" altLang="ja-JP" dirty="0"/>
            </a:br>
            <a:r>
              <a:rPr lang="en-US" altLang="ja-JP" b="1" dirty="0">
                <a:solidFill>
                  <a:srgbClr val="FF0000"/>
                </a:solidFill>
              </a:rPr>
              <a:t>STL</a:t>
            </a:r>
            <a:r>
              <a:rPr lang="ja-JP" altLang="en-US" b="1" dirty="0">
                <a:solidFill>
                  <a:srgbClr val="FF0000"/>
                </a:solidFill>
              </a:rPr>
              <a:t>（</a:t>
            </a:r>
            <a:r>
              <a:rPr lang="en-US" altLang="ja-JP" b="1" dirty="0">
                <a:solidFill>
                  <a:srgbClr val="FF0000"/>
                </a:solidFill>
              </a:rPr>
              <a:t>Standard Template Library</a:t>
            </a:r>
            <a:r>
              <a:rPr lang="ja-JP" altLang="en-US" b="1" dirty="0">
                <a:solidFill>
                  <a:srgbClr val="FF0000"/>
                </a:solidFill>
              </a:rPr>
              <a:t>）</a:t>
            </a:r>
            <a:r>
              <a:rPr lang="ja-JP" altLang="en-US" dirty="0"/>
              <a:t>で定義されている、</a:t>
            </a:r>
            <a:r>
              <a:rPr lang="en-US" altLang="ja-JP" dirty="0"/>
              <a:t>C</a:t>
            </a:r>
            <a:r>
              <a:rPr lang="ja-JP" altLang="en-US" dirty="0"/>
              <a:t>言語の配列のように複数の値を格納できるもの</a:t>
            </a:r>
            <a:br>
              <a:rPr lang="en-US" altLang="ja-JP" dirty="0"/>
            </a:br>
            <a:endParaRPr lang="en-US" altLang="ja-JP" dirty="0"/>
          </a:p>
          <a:p>
            <a:r>
              <a:rPr lang="en-US" altLang="ja-JP" dirty="0"/>
              <a:t>vector, list, map, array, </a:t>
            </a:r>
            <a:r>
              <a:rPr lang="en-US" altLang="ja-JP" dirty="0" err="1"/>
              <a:t>bitset</a:t>
            </a:r>
            <a:r>
              <a:rPr lang="en-US" altLang="ja-JP" dirty="0"/>
              <a:t>, stack, queue </a:t>
            </a:r>
            <a:r>
              <a:rPr lang="ja-JP" altLang="en-US" dirty="0"/>
              <a:t>等さまざまな</a:t>
            </a:r>
            <a:br>
              <a:rPr lang="en-US" altLang="ja-JP" dirty="0"/>
            </a:br>
            <a:r>
              <a:rPr lang="ja-JP" altLang="en-US" dirty="0"/>
              <a:t>コンテナクラスが存在する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a:t>
            </a: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 </a:t>
            </a:r>
            <a:r>
              <a:rPr lang="en-US" altLang="ja-JP" dirty="0">
                <a:solidFill>
                  <a:srgbClr val="00B050"/>
                </a:solidFill>
              </a:rPr>
              <a:t>{ </a:t>
            </a:r>
            <a:r>
              <a:rPr lang="ja-JP" altLang="en-US" dirty="0">
                <a:solidFill>
                  <a:srgbClr val="00B050"/>
                </a:solidFill>
              </a:rPr>
              <a:t>初期値 </a:t>
            </a:r>
            <a:r>
              <a:rPr lang="en-US" altLang="ja-JP" dirty="0">
                <a:solidFill>
                  <a:srgbClr val="00B050"/>
                </a:solidFill>
              </a:rPr>
              <a:t>}</a:t>
            </a:r>
            <a:br>
              <a:rPr lang="en-US" altLang="ja-JP" dirty="0">
                <a:solidFill>
                  <a:srgbClr val="00B050"/>
                </a:solidFill>
              </a:rPr>
            </a:br>
            <a:br>
              <a:rPr lang="en-US" altLang="ja-JP" dirty="0">
                <a:solidFill>
                  <a:srgbClr val="00B050"/>
                </a:solidFill>
              </a:rPr>
            </a:br>
            <a:r>
              <a:rPr lang="en-US" altLang="ja-JP" dirty="0"/>
              <a:t>※</a:t>
            </a:r>
            <a:r>
              <a:rPr lang="en-US" altLang="ja-JP" dirty="0">
                <a:solidFill>
                  <a:srgbClr val="0070C0"/>
                </a:solidFill>
              </a:rPr>
              <a:t>using namespace std</a:t>
            </a:r>
            <a:r>
              <a:rPr lang="ja-JP" altLang="en-US" dirty="0"/>
              <a:t>を記述している場合</a:t>
            </a:r>
            <a:br>
              <a:rPr lang="en-US" altLang="ja-JP" dirty="0"/>
            </a:br>
            <a:r>
              <a:rPr lang="ja-JP" altLang="en-US" dirty="0"/>
              <a:t>　　「 </a:t>
            </a:r>
            <a:r>
              <a:rPr lang="en-US" altLang="ja-JP" dirty="0"/>
              <a:t>std:: </a:t>
            </a:r>
            <a:r>
              <a:rPr lang="ja-JP" altLang="en-US" dirty="0"/>
              <a:t>」は省略可能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&lt;vector&gt;</a:t>
            </a:r>
            <a:endParaRPr lang="en-US" altLang="ja-JP" dirty="0">
              <a:solidFill>
                <a:srgbClr val="000000"/>
              </a:solidFill>
              <a:ea typeface="ＭＳ ゴシック" panose="020B0609070205080204" pitchFamily="49" charset="-128"/>
            </a:endParaRPr>
          </a:p>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&lt;string&gt;</a:t>
            </a:r>
            <a:br>
              <a:rPr lang="en-US" altLang="ja-JP" dirty="0">
                <a:solidFill>
                  <a:srgbClr val="A31515"/>
                </a:solidFill>
                <a:ea typeface="ＭＳ ゴシック" panose="020B0609070205080204" pitchFamily="49" charset="-128"/>
              </a:rPr>
            </a:br>
            <a:r>
              <a:rPr lang="en-US" altLang="ja-JP" dirty="0">
                <a:solidFill>
                  <a:srgbClr val="FF0000"/>
                </a:solidFill>
                <a:ea typeface="ＭＳ ゴシック" panose="020B0609070205080204" pitchFamily="49" charset="-128"/>
              </a:rPr>
              <a:t>using namespace std;</a:t>
            </a:r>
          </a:p>
          <a:p>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 main(){</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&gt; v1;</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2B91AF"/>
                </a:solidFill>
                <a:ea typeface="ＭＳ ゴシック" panose="020B0609070205080204" pitchFamily="49" charset="-128"/>
              </a:rPr>
              <a:t>string</a:t>
            </a:r>
            <a:r>
              <a:rPr lang="en-US" altLang="ja-JP" dirty="0">
                <a:solidFill>
                  <a:srgbClr val="000000"/>
                </a:solidFill>
                <a:ea typeface="ＭＳ ゴシック" panose="020B0609070205080204" pitchFamily="49" charset="-128"/>
              </a:rPr>
              <a:t>&gt; v2;</a:t>
            </a:r>
          </a:p>
          <a:p>
            <a:r>
              <a:rPr lang="en-US" altLang="ja-JP" dirty="0">
                <a:solidFill>
                  <a:srgbClr val="000000"/>
                </a:solidFill>
                <a:ea typeface="ＭＳ ゴシック" panose="020B0609070205080204" pitchFamily="49" charset="-128"/>
              </a:rPr>
              <a:t>	v1.push_back(1);</a:t>
            </a:r>
          </a:p>
          <a:p>
            <a:r>
              <a:rPr lang="en-US" altLang="ja-JP" dirty="0">
                <a:solidFill>
                  <a:srgbClr val="000000"/>
                </a:solidFill>
                <a:ea typeface="ＭＳ ゴシック" panose="020B0609070205080204" pitchFamily="49" charset="-128"/>
              </a:rPr>
              <a:t>	v1.push_back(2);</a:t>
            </a:r>
          </a:p>
          <a:p>
            <a:r>
              <a:rPr lang="en-US" altLang="ja-JP" dirty="0">
                <a:solidFill>
                  <a:srgbClr val="000000"/>
                </a:solidFill>
                <a:ea typeface="ＭＳ ゴシック" panose="020B0609070205080204" pitchFamily="49" charset="-128"/>
              </a:rPr>
              <a:t>	v1.push_back(3);</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"ABC"</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"DEF"</a:t>
            </a:r>
            <a:r>
              <a:rPr lang="en-US" altLang="ja-JP" dirty="0">
                <a:solidFill>
                  <a:srgbClr val="000000"/>
                </a:solidFill>
                <a:ea typeface="ＭＳ ゴシック" panose="020B0609070205080204" pitchFamily="49" charset="-128"/>
              </a:rPr>
              <a:t>);</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v1.size(); i++) {</a:t>
            </a:r>
          </a:p>
          <a:p>
            <a:r>
              <a:rPr lang="sv-SE"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sv-SE" altLang="ja-JP" dirty="0">
                <a:solidFill>
                  <a:srgbClr val="000000"/>
                </a:solidFill>
                <a:ea typeface="ＭＳ ゴシック" panose="020B0609070205080204" pitchFamily="49" charset="-128"/>
              </a:rPr>
              <a:t>cout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”v1["</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i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v1</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i</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endl;</a:t>
            </a:r>
          </a:p>
          <a:p>
            <a:r>
              <a:rPr lang="en-US" altLang="ja-JP" dirty="0">
                <a:solidFill>
                  <a:srgbClr val="000000"/>
                </a:solidFill>
                <a:ea typeface="ＭＳ ゴシック" panose="020B0609070205080204" pitchFamily="49" charset="-128"/>
              </a:rPr>
              <a:t>	}</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2.size(); i++) {</a:t>
            </a:r>
          </a:p>
          <a:p>
            <a:r>
              <a:rPr lang="en-US"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cout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“v2["</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i</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v2</a:t>
            </a:r>
            <a:r>
              <a:rPr lang="en-US" altLang="ja-JP" dirty="0">
                <a:solidFill>
                  <a:srgbClr val="008080"/>
                </a:solidFill>
                <a:ea typeface="ＭＳ ゴシック" panose="020B0609070205080204" pitchFamily="49" charset="-128"/>
              </a:rPr>
              <a:t>[</a:t>
            </a:r>
            <a:r>
              <a:rPr lang="en-US" altLang="ja-JP" dirty="0" err="1">
                <a:solidFill>
                  <a:srgbClr val="000000"/>
                </a:solidFill>
                <a:ea typeface="ＭＳ ゴシック" panose="020B0609070205080204" pitchFamily="49" charset="-128"/>
              </a:rPr>
              <a:t>i</a:t>
            </a:r>
            <a:r>
              <a:rPr lang="en-US" altLang="ja-JP" dirty="0">
                <a:solidFill>
                  <a:srgbClr val="008080"/>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endl</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p>
          <a:p>
            <a:r>
              <a:rPr lang="en-US" altLang="ja-JP" dirty="0">
                <a:solidFill>
                  <a:srgbClr val="0000FF"/>
                </a:solidFill>
                <a:ea typeface="ＭＳ ゴシック" panose="020B0609070205080204" pitchFamily="49" charset="-128"/>
              </a:rPr>
              <a:t>	return</a:t>
            </a:r>
            <a:r>
              <a:rPr lang="en-US" altLang="ja-JP" dirty="0">
                <a:solidFill>
                  <a:srgbClr val="000000"/>
                </a:solidFill>
                <a:ea typeface="ＭＳ ゴシック" panose="020B0609070205080204" pitchFamily="49" charset="-128"/>
              </a:rPr>
              <a:t> 0;</a:t>
            </a:r>
          </a:p>
          <a:p>
            <a:r>
              <a:rPr lang="en-US" altLang="ja-JP"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41034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a:t>
            </a:r>
            <a:r>
              <a:rPr lang="ja-JP" altLang="en-US" b="1" dirty="0"/>
              <a:t>末尾にデータを追加</a:t>
            </a:r>
            <a:br>
              <a:rPr lang="en-US" altLang="ja-JP" dirty="0"/>
            </a:br>
            <a:endParaRPr lang="en-US" altLang="ja-JP" dirty="0"/>
          </a:p>
          <a:p>
            <a:r>
              <a:rPr lang="en-US" altLang="ja-JP" dirty="0"/>
              <a:t>std::vector&lt;</a:t>
            </a:r>
            <a:r>
              <a:rPr lang="en-US" altLang="ja-JP" dirty="0">
                <a:solidFill>
                  <a:srgbClr val="00B0F0"/>
                </a:solidFill>
              </a:rPr>
              <a:t>int</a:t>
            </a:r>
            <a:r>
              <a:rPr lang="en-US" altLang="ja-JP" dirty="0"/>
              <a:t>&gt; </a:t>
            </a:r>
            <a:r>
              <a:rPr lang="en-US" altLang="ja-JP" dirty="0">
                <a:solidFill>
                  <a:srgbClr val="FF00FF"/>
                </a:solidFill>
              </a:rPr>
              <a:t>v1</a:t>
            </a:r>
            <a:br>
              <a:rPr lang="en-US" altLang="ja-JP" dirty="0"/>
            </a:br>
            <a:br>
              <a:rPr lang="en-US" altLang="ja-JP" dirty="0"/>
            </a:br>
            <a:r>
              <a:rPr lang="en-US" altLang="ja-JP" dirty="0">
                <a:solidFill>
                  <a:srgbClr val="FF00FF"/>
                </a:solidFill>
              </a:rPr>
              <a:t>v1</a:t>
            </a:r>
            <a:r>
              <a:rPr lang="en-US" altLang="ja-JP" dirty="0"/>
              <a:t>.</a:t>
            </a:r>
            <a:r>
              <a:rPr lang="en-US" altLang="ja-JP" dirty="0">
                <a:solidFill>
                  <a:srgbClr val="FF0000"/>
                </a:solidFill>
              </a:rPr>
              <a:t>push_back</a:t>
            </a:r>
            <a:r>
              <a:rPr lang="en-US" altLang="ja-JP" dirty="0"/>
              <a:t>(10)</a:t>
            </a:r>
            <a:r>
              <a:rPr lang="ja-JP" altLang="en-US" dirty="0"/>
              <a:t>　　　　　</a:t>
            </a:r>
            <a:br>
              <a:rPr lang="en-US" altLang="ja-JP" dirty="0"/>
            </a:br>
            <a:r>
              <a:rPr lang="ja-JP" altLang="en-US" dirty="0"/>
              <a:t>　　　　　</a:t>
            </a:r>
            <a:r>
              <a:rPr lang="en-US" altLang="ja-JP" sz="2400" dirty="0"/>
              <a:t>or</a:t>
            </a:r>
            <a:br>
              <a:rPr lang="en-US" altLang="ja-JP" dirty="0">
                <a:solidFill>
                  <a:srgbClr val="00B050"/>
                </a:solidFill>
              </a:rPr>
            </a:br>
            <a:r>
              <a:rPr lang="en-US" altLang="ja-JP" dirty="0">
                <a:solidFill>
                  <a:srgbClr val="FF00FF"/>
                </a:solidFill>
              </a:rPr>
              <a:t>v1</a:t>
            </a:r>
            <a:r>
              <a:rPr lang="en-US" altLang="ja-JP" dirty="0"/>
              <a:t>.</a:t>
            </a:r>
            <a:r>
              <a:rPr lang="en-US" altLang="ja-JP" dirty="0">
                <a:solidFill>
                  <a:srgbClr val="00B050"/>
                </a:solidFill>
              </a:rPr>
              <a:t>emplace_back</a:t>
            </a:r>
            <a:r>
              <a:rPr lang="en-US" altLang="ja-JP" dirty="0"/>
              <a:t>(31)</a:t>
            </a:r>
            <a:br>
              <a:rPr lang="en-US" altLang="ja-JP" dirty="0"/>
            </a:br>
            <a:br>
              <a:rPr lang="en-US" altLang="ja-JP" dirty="0"/>
            </a:br>
            <a:r>
              <a:rPr lang="ja-JP" altLang="en-US" dirty="0"/>
              <a:t>引数に同じ基本型のデータを指定すると要素数が増えていく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247317"/>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末尾に要素追加</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v2.emplace_back(</a:t>
            </a:r>
            <a:r>
              <a:rPr lang="en-US" altLang="ja-JP" sz="1800" dirty="0">
                <a:solidFill>
                  <a:srgbClr val="C00000"/>
                </a:solidFill>
                <a:ea typeface="ＭＳ ゴシック" panose="020B0609070205080204" pitchFamily="49" charset="-128"/>
              </a:rPr>
              <a:t>“G”</a:t>
            </a:r>
            <a:r>
              <a:rPr lang="en-US" altLang="ja-JP" sz="1800" dirty="0">
                <a:solidFill>
                  <a:srgbClr val="000000"/>
                </a:solidFill>
                <a:ea typeface="ＭＳ ゴシック" panose="020B0609070205080204" pitchFamily="49" charset="-128"/>
              </a:rPr>
              <a:t>);</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末尾に要素追加</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2.size(); i++) {</a:t>
            </a:r>
          </a:p>
          <a:p>
            <a:r>
              <a:rPr lang="en-US"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cout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“v2["</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i</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a:solidFill>
                  <a:srgbClr val="A31515"/>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v2</a:t>
            </a:r>
            <a:r>
              <a:rPr lang="en-US" altLang="ja-JP" sz="1800" dirty="0">
                <a:solidFill>
                  <a:srgbClr val="008080"/>
                </a:solidFill>
                <a:ea typeface="ＭＳ ゴシック" panose="020B0609070205080204" pitchFamily="49" charset="-128"/>
              </a:rPr>
              <a:t>[</a:t>
            </a:r>
            <a:r>
              <a:rPr lang="en-US" altLang="ja-JP" sz="1800" dirty="0" err="1">
                <a:solidFill>
                  <a:srgbClr val="000000"/>
                </a:solidFill>
                <a:ea typeface="ＭＳ ゴシック" panose="020B0609070205080204" pitchFamily="49" charset="-128"/>
              </a:rPr>
              <a:t>i</a:t>
            </a:r>
            <a:r>
              <a:rPr lang="en-US" altLang="ja-JP" sz="1800" dirty="0">
                <a:solidFill>
                  <a:srgbClr val="008080"/>
                </a:solidFill>
                <a:ea typeface="ＭＳ ゴシック" panose="020B0609070205080204" pitchFamily="49" charset="-128"/>
              </a:rPr>
              <a:t>]</a:t>
            </a:r>
            <a:r>
              <a:rPr lang="en-US" altLang="ja-JP" sz="1800" dirty="0">
                <a:solidFill>
                  <a:srgbClr val="0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a:t>
            </a:r>
            <a:r>
              <a:rPr lang="en-US" altLang="ja-JP" sz="1800" dirty="0">
                <a:solidFill>
                  <a:srgbClr val="000000"/>
                </a:solidFill>
                <a:ea typeface="ＭＳ ゴシック" panose="020B0609070205080204" pitchFamily="49" charset="-128"/>
              </a:rPr>
              <a:t> </a:t>
            </a:r>
            <a:r>
              <a:rPr lang="en-US" altLang="ja-JP" sz="1800" dirty="0" err="1">
                <a:solidFill>
                  <a:srgbClr val="000000"/>
                </a:solidFill>
                <a:ea typeface="ＭＳ ゴシック" panose="020B0609070205080204" pitchFamily="49" charset="-128"/>
              </a:rPr>
              <a:t>endl</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0000FF"/>
                </a:solidFill>
                <a:ea typeface="ＭＳ ゴシック" panose="020B0609070205080204" pitchFamily="49" charset="-128"/>
              </a:rPr>
              <a:t>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9417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2280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38030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5313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v1.pop_back();</a:t>
            </a:r>
            <a:r>
              <a:rPr lang="ja-JP" altLang="en-US" sz="1800" dirty="0">
                <a:solidFill>
                  <a:srgbClr val="000000"/>
                </a:solidFill>
                <a:ea typeface="ＭＳ ゴシック" panose="020B0609070205080204" pitchFamily="49" charset="-128"/>
              </a:rPr>
              <a:t>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末尾要素の削除</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v1.size(); i++) {</a:t>
            </a:r>
          </a:p>
          <a:p>
            <a:r>
              <a:rPr lang="sv-SE"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std::</a:t>
            </a:r>
            <a:r>
              <a:rPr lang="sv-SE" altLang="ja-JP" dirty="0">
                <a:solidFill>
                  <a:srgbClr val="000000"/>
                </a:solidFill>
                <a:ea typeface="ＭＳ ゴシック" panose="020B0609070205080204" pitchFamily="49" charset="-128"/>
              </a:rPr>
              <a:t>cout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”v1["</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i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v1</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i</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endl;</a:t>
            </a:r>
          </a:p>
          <a:p>
            <a:r>
              <a:rPr lang="en-US" altLang="ja-JP" dirty="0">
                <a:solidFill>
                  <a:srgbClr val="000000"/>
                </a:solidFill>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000000"/>
                </a:solidFill>
                <a:ea typeface="ＭＳ ゴシック" panose="020B0609070205080204" pitchFamily="49" charset="-128"/>
              </a:rPr>
              <a:t>v2.pop_back();</a:t>
            </a:r>
          </a:p>
          <a:p>
            <a:r>
              <a:rPr lang="en-US" altLang="ja-JP" sz="1800" dirty="0">
                <a:solidFill>
                  <a:srgbClr val="000000"/>
                </a:solidFill>
                <a:ea typeface="ＭＳ ゴシック" panose="020B0609070205080204" pitchFamily="49" charset="-128"/>
              </a:rPr>
              <a:t>	v2.emplace_back(</a:t>
            </a:r>
            <a:r>
              <a:rPr lang="en-US" altLang="ja-JP" sz="1800" dirty="0">
                <a:solidFill>
                  <a:srgbClr val="C00000"/>
                </a:solidFill>
                <a:ea typeface="ＭＳ ゴシック" panose="020B0609070205080204" pitchFamily="49" charset="-128"/>
              </a:rPr>
              <a:t>“G”</a:t>
            </a:r>
            <a:r>
              <a:rPr lang="en-US" altLang="ja-JP" sz="1800"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”v2</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v2.size()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2.size(); i++) {</a:t>
            </a:r>
          </a:p>
          <a:p>
            <a:r>
              <a:rPr lang="en-US"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cout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“v2["</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i</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v2</a:t>
            </a:r>
            <a:r>
              <a:rPr lang="en-US" altLang="ja-JP" dirty="0">
                <a:solidFill>
                  <a:srgbClr val="008080"/>
                </a:solidFill>
                <a:ea typeface="ＭＳ ゴシック" panose="020B0609070205080204" pitchFamily="49" charset="-128"/>
              </a:rPr>
              <a:t>[</a:t>
            </a:r>
            <a:r>
              <a:rPr lang="en-US" altLang="ja-JP" dirty="0" err="1">
                <a:solidFill>
                  <a:srgbClr val="000000"/>
                </a:solidFill>
                <a:ea typeface="ＭＳ ゴシック" panose="020B0609070205080204" pitchFamily="49" charset="-128"/>
              </a:rPr>
              <a:t>i</a:t>
            </a:r>
            <a:r>
              <a:rPr lang="en-US" altLang="ja-JP" dirty="0">
                <a:solidFill>
                  <a:srgbClr val="008080"/>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endl</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p>
          <a:p>
            <a:r>
              <a:rPr lang="en-US" altLang="ja-JP" sz="1800" dirty="0">
                <a:solidFill>
                  <a:srgbClr val="0000FF"/>
                </a:solidFill>
                <a:ea typeface="ＭＳ ゴシック" panose="020B0609070205080204" pitchFamily="49" charset="-128"/>
              </a:rPr>
              <a:t>	return</a:t>
            </a:r>
            <a:r>
              <a:rPr lang="en-US" altLang="ja-JP" sz="1800" dirty="0">
                <a:solidFill>
                  <a:srgbClr val="000000"/>
                </a:solidFill>
                <a:ea typeface="ＭＳ ゴシック" panose="020B0609070205080204" pitchFamily="49" charset="-128"/>
              </a:rPr>
              <a:t>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00289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635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クラス（挿入と削除）</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の末尾だけでなく、指定した場所に要素を</a:t>
            </a:r>
            <a:br>
              <a:rPr lang="en-US" altLang="ja-JP" dirty="0"/>
            </a:br>
            <a:r>
              <a:rPr lang="ja-JP" altLang="en-US" dirty="0"/>
              <a:t>追加するメンバ関数</a:t>
            </a:r>
            <a:br>
              <a:rPr lang="en-US" altLang="ja-JP" dirty="0"/>
            </a:br>
            <a:br>
              <a:rPr lang="en-US" altLang="ja-JP" dirty="0"/>
            </a:br>
            <a:r>
              <a:rPr lang="ja-JP" altLang="en-US" dirty="0"/>
              <a:t>・</a:t>
            </a:r>
            <a:r>
              <a:rPr lang="en-US" altLang="ja-JP" dirty="0">
                <a:solidFill>
                  <a:srgbClr val="FF0000"/>
                </a:solidFill>
              </a:rPr>
              <a:t>insert</a:t>
            </a:r>
            <a:r>
              <a:rPr lang="en-US" altLang="ja-JP" dirty="0"/>
              <a:t>(</a:t>
            </a:r>
            <a:r>
              <a:rPr lang="ja-JP" altLang="en-US" dirty="0">
                <a:solidFill>
                  <a:srgbClr val="00B050"/>
                </a:solidFill>
              </a:rPr>
              <a:t>場所</a:t>
            </a:r>
            <a:r>
              <a:rPr lang="en-US" altLang="ja-JP" dirty="0"/>
              <a:t>, </a:t>
            </a:r>
            <a:r>
              <a:rPr lang="ja-JP" altLang="en-US" dirty="0"/>
              <a:t>挿入値</a:t>
            </a:r>
            <a:r>
              <a:rPr lang="en-US" altLang="ja-JP" dirty="0"/>
              <a:t>)</a:t>
            </a:r>
            <a:br>
              <a:rPr lang="en-US" altLang="ja-JP" dirty="0"/>
            </a:br>
            <a:r>
              <a:rPr lang="ja-JP" altLang="en-US" dirty="0"/>
              <a:t>・</a:t>
            </a:r>
            <a:r>
              <a:rPr lang="en-US" altLang="ja-JP" dirty="0">
                <a:solidFill>
                  <a:srgbClr val="FF0000"/>
                </a:solidFill>
              </a:rPr>
              <a:t>erase</a:t>
            </a:r>
            <a:r>
              <a:rPr lang="en-US" altLang="ja-JP" dirty="0"/>
              <a:t>(</a:t>
            </a:r>
            <a:r>
              <a:rPr lang="ja-JP" altLang="en-US" dirty="0">
                <a:solidFill>
                  <a:srgbClr val="00B050"/>
                </a:solidFill>
              </a:rPr>
              <a:t>場所</a:t>
            </a:r>
            <a:r>
              <a:rPr lang="en-US" altLang="ja-JP" dirty="0"/>
              <a:t>)</a:t>
            </a:r>
            <a:br>
              <a:rPr lang="en-US" altLang="ja-JP" dirty="0"/>
            </a:br>
            <a:br>
              <a:rPr lang="en-US" altLang="ja-JP" dirty="0"/>
            </a:br>
            <a:r>
              <a:rPr lang="ja-JP" altLang="en-US" dirty="0"/>
              <a:t>が存在するが、挿入する</a:t>
            </a:r>
            <a:r>
              <a:rPr lang="ja-JP" altLang="en-US" dirty="0">
                <a:solidFill>
                  <a:srgbClr val="00B050"/>
                </a:solidFill>
              </a:rPr>
              <a:t>場所</a:t>
            </a:r>
            <a:r>
              <a:rPr lang="ja-JP" altLang="en-US" dirty="0"/>
              <a:t>、削除する</a:t>
            </a:r>
            <a:r>
              <a:rPr lang="ja-JP" altLang="en-US" dirty="0">
                <a:solidFill>
                  <a:srgbClr val="00B050"/>
                </a:solidFill>
              </a:rPr>
              <a:t>場所</a:t>
            </a:r>
            <a:r>
              <a:rPr lang="ja-JP" altLang="en-US" dirty="0"/>
              <a:t>は</a:t>
            </a:r>
            <a:br>
              <a:rPr lang="en-US" altLang="ja-JP" dirty="0"/>
            </a:br>
            <a:r>
              <a:rPr lang="ja-JP" altLang="en-US" dirty="0"/>
              <a:t>どちらも配列の添え字の番号ではない</a:t>
            </a:r>
            <a:r>
              <a:rPr lang="en-US" altLang="ja-JP" dirty="0"/>
              <a:t>…</a:t>
            </a:r>
          </a:p>
        </p:txBody>
      </p:sp>
    </p:spTree>
    <p:extLst>
      <p:ext uri="{BB962C8B-B14F-4D97-AF65-F5344CB8AC3E}">
        <p14:creationId xmlns:p14="http://schemas.microsoft.com/office/powerpoint/2010/main" val="25247193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b="1" dirty="0">
                <a:solidFill>
                  <a:srgbClr val="FF0000"/>
                </a:solidFill>
              </a:rPr>
              <a:t>イテレータ</a:t>
            </a:r>
            <a:r>
              <a:rPr kumimoji="1" lang="ja-JP" altLang="en-US" dirty="0"/>
              <a:t>（</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a:t>
            </a:r>
            <a:r>
              <a:rPr lang="ja-JP" altLang="en-US" b="1" dirty="0">
                <a:solidFill>
                  <a:srgbClr val="0070C0"/>
                </a:solidFill>
              </a:rPr>
              <a:t>ポインタ</a:t>
            </a:r>
            <a:r>
              <a:rPr lang="ja-JP" altLang="en-US" dirty="0">
                <a:solidFill>
                  <a:srgbClr val="0070C0"/>
                </a:solidFill>
              </a:rPr>
              <a:t>のようなもの</a:t>
            </a:r>
            <a:br>
              <a:rPr lang="en-US" altLang="ja-JP" dirty="0"/>
            </a:b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&gt;::iterator </a:t>
            </a:r>
            <a:r>
              <a:rPr lang="en-US" altLang="ja-JP" dirty="0" err="1">
                <a:solidFill>
                  <a:srgbClr val="FF00FF"/>
                </a:solidFill>
              </a:rPr>
              <a:t>itr</a:t>
            </a:r>
            <a:br>
              <a:rPr lang="en-US" altLang="ja-JP" dirty="0">
                <a:solidFill>
                  <a:srgbClr val="FF00FF"/>
                </a:solidFill>
              </a:rPr>
            </a:b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a:t>
            </a:r>
            <a:r>
              <a:rPr lang="ja-JP" altLang="en-US" dirty="0">
                <a:solidFill>
                  <a:srgbClr val="FF0000"/>
                </a:solidFill>
              </a:rPr>
              <a:t>イテレータ</a:t>
            </a:r>
            <a:r>
              <a:rPr lang="ja-JP" altLang="en-US" dirty="0"/>
              <a:t>となる</a:t>
            </a:r>
            <a:endParaRPr lang="en-US" altLang="ja-JP" dirty="0"/>
          </a:p>
        </p:txBody>
      </p:sp>
    </p:spTree>
    <p:extLst>
      <p:ext uri="{BB962C8B-B14F-4D97-AF65-F5344CB8AC3E}">
        <p14:creationId xmlns:p14="http://schemas.microsoft.com/office/powerpoint/2010/main" val="24979912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インスタンス</a:t>
            </a:r>
            <a:r>
              <a:rPr lang="en-US" altLang="ja-JP" dirty="0"/>
              <a:t>.</a:t>
            </a:r>
            <a:r>
              <a:rPr lang="en-US" altLang="ja-JP" dirty="0">
                <a:solidFill>
                  <a:srgbClr val="00B050"/>
                </a:solidFill>
              </a:rPr>
              <a:t>begin()</a:t>
            </a:r>
            <a:br>
              <a:rPr lang="en-US" altLang="ja-JP" dirty="0"/>
            </a:br>
            <a:r>
              <a:rPr lang="ja-JP" altLang="en-US" sz="2800" dirty="0"/>
              <a:t>コンテナクラスの先頭要素の場所をイテレータに代入</a:t>
            </a:r>
            <a:endParaRPr lang="en-US" altLang="ja-JP" dirty="0"/>
          </a:p>
          <a:p>
            <a:r>
              <a:rPr lang="ja-JP" altLang="en-US" dirty="0"/>
              <a:t>イテレータ </a:t>
            </a:r>
            <a:r>
              <a:rPr lang="en-US" altLang="ja-JP" dirty="0"/>
              <a:t>= </a:t>
            </a:r>
            <a:r>
              <a:rPr lang="ja-JP" altLang="en-US" dirty="0"/>
              <a:t>インスタンス</a:t>
            </a:r>
            <a:r>
              <a:rPr lang="en-US" altLang="ja-JP" dirty="0"/>
              <a:t>.</a:t>
            </a:r>
            <a:r>
              <a:rPr lang="en-US" altLang="ja-JP" dirty="0">
                <a:solidFill>
                  <a:srgbClr val="00B0F0"/>
                </a:solidFill>
              </a:rPr>
              <a:t>end()</a:t>
            </a:r>
            <a:br>
              <a:rPr lang="en-US" altLang="ja-JP" dirty="0">
                <a:solidFill>
                  <a:srgbClr val="FF0000"/>
                </a:solidFill>
              </a:rPr>
            </a:br>
            <a:r>
              <a:rPr lang="ja-JP" altLang="en-US" sz="2800" dirty="0"/>
              <a:t>コンテナクラスの</a:t>
            </a:r>
            <a:r>
              <a:rPr lang="ja-JP" altLang="en-US" sz="2800" dirty="0">
                <a:solidFill>
                  <a:srgbClr val="FF0000"/>
                </a:solidFill>
              </a:rPr>
              <a:t>最終要素のひとつ先の場所</a:t>
            </a:r>
            <a:r>
              <a:rPr lang="ja-JP" altLang="en-US" sz="2800" dirty="0"/>
              <a:t>をイテレータに代入</a:t>
            </a:r>
            <a:endParaRPr lang="en-US" altLang="ja-JP" dirty="0"/>
          </a:p>
        </p:txBody>
      </p:sp>
      <p:sp>
        <p:nvSpPr>
          <p:cNvPr id="4" name="正方形/長方形 3">
            <a:extLst>
              <a:ext uri="{FF2B5EF4-FFF2-40B4-BE49-F238E27FC236}">
                <a16:creationId xmlns:a16="http://schemas.microsoft.com/office/drawing/2014/main" id="{63DB8FFB-FC46-4FCD-8190-A6A11A120F67}"/>
              </a:ext>
            </a:extLst>
          </p:cNvPr>
          <p:cNvSpPr/>
          <p:nvPr/>
        </p:nvSpPr>
        <p:spPr>
          <a:xfrm>
            <a:off x="2701046"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C5EF085-E497-423E-8381-228B2355275E}"/>
              </a:ext>
            </a:extLst>
          </p:cNvPr>
          <p:cNvSpPr/>
          <p:nvPr/>
        </p:nvSpPr>
        <p:spPr>
          <a:xfrm>
            <a:off x="3907275"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9891B8F-CE8E-4BDE-B6DF-149D19FF8460}"/>
              </a:ext>
            </a:extLst>
          </p:cNvPr>
          <p:cNvSpPr/>
          <p:nvPr/>
        </p:nvSpPr>
        <p:spPr>
          <a:xfrm>
            <a:off x="5113504"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9D37D9C-7132-4271-807F-154535F44F5B}"/>
              </a:ext>
            </a:extLst>
          </p:cNvPr>
          <p:cNvSpPr/>
          <p:nvPr/>
        </p:nvSpPr>
        <p:spPr>
          <a:xfrm>
            <a:off x="6319733"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46A0E77-12DA-418F-A8F1-9BF9C08DB254}"/>
              </a:ext>
            </a:extLst>
          </p:cNvPr>
          <p:cNvSpPr/>
          <p:nvPr/>
        </p:nvSpPr>
        <p:spPr>
          <a:xfrm>
            <a:off x="7525962" y="4058792"/>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BFC37B3-3964-40A5-B575-626343D0AB82}"/>
              </a:ext>
            </a:extLst>
          </p:cNvPr>
          <p:cNvSpPr/>
          <p:nvPr/>
        </p:nvSpPr>
        <p:spPr>
          <a:xfrm>
            <a:off x="8732191" y="4058791"/>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77FAA7A-3F3D-4191-B2D8-6BDF41131901}"/>
              </a:ext>
            </a:extLst>
          </p:cNvPr>
          <p:cNvSpPr/>
          <p:nvPr/>
        </p:nvSpPr>
        <p:spPr>
          <a:xfrm>
            <a:off x="9938420" y="4058790"/>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4FEC293-3F49-4B20-86BB-8FA3824BF66E}"/>
              </a:ext>
            </a:extLst>
          </p:cNvPr>
          <p:cNvSpPr txBox="1"/>
          <p:nvPr/>
        </p:nvSpPr>
        <p:spPr>
          <a:xfrm>
            <a:off x="1129193" y="4176947"/>
            <a:ext cx="1521570" cy="954107"/>
          </a:xfrm>
          <a:prstGeom prst="rect">
            <a:avLst/>
          </a:prstGeom>
          <a:noFill/>
        </p:spPr>
        <p:txBody>
          <a:bodyPr wrap="none" rtlCol="0">
            <a:spAutoFit/>
          </a:bodyPr>
          <a:lstStyle/>
          <a:p>
            <a:r>
              <a:rPr kumimoji="1" lang="en-US" altLang="ja-JP" sz="2800" dirty="0"/>
              <a:t>vector</a:t>
            </a:r>
          </a:p>
          <a:p>
            <a:pPr algn="ctr"/>
            <a:r>
              <a:rPr kumimoji="1" lang="ja-JP" altLang="en-US" sz="2800" dirty="0"/>
              <a:t>配列</a:t>
            </a:r>
          </a:p>
        </p:txBody>
      </p:sp>
      <p:sp>
        <p:nvSpPr>
          <p:cNvPr id="12" name="テキスト ボックス 11">
            <a:extLst>
              <a:ext uri="{FF2B5EF4-FFF2-40B4-BE49-F238E27FC236}">
                <a16:creationId xmlns:a16="http://schemas.microsoft.com/office/drawing/2014/main" id="{D1EE215A-AE2B-4008-8DAB-C4AA5E14788A}"/>
              </a:ext>
            </a:extLst>
          </p:cNvPr>
          <p:cNvSpPr txBox="1"/>
          <p:nvPr/>
        </p:nvSpPr>
        <p:spPr>
          <a:xfrm>
            <a:off x="3099881" y="3640504"/>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41F917D-FC1A-4FA3-B859-2BC55042D5EF}"/>
              </a:ext>
            </a:extLst>
          </p:cNvPr>
          <p:cNvSpPr/>
          <p:nvPr/>
        </p:nvSpPr>
        <p:spPr>
          <a:xfrm flipV="1">
            <a:off x="3099881" y="52991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3BBF0856-5E0C-40A5-B151-7CAB850D8419}"/>
              </a:ext>
            </a:extLst>
          </p:cNvPr>
          <p:cNvSpPr/>
          <p:nvPr/>
        </p:nvSpPr>
        <p:spPr>
          <a:xfrm flipV="1">
            <a:off x="7915067" y="53139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18A6E75-D9FD-4C4A-B5ED-5D94B4DEB085}"/>
              </a:ext>
            </a:extLst>
          </p:cNvPr>
          <p:cNvSpPr txBox="1"/>
          <p:nvPr/>
        </p:nvSpPr>
        <p:spPr>
          <a:xfrm>
            <a:off x="2431966" y="5969654"/>
            <a:ext cx="1744388" cy="523220"/>
          </a:xfrm>
          <a:prstGeom prst="rect">
            <a:avLst/>
          </a:prstGeom>
          <a:noFill/>
        </p:spPr>
        <p:txBody>
          <a:bodyPr wrap="none" rtlCol="0">
            <a:spAutoFit/>
          </a:bodyPr>
          <a:lstStyle/>
          <a:p>
            <a:r>
              <a:rPr kumimoji="1" lang="en-US" altLang="ja-JP" sz="2800" dirty="0">
                <a:solidFill>
                  <a:srgbClr val="00B050"/>
                </a:solidFill>
              </a:rPr>
              <a:t>begin()</a:t>
            </a:r>
            <a:endParaRPr kumimoji="1" lang="ja-JP" altLang="en-US" sz="2800" dirty="0">
              <a:solidFill>
                <a:srgbClr val="00B050"/>
              </a:solidFill>
            </a:endParaRPr>
          </a:p>
        </p:txBody>
      </p:sp>
      <p:sp>
        <p:nvSpPr>
          <p:cNvPr id="16" name="テキスト ボックス 15">
            <a:extLst>
              <a:ext uri="{FF2B5EF4-FFF2-40B4-BE49-F238E27FC236}">
                <a16:creationId xmlns:a16="http://schemas.microsoft.com/office/drawing/2014/main" id="{F23910CA-8BEE-4C6A-A37C-328563D4FC75}"/>
              </a:ext>
            </a:extLst>
          </p:cNvPr>
          <p:cNvSpPr txBox="1"/>
          <p:nvPr/>
        </p:nvSpPr>
        <p:spPr>
          <a:xfrm>
            <a:off x="7477318" y="5921747"/>
            <a:ext cx="1298753" cy="523220"/>
          </a:xfrm>
          <a:prstGeom prst="rect">
            <a:avLst/>
          </a:prstGeom>
          <a:noFill/>
        </p:spPr>
        <p:txBody>
          <a:bodyPr wrap="none" rtlCol="0">
            <a:spAutoFit/>
          </a:bodyPr>
          <a:lstStyle/>
          <a:p>
            <a:r>
              <a:rPr kumimoji="1" lang="en-US" altLang="ja-JP" sz="2800" dirty="0">
                <a:solidFill>
                  <a:srgbClr val="00B0F0"/>
                </a:solidFill>
              </a:rPr>
              <a:t>end()</a:t>
            </a:r>
            <a:endParaRPr kumimoji="1" lang="ja-JP" altLang="en-US" sz="2800" dirty="0">
              <a:solidFill>
                <a:srgbClr val="00B0F0"/>
              </a:solidFill>
            </a:endParaRPr>
          </a:p>
        </p:txBody>
      </p:sp>
      <p:sp>
        <p:nvSpPr>
          <p:cNvPr id="17" name="テキスト ボックス 16">
            <a:extLst>
              <a:ext uri="{FF2B5EF4-FFF2-40B4-BE49-F238E27FC236}">
                <a16:creationId xmlns:a16="http://schemas.microsoft.com/office/drawing/2014/main" id="{39BA9CD0-B6F7-43F0-A8A2-88755DC492D8}"/>
              </a:ext>
            </a:extLst>
          </p:cNvPr>
          <p:cNvSpPr txBox="1"/>
          <p:nvPr/>
        </p:nvSpPr>
        <p:spPr>
          <a:xfrm>
            <a:off x="7725420" y="4477238"/>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E602744F-7AE8-414F-B5CB-D85EAFA090C0}"/>
              </a:ext>
            </a:extLst>
          </p:cNvPr>
          <p:cNvSpPr txBox="1"/>
          <p:nvPr/>
        </p:nvSpPr>
        <p:spPr>
          <a:xfrm>
            <a:off x="8973810" y="4489061"/>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C2C505D4-8EC9-4037-B343-144D02E60981}"/>
              </a:ext>
            </a:extLst>
          </p:cNvPr>
          <p:cNvSpPr txBox="1"/>
          <p:nvPr/>
        </p:nvSpPr>
        <p:spPr>
          <a:xfrm>
            <a:off x="10180039" y="4489061"/>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2088661A-D406-47D9-BAD4-9A1EC054701E}"/>
              </a:ext>
            </a:extLst>
          </p:cNvPr>
          <p:cNvSpPr txBox="1"/>
          <p:nvPr/>
        </p:nvSpPr>
        <p:spPr>
          <a:xfrm>
            <a:off x="2915820" y="4442894"/>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11210644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548646"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3249FE8C-08EA-7AE9-542F-0327CD755D0D}"/>
              </a:ext>
            </a:extLst>
          </p:cNvPr>
          <p:cNvSpPr/>
          <p:nvPr/>
        </p:nvSpPr>
        <p:spPr>
          <a:xfrm>
            <a:off x="3754875"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B4D39F2-EB1E-1824-7142-9446B9787468}"/>
              </a:ext>
            </a:extLst>
          </p:cNvPr>
          <p:cNvSpPr/>
          <p:nvPr/>
        </p:nvSpPr>
        <p:spPr>
          <a:xfrm>
            <a:off x="4961104"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E8D2B83-4289-DED2-C8BB-3DE4EFF4A40A}"/>
              </a:ext>
            </a:extLst>
          </p:cNvPr>
          <p:cNvSpPr/>
          <p:nvPr/>
        </p:nvSpPr>
        <p:spPr>
          <a:xfrm>
            <a:off x="6167333" y="3083668"/>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A26EEC1F-0C89-ABDB-0AB2-31CB0729918A}"/>
              </a:ext>
            </a:extLst>
          </p:cNvPr>
          <p:cNvSpPr/>
          <p:nvPr/>
        </p:nvSpPr>
        <p:spPr>
          <a:xfrm>
            <a:off x="7373562" y="3083667"/>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40A9A4A6-F2B6-3548-BE80-265530594254}"/>
              </a:ext>
            </a:extLst>
          </p:cNvPr>
          <p:cNvSpPr/>
          <p:nvPr/>
        </p:nvSpPr>
        <p:spPr>
          <a:xfrm>
            <a:off x="8579791" y="3083666"/>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008C2BF6-9DDF-FDA0-118F-E9F9C3701836}"/>
              </a:ext>
            </a:extLst>
          </p:cNvPr>
          <p:cNvSpPr/>
          <p:nvPr/>
        </p:nvSpPr>
        <p:spPr>
          <a:xfrm>
            <a:off x="9786020" y="3083665"/>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976793" y="3201822"/>
            <a:ext cx="1521570" cy="954107"/>
          </a:xfrm>
          <a:prstGeom prst="rect">
            <a:avLst/>
          </a:prstGeom>
          <a:noFill/>
        </p:spPr>
        <p:txBody>
          <a:bodyPr wrap="none" rtlCol="0">
            <a:spAutoFit/>
          </a:bodyPr>
          <a:lstStyle/>
          <a:p>
            <a:r>
              <a:rPr kumimoji="1" lang="en-US" altLang="ja-JP" sz="2800" dirty="0"/>
              <a:t>vector</a:t>
            </a:r>
          </a:p>
          <a:p>
            <a:pPr algn="ctr"/>
            <a:r>
              <a:rPr kumimoji="1" lang="ja-JP" altLang="en-US" sz="2800" dirty="0"/>
              <a:t>配列</a:t>
            </a:r>
          </a:p>
        </p:txBody>
      </p:sp>
      <p:sp>
        <p:nvSpPr>
          <p:cNvPr id="12" name="テキスト ボックス 11">
            <a:extLst>
              <a:ext uri="{FF2B5EF4-FFF2-40B4-BE49-F238E27FC236}">
                <a16:creationId xmlns:a16="http://schemas.microsoft.com/office/drawing/2014/main" id="{02CA0A52-A2F8-E906-CE4C-EAA1E9AC4D65}"/>
              </a:ext>
            </a:extLst>
          </p:cNvPr>
          <p:cNvSpPr txBox="1"/>
          <p:nvPr/>
        </p:nvSpPr>
        <p:spPr>
          <a:xfrm>
            <a:off x="2947481" y="2665379"/>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C70427C-FA44-744F-5CF0-F760BFD0DB1A}"/>
              </a:ext>
            </a:extLst>
          </p:cNvPr>
          <p:cNvSpPr/>
          <p:nvPr/>
        </p:nvSpPr>
        <p:spPr>
          <a:xfrm flipV="1">
            <a:off x="2947481" y="4324052"/>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024950DC-1EB0-CBBB-7F54-23BFFFF8F2EE}"/>
              </a:ext>
            </a:extLst>
          </p:cNvPr>
          <p:cNvSpPr/>
          <p:nvPr/>
        </p:nvSpPr>
        <p:spPr>
          <a:xfrm flipV="1">
            <a:off x="7762667" y="4338852"/>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2279566" y="4994529"/>
            <a:ext cx="1744388" cy="523220"/>
          </a:xfrm>
          <a:prstGeom prst="rect">
            <a:avLst/>
          </a:prstGeom>
          <a:noFill/>
        </p:spPr>
        <p:txBody>
          <a:bodyPr wrap="none" rtlCol="0">
            <a:spAutoFit/>
          </a:bodyPr>
          <a:lstStyle/>
          <a:p>
            <a:r>
              <a:rPr kumimoji="1" lang="en-US" altLang="ja-JP" sz="2800" dirty="0"/>
              <a:t>begin()</a:t>
            </a:r>
            <a:endParaRPr kumimoji="1" lang="ja-JP" altLang="en-US" sz="28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7324918" y="4946622"/>
            <a:ext cx="1298753" cy="523220"/>
          </a:xfrm>
          <a:prstGeom prst="rect">
            <a:avLst/>
          </a:prstGeom>
          <a:noFill/>
        </p:spPr>
        <p:txBody>
          <a:bodyPr wrap="none" rtlCol="0">
            <a:spAutoFit/>
          </a:bodyPr>
          <a:lstStyle/>
          <a:p>
            <a:r>
              <a:rPr kumimoji="1" lang="en-US" altLang="ja-JP" sz="2800" dirty="0"/>
              <a:t>end()</a:t>
            </a:r>
            <a:endParaRPr kumimoji="1" lang="ja-JP" altLang="en-US" sz="2800" dirty="0"/>
          </a:p>
        </p:txBody>
      </p:sp>
      <p:sp>
        <p:nvSpPr>
          <p:cNvPr id="17" name="テキスト ボックス 16">
            <a:extLst>
              <a:ext uri="{FF2B5EF4-FFF2-40B4-BE49-F238E27FC236}">
                <a16:creationId xmlns:a16="http://schemas.microsoft.com/office/drawing/2014/main" id="{8F20C32E-466A-F0EE-C721-688F34159373}"/>
              </a:ext>
            </a:extLst>
          </p:cNvPr>
          <p:cNvSpPr txBox="1"/>
          <p:nvPr/>
        </p:nvSpPr>
        <p:spPr>
          <a:xfrm>
            <a:off x="7573020" y="3502113"/>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80F38037-88BA-7C8C-68BE-5D37FDB5833D}"/>
              </a:ext>
            </a:extLst>
          </p:cNvPr>
          <p:cNvSpPr txBox="1"/>
          <p:nvPr/>
        </p:nvSpPr>
        <p:spPr>
          <a:xfrm>
            <a:off x="8821410" y="3513936"/>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69158CCC-3B10-9264-A37F-30B945291A6D}"/>
              </a:ext>
            </a:extLst>
          </p:cNvPr>
          <p:cNvSpPr txBox="1"/>
          <p:nvPr/>
        </p:nvSpPr>
        <p:spPr>
          <a:xfrm>
            <a:off x="10027639" y="3513936"/>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01055DCE-5EA7-C0AB-C41B-FC1B2973DA0D}"/>
              </a:ext>
            </a:extLst>
          </p:cNvPr>
          <p:cNvSpPr txBox="1"/>
          <p:nvPr/>
        </p:nvSpPr>
        <p:spPr>
          <a:xfrm>
            <a:off x="2763420" y="3467769"/>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30456942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ja-JP" altLang="en-US" dirty="0"/>
              <a:t>インスタンス</a:t>
            </a:r>
            <a:r>
              <a:rPr lang="en-US" altLang="ja-JP" dirty="0"/>
              <a:t>.</a:t>
            </a:r>
            <a:r>
              <a:rPr lang="en-US" altLang="ja-JP" dirty="0">
                <a:solidFill>
                  <a:srgbClr val="FF0000"/>
                </a:solidFill>
              </a:rPr>
              <a:t>insert</a:t>
            </a:r>
            <a:r>
              <a:rPr lang="en-US" altLang="ja-JP" dirty="0"/>
              <a:t>(</a:t>
            </a:r>
            <a:r>
              <a:rPr lang="ja-JP" altLang="en-US" dirty="0">
                <a:solidFill>
                  <a:srgbClr val="00B050"/>
                </a:solidFill>
              </a:rPr>
              <a:t>イテレータ</a:t>
            </a:r>
            <a:r>
              <a:rPr lang="en-US" altLang="ja-JP" dirty="0"/>
              <a:t>, </a:t>
            </a:r>
            <a:r>
              <a:rPr lang="ja-JP" altLang="en-US" dirty="0"/>
              <a:t>挿入値</a:t>
            </a:r>
            <a:r>
              <a:rPr lang="en-US" altLang="ja-JP" dirty="0"/>
              <a:t>)</a:t>
            </a:r>
            <a:br>
              <a:rPr lang="en-US" altLang="ja-JP" dirty="0"/>
            </a:br>
            <a:r>
              <a:rPr lang="ja-JP" altLang="en-US" dirty="0"/>
              <a:t>　</a:t>
            </a:r>
            <a:r>
              <a:rPr lang="ja-JP" altLang="en-US" sz="3200" dirty="0"/>
              <a:t>イテレータが指し示す場所に値を挿入する</a:t>
            </a:r>
            <a:br>
              <a:rPr lang="en-US" altLang="ja-JP" dirty="0"/>
            </a:br>
            <a:br>
              <a:rPr lang="en-US" altLang="ja-JP" dirty="0"/>
            </a:br>
            <a:r>
              <a:rPr lang="ja-JP" altLang="en-US" dirty="0"/>
              <a:t>インスタンス</a:t>
            </a:r>
            <a:r>
              <a:rPr lang="en-US" altLang="ja-JP" dirty="0"/>
              <a:t>.</a:t>
            </a:r>
            <a:r>
              <a:rPr lang="en-US" altLang="ja-JP" dirty="0">
                <a:solidFill>
                  <a:srgbClr val="FF0000"/>
                </a:solidFill>
              </a:rPr>
              <a:t>erase</a:t>
            </a:r>
            <a:r>
              <a:rPr lang="en-US" altLang="ja-JP" dirty="0"/>
              <a:t>(</a:t>
            </a:r>
            <a:r>
              <a:rPr lang="ja-JP" altLang="en-US" dirty="0">
                <a:solidFill>
                  <a:srgbClr val="00B050"/>
                </a:solidFill>
              </a:rPr>
              <a:t>イテレータ</a:t>
            </a:r>
            <a:r>
              <a:rPr lang="en-US" altLang="ja-JP" dirty="0"/>
              <a:t>)</a:t>
            </a:r>
            <a:br>
              <a:rPr lang="en-US" altLang="ja-JP" dirty="0"/>
            </a:br>
            <a:r>
              <a:rPr lang="ja-JP" altLang="en-US" dirty="0"/>
              <a:t>　</a:t>
            </a:r>
            <a:r>
              <a:rPr lang="ja-JP" altLang="en-US" sz="3200" dirty="0"/>
              <a:t>イテレータの示す場所の要素を削除する</a:t>
            </a:r>
            <a:endParaRPr lang="en-US" altLang="ja-JP" sz="3200" dirty="0"/>
          </a:p>
        </p:txBody>
      </p:sp>
    </p:spTree>
    <p:extLst>
      <p:ext uri="{BB962C8B-B14F-4D97-AF65-F5344CB8AC3E}">
        <p14:creationId xmlns:p14="http://schemas.microsoft.com/office/powerpoint/2010/main" val="3479718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コンテナクラス</a:t>
            </a:r>
            <a:endParaRPr lang="en-US" altLang="ja-JP" dirty="0"/>
          </a:p>
          <a:p>
            <a:pPr lvl="1"/>
            <a:r>
              <a:rPr lang="en-US" altLang="ja-JP" dirty="0">
                <a:solidFill>
                  <a:srgbClr val="00B050"/>
                </a:solidFill>
              </a:rPr>
              <a:t>vector</a:t>
            </a:r>
            <a:r>
              <a:rPr lang="ja-JP" altLang="en-US" dirty="0"/>
              <a:t>：動的配列（自由にサイズを変更可能な配列）</a:t>
            </a:r>
            <a:endParaRPr lang="en-US" altLang="ja-JP" dirty="0"/>
          </a:p>
          <a:p>
            <a:pPr lvl="1"/>
            <a:r>
              <a:rPr lang="en-US" altLang="ja-JP" dirty="0"/>
              <a:t>array</a:t>
            </a:r>
            <a:r>
              <a:rPr lang="ja-JP" altLang="en-US" dirty="0"/>
              <a:t> </a:t>
            </a:r>
            <a:r>
              <a:rPr lang="en-US" altLang="ja-JP" dirty="0"/>
              <a:t>:</a:t>
            </a:r>
            <a:r>
              <a:rPr lang="ja-JP" altLang="en-US" dirty="0"/>
              <a:t>静的配列（一旦決めたサイズは変更不可）</a:t>
            </a:r>
            <a:endParaRPr lang="en-US" altLang="ja-JP" dirty="0"/>
          </a:p>
          <a:p>
            <a:pPr lvl="1"/>
            <a:r>
              <a:rPr lang="en-US" altLang="ja-JP" dirty="0">
                <a:solidFill>
                  <a:srgbClr val="00B050"/>
                </a:solidFill>
              </a:rPr>
              <a:t>list</a:t>
            </a:r>
            <a:r>
              <a:rPr lang="en-US" altLang="ja-JP" dirty="0"/>
              <a:t>  :</a:t>
            </a:r>
            <a:r>
              <a:rPr lang="ja-JP" altLang="en-US" dirty="0"/>
              <a:t>リスト構造を実現するクラス</a:t>
            </a:r>
            <a:endParaRPr lang="en-US" altLang="ja-JP" dirty="0"/>
          </a:p>
          <a:p>
            <a:pPr lvl="1"/>
            <a:r>
              <a:rPr lang="en-US" altLang="ja-JP" dirty="0">
                <a:solidFill>
                  <a:srgbClr val="00B050"/>
                </a:solidFill>
              </a:rPr>
              <a:t>map </a:t>
            </a:r>
            <a:r>
              <a:rPr lang="en-US" altLang="ja-JP" dirty="0"/>
              <a:t>  :</a:t>
            </a:r>
            <a:r>
              <a:rPr lang="ja-JP" altLang="en-US" dirty="0"/>
              <a:t>連想配列という特殊な配列クラス</a:t>
            </a:r>
            <a:endParaRPr lang="en-US" altLang="ja-JP" dirty="0"/>
          </a:p>
          <a:p>
            <a:pPr lvl="1"/>
            <a:r>
              <a:rPr lang="en-US" altLang="ja-JP" dirty="0"/>
              <a:t>bitset:2</a:t>
            </a:r>
            <a:r>
              <a:rPr lang="ja-JP" altLang="en-US" dirty="0"/>
              <a:t>進数値を容易に扱うためのクラス</a:t>
            </a:r>
            <a:endParaRPr lang="en-US" altLang="ja-JP" dirty="0"/>
          </a:p>
          <a:p>
            <a:pPr lvl="1"/>
            <a:r>
              <a:rPr lang="en-US" altLang="ja-JP" dirty="0">
                <a:solidFill>
                  <a:srgbClr val="00B050"/>
                </a:solidFill>
              </a:rPr>
              <a:t>stack</a:t>
            </a:r>
            <a:r>
              <a:rPr lang="en-US" altLang="ja-JP" dirty="0"/>
              <a:t> :</a:t>
            </a:r>
            <a:r>
              <a:rPr lang="ja-JP" altLang="en-US" dirty="0"/>
              <a:t>スタック（後入れ先出し）を実現するクラス</a:t>
            </a:r>
            <a:endParaRPr lang="en-US" altLang="ja-JP" dirty="0"/>
          </a:p>
          <a:p>
            <a:pPr lvl="1"/>
            <a:r>
              <a:rPr lang="en-US" altLang="ja-JP" dirty="0">
                <a:solidFill>
                  <a:srgbClr val="00B050"/>
                </a:solidFill>
              </a:rPr>
              <a:t>queue</a:t>
            </a:r>
            <a:r>
              <a:rPr lang="en-US" altLang="ja-JP" dirty="0"/>
              <a:t> :</a:t>
            </a:r>
            <a:r>
              <a:rPr lang="ja-JP" altLang="en-US" dirty="0"/>
              <a:t>キュー（先入れ先出し）を実現するクラス</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524315"/>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v1.pop_back();</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ea typeface="ＭＳ ゴシック" panose="020B0609070205080204" pitchFamily="49" charset="-128"/>
              </a:rPr>
              <a:t>vector&lt;int&gt;::iterator </a:t>
            </a:r>
            <a:r>
              <a:rPr lang="en-US" altLang="ja-JP" dirty="0">
                <a:ea typeface="ＭＳ ゴシック" panose="020B0609070205080204" pitchFamily="49" charset="-128"/>
              </a:rPr>
              <a:t>itrV1 = v1.begin();</a:t>
            </a: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 11);</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+1</a:t>
            </a:r>
            <a:r>
              <a:rPr lang="ja-JP" altLang="en-US" dirty="0">
                <a:solidFill>
                  <a:srgbClr val="00B050"/>
                </a:solidFill>
                <a:ea typeface="ＭＳ ゴシック" panose="020B0609070205080204" pitchFamily="49" charset="-128"/>
              </a:rPr>
              <a:t>番目）へ要素（</a:t>
            </a:r>
            <a:r>
              <a:rPr lang="en-US" altLang="ja-JP" dirty="0">
                <a:solidFill>
                  <a:srgbClr val="00B050"/>
                </a:solidFill>
                <a:ea typeface="ＭＳ ゴシック" panose="020B0609070205080204" pitchFamily="49" charset="-128"/>
              </a:rPr>
              <a:t>11</a:t>
            </a:r>
            <a:r>
              <a:rPr lang="ja-JP" altLang="en-US" dirty="0">
                <a:solidFill>
                  <a:srgbClr val="00B050"/>
                </a:solidFill>
                <a:ea typeface="ＭＳ ゴシック" panose="020B0609070205080204" pitchFamily="49" charset="-128"/>
              </a:rPr>
              <a:t>）を追加</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+2</a:t>
            </a:r>
            <a:r>
              <a:rPr lang="ja-JP" altLang="en-US" dirty="0">
                <a:solidFill>
                  <a:srgbClr val="00B050"/>
                </a:solidFill>
                <a:ea typeface="ＭＳ ゴシック" panose="020B0609070205080204" pitchFamily="49" charset="-128"/>
              </a:rPr>
              <a:t>番目）の要素を削除</a:t>
            </a:r>
            <a:br>
              <a:rPr lang="en-US" altLang="ja-JP" dirty="0">
                <a:solidFill>
                  <a:srgbClr val="00B050"/>
                </a:solidFill>
                <a:ea typeface="ＭＳ ゴシック" panose="020B0609070205080204" pitchFamily="49" charset="-128"/>
              </a:rPr>
            </a:br>
            <a:endParaRPr lang="en-US" altLang="ja-JP" sz="1800" dirty="0">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38666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86B9B186-1BB5-F16E-3670-8A2086A70C18}"/>
              </a:ext>
            </a:extLst>
          </p:cNvPr>
          <p:cNvSpPr/>
          <p:nvPr/>
        </p:nvSpPr>
        <p:spPr>
          <a:xfrm>
            <a:off x="751890" y="367065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949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6" name="矢印: 右 5">
            <a:extLst>
              <a:ext uri="{FF2B5EF4-FFF2-40B4-BE49-F238E27FC236}">
                <a16:creationId xmlns:a16="http://schemas.microsoft.com/office/drawing/2014/main" id="{03D5EDFA-B62E-1A7D-6F0F-3459E14ADF01}"/>
              </a:ext>
            </a:extLst>
          </p:cNvPr>
          <p:cNvSpPr/>
          <p:nvPr/>
        </p:nvSpPr>
        <p:spPr>
          <a:xfrm>
            <a:off x="751890" y="309774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36720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矢印: 右 3">
            <a:extLst>
              <a:ext uri="{FF2B5EF4-FFF2-40B4-BE49-F238E27FC236}">
                <a16:creationId xmlns:a16="http://schemas.microsoft.com/office/drawing/2014/main" id="{86B9B186-1BB5-F16E-3670-8A2086A70C18}"/>
              </a:ext>
            </a:extLst>
          </p:cNvPr>
          <p:cNvSpPr/>
          <p:nvPr/>
        </p:nvSpPr>
        <p:spPr>
          <a:xfrm>
            <a:off x="751890" y="3651202"/>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93015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0CAB547E-819E-B80D-2FF5-C768B59DD596}"/>
              </a:ext>
            </a:extLst>
          </p:cNvPr>
          <p:cNvSpPr txBox="1"/>
          <p:nvPr/>
        </p:nvSpPr>
        <p:spPr>
          <a:xfrm>
            <a:off x="751890" y="1120695"/>
            <a:ext cx="10688220" cy="4524315"/>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v1.push_back(3);</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"ABC"</a:t>
            </a:r>
            <a:r>
              <a:rPr lang="en-US" altLang="ja-JP" sz="1800" dirty="0">
                <a:solidFill>
                  <a:srgbClr val="00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v1.pop_back();</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a:t>
            </a:r>
            <a:r>
              <a:rPr lang="en-US" altLang="ja-JP" sz="1800" dirty="0">
                <a:ea typeface="ＭＳ ゴシック" panose="020B0609070205080204" pitchFamily="49" charset="-128"/>
              </a:rPr>
              <a:t> </a:t>
            </a:r>
            <a:r>
              <a:rPr lang="en-US" altLang="ja-JP" dirty="0">
                <a:ea typeface="ＭＳ ゴシック" panose="020B0609070205080204" pitchFamily="49" charset="-128"/>
              </a:rPr>
              <a:t>itrV1 = v1.begin();</a:t>
            </a:r>
            <a:r>
              <a:rPr lang="ja-JP" altLang="en-US" dirty="0">
                <a:ea typeface="ＭＳ ゴシック" panose="020B0609070205080204" pitchFamily="49" charset="-128"/>
              </a:rPr>
              <a:t>  </a:t>
            </a:r>
            <a:r>
              <a:rPr lang="en-US" altLang="ja-JP" dirty="0">
                <a:solidFill>
                  <a:srgbClr val="00B050"/>
                </a:solidFill>
                <a:ea typeface="ＭＳ ゴシック" panose="020B0609070205080204" pitchFamily="49" charset="-128"/>
              </a:rPr>
              <a:t>//auto</a:t>
            </a:r>
            <a:r>
              <a:rPr lang="ja-JP" altLang="en-US" dirty="0">
                <a:solidFill>
                  <a:srgbClr val="00B050"/>
                </a:solidFill>
                <a:ea typeface="ＭＳ ゴシック" panose="020B0609070205080204" pitchFamily="49" charset="-128"/>
              </a:rPr>
              <a:t>による型推論で宣言を省略</a:t>
            </a:r>
            <a:endParaRPr lang="en-US" altLang="ja-JP" dirty="0">
              <a:ea typeface="ＭＳ ゴシック" panose="020B0609070205080204" pitchFamily="49" charset="-128"/>
            </a:endParaRP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 11);</a:t>
            </a:r>
            <a:r>
              <a:rPr lang="en-US" altLang="ja-JP" dirty="0">
                <a:solidFill>
                  <a:srgbClr val="00B050"/>
                </a:solidFill>
                <a:ea typeface="ＭＳ ゴシック" panose="020B0609070205080204" pitchFamily="49" charset="-128"/>
              </a:rPr>
              <a:t> //</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+1</a:t>
            </a:r>
            <a:r>
              <a:rPr lang="ja-JP" altLang="en-US" dirty="0">
                <a:solidFill>
                  <a:srgbClr val="00B050"/>
                </a:solidFill>
                <a:ea typeface="ＭＳ ゴシック" panose="020B0609070205080204" pitchFamily="49" charset="-128"/>
              </a:rPr>
              <a:t>番目）へ要素（</a:t>
            </a:r>
            <a:r>
              <a:rPr lang="en-US" altLang="ja-JP" dirty="0">
                <a:solidFill>
                  <a:srgbClr val="00B050"/>
                </a:solidFill>
                <a:ea typeface="ＭＳ ゴシック" panose="020B0609070205080204" pitchFamily="49" charset="-128"/>
              </a:rPr>
              <a:t>11</a:t>
            </a:r>
            <a:r>
              <a:rPr lang="ja-JP" altLang="en-US" dirty="0">
                <a:solidFill>
                  <a:srgbClr val="00B050"/>
                </a:solidFill>
                <a:ea typeface="ＭＳ ゴシック" panose="020B0609070205080204" pitchFamily="49" charset="-128"/>
              </a:rPr>
              <a:t>）を追加</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r>
              <a:rPr lang="en-US" altLang="ja-JP" dirty="0">
                <a:solidFill>
                  <a:srgbClr val="00B050"/>
                </a:solidFill>
                <a:ea typeface="ＭＳ ゴシック" panose="020B0609070205080204" pitchFamily="49" charset="-128"/>
              </a:rPr>
              <a:t>//</a:t>
            </a:r>
            <a:r>
              <a:rPr lang="ja-JP" altLang="en-US" dirty="0">
                <a:solidFill>
                  <a:srgbClr val="00B050"/>
                </a:solidFill>
                <a:ea typeface="ＭＳ ゴシック" panose="020B0609070205080204" pitchFamily="49" charset="-128"/>
              </a:rPr>
              <a:t>指定した場所（先頭から</a:t>
            </a:r>
            <a:r>
              <a:rPr lang="en-US" altLang="ja-JP" dirty="0">
                <a:solidFill>
                  <a:srgbClr val="00B050"/>
                </a:solidFill>
                <a:ea typeface="ＭＳ ゴシック" panose="020B0609070205080204" pitchFamily="49" charset="-128"/>
              </a:rPr>
              <a:t>+2</a:t>
            </a:r>
            <a:r>
              <a:rPr lang="ja-JP" altLang="en-US" dirty="0">
                <a:solidFill>
                  <a:srgbClr val="00B050"/>
                </a:solidFill>
                <a:ea typeface="ＭＳ ゴシック" panose="020B0609070205080204" pitchFamily="49" charset="-128"/>
              </a:rPr>
              <a:t>番目）の要素を削除</a:t>
            </a:r>
            <a:br>
              <a:rPr lang="en-US" altLang="ja-JP" dirty="0">
                <a:solidFill>
                  <a:srgbClr val="00B050"/>
                </a:solidFill>
                <a:ea typeface="ＭＳ ゴシック" panose="020B0609070205080204" pitchFamily="49" charset="-128"/>
              </a:rPr>
            </a:br>
            <a:endParaRPr lang="en-US" altLang="ja-JP" sz="1800" dirty="0">
              <a:ea typeface="ＭＳ ゴシック" panose="020B0609070205080204" pitchFamily="49" charset="-128"/>
            </a:endParaRP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0000FF"/>
                </a:solidFill>
                <a:ea typeface="ＭＳ ゴシック" panose="020B0609070205080204" pitchFamily="49" charset="-128"/>
              </a:rPr>
              <a:t>int</a:t>
            </a:r>
            <a:r>
              <a:rPr lang="nn-NO" altLang="ja-JP" sz="1800" dirty="0">
                <a:solidFill>
                  <a:srgbClr val="000000"/>
                </a:solidFill>
                <a:ea typeface="ＭＳ ゴシック" panose="020B0609070205080204" pitchFamily="49" charset="-128"/>
              </a:rPr>
              <a:t> i = 0; i &lt; v1.size(); i++)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i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1800" dirty="0">
                <a:solidFill>
                  <a:srgbClr val="A31515"/>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v1</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i</a:t>
            </a:r>
            <a:r>
              <a:rPr lang="sv-SE" altLang="ja-JP" sz="1800" dirty="0">
                <a:solidFill>
                  <a:srgbClr val="008080"/>
                </a:solidFill>
                <a:ea typeface="ＭＳ ゴシック" panose="020B0609070205080204" pitchFamily="49" charset="-128"/>
              </a:rPr>
              <a:t>]</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p>
          <a:p>
            <a:r>
              <a:rPr lang="en-US" altLang="ja-JP" sz="1800" dirty="0">
                <a:solidFill>
                  <a:srgbClr val="000000"/>
                </a:solidFill>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751890" y="2099094"/>
            <a:ext cx="4473484" cy="447473"/>
          </a:xfrm>
          <a:prstGeom prst="wedgeRectCallout">
            <a:avLst>
              <a:gd name="adj1" fmla="val -28340"/>
              <a:gd name="adj2" fmla="val 166847"/>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dirty="0">
                <a:solidFill>
                  <a:schemeClr val="bg1"/>
                </a:solidFill>
                <a:ea typeface="ＭＳ ゴシック" panose="020B0609070205080204" pitchFamily="49" charset="-128"/>
              </a:rPr>
              <a:t>std::vector&lt;int&gt;::iterator</a:t>
            </a:r>
            <a:endParaRPr kumimoji="1" lang="ja-JP" altLang="en-US" sz="2000" dirty="0">
              <a:solidFill>
                <a:schemeClr val="bg1"/>
              </a:solidFill>
            </a:endParaRPr>
          </a:p>
        </p:txBody>
      </p:sp>
    </p:spTree>
    <p:extLst>
      <p:ext uri="{BB962C8B-B14F-4D97-AF65-F5344CB8AC3E}">
        <p14:creationId xmlns:p14="http://schemas.microsoft.com/office/powerpoint/2010/main" val="9098293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00427" cy="954107"/>
          </a:xfrm>
          <a:prstGeom prst="rect">
            <a:avLst/>
          </a:prstGeom>
          <a:noFill/>
        </p:spPr>
        <p:txBody>
          <a:bodyPr wrap="none" rtlCol="0">
            <a:spAutoFit/>
          </a:bodyPr>
          <a:lstStyle/>
          <a:p>
            <a:r>
              <a:rPr kumimoji="1" lang="ja-JP" altLang="en-US" sz="2800" dirty="0">
                <a:solidFill>
                  <a:srgbClr val="FF0000"/>
                </a:solidFill>
              </a:rPr>
              <a:t>追加・削除ができるため</a:t>
            </a:r>
            <a:br>
              <a:rPr kumimoji="1" lang="en-US" altLang="ja-JP" sz="2800" dirty="0">
                <a:solidFill>
                  <a:srgbClr val="FF0000"/>
                </a:solidFill>
              </a:rPr>
            </a:br>
            <a:r>
              <a:rPr kumimoji="1" lang="ja-JP" altLang="en-US" sz="2800" dirty="0">
                <a:solidFill>
                  <a:srgbClr val="FF0000"/>
                </a:solidFill>
              </a:rPr>
              <a:t>アドレスが不連続</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861541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21266" cy="954107"/>
          </a:xfrm>
          <a:prstGeom prst="rect">
            <a:avLst/>
          </a:prstGeom>
          <a:noFill/>
        </p:spPr>
        <p:txBody>
          <a:bodyPr wrap="none" rtlCol="0">
            <a:spAutoFit/>
          </a:bodyPr>
          <a:lstStyle/>
          <a:p>
            <a:r>
              <a:rPr kumimoji="1" lang="ja-JP" altLang="en-US" sz="2800" dirty="0">
                <a:solidFill>
                  <a:srgbClr val="FF0000"/>
                </a:solidFill>
              </a:rPr>
              <a:t>追加・削除ができるので</a:t>
            </a:r>
            <a:br>
              <a:rPr kumimoji="1" lang="en-US" altLang="ja-JP" sz="2800" dirty="0">
                <a:solidFill>
                  <a:srgbClr val="FF0000"/>
                </a:solidFill>
              </a:rPr>
            </a:br>
            <a:r>
              <a:rPr kumimoji="1" lang="ja-JP" altLang="en-US" sz="2800" dirty="0">
                <a:solidFill>
                  <a:srgbClr val="FF0000"/>
                </a:solidFill>
              </a:rPr>
              <a:t>アドレスがバラバラ</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5834CF0-42EE-13AD-1F71-FEE99A2FB991}"/>
              </a:ext>
            </a:extLst>
          </p:cNvPr>
          <p:cNvSpPr/>
          <p:nvPr/>
        </p:nvSpPr>
        <p:spPr>
          <a:xfrm>
            <a:off x="2879388" y="3288196"/>
            <a:ext cx="7432047" cy="2265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配列要素の追加や削除をしても、</a:t>
            </a:r>
            <a:br>
              <a:rPr kumimoji="1" lang="en-US" altLang="ja-JP" sz="2800" dirty="0"/>
            </a:br>
            <a:r>
              <a:rPr kumimoji="1" lang="ja-JP" altLang="en-US" sz="2800" dirty="0"/>
              <a:t>配置されたアドレスの情報を管理して</a:t>
            </a:r>
            <a:endParaRPr kumimoji="1" lang="en-US" altLang="ja-JP" sz="2800" dirty="0"/>
          </a:p>
          <a:p>
            <a:pPr algn="ctr"/>
            <a:r>
              <a:rPr kumimoji="1" lang="ja-JP" altLang="en-US" sz="2800" dirty="0"/>
              <a:t>各要素の順番をきちんと把握できるものが</a:t>
            </a:r>
            <a:endParaRPr kumimoji="1" lang="en-US" altLang="ja-JP" sz="2800" dirty="0"/>
          </a:p>
          <a:p>
            <a:pPr algn="ctr"/>
            <a:r>
              <a:rPr kumimoji="1" lang="ja-JP" altLang="en-US" sz="3600" b="1" dirty="0">
                <a:solidFill>
                  <a:srgbClr val="FFFF00"/>
                </a:solidFill>
              </a:rPr>
              <a:t>イテレータ</a:t>
            </a:r>
            <a:endParaRPr kumimoji="1" lang="ja-JP" altLang="en-US" sz="3600" b="1" dirty="0"/>
          </a:p>
        </p:txBody>
      </p:sp>
    </p:spTree>
    <p:extLst>
      <p:ext uri="{BB962C8B-B14F-4D97-AF65-F5344CB8AC3E}">
        <p14:creationId xmlns:p14="http://schemas.microsoft.com/office/powerpoint/2010/main" val="2110182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555093"/>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en-US" altLang="ja-JP" sz="1800" dirty="0">
                <a:solidFill>
                  <a:srgbClr val="000000"/>
                </a:solidFill>
                <a:ea typeface="ＭＳ ゴシック" panose="020B0609070205080204" pitchFamily="49" charset="-128"/>
              </a:rPr>
              <a:t>v1.pop_back();</a:t>
            </a:r>
            <a:r>
              <a:rPr lang="ja-JP" altLang="en-US"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a:t>
            </a:r>
            <a:r>
              <a:rPr lang="en-US" altLang="ja-JP" sz="1800" dirty="0">
                <a:ea typeface="ＭＳ ゴシック" panose="020B0609070205080204" pitchFamily="49" charset="-128"/>
              </a:rPr>
              <a:t> </a:t>
            </a:r>
            <a:r>
              <a:rPr lang="en-US" altLang="ja-JP" dirty="0">
                <a:ea typeface="ＭＳ ゴシック" panose="020B0609070205080204" pitchFamily="49" charset="-128"/>
              </a:rPr>
              <a:t>itrV1 = itrV1.begin();  </a:t>
            </a:r>
            <a:endParaRPr lang="en-US" altLang="ja-JP" dirty="0">
              <a:solidFill>
                <a:srgbClr val="00B050"/>
              </a:solidFill>
              <a:ea typeface="ＭＳ ゴシック" panose="020B0609070205080204" pitchFamily="49" charset="-128"/>
            </a:endParaRP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a:t>
            </a:r>
            <a:r>
              <a:rPr lang="en-US" altLang="ja-JP" dirty="0">
                <a:solidFill>
                  <a:srgbClr val="00B050"/>
                </a:solidFill>
                <a:ea typeface="ＭＳ ゴシック" panose="020B0609070205080204" pitchFamily="49" charset="-128"/>
              </a:rPr>
              <a:t> </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auto</a:t>
            </a:r>
            <a:r>
              <a:rPr lang="nn-NO" altLang="ja-JP" sz="1800" dirty="0">
                <a:solidFill>
                  <a:srgbClr val="000000"/>
                </a:solidFill>
                <a:ea typeface="ＭＳ ゴシック" panose="020B0609070205080204" pitchFamily="49" charset="-128"/>
              </a:rPr>
              <a:t> </a:t>
            </a:r>
            <a:r>
              <a:rPr lang="en-US" altLang="ja-JP" dirty="0">
                <a:ea typeface="ＭＳ ゴシック" panose="020B0609070205080204" pitchFamily="49" charset="-128"/>
              </a:rPr>
              <a:t>itrV1 = v1.begin()</a:t>
            </a:r>
            <a:r>
              <a:rPr lang="nn-NO" altLang="ja-JP" sz="1800" dirty="0">
                <a:solidFill>
                  <a:srgbClr val="000000"/>
                </a:solidFill>
                <a:ea typeface="ＭＳ ゴシック" panose="020B0609070205080204" pitchFamily="49" charset="-128"/>
              </a:rPr>
              <a:t>; itrV1 != </a:t>
            </a:r>
            <a:r>
              <a:rPr lang="en-US" altLang="ja-JP" dirty="0">
                <a:ea typeface="ＭＳ ゴシック" panose="020B0609070205080204" pitchFamily="49" charset="-128"/>
              </a:rPr>
              <a:t>v1.end()</a:t>
            </a:r>
            <a:r>
              <a:rPr lang="nn-NO" altLang="ja-JP" sz="1800" dirty="0">
                <a:solidFill>
                  <a:srgbClr val="000000"/>
                </a:solidFill>
                <a:ea typeface="ＭＳ ゴシック" panose="020B0609070205080204" pitchFamily="49" charset="-128"/>
              </a:rPr>
              <a:t>; ++itrV1) {</a:t>
            </a: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2000" b="1" dirty="0">
                <a:solidFill>
                  <a:srgbClr val="FF0000"/>
                </a:solidFill>
                <a:ea typeface="ＭＳ ゴシック" panose="020B0609070205080204" pitchFamily="49" charset="-128"/>
              </a:rPr>
              <a:t>*itrV1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 </a:t>
            </a:r>
            <a:r>
              <a:rPr lang="sv-SE" altLang="ja-JP" sz="1800" dirty="0">
                <a:solidFill>
                  <a:srgbClr val="00B050"/>
                </a:solidFill>
                <a:ea typeface="ＭＳ ゴシック" panose="020B0609070205080204" pitchFamily="49" charset="-128"/>
              </a:rPr>
              <a:t>//itrV1.end()</a:t>
            </a:r>
            <a:r>
              <a:rPr lang="ja-JP" altLang="en-US" sz="1800" dirty="0">
                <a:solidFill>
                  <a:srgbClr val="00B050"/>
                </a:solidFill>
                <a:ea typeface="ＭＳ ゴシック" panose="020B0609070205080204" pitchFamily="49" charset="-128"/>
              </a:rPr>
              <a:t>は最終要素のひとつ後</a:t>
            </a:r>
            <a:endParaRPr lang="sv-SE" altLang="ja-JP" sz="1800" dirty="0">
              <a:solidFill>
                <a:srgbClr val="00B05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4009034" y="5513568"/>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76779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05179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の先頭要素から</a:t>
            </a:r>
            <a:r>
              <a:rPr lang="en-US" altLang="ja-JP" dirty="0"/>
              <a:t>v1</a:t>
            </a:r>
            <a:r>
              <a:rPr lang="ja-JP" altLang="en-US" dirty="0"/>
              <a:t>の最終要素まで</a:t>
            </a:r>
            <a:br>
              <a:rPr lang="en-US" altLang="ja-JP" dirty="0"/>
            </a:br>
            <a:r>
              <a:rPr lang="ja-JP" altLang="en-US" dirty="0">
                <a:solidFill>
                  <a:srgbClr val="FF0000"/>
                </a:solidFill>
              </a:rPr>
              <a:t>イテレータ</a:t>
            </a:r>
            <a:r>
              <a:rPr lang="en-US" altLang="ja-JP" dirty="0"/>
              <a:t>itrV1</a:t>
            </a:r>
            <a:r>
              <a:rPr lang="ja-JP" altLang="en-US" dirty="0"/>
              <a:t>をひとつずつ進めながら、</a:t>
            </a:r>
            <a:br>
              <a:rPr lang="en-US" altLang="ja-JP" dirty="0"/>
            </a:br>
            <a:r>
              <a:rPr lang="ja-JP" altLang="en-US" dirty="0"/>
              <a:t>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itrV1 = v1.</a:t>
            </a:r>
            <a:r>
              <a:rPr lang="en-US" altLang="ja-JP" sz="3200" dirty="0">
                <a:solidFill>
                  <a:srgbClr val="00B050"/>
                </a:solidFill>
                <a:ea typeface="ＭＳ ゴシック" panose="020B0609070205080204" pitchFamily="49" charset="-128"/>
              </a:rPr>
              <a:t>begin()</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itrV1 </a:t>
            </a:r>
            <a:r>
              <a:rPr lang="nn-NO" altLang="ja-JP" sz="3200" dirty="0">
                <a:ea typeface="ＭＳ ゴシック" panose="020B0609070205080204" pitchFamily="49" charset="-128"/>
              </a:rPr>
              <a:t>!=</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v1.</a:t>
            </a:r>
            <a:r>
              <a:rPr lang="en-US" altLang="ja-JP" sz="3200" dirty="0">
                <a:solidFill>
                  <a:srgbClr val="00B050"/>
                </a:solidFill>
                <a:ea typeface="ＭＳ ゴシック" panose="020B0609070205080204" pitchFamily="49" charset="-128"/>
              </a:rPr>
              <a:t>end()</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++itrV1)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範囲</a:t>
            </a:r>
            <a:r>
              <a:rPr lang="en-US" altLang="ja-JP" b="1" dirty="0"/>
              <a:t>for</a:t>
            </a:r>
            <a:r>
              <a:rPr lang="ja-JP" altLang="en-US" b="1" dirty="0"/>
              <a:t>文</a:t>
            </a:r>
            <a:br>
              <a:rPr lang="en-US" altLang="ja-JP" b="1" dirty="0"/>
            </a:br>
            <a:r>
              <a:rPr lang="ja-JP" altLang="en-US" dirty="0"/>
              <a:t>イテレータを用いた</a:t>
            </a:r>
            <a:r>
              <a:rPr lang="en-US" altLang="ja-JP" dirty="0"/>
              <a:t>for</a:t>
            </a:r>
            <a:r>
              <a:rPr lang="ja-JP" altLang="en-US" dirty="0"/>
              <a:t>文を、より簡略化したもの</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a:t>
            </a:r>
            <a:r>
              <a:rPr lang="ja-JP" altLang="en-US" dirty="0">
                <a:solidFill>
                  <a:srgbClr val="FF0000"/>
                </a:solidFill>
              </a:rPr>
              <a:t>先頭</a:t>
            </a:r>
            <a:r>
              <a:rPr lang="ja-JP" altLang="en-US" dirty="0"/>
              <a:t>要素から</a:t>
            </a:r>
            <a:r>
              <a:rPr lang="ja-JP" altLang="en-US" dirty="0">
                <a:solidFill>
                  <a:srgbClr val="FF0000"/>
                </a:solidFill>
              </a:rPr>
              <a:t>最終</a:t>
            </a:r>
            <a:r>
              <a:rPr lang="ja-JP" altLang="en-US" dirty="0"/>
              <a:t>要素まで、</a:t>
            </a:r>
            <a:r>
              <a:rPr lang="ja-JP" altLang="en-US" dirty="0">
                <a:solidFill>
                  <a:srgbClr val="00B0F0"/>
                </a:solidFill>
              </a:rPr>
              <a:t>すべての</a:t>
            </a:r>
            <a:r>
              <a:rPr lang="ja-JP" altLang="en-US" dirty="0"/>
              <a:t>要素</a:t>
            </a:r>
            <a:br>
              <a:rPr lang="en-US" altLang="ja-JP" dirty="0"/>
            </a:br>
            <a:r>
              <a:rPr lang="ja-JP" altLang="en-US" dirty="0"/>
              <a:t>ぶんループ</a:t>
            </a:r>
            <a:br>
              <a:rPr lang="en-US" altLang="ja-JP" dirty="0"/>
            </a:br>
            <a:r>
              <a:rPr lang="ja-JP" altLang="en-US" dirty="0">
                <a:solidFill>
                  <a:srgbClr val="00B050"/>
                </a:solidFill>
              </a:rPr>
              <a:t>（</a:t>
            </a:r>
            <a:r>
              <a:rPr lang="en-US" altLang="ja-JP" dirty="0">
                <a:solidFill>
                  <a:srgbClr val="00B050"/>
                </a:solidFill>
              </a:rPr>
              <a:t>※</a:t>
            </a:r>
            <a:r>
              <a:rPr lang="ja-JP" altLang="en-US" b="1" dirty="0">
                <a:solidFill>
                  <a:srgbClr val="00B050"/>
                </a:solidFill>
              </a:rPr>
              <a:t> </a:t>
            </a:r>
            <a:r>
              <a:rPr lang="ja-JP" altLang="en-US" dirty="0">
                <a:solidFill>
                  <a:srgbClr val="00B050"/>
                </a:solidFill>
              </a:rPr>
              <a:t>ただし指定場所からの開始・終了は</a:t>
            </a:r>
            <a:r>
              <a:rPr lang="ja-JP" altLang="en-US" b="1" dirty="0">
                <a:solidFill>
                  <a:srgbClr val="00B050"/>
                </a:solidFill>
              </a:rPr>
              <a:t>不可</a:t>
            </a:r>
            <a:r>
              <a:rPr lang="ja-JP" altLang="en-US" dirty="0">
                <a:solidFill>
                  <a:srgbClr val="00B050"/>
                </a:solidFill>
              </a:rPr>
              <a:t>）</a:t>
            </a:r>
            <a:endParaRPr lang="en-US" altLang="ja-JP" dirty="0">
              <a:solidFill>
                <a:srgbClr val="00B050"/>
              </a:solidFill>
            </a:endParaRPr>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476576" y="2644170"/>
            <a:ext cx="10276153" cy="1569660"/>
          </a:xfrm>
          <a:prstGeom prst="rect">
            <a:avLst/>
          </a:prstGeom>
          <a:noFill/>
          <a:ln>
            <a:solidFill>
              <a:schemeClr val="tx1"/>
            </a:solidFill>
          </a:ln>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solidFill>
                  <a:srgbClr val="00B050"/>
                </a:solidFill>
                <a:ea typeface="ＭＳ ゴシック" panose="020B0609070205080204" pitchFamily="49" charset="-128"/>
              </a:rPr>
              <a:t>itr</a:t>
            </a:r>
            <a:r>
              <a:rPr lang="en-US" altLang="ja-JP" sz="3200" dirty="0">
                <a:ea typeface="ＭＳ ゴシック" panose="020B0609070205080204" pitchFamily="49" charset="-128"/>
              </a:rPr>
              <a:t> : v1</a:t>
            </a:r>
            <a:r>
              <a:rPr lang="nn-NO" altLang="ja-JP" sz="3200" dirty="0">
                <a:solidFill>
                  <a:srgbClr val="000000"/>
                </a:solidFill>
                <a:ea typeface="ＭＳ ゴシック" panose="020B0609070205080204" pitchFamily="49" charset="-128"/>
              </a:rPr>
              <a:t>){   </a:t>
            </a:r>
            <a:r>
              <a:rPr lang="nn-NO"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範囲</a:t>
            </a:r>
            <a:r>
              <a:rPr lang="en-US" altLang="ja-JP" sz="3200" dirty="0">
                <a:solidFill>
                  <a:srgbClr val="00B050"/>
                </a:solidFill>
                <a:ea typeface="ＭＳ ゴシック" panose="020B0609070205080204" pitchFamily="49" charset="-128"/>
              </a:rPr>
              <a:t>for</a:t>
            </a:r>
            <a:r>
              <a:rPr lang="ja-JP" altLang="en-US" sz="3200" dirty="0">
                <a:solidFill>
                  <a:srgbClr val="00B050"/>
                </a:solidFill>
                <a:ea typeface="ＭＳ ゴシック" panose="020B0609070205080204" pitchFamily="49" charset="-128"/>
              </a:rPr>
              <a:t>の場合</a:t>
            </a:r>
            <a:endParaRPr lang="nn-NO" altLang="ja-JP" sz="3200" dirty="0">
              <a:solidFill>
                <a:srgbClr val="00B050"/>
              </a:solidFill>
              <a:ea typeface="ＭＳ ゴシック" panose="020B0609070205080204" pitchFamily="49" charset="-128"/>
            </a:endParaRPr>
          </a:p>
          <a:p>
            <a:r>
              <a:rPr lang="nn-NO" altLang="ja-JP" sz="3200" dirty="0">
                <a:solidFill>
                  <a:srgbClr val="000000"/>
                </a:solidFill>
                <a:ea typeface="ＭＳ ゴシック" panose="020B0609070205080204" pitchFamily="49" charset="-128"/>
              </a:rPr>
              <a:t>  cout &lt;&lt; </a:t>
            </a:r>
            <a:r>
              <a:rPr lang="nn-NO" altLang="ja-JP" sz="3200" dirty="0">
                <a:solidFill>
                  <a:srgbClr val="00B050"/>
                </a:solidFill>
                <a:ea typeface="ＭＳ ゴシック" panose="020B0609070205080204" pitchFamily="49" charset="-128"/>
              </a:rPr>
              <a:t>itr</a:t>
            </a:r>
            <a:r>
              <a:rPr lang="nn-NO" altLang="ja-JP" sz="3200" dirty="0">
                <a:solidFill>
                  <a:srgbClr val="000000"/>
                </a:solidFill>
                <a:ea typeface="ＭＳ ゴシック" panose="020B0609070205080204" pitchFamily="49" charset="-128"/>
              </a:rPr>
              <a:t> &lt;&lt; endl;</a:t>
            </a:r>
            <a:r>
              <a:rPr lang="ja-JP" altLang="en-US" sz="3200" dirty="0">
                <a:solidFill>
                  <a:srgbClr val="000000"/>
                </a:solidFill>
                <a:ea typeface="ＭＳ ゴシック" panose="020B0609070205080204" pitchFamily="49" charset="-128"/>
              </a:rPr>
              <a:t> </a:t>
            </a:r>
            <a:r>
              <a:rPr lang="en-US" altLang="ja-JP" sz="3200" dirty="0">
                <a:solidFill>
                  <a:srgbClr val="00B050"/>
                </a:solidFill>
                <a:ea typeface="ＭＳ ゴシック" panose="020B0609070205080204" pitchFamily="49" charset="-128"/>
              </a:rPr>
              <a:t>//</a:t>
            </a:r>
            <a:r>
              <a:rPr lang="en-US" altLang="ja-JP" sz="3200" dirty="0" err="1">
                <a:solidFill>
                  <a:srgbClr val="00B050"/>
                </a:solidFill>
                <a:ea typeface="ＭＳ ゴシック" panose="020B0609070205080204" pitchFamily="49" charset="-128"/>
              </a:rPr>
              <a:t>itr</a:t>
            </a:r>
            <a:r>
              <a:rPr lang="ja-JP" altLang="en-US" sz="3200" dirty="0">
                <a:solidFill>
                  <a:srgbClr val="00B050"/>
                </a:solidFill>
                <a:ea typeface="ＭＳ ゴシック" panose="020B0609070205080204" pitchFamily="49" charset="-128"/>
              </a:rPr>
              <a:t>に</a:t>
            </a:r>
            <a:r>
              <a:rPr lang="en-US"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は不要</a:t>
            </a:r>
            <a:r>
              <a:rPr lang="nn-NO" altLang="ja-JP" sz="3200" dirty="0">
                <a:solidFill>
                  <a:srgbClr val="00B050"/>
                </a:solidFill>
                <a:ea typeface="ＭＳ ゴシック" panose="020B0609070205080204" pitchFamily="49" charset="-128"/>
              </a:rPr>
              <a:t> </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416868"/>
          </a:xfrm>
          <a:prstGeom prst="rect">
            <a:avLst/>
          </a:prstGeom>
          <a:noFill/>
          <a:ln>
            <a:solidFill>
              <a:schemeClr val="tx1"/>
            </a:solidFill>
          </a:ln>
        </p:spPr>
        <p:txBody>
          <a:bodyPr wrap="square" rtlCol="0">
            <a:spAutoFit/>
          </a:bodyPr>
          <a:lstStyle/>
          <a:p>
            <a:r>
              <a:rPr lang="en-US" altLang="ja-JP" sz="1800" dirty="0">
                <a:solidFill>
                  <a:srgbClr val="000000"/>
                </a:solidFill>
                <a:ea typeface="ＭＳ ゴシック" panose="020B0609070205080204" pitchFamily="49" charset="-128"/>
              </a:rPr>
              <a:t>	v2.push_back(</a:t>
            </a:r>
            <a:r>
              <a:rPr lang="en-US" altLang="ja-JP" sz="1800" dirty="0">
                <a:solidFill>
                  <a:srgbClr val="A31515"/>
                </a:solidFill>
                <a:ea typeface="ＭＳ ゴシック" panose="020B0609070205080204" pitchFamily="49" charset="-128"/>
              </a:rPr>
              <a:t>“DEF”</a:t>
            </a:r>
            <a:r>
              <a:rPr lang="en-US" altLang="ja-JP" sz="1800" dirty="0">
                <a:solidFill>
                  <a:srgbClr val="000000"/>
                </a:solidFill>
                <a:ea typeface="ＭＳ ゴシック" panose="020B0609070205080204" pitchFamily="49" charset="-128"/>
              </a:rPr>
              <a:t>);</a:t>
            </a:r>
            <a:br>
              <a:rPr lang="en-US" altLang="ja-JP" sz="1800" dirty="0">
                <a:solidFill>
                  <a:srgbClr val="000000"/>
                </a:solidFill>
                <a:ea typeface="ＭＳ ゴシック" panose="020B0609070205080204" pitchFamily="49" charset="-128"/>
              </a:rPr>
            </a:br>
            <a:r>
              <a:rPr lang="en-US" altLang="ja-JP" dirty="0">
                <a:solidFill>
                  <a:srgbClr val="000000"/>
                </a:solidFill>
                <a:ea typeface="ＭＳ ゴシック" panose="020B0609070205080204" pitchFamily="49" charset="-128"/>
              </a:rPr>
              <a:t>	</a:t>
            </a:r>
            <a:r>
              <a:rPr lang="en-US" altLang="ja-JP" sz="1800" dirty="0">
                <a:solidFill>
                  <a:srgbClr val="000000"/>
                </a:solidFill>
                <a:ea typeface="ＭＳ ゴシック" panose="020B0609070205080204" pitchFamily="49" charset="-128"/>
              </a:rPr>
              <a:t>v1.pop_back();</a:t>
            </a:r>
            <a:r>
              <a:rPr lang="ja-JP" altLang="en-US" sz="1800" dirty="0">
                <a:solidFill>
                  <a:srgbClr val="000000"/>
                </a:solidFill>
                <a:ea typeface="ＭＳ ゴシック" panose="020B0609070205080204" pitchFamily="49" charset="-128"/>
              </a:rPr>
              <a:t>  </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”v1</a:t>
            </a:r>
            <a:r>
              <a:rPr lang="ja-JP" altLang="en-US" sz="1800" dirty="0">
                <a:solidFill>
                  <a:srgbClr val="C00000"/>
                </a:solidFill>
                <a:ea typeface="ＭＳ ゴシック" panose="020B0609070205080204" pitchFamily="49" charset="-128"/>
              </a:rPr>
              <a:t>の要素数</a:t>
            </a:r>
            <a:r>
              <a:rPr lang="en-US" altLang="ja-JP" sz="1800" dirty="0">
                <a:solidFill>
                  <a:srgbClr val="C00000"/>
                </a:solidFill>
                <a:ea typeface="ＭＳ ゴシック" panose="020B0609070205080204" pitchFamily="49" charset="-128"/>
              </a:rPr>
              <a:t>:” </a:t>
            </a:r>
            <a:r>
              <a:rPr lang="en-US" altLang="ja-JP" sz="1800" dirty="0">
                <a:solidFill>
                  <a:srgbClr val="008080"/>
                </a:solidFill>
                <a:ea typeface="ＭＳ ゴシック" panose="020B0609070205080204" pitchFamily="49" charset="-128"/>
              </a:rPr>
              <a:t>&lt;&lt; </a:t>
            </a:r>
            <a:r>
              <a:rPr lang="nn-NO" altLang="ja-JP" sz="1800" dirty="0">
                <a:solidFill>
                  <a:srgbClr val="000000"/>
                </a:solidFill>
                <a:ea typeface="ＭＳ ゴシック" panose="020B0609070205080204" pitchFamily="49" charset="-128"/>
              </a:rPr>
              <a:t>v1.size()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a:t>
            </a:r>
            <a:endParaRPr lang="en-US" altLang="ja-JP" sz="1800" dirty="0">
              <a:solidFill>
                <a:srgbClr val="000000"/>
              </a:solidFill>
              <a:ea typeface="ＭＳ ゴシック" panose="020B0609070205080204" pitchFamily="49" charset="-128"/>
            </a:endParaRPr>
          </a:p>
          <a:p>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a:t>
            </a:r>
            <a:r>
              <a:rPr lang="en-US" altLang="ja-JP" sz="1800" dirty="0">
                <a:ea typeface="ＭＳ ゴシック" panose="020B0609070205080204" pitchFamily="49" charset="-128"/>
              </a:rPr>
              <a:t> </a:t>
            </a:r>
            <a:r>
              <a:rPr lang="en-US" altLang="ja-JP" dirty="0">
                <a:ea typeface="ＭＳ ゴシック" panose="020B0609070205080204" pitchFamily="49" charset="-128"/>
              </a:rPr>
              <a:t>itrV1 = itrV1.begin();  </a:t>
            </a:r>
            <a:endParaRPr lang="en-US" altLang="ja-JP" dirty="0">
              <a:solidFill>
                <a:srgbClr val="00B050"/>
              </a:solidFill>
              <a:ea typeface="ＭＳ ゴシック" panose="020B0609070205080204" pitchFamily="49" charset="-128"/>
            </a:endParaRPr>
          </a:p>
          <a:p>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 </a:t>
            </a:r>
            <a:r>
              <a:rPr lang="sv-SE" altLang="ja-JP" sz="1800" dirty="0">
                <a:solidFill>
                  <a:srgbClr val="C00000"/>
                </a:solidFill>
                <a:ea typeface="ＭＳ ゴシック" panose="020B0609070205080204" pitchFamily="49" charset="-128"/>
              </a:rPr>
              <a:t>”</a:t>
            </a:r>
            <a:r>
              <a:rPr lang="ja-JP" altLang="en-US" sz="1800" dirty="0">
                <a:solidFill>
                  <a:srgbClr val="C00000"/>
                </a:solidFill>
                <a:ea typeface="ＭＳ ゴシック" panose="020B0609070205080204" pitchFamily="49" charset="-128"/>
              </a:rPr>
              <a:t>イテレータが指す要素の値</a:t>
            </a:r>
            <a:r>
              <a:rPr lang="en-US" altLang="ja-JP" sz="1800" dirty="0">
                <a:solidFill>
                  <a:srgbClr val="C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nn-NO" altLang="ja-JP" dirty="0">
                <a:solidFill>
                  <a:srgbClr val="000000"/>
                </a:solidFill>
                <a:ea typeface="ＭＳ ゴシック" panose="020B0609070205080204" pitchFamily="49" charset="-128"/>
              </a:rPr>
              <a:t>*</a:t>
            </a:r>
            <a:r>
              <a:rPr lang="nn-NO" altLang="ja-JP" sz="1800" dirty="0">
                <a:solidFill>
                  <a:srgbClr val="000000"/>
                </a:solidFill>
                <a:ea typeface="ＭＳ ゴシック" panose="020B0609070205080204" pitchFamily="49" charset="-128"/>
              </a:rPr>
              <a:t>itrV1</a:t>
            </a:r>
            <a:r>
              <a:rPr lang="sv-SE" altLang="ja-JP" sz="1800" dirty="0">
                <a:solidFill>
                  <a:srgbClr val="000000"/>
                </a:solidFill>
                <a:ea typeface="ＭＳ ゴシック" panose="020B0609070205080204" pitchFamily="49" charset="-128"/>
              </a:rPr>
              <a:t> </a:t>
            </a:r>
            <a:r>
              <a:rPr lang="sv-SE" altLang="ja-JP" sz="1800" dirty="0">
                <a:solidFill>
                  <a:srgbClr val="008080"/>
                </a:solidFill>
                <a:ea typeface="ＭＳ ゴシック" panose="020B0609070205080204" pitchFamily="49" charset="-128"/>
              </a:rPr>
              <a:t>&lt;&lt; </a:t>
            </a:r>
            <a:r>
              <a:rPr lang="sv-SE" altLang="ja-JP" sz="1800" dirty="0">
                <a:solidFill>
                  <a:srgbClr val="000000"/>
                </a:solidFill>
                <a:ea typeface="ＭＳ ゴシック" panose="020B0609070205080204" pitchFamily="49" charset="-128"/>
              </a:rPr>
              <a:t>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a:t>
            </a:r>
            <a:r>
              <a:rPr lang="en-US" altLang="ja-JP" dirty="0">
                <a:solidFill>
                  <a:srgbClr val="00B050"/>
                </a:solidFill>
                <a:ea typeface="ＭＳ ゴシック" panose="020B0609070205080204" pitchFamily="49" charset="-128"/>
              </a:rPr>
              <a:t> </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ea typeface="ＭＳ ゴシック" panose="020B0609070205080204" pitchFamily="49" charset="-128"/>
              </a:rPr>
              <a:t>v1.erase(itrV1 + 2);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B050"/>
                </a:solidFill>
                <a:ea typeface="ＭＳ ゴシック" panose="020B0609070205080204" pitchFamily="49" charset="-128"/>
              </a:rPr>
              <a:t>	// for (auto </a:t>
            </a:r>
            <a:r>
              <a:rPr lang="en-US" altLang="ja-JP" dirty="0">
                <a:solidFill>
                  <a:srgbClr val="00B050"/>
                </a:solidFill>
                <a:ea typeface="ＭＳ ゴシック" panose="020B0609070205080204" pitchFamily="49" charset="-128"/>
              </a:rPr>
              <a:t>itrV1 = v1.begin()</a:t>
            </a:r>
            <a:r>
              <a:rPr lang="nn-NO" altLang="ja-JP" sz="1800" dirty="0">
                <a:solidFill>
                  <a:srgbClr val="00B050"/>
                </a:solidFill>
                <a:ea typeface="ＭＳ ゴシック" panose="020B0609070205080204" pitchFamily="49" charset="-128"/>
              </a:rPr>
              <a:t>; itrV1 != </a:t>
            </a:r>
            <a:r>
              <a:rPr lang="en-US" altLang="ja-JP" dirty="0">
                <a:solidFill>
                  <a:srgbClr val="00B050"/>
                </a:solidFill>
                <a:ea typeface="ＭＳ ゴシック" panose="020B0609070205080204" pitchFamily="49" charset="-128"/>
              </a:rPr>
              <a:t>v1.end()</a:t>
            </a:r>
            <a:r>
              <a:rPr lang="nn-NO" altLang="ja-JP" sz="1800" dirty="0">
                <a:solidFill>
                  <a:srgbClr val="00B050"/>
                </a:solidFill>
                <a:ea typeface="ＭＳ ゴシック" panose="020B0609070205080204" pitchFamily="49" charset="-128"/>
              </a:rPr>
              <a:t>; ++itrV1)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a:t>
            </a:r>
            <a:r>
              <a:rPr lang="sv-SE" altLang="ja-JP" sz="2000" b="1" dirty="0">
                <a:solidFill>
                  <a:srgbClr val="00B050"/>
                </a:solidFill>
                <a:ea typeface="ＭＳ ゴシック" panose="020B0609070205080204" pitchFamily="49" charset="-128"/>
              </a:rPr>
              <a:t>*itrV1 </a:t>
            </a:r>
            <a:r>
              <a:rPr lang="sv-SE" altLang="ja-JP" sz="1800" dirty="0">
                <a:solidFill>
                  <a:srgbClr val="00B050"/>
                </a:solidFill>
                <a:ea typeface="ＭＳ ゴシック" panose="020B0609070205080204" pitchFamily="49" charset="-128"/>
              </a:rPr>
              <a:t>&lt;&lt; endl; </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for</a:t>
            </a:r>
            <a:r>
              <a:rPr lang="nn-NO" altLang="ja-JP" sz="1800" dirty="0">
                <a:solidFill>
                  <a:srgbClr val="000000"/>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auto</a:t>
            </a:r>
            <a:r>
              <a:rPr lang="nn-NO" altLang="ja-JP" sz="1800" dirty="0">
                <a:solidFill>
                  <a:srgbClr val="000000"/>
                </a:solidFill>
                <a:ea typeface="ＭＳ ゴシック" panose="020B0609070205080204" pitchFamily="49" charset="-128"/>
              </a:rPr>
              <a:t> </a:t>
            </a:r>
            <a:r>
              <a:rPr lang="en-US" altLang="ja-JP" dirty="0" err="1">
                <a:ea typeface="ＭＳ ゴシック" panose="020B0609070205080204" pitchFamily="49" charset="-128"/>
              </a:rPr>
              <a:t>itr</a:t>
            </a:r>
            <a:r>
              <a:rPr lang="en-US" altLang="ja-JP" dirty="0">
                <a:ea typeface="ＭＳ ゴシック" panose="020B0609070205080204" pitchFamily="49" charset="-128"/>
              </a:rPr>
              <a:t> :v1</a:t>
            </a:r>
            <a:r>
              <a:rPr lang="nn-NO" altLang="ja-JP" sz="1800" dirty="0">
                <a:solidFill>
                  <a:srgbClr val="000000"/>
                </a:solidFill>
                <a:ea typeface="ＭＳ ゴシック" panose="020B0609070205080204" pitchFamily="49" charset="-128"/>
              </a:rPr>
              <a:t>) {  		</a:t>
            </a:r>
            <a:r>
              <a:rPr lang="sv-SE" altLang="ja-JP" sz="1800" dirty="0">
                <a:solidFill>
                  <a:srgbClr val="00B050"/>
                </a:solidFill>
                <a:ea typeface="ＭＳ ゴシック" panose="020B0609070205080204" pitchFamily="49" charset="-128"/>
              </a:rPr>
              <a:t>//</a:t>
            </a:r>
            <a:r>
              <a:rPr lang="ja-JP" altLang="en-US" sz="1800" dirty="0">
                <a:solidFill>
                  <a:srgbClr val="00B050"/>
                </a:solidFill>
                <a:ea typeface="ＭＳ ゴシック" panose="020B0609070205080204" pitchFamily="49" charset="-128"/>
              </a:rPr>
              <a:t>範囲</a:t>
            </a:r>
            <a:r>
              <a:rPr lang="en-US" altLang="ja-JP" sz="1800" dirty="0">
                <a:solidFill>
                  <a:srgbClr val="00B050"/>
                </a:solidFill>
                <a:ea typeface="ＭＳ ゴシック" panose="020B0609070205080204" pitchFamily="49" charset="-128"/>
              </a:rPr>
              <a:t>for</a:t>
            </a:r>
            <a:r>
              <a:rPr lang="ja-JP" altLang="en-US" sz="1800" dirty="0">
                <a:solidFill>
                  <a:srgbClr val="00B050"/>
                </a:solidFill>
                <a:ea typeface="ＭＳ ゴシック" panose="020B0609070205080204" pitchFamily="49" charset="-128"/>
              </a:rPr>
              <a:t>文にするとすべての要素を順次取り出す形となる</a:t>
            </a:r>
            <a:endParaRPr lang="en-US" altLang="ja-JP" sz="1800" dirty="0">
              <a:solidFill>
                <a:srgbClr val="00B050"/>
              </a:solidFill>
              <a:ea typeface="ＭＳ ゴシック" panose="020B0609070205080204" pitchFamily="49" charset="-128"/>
            </a:endParaRPr>
          </a:p>
          <a:p>
            <a:r>
              <a:rPr lang="sv-SE" altLang="ja-JP" sz="1800" dirty="0">
                <a:solidFill>
                  <a:srgbClr val="000000"/>
                </a:solidFill>
                <a:ea typeface="ＭＳ ゴシック" panose="020B0609070205080204" pitchFamily="49" charset="-128"/>
              </a:rPr>
              <a:t>		</a:t>
            </a:r>
            <a:r>
              <a:rPr lang="en-US" altLang="ja-JP" sz="1800" dirty="0">
                <a:solidFill>
                  <a:srgbClr val="2B91AF"/>
                </a:solidFill>
                <a:ea typeface="ＭＳ ゴシック" panose="020B0609070205080204" pitchFamily="49" charset="-128"/>
              </a:rPr>
              <a:t> </a:t>
            </a:r>
            <a:r>
              <a:rPr lang="sv-SE" altLang="ja-JP" sz="1800" dirty="0">
                <a:solidFill>
                  <a:srgbClr val="000000"/>
                </a:solidFill>
                <a:ea typeface="ＭＳ ゴシック" panose="020B0609070205080204" pitchFamily="49" charset="-128"/>
              </a:rPr>
              <a:t>cout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a:t>
            </a:r>
            <a:r>
              <a:rPr lang="sv-SE" altLang="ja-JP" sz="2000" b="1" dirty="0">
                <a:solidFill>
                  <a:srgbClr val="FF0000"/>
                </a:solidFill>
                <a:ea typeface="ＭＳ ゴシック" panose="020B0609070205080204" pitchFamily="49" charset="-128"/>
              </a:rPr>
              <a:t>itr </a:t>
            </a:r>
            <a:r>
              <a:rPr lang="sv-SE" altLang="ja-JP" sz="1800" dirty="0">
                <a:solidFill>
                  <a:srgbClr val="008080"/>
                </a:solidFill>
                <a:ea typeface="ＭＳ ゴシック" panose="020B0609070205080204" pitchFamily="49" charset="-128"/>
              </a:rPr>
              <a:t>&lt;&lt;</a:t>
            </a:r>
            <a:r>
              <a:rPr lang="sv-SE" altLang="ja-JP" sz="1800" dirty="0">
                <a:solidFill>
                  <a:srgbClr val="000000"/>
                </a:solidFill>
                <a:ea typeface="ＭＳ ゴシック" panose="020B0609070205080204" pitchFamily="49" charset="-128"/>
              </a:rPr>
              <a:t> endl; </a:t>
            </a:r>
            <a:endParaRPr lang="sv-SE" altLang="ja-JP" sz="1800" dirty="0">
              <a:solidFill>
                <a:srgbClr val="00B05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2766184" y="6223220"/>
            <a:ext cx="4473484" cy="447473"/>
          </a:xfrm>
          <a:prstGeom prst="wedgeRectCallout">
            <a:avLst>
              <a:gd name="adj1" fmla="val -36662"/>
              <a:gd name="adj2" fmla="val -100459"/>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範囲</a:t>
            </a:r>
            <a:r>
              <a:rPr kumimoji="1" lang="en-US" altLang="ja-JP" sz="2000" dirty="0">
                <a:solidFill>
                  <a:schemeClr val="bg1"/>
                </a:solidFill>
              </a:rPr>
              <a:t>for</a:t>
            </a:r>
            <a:r>
              <a:rPr kumimoji="1" lang="ja-JP" altLang="en-US" sz="2000" dirty="0">
                <a:solidFill>
                  <a:schemeClr val="bg1"/>
                </a:solidFill>
              </a:rPr>
              <a:t>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535436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562383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90782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28872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まとめ</a:t>
            </a:r>
            <a:br>
              <a:rPr lang="en-US" altLang="ja-JP" dirty="0"/>
            </a:br>
            <a:endParaRPr lang="en-US" altLang="ja-JP" dirty="0"/>
          </a:p>
          <a:p>
            <a:pPr lvl="1"/>
            <a:r>
              <a:rPr lang="ja-JP" altLang="en-US" b="1" dirty="0">
                <a:solidFill>
                  <a:srgbClr val="0070C0"/>
                </a:solidFill>
              </a:rPr>
              <a:t>動的配列</a:t>
            </a:r>
            <a:r>
              <a:rPr lang="ja-JP" altLang="en-US" dirty="0"/>
              <a:t>を実現するコンテナクラス</a:t>
            </a:r>
            <a:endParaRPr lang="en-US" altLang="ja-JP" dirty="0"/>
          </a:p>
          <a:p>
            <a:pPr lvl="1"/>
            <a:r>
              <a:rPr lang="ja-JP" altLang="en-US" dirty="0"/>
              <a:t>最初に要素数を指定する必要がなく、適宜増減可能</a:t>
            </a:r>
            <a:endParaRPr lang="en-US" altLang="ja-JP" dirty="0"/>
          </a:p>
          <a:p>
            <a:pPr lvl="1"/>
            <a:r>
              <a:rPr lang="en-US" altLang="ja-JP" dirty="0"/>
              <a:t>C</a:t>
            </a:r>
            <a:r>
              <a:rPr lang="ja-JP" altLang="en-US" dirty="0"/>
              <a:t>言語の配列と同様に</a:t>
            </a:r>
            <a:r>
              <a:rPr lang="ja-JP" altLang="en-US" b="1" dirty="0">
                <a:solidFill>
                  <a:srgbClr val="00B050"/>
                </a:solidFill>
              </a:rPr>
              <a:t>添え字番号</a:t>
            </a:r>
            <a:r>
              <a:rPr lang="ja-JP" altLang="en-US" dirty="0"/>
              <a:t>で要素にアクセス</a:t>
            </a:r>
            <a:endParaRPr lang="en-US" altLang="ja-JP" dirty="0">
              <a:solidFill>
                <a:srgbClr val="00B050"/>
              </a:solidFill>
            </a:endParaRPr>
          </a:p>
          <a:p>
            <a:pPr lvl="1"/>
            <a:r>
              <a:rPr lang="ja-JP" altLang="en-US" dirty="0"/>
              <a:t>末尾に要素を追加、末尾の要素を削除可能</a:t>
            </a:r>
            <a:endParaRPr lang="en-US" altLang="ja-JP" dirty="0"/>
          </a:p>
          <a:p>
            <a:pPr lvl="1"/>
            <a:r>
              <a:rPr lang="ja-JP" altLang="en-US" dirty="0"/>
              <a:t>末尾以外の場所にも追加・削除可能だが</a:t>
            </a:r>
            <a:r>
              <a:rPr lang="ja-JP" altLang="en-US" b="1" dirty="0">
                <a:solidFill>
                  <a:srgbClr val="FF0000"/>
                </a:solidFill>
              </a:rPr>
              <a:t>イテレータ</a:t>
            </a:r>
            <a:r>
              <a:rPr lang="ja-JP" altLang="en-US" dirty="0"/>
              <a:t>による場所の指定が必要</a:t>
            </a:r>
            <a:endParaRPr lang="en-US" altLang="ja-JP" dirty="0"/>
          </a:p>
          <a:p>
            <a:pPr lvl="1"/>
            <a:r>
              <a:rPr lang="ja-JP" altLang="en-US" dirty="0"/>
              <a:t>基本データ型以外のクラスインスタンスも格納可能</a:t>
            </a:r>
            <a:endParaRPr lang="en-US" altLang="ja-JP" dirty="0"/>
          </a:p>
        </p:txBody>
      </p:sp>
    </p:spTree>
    <p:extLst>
      <p:ext uri="{BB962C8B-B14F-4D97-AF65-F5344CB8AC3E}">
        <p14:creationId xmlns:p14="http://schemas.microsoft.com/office/powerpoint/2010/main" val="24927609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D2935A-888C-E418-10BB-23455C19056A}"/>
              </a:ext>
            </a:extLst>
          </p:cNvPr>
          <p:cNvSpPr/>
          <p:nvPr/>
        </p:nvSpPr>
        <p:spPr>
          <a:xfrm>
            <a:off x="1506166" y="4844374"/>
            <a:ext cx="5040549" cy="71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FEF251-8D48-E243-524F-3AC7785E63F0}"/>
              </a:ext>
            </a:extLst>
          </p:cNvPr>
          <p:cNvSpPr/>
          <p:nvPr/>
        </p:nvSpPr>
        <p:spPr>
          <a:xfrm>
            <a:off x="1429966" y="2568102"/>
            <a:ext cx="4406630" cy="14980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dirty="0"/>
            </a:br>
            <a:r>
              <a:rPr lang="en-US" altLang="ja-JP" dirty="0"/>
              <a:t>Enemy enemy1;</a:t>
            </a:r>
            <a:br>
              <a:rPr lang="en-US" altLang="ja-JP" dirty="0"/>
            </a:br>
            <a:r>
              <a:rPr lang="en-US" altLang="ja-JP" dirty="0"/>
              <a:t>Enemy enemy2;</a:t>
            </a:r>
            <a:br>
              <a:rPr lang="en-US" altLang="ja-JP" dirty="0"/>
            </a:br>
            <a:r>
              <a:rPr lang="en-US" altLang="ja-JP" dirty="0"/>
              <a:t>Enemy enemy3;</a:t>
            </a:r>
            <a:br>
              <a:rPr lang="en-US" altLang="ja-JP" dirty="0"/>
            </a:br>
            <a:br>
              <a:rPr lang="en-US" altLang="ja-JP" dirty="0"/>
            </a:br>
            <a:r>
              <a:rPr lang="ja-JP" altLang="en-US" dirty="0"/>
              <a:t>バラバラの変数で管理するより配列化したほうがよい</a:t>
            </a:r>
            <a:br>
              <a:rPr lang="en-US" altLang="ja-JP" dirty="0"/>
            </a:br>
            <a:br>
              <a:rPr lang="en-US" altLang="ja-JP" dirty="0"/>
            </a:br>
            <a:r>
              <a:rPr lang="en-US" altLang="ja-JP" dirty="0"/>
              <a:t>Enemy enemy[100];</a:t>
            </a:r>
            <a:br>
              <a:rPr lang="en-US" altLang="ja-JP" dirty="0"/>
            </a:br>
            <a:br>
              <a:rPr lang="en-US" altLang="ja-JP" dirty="0"/>
            </a:br>
            <a:r>
              <a:rPr lang="ja-JP" altLang="en-US" dirty="0"/>
              <a:t>しかし要素数（</a:t>
            </a:r>
            <a:r>
              <a:rPr lang="en-US" altLang="ja-JP" dirty="0"/>
              <a:t>100</a:t>
            </a:r>
            <a:r>
              <a:rPr lang="ja-JP" altLang="en-US" dirty="0"/>
              <a:t>体）までしか対応できない</a:t>
            </a:r>
            <a:r>
              <a:rPr lang="en-US" altLang="ja-JP" dirty="0"/>
              <a:t>…</a:t>
            </a:r>
          </a:p>
        </p:txBody>
      </p:sp>
    </p:spTree>
    <p:extLst>
      <p:ext uri="{BB962C8B-B14F-4D97-AF65-F5344CB8AC3E}">
        <p14:creationId xmlns:p14="http://schemas.microsoft.com/office/powerpoint/2010/main" val="3345898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1D5AB99-0DE7-19E6-58AF-459B71D0E72E}"/>
              </a:ext>
            </a:extLst>
          </p:cNvPr>
          <p:cNvSpPr/>
          <p:nvPr/>
        </p:nvSpPr>
        <p:spPr>
          <a:xfrm>
            <a:off x="1420238" y="2743200"/>
            <a:ext cx="5758775" cy="1566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b="1" dirty="0"/>
            </a:br>
            <a:r>
              <a:rPr lang="en-US" altLang="ja-JP" dirty="0"/>
              <a:t>Enemy enemy[100];</a:t>
            </a:r>
            <a:br>
              <a:rPr lang="en-US" altLang="ja-JP" dirty="0"/>
            </a:br>
            <a:r>
              <a:rPr lang="ja-JP" altLang="en-US" dirty="0"/>
              <a:t>　　　　　　　　　　　　　　　　　　　　　　　　　</a:t>
            </a:r>
            <a:br>
              <a:rPr lang="en-US" altLang="ja-JP" dirty="0"/>
            </a:br>
            <a:r>
              <a:rPr lang="en-US" altLang="ja-JP" dirty="0"/>
              <a:t>Enemy enemy[10000];</a:t>
            </a:r>
            <a:br>
              <a:rPr lang="en-US" altLang="ja-JP" dirty="0"/>
            </a:br>
            <a:br>
              <a:rPr lang="en-US" altLang="ja-JP" dirty="0"/>
            </a:br>
            <a:r>
              <a:rPr lang="ja-JP" altLang="en-US" dirty="0"/>
              <a:t>とすると、最初に</a:t>
            </a:r>
            <a:r>
              <a:rPr lang="en-US" altLang="ja-JP" dirty="0"/>
              <a:t>10000</a:t>
            </a:r>
            <a:r>
              <a:rPr lang="ja-JP" altLang="en-US" dirty="0"/>
              <a:t>体分のメモリを確保しようと</a:t>
            </a:r>
            <a:br>
              <a:rPr lang="en-US" altLang="ja-JP" dirty="0"/>
            </a:br>
            <a:r>
              <a:rPr lang="ja-JP" altLang="en-US" dirty="0"/>
              <a:t>するため、敵が数体しか登場しないときはメモリの</a:t>
            </a:r>
            <a:br>
              <a:rPr lang="en-US" altLang="ja-JP" dirty="0"/>
            </a:br>
            <a:r>
              <a:rPr lang="ja-JP" altLang="en-US" dirty="0"/>
              <a:t>無駄遣いになる</a:t>
            </a:r>
            <a:r>
              <a:rPr lang="en-US" altLang="ja-JP" dirty="0"/>
              <a:t>…</a:t>
            </a:r>
          </a:p>
        </p:txBody>
      </p:sp>
      <p:sp>
        <p:nvSpPr>
          <p:cNvPr id="4" name="矢印: 下 3">
            <a:extLst>
              <a:ext uri="{FF2B5EF4-FFF2-40B4-BE49-F238E27FC236}">
                <a16:creationId xmlns:a16="http://schemas.microsoft.com/office/drawing/2014/main" id="{56B0BAEB-2D4C-88CE-A756-7A44135E7C72}"/>
              </a:ext>
            </a:extLst>
          </p:cNvPr>
          <p:cNvSpPr/>
          <p:nvPr/>
        </p:nvSpPr>
        <p:spPr>
          <a:xfrm>
            <a:off x="4950425" y="3334154"/>
            <a:ext cx="216591" cy="384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63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配列の要素数最初に定めずに、都度追加できる！</a:t>
            </a:r>
            <a:br>
              <a:rPr lang="en-US" altLang="ja-JP" dirty="0"/>
            </a:br>
            <a:endParaRPr lang="en-US" altLang="ja-JP" dirty="0"/>
          </a:p>
          <a:p>
            <a:pPr lvl="1"/>
            <a:r>
              <a:rPr lang="ja-JP" altLang="en-US" dirty="0"/>
              <a:t>クラスのメンバ関数として、要素数をカウントしたり、</a:t>
            </a:r>
            <a:br>
              <a:rPr lang="en-US" altLang="ja-JP" dirty="0"/>
            </a:br>
            <a:r>
              <a:rPr lang="ja-JP" altLang="en-US" dirty="0"/>
              <a:t>要素をすべてクリアしたりといった機能があり、</a:t>
            </a:r>
            <a:br>
              <a:rPr lang="en-US" altLang="ja-JP" dirty="0"/>
            </a:br>
            <a:r>
              <a:rPr lang="en-US" altLang="ja-JP" dirty="0"/>
              <a:t>C</a:t>
            </a:r>
            <a:r>
              <a:rPr lang="ja-JP" altLang="en-US" dirty="0"/>
              <a:t>言語では容易でなかったことができる！</a:t>
            </a:r>
            <a:endParaRPr lang="en-US" altLang="ja-JP" dirty="0"/>
          </a:p>
        </p:txBody>
      </p:sp>
    </p:spTree>
    <p:extLst>
      <p:ext uri="{BB962C8B-B14F-4D97-AF65-F5344CB8AC3E}">
        <p14:creationId xmlns:p14="http://schemas.microsoft.com/office/powerpoint/2010/main" val="24529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t>（例）敵クラスのインスタンス生成</a:t>
            </a:r>
            <a:br>
              <a:rPr lang="en-US" altLang="ja-JP" b="1" dirty="0"/>
            </a:br>
            <a:br>
              <a:rPr lang="en-US" altLang="ja-JP" b="1" dirty="0"/>
            </a:br>
            <a:r>
              <a:rPr lang="en-US" altLang="ja-JP" b="1" dirty="0"/>
              <a:t>v</a:t>
            </a:r>
            <a:r>
              <a:rPr lang="en-US" altLang="ja-JP" dirty="0"/>
              <a:t>ector</a:t>
            </a:r>
            <a:r>
              <a:rPr lang="ja-JP" altLang="en-US" dirty="0"/>
              <a:t>を使うことで、必要なときに必要なぶんだけ</a:t>
            </a:r>
            <a:br>
              <a:rPr lang="en-US" altLang="ja-JP" dirty="0"/>
            </a:br>
            <a:r>
              <a:rPr lang="ja-JP" altLang="en-US" dirty="0"/>
              <a:t>配列要素を確保することができる</a:t>
            </a:r>
            <a:br>
              <a:rPr lang="en-US" altLang="ja-JP" dirty="0"/>
            </a:br>
            <a:r>
              <a:rPr lang="ja-JP" altLang="en-US" dirty="0"/>
              <a:t>また不要になれば要素を削除することもできる！</a:t>
            </a:r>
            <a:br>
              <a:rPr lang="en-US" altLang="ja-JP" dirty="0"/>
            </a:br>
            <a:br>
              <a:rPr lang="en-US" altLang="ja-JP" dirty="0"/>
            </a:br>
            <a:r>
              <a:rPr lang="ja-JP" altLang="en-US" dirty="0"/>
              <a:t>このような配列を</a:t>
            </a:r>
            <a:r>
              <a:rPr lang="ja-JP" altLang="en-US" b="1" dirty="0">
                <a:solidFill>
                  <a:srgbClr val="FF0000"/>
                </a:solidFill>
              </a:rPr>
              <a:t>動的配列</a:t>
            </a:r>
            <a:r>
              <a:rPr lang="ja-JP" altLang="en-US" dirty="0"/>
              <a:t>もしくは</a:t>
            </a:r>
            <a:r>
              <a:rPr lang="ja-JP" altLang="en-US" b="1" dirty="0">
                <a:solidFill>
                  <a:srgbClr val="FF0000"/>
                </a:solidFill>
              </a:rPr>
              <a:t>可変長配列</a:t>
            </a:r>
            <a:r>
              <a:rPr lang="ja-JP" altLang="en-US" dirty="0"/>
              <a:t>という</a:t>
            </a:r>
            <a:endParaRPr lang="en-US" altLang="ja-JP" dirty="0"/>
          </a:p>
        </p:txBody>
      </p:sp>
    </p:spTree>
    <p:extLst>
      <p:ext uri="{BB962C8B-B14F-4D97-AF65-F5344CB8AC3E}">
        <p14:creationId xmlns:p14="http://schemas.microsoft.com/office/powerpoint/2010/main" val="279599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クラスのメンバ関数</a:t>
            </a:r>
            <a:endParaRPr lang="en-US" altLang="ja-JP" dirty="0"/>
          </a:p>
          <a:p>
            <a:pPr lvl="1"/>
            <a:r>
              <a:rPr lang="en-US" altLang="ja-JP" dirty="0"/>
              <a:t>size()		:</a:t>
            </a:r>
            <a:r>
              <a:rPr lang="ja-JP" altLang="en-US" dirty="0"/>
              <a:t>配列の全要素数をカウント</a:t>
            </a:r>
            <a:endParaRPr lang="en-US" altLang="ja-JP" dirty="0"/>
          </a:p>
          <a:p>
            <a:pPr lvl="1"/>
            <a:r>
              <a:rPr lang="en-US" altLang="ja-JP" dirty="0" err="1"/>
              <a:t>push_back</a:t>
            </a:r>
            <a:r>
              <a:rPr lang="en-US" altLang="ja-JP" dirty="0"/>
              <a:t>()	:</a:t>
            </a:r>
            <a:r>
              <a:rPr lang="ja-JP" altLang="en-US" dirty="0"/>
              <a:t>配列末尾に要素を付け加える</a:t>
            </a:r>
            <a:endParaRPr lang="en-US" altLang="ja-JP" dirty="0"/>
          </a:p>
          <a:p>
            <a:pPr lvl="1"/>
            <a:r>
              <a:rPr lang="en-US" altLang="ja-JP" dirty="0" err="1"/>
              <a:t>emplace_back</a:t>
            </a:r>
            <a:r>
              <a:rPr lang="en-US" altLang="ja-JP" dirty="0"/>
              <a:t>():</a:t>
            </a:r>
            <a:r>
              <a:rPr lang="ja-JP" altLang="en-US" dirty="0"/>
              <a:t>配列末尾に要素を付け加える</a:t>
            </a:r>
            <a:endParaRPr lang="en-US" altLang="ja-JP" dirty="0"/>
          </a:p>
          <a:p>
            <a:pPr lvl="1"/>
            <a:r>
              <a:rPr lang="en-US" altLang="ja-JP" dirty="0" err="1"/>
              <a:t>pop_back</a:t>
            </a:r>
            <a:r>
              <a:rPr lang="en-US" altLang="ja-JP" dirty="0"/>
              <a:t>()	:</a:t>
            </a:r>
            <a:r>
              <a:rPr lang="ja-JP" altLang="en-US" dirty="0"/>
              <a:t>配列末尾のデータを消去する</a:t>
            </a:r>
            <a:endParaRPr lang="en-US" altLang="ja-JP" dirty="0"/>
          </a:p>
          <a:p>
            <a:pPr lvl="1"/>
            <a:r>
              <a:rPr lang="en-US" altLang="ja-JP" dirty="0"/>
              <a:t>erase()		:</a:t>
            </a:r>
            <a:r>
              <a:rPr lang="ja-JP" altLang="en-US" dirty="0"/>
              <a:t>指定された場所の要素を削除する</a:t>
            </a:r>
            <a:endParaRPr lang="en-US" altLang="ja-JP" dirty="0"/>
          </a:p>
          <a:p>
            <a:pPr lvl="1"/>
            <a:r>
              <a:rPr lang="en-US" altLang="ja-JP" dirty="0"/>
              <a:t>insert()		:</a:t>
            </a:r>
            <a:r>
              <a:rPr lang="ja-JP" altLang="en-US" dirty="0"/>
              <a:t>指定された場所へ要素を追加する</a:t>
            </a:r>
            <a:endParaRPr lang="en-US" altLang="ja-JP" dirty="0"/>
          </a:p>
          <a:p>
            <a:pPr lvl="1"/>
            <a:r>
              <a:rPr lang="en-US" altLang="ja-JP" dirty="0"/>
              <a:t>empty()		:</a:t>
            </a:r>
            <a:r>
              <a:rPr lang="ja-JP" altLang="en-US" dirty="0"/>
              <a:t>配列要素が空なら</a:t>
            </a:r>
            <a:r>
              <a:rPr lang="en-US" altLang="ja-JP" dirty="0"/>
              <a:t>true</a:t>
            </a:r>
            <a:r>
              <a:rPr lang="ja-JP" altLang="en-US" dirty="0"/>
              <a:t>を返す</a:t>
            </a:r>
            <a:endParaRPr lang="en-US" altLang="ja-JP" dirty="0"/>
          </a:p>
          <a:p>
            <a:pPr lvl="1"/>
            <a:r>
              <a:rPr lang="en-US" altLang="ja-JP" dirty="0"/>
              <a:t>clear()		:</a:t>
            </a:r>
            <a:r>
              <a:rPr lang="ja-JP" altLang="en-US" dirty="0"/>
              <a:t>配列要素をすべて削除</a:t>
            </a:r>
            <a:endParaRPr lang="en-US" altLang="ja-JP" dirty="0"/>
          </a:p>
        </p:txBody>
      </p:sp>
    </p:spTree>
    <p:extLst>
      <p:ext uri="{BB962C8B-B14F-4D97-AF65-F5344CB8AC3E}">
        <p14:creationId xmlns:p14="http://schemas.microsoft.com/office/powerpoint/2010/main" val="134671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P227~228 </a:t>
            </a:r>
            <a:r>
              <a:rPr lang="en-US" altLang="ja-JP" b="1" dirty="0"/>
              <a:t>Sample604</a:t>
            </a:r>
            <a:br>
              <a:rPr lang="en-US" altLang="ja-JP" dirty="0"/>
            </a:br>
            <a:endParaRPr lang="en-US" altLang="ja-JP" dirty="0"/>
          </a:p>
          <a:p>
            <a:r>
              <a:rPr lang="en-US" altLang="ja-JP" dirty="0"/>
              <a:t>C++</a:t>
            </a:r>
            <a:r>
              <a:rPr lang="ja-JP" altLang="en-US" dirty="0"/>
              <a:t>作業フォルダ内に</a:t>
            </a:r>
            <a:r>
              <a:rPr lang="en-US" altLang="ja-JP" b="1" dirty="0"/>
              <a:t>Sample604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Sample604</a:t>
            </a:r>
            <a:br>
              <a:rPr lang="en-US" altLang="ja-JP" dirty="0"/>
            </a:br>
            <a:r>
              <a:rPr lang="en-US" altLang="ja-JP" dirty="0">
                <a:solidFill>
                  <a:srgbClr val="00B0F0"/>
                </a:solidFill>
              </a:rPr>
              <a:t>cd Sample604</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632311"/>
          </a:xfrm>
          <a:prstGeom prst="rect">
            <a:avLst/>
          </a:prstGeom>
          <a:noFill/>
          <a:ln>
            <a:solidFill>
              <a:schemeClr val="tx1"/>
            </a:solidFill>
          </a:ln>
        </p:spPr>
        <p:txBody>
          <a:bodyPr wrap="square" rtlCol="0">
            <a:spAutoFit/>
          </a:bodyPr>
          <a:lstStyle/>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endParaRPr lang="en-US" altLang="ja-JP" sz="2000" dirty="0">
              <a:solidFill>
                <a:srgbClr val="000000"/>
              </a:solidFill>
              <a:ea typeface="ＭＳ ゴシック" panose="020B0609070205080204" pitchFamily="49" charset="-128"/>
            </a:endParaRPr>
          </a:p>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&lt;string&gt;</a:t>
            </a:r>
            <a:endParaRPr lang="en-US" altLang="ja-JP" sz="2000" dirty="0">
              <a:solidFill>
                <a:srgbClr val="000000"/>
              </a:solidFill>
              <a:ea typeface="ＭＳ ゴシック" panose="020B0609070205080204" pitchFamily="49" charset="-128"/>
            </a:endParaRPr>
          </a:p>
          <a:p>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v1;</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2B91AF"/>
                </a:solidFill>
                <a:ea typeface="ＭＳ ゴシック" panose="020B0609070205080204" pitchFamily="49" charset="-128"/>
              </a:rPr>
              <a:t>string</a:t>
            </a:r>
            <a:r>
              <a:rPr lang="en-US" altLang="ja-JP" sz="2000" dirty="0">
                <a:solidFill>
                  <a:srgbClr val="000000"/>
                </a:solidFill>
                <a:ea typeface="ＭＳ ゴシック" panose="020B0609070205080204" pitchFamily="49" charset="-128"/>
              </a:rPr>
              <a:t>&gt; v2;</a:t>
            </a:r>
          </a:p>
          <a:p>
            <a:r>
              <a:rPr lang="en-US" altLang="ja-JP" sz="2000" dirty="0">
                <a:solidFill>
                  <a:srgbClr val="000000"/>
                </a:solidFill>
                <a:ea typeface="ＭＳ ゴシック" panose="020B0609070205080204" pitchFamily="49" charset="-128"/>
              </a:rPr>
              <a:t>	v1.push_back(1);</a:t>
            </a:r>
          </a:p>
          <a:p>
            <a:r>
              <a:rPr lang="en-US" altLang="ja-JP" sz="2000" dirty="0">
                <a:solidFill>
                  <a:srgbClr val="000000"/>
                </a:solidFill>
                <a:ea typeface="ＭＳ ゴシック" panose="020B0609070205080204" pitchFamily="49" charset="-128"/>
              </a:rPr>
              <a:t>	v1.push_back(2);</a:t>
            </a:r>
          </a:p>
          <a:p>
            <a:r>
              <a:rPr lang="en-US" altLang="ja-JP" sz="2000" dirty="0">
                <a:solidFill>
                  <a:srgbClr val="000000"/>
                </a:solidFill>
                <a:ea typeface="ＭＳ ゴシック" panose="020B0609070205080204" pitchFamily="49" charset="-128"/>
              </a:rPr>
              <a:t>	v1.push_back(3);</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"ABC"</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"DEF"</a:t>
            </a:r>
            <a:r>
              <a:rPr lang="en-US" altLang="ja-JP" sz="2000" dirty="0">
                <a:solidFill>
                  <a:srgbClr val="000000"/>
                </a:solidFill>
                <a:ea typeface="ＭＳ ゴシック" panose="020B0609070205080204" pitchFamily="49" charset="-128"/>
              </a:rPr>
              <a:t>);</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v1.size(); i++) {</a:t>
            </a:r>
          </a:p>
          <a:p>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sv-SE" altLang="ja-JP" sz="2000" dirty="0">
                <a:solidFill>
                  <a:srgbClr val="000000"/>
                </a:solidFill>
                <a:ea typeface="ＭＳ ゴシック" panose="020B0609070205080204" pitchFamily="49" charset="-128"/>
              </a:rPr>
              <a:t>cout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”v1["</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i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v1</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i</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sv-SE" altLang="ja-JP" sz="2000" dirty="0">
                <a:solidFill>
                  <a:srgbClr val="000000"/>
                </a:solidFill>
                <a:ea typeface="ＭＳ ゴシック" panose="020B0609070205080204" pitchFamily="49" charset="-128"/>
              </a:rPr>
              <a:t>endl;</a:t>
            </a:r>
          </a:p>
          <a:p>
            <a:r>
              <a:rPr lang="en-US" altLang="ja-JP" sz="2000" dirty="0">
                <a:solidFill>
                  <a:srgbClr val="000000"/>
                </a:solidFill>
                <a:ea typeface="ＭＳ ゴシック" panose="020B0609070205080204" pitchFamily="49" charset="-128"/>
              </a:rPr>
              <a:t>	}</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2.size(); i++) {</a:t>
            </a:r>
          </a:p>
          <a:p>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“v2["</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v2</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p>
          <a:p>
            <a:r>
              <a:rPr lang="en-US" altLang="ja-JP" sz="2000" dirty="0">
                <a:solidFill>
                  <a:srgbClr val="0000FF"/>
                </a:solidFill>
                <a:ea typeface="ＭＳ ゴシック" panose="020B0609070205080204" pitchFamily="49" charset="-128"/>
              </a:rPr>
              <a:t>	return</a:t>
            </a:r>
            <a:r>
              <a:rPr lang="en-US" altLang="ja-JP" sz="2000" dirty="0">
                <a:solidFill>
                  <a:srgbClr val="000000"/>
                </a:solidFill>
                <a:ea typeface="ＭＳ ゴシック" panose="020B0609070205080204" pitchFamily="49" charset="-128"/>
              </a:rPr>
              <a:t> 0;</a:t>
            </a:r>
          </a:p>
          <a:p>
            <a:r>
              <a:rPr lang="en-US" altLang="ja-JP" sz="2000" dirty="0">
                <a:solidFill>
                  <a:srgbClr val="000000"/>
                </a:solidFill>
                <a:ea typeface="ＭＳ ゴシック" panose="020B0609070205080204" pitchFamily="49" charset="-128"/>
              </a:rPr>
              <a:t>}</a:t>
            </a:r>
            <a:endParaRPr kumimoji="1" lang="ja-JP" altLang="en-US" sz="8000" dirty="0"/>
          </a:p>
        </p:txBody>
      </p:sp>
    </p:spTree>
    <p:extLst>
      <p:ext uri="{BB962C8B-B14F-4D97-AF65-F5344CB8AC3E}">
        <p14:creationId xmlns:p14="http://schemas.microsoft.com/office/powerpoint/2010/main" val="202364268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5572</TotalTime>
  <Words>3020</Words>
  <Application>Microsoft Office PowerPoint</Application>
  <PresentationFormat>ワイド画面</PresentationFormat>
  <Paragraphs>305</Paragraphs>
  <Slides>28</Slides>
  <Notes>0</Notes>
  <HiddenSlides>1</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28</vt:i4>
      </vt:variant>
    </vt:vector>
  </HeadingPairs>
  <TitlesOfParts>
    <vt:vector size="33" baseType="lpstr">
      <vt:lpstr>BIZ UDPゴシック</vt:lpstr>
      <vt:lpstr>ＭＳ ゴシック</vt:lpstr>
      <vt:lpstr>0xProto</vt:lpstr>
      <vt:lpstr>Arial</vt:lpstr>
      <vt:lpstr>Office Theme</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vectorクラス（要素の追加と要素数）</vt:lpstr>
      <vt:lpstr>vectorクラス（要素の削除）</vt:lpstr>
      <vt:lpstr>vectorクラス（挿入と削除）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vectorクラス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kic_gamesoft</cp:lastModifiedBy>
  <cp:revision>199</cp:revision>
  <dcterms:created xsi:type="dcterms:W3CDTF">2024-07-09T01:55:23Z</dcterms:created>
  <dcterms:modified xsi:type="dcterms:W3CDTF">2024-10-08T00:52:55Z</dcterms:modified>
</cp:coreProperties>
</file>