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5" r:id="rId2"/>
    <p:sldId id="284" r:id="rId3"/>
    <p:sldId id="286" r:id="rId4"/>
    <p:sldId id="287" r:id="rId5"/>
    <p:sldId id="288" r:id="rId6"/>
    <p:sldId id="299" r:id="rId7"/>
    <p:sldId id="289" r:id="rId8"/>
    <p:sldId id="290" r:id="rId9"/>
    <p:sldId id="291" r:id="rId10"/>
    <p:sldId id="292" r:id="rId11"/>
    <p:sldId id="293" r:id="rId12"/>
    <p:sldId id="295" r:id="rId13"/>
    <p:sldId id="296" r:id="rId14"/>
    <p:sldId id="297" r:id="rId15"/>
    <p:sldId id="298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9" r:id="rId24"/>
    <p:sldId id="30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P.114~115 </a:t>
            </a:r>
            <a:r>
              <a:rPr lang="en-US" altLang="ja-JP" b="1" dirty="0"/>
              <a:t>Sample303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用フォルダに</a:t>
            </a:r>
            <a:r>
              <a:rPr lang="en-US" altLang="ja-JP" b="1" dirty="0"/>
              <a:t>Sample303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Sample303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Sample303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sample.h</a:t>
            </a:r>
            <a:r>
              <a:rPr lang="ja-JP" altLang="en-US" dirty="0"/>
              <a:t>、</a:t>
            </a:r>
            <a:r>
              <a:rPr lang="en-US" altLang="ja-JP" dirty="0"/>
              <a:t>sample.cpp</a:t>
            </a:r>
            <a:r>
              <a:rPr lang="ja-JP" altLang="en-US" dirty="0"/>
              <a:t>、</a:t>
            </a:r>
            <a:r>
              <a:rPr lang="en-US" altLang="ja-JP" dirty="0"/>
              <a:t>main.cpp</a:t>
            </a:r>
            <a:r>
              <a:rPr lang="ja-JP" altLang="en-US" dirty="0"/>
              <a:t>を新規作成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sample.h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sample.cpp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5874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#include"sample.h"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main()</a:t>
            </a:r>
          </a:p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Sample s;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s.a</a:t>
            </a:r>
            <a:r>
              <a:rPr kumimoji="1" lang="en-US" altLang="ja-JP" sz="2800" dirty="0"/>
              <a:t> = 1;</a:t>
            </a:r>
            <a:r>
              <a:rPr kumimoji="1" lang="ja-JP" altLang="en-US" sz="2800" dirty="0"/>
              <a:t> 　　　　</a:t>
            </a:r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ja-JP" altLang="en-US" sz="2800" dirty="0"/>
              <a:t>な変数へ値を代入（代入可）</a:t>
            </a:r>
            <a:endParaRPr kumimoji="1" lang="en-US" altLang="ja-JP" sz="2800" dirty="0"/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>
                <a:solidFill>
                  <a:srgbClr val="0070C0"/>
                </a:solidFill>
              </a:rPr>
              <a:t>//</a:t>
            </a:r>
            <a:r>
              <a:rPr kumimoji="1" lang="en-US" altLang="ja-JP" sz="2800" dirty="0" err="1">
                <a:solidFill>
                  <a:srgbClr val="0070C0"/>
                </a:solidFill>
              </a:rPr>
              <a:t>s.b</a:t>
            </a:r>
            <a:r>
              <a:rPr kumimoji="1" lang="en-US" altLang="ja-JP" sz="2800" dirty="0">
                <a:solidFill>
                  <a:srgbClr val="0070C0"/>
                </a:solidFill>
              </a:rPr>
              <a:t> = 2;</a:t>
            </a:r>
          </a:p>
          <a:p>
            <a:r>
              <a:rPr kumimoji="1" lang="en-US" altLang="ja-JP" sz="2800" dirty="0"/>
              <a:t>    s.func1();</a:t>
            </a:r>
            <a:r>
              <a:rPr kumimoji="1" lang="ja-JP" altLang="en-US" sz="2800" dirty="0"/>
              <a:t>　　　　 </a:t>
            </a:r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ja-JP" altLang="en-US" sz="2800" dirty="0"/>
              <a:t>な関数を実行（実行可）</a:t>
            </a:r>
            <a:endParaRPr kumimoji="1" lang="en-US" altLang="ja-JP" sz="2800" dirty="0"/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>
                <a:solidFill>
                  <a:srgbClr val="0070C0"/>
                </a:solidFill>
              </a:rPr>
              <a:t>//s.func2();</a:t>
            </a:r>
          </a:p>
          <a:p>
            <a:r>
              <a:rPr kumimoji="1" lang="en-US" altLang="ja-JP" sz="2800" dirty="0"/>
              <a:t>    return 0;</a:t>
            </a:r>
          </a:p>
          <a:p>
            <a:r>
              <a:rPr kumimoji="1" lang="en-US" altLang="ja-JP" sz="2800" dirty="0"/>
              <a:t>}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582487B-BB03-EC54-2344-AB24067313FC}"/>
              </a:ext>
            </a:extLst>
          </p:cNvPr>
          <p:cNvSpPr/>
          <p:nvPr/>
        </p:nvSpPr>
        <p:spPr>
          <a:xfrm flipH="1">
            <a:off x="4104630" y="4190854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34D7DA74-AD06-63D4-E79B-F49974277AF5}"/>
              </a:ext>
            </a:extLst>
          </p:cNvPr>
          <p:cNvSpPr/>
          <p:nvPr/>
        </p:nvSpPr>
        <p:spPr>
          <a:xfrm flipH="1">
            <a:off x="4466371" y="5092795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25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#include"sample.h"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main()</a:t>
            </a:r>
          </a:p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Sample s;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s.a</a:t>
            </a:r>
            <a:r>
              <a:rPr kumimoji="1" lang="en-US" altLang="ja-JP" sz="2800" dirty="0"/>
              <a:t> = 1;</a:t>
            </a:r>
            <a:r>
              <a:rPr kumimoji="1" lang="ja-JP" altLang="en-US" sz="2800" dirty="0"/>
              <a:t> 　　　　</a:t>
            </a:r>
            <a:endParaRPr kumimoji="1" lang="en-US" altLang="ja-JP" sz="2800" dirty="0"/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>
                <a:solidFill>
                  <a:srgbClr val="0070C0"/>
                </a:solidFill>
              </a:rPr>
              <a:t>s.b</a:t>
            </a:r>
            <a:r>
              <a:rPr kumimoji="1" lang="en-US" altLang="ja-JP" sz="2800" dirty="0">
                <a:solidFill>
                  <a:srgbClr val="0070C0"/>
                </a:solidFill>
              </a:rPr>
              <a:t> = 2;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な変数へ値を代入（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不可</a:t>
            </a:r>
            <a:r>
              <a:rPr kumimoji="1" lang="ja-JP" altLang="en-US" sz="2800" dirty="0"/>
              <a:t>）</a:t>
            </a:r>
            <a:endParaRPr kumimoji="1" lang="en-US" altLang="ja-JP" sz="2800" dirty="0">
              <a:solidFill>
                <a:srgbClr val="0070C0"/>
              </a:solidFill>
            </a:endParaRPr>
          </a:p>
          <a:p>
            <a:r>
              <a:rPr kumimoji="1" lang="en-US" altLang="ja-JP" sz="2800" dirty="0"/>
              <a:t>    s.func1();</a:t>
            </a:r>
            <a:r>
              <a:rPr kumimoji="1" lang="ja-JP" altLang="en-US" sz="2800" dirty="0"/>
              <a:t>　</a:t>
            </a: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70C0"/>
                </a:solidFill>
              </a:rPr>
              <a:t>    s.func2();</a:t>
            </a:r>
            <a:r>
              <a:rPr kumimoji="1" lang="en-US" altLang="ja-JP" sz="2800" dirty="0">
                <a:solidFill>
                  <a:srgbClr val="FF00FF"/>
                </a:solidFill>
              </a:rPr>
              <a:t>    private</a:t>
            </a:r>
            <a:r>
              <a:rPr kumimoji="1" lang="ja-JP" altLang="en-US" sz="2800" dirty="0"/>
              <a:t>な関数を実行（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不可</a:t>
            </a:r>
            <a:r>
              <a:rPr kumimoji="1" lang="ja-JP" altLang="en-US" sz="2800" dirty="0"/>
              <a:t>）</a:t>
            </a:r>
            <a:endParaRPr kumimoji="1" lang="en-US" altLang="ja-JP" sz="2800" dirty="0">
              <a:solidFill>
                <a:srgbClr val="0070C0"/>
              </a:solidFill>
            </a:endParaRPr>
          </a:p>
          <a:p>
            <a:r>
              <a:rPr kumimoji="1" lang="en-US" altLang="ja-JP" sz="2800" dirty="0"/>
              <a:t>    return 0;</a:t>
            </a:r>
          </a:p>
          <a:p>
            <a:r>
              <a:rPr kumimoji="1" lang="en-US" altLang="ja-JP" sz="2800" dirty="0"/>
              <a:t>}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CF61CD9-F022-5F34-7BCF-9CEFD09EBCFE}"/>
              </a:ext>
            </a:extLst>
          </p:cNvPr>
          <p:cNvSpPr/>
          <p:nvPr/>
        </p:nvSpPr>
        <p:spPr>
          <a:xfrm flipH="1">
            <a:off x="3953905" y="4628439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815CBE1-199C-E11C-65EF-FB3B815EBFB4}"/>
              </a:ext>
            </a:extLst>
          </p:cNvPr>
          <p:cNvSpPr/>
          <p:nvPr/>
        </p:nvSpPr>
        <p:spPr>
          <a:xfrm flipH="1">
            <a:off x="4315646" y="5481962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8A903F8-D2FD-F2ED-B304-44D3FB920E56}"/>
              </a:ext>
            </a:extLst>
          </p:cNvPr>
          <p:cNvSpPr txBox="1"/>
          <p:nvPr/>
        </p:nvSpPr>
        <p:spPr>
          <a:xfrm>
            <a:off x="6392365" y="6155026"/>
            <a:ext cx="4472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u="sng" dirty="0">
                <a:solidFill>
                  <a:srgbClr val="FF0000"/>
                </a:solidFill>
              </a:rPr>
              <a:t>コンパイルエラーが発生</a:t>
            </a:r>
          </a:p>
        </p:txBody>
      </p:sp>
    </p:spTree>
    <p:extLst>
      <p:ext uri="{BB962C8B-B14F-4D97-AF65-F5344CB8AC3E}">
        <p14:creationId xmlns:p14="http://schemas.microsoft.com/office/powerpoint/2010/main" val="3351338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P.119~120 </a:t>
            </a:r>
            <a:r>
              <a:rPr lang="en-US" altLang="ja-JP" b="1" dirty="0"/>
              <a:t>Sample304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用フォルダに</a:t>
            </a:r>
            <a:r>
              <a:rPr lang="en-US" altLang="ja-JP" b="1" dirty="0"/>
              <a:t>Sample304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Sample304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Sample304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sample.h</a:t>
            </a:r>
            <a:r>
              <a:rPr lang="ja-JP" altLang="en-US" dirty="0"/>
              <a:t>、</a:t>
            </a:r>
            <a:r>
              <a:rPr lang="en-US" altLang="ja-JP" dirty="0"/>
              <a:t>sample.cpp</a:t>
            </a:r>
            <a:r>
              <a:rPr lang="ja-JP" altLang="en-US" dirty="0"/>
              <a:t>、</a:t>
            </a:r>
            <a:r>
              <a:rPr lang="en-US" altLang="ja-JP" dirty="0"/>
              <a:t>main.cpp</a:t>
            </a:r>
            <a:r>
              <a:rPr lang="ja-JP" altLang="en-US" dirty="0"/>
              <a:t>を新規作成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sample.h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sample.cpp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93617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sample</a:t>
            </a:r>
            <a:r>
              <a:rPr kumimoji="1" lang="en-US" altLang="ja-JP" dirty="0" err="1"/>
              <a:t>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#pragma once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class Sample {</a:t>
            </a:r>
          </a:p>
          <a:p>
            <a:r>
              <a:rPr kumimoji="1" lang="en-US" altLang="ja-JP" sz="2800" dirty="0"/>
              <a:t>public:</a:t>
            </a:r>
          </a:p>
          <a:p>
            <a:r>
              <a:rPr kumimoji="1" lang="en-US" altLang="ja-JP" sz="2800" dirty="0"/>
              <a:t>    void </a:t>
            </a:r>
            <a:r>
              <a:rPr kumimoji="1" lang="en-US" altLang="ja-JP" sz="2800" dirty="0" err="1"/>
              <a:t>setNum</a:t>
            </a:r>
            <a:r>
              <a:rPr kumimoji="1" lang="en-US" altLang="ja-JP" sz="2800" dirty="0"/>
              <a:t>(int num);</a:t>
            </a:r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getNum</a:t>
            </a:r>
            <a:r>
              <a:rPr kumimoji="1" lang="en-US" altLang="ja-JP" sz="2800" dirty="0"/>
              <a:t>();</a:t>
            </a:r>
          </a:p>
          <a:p>
            <a:r>
              <a:rPr kumimoji="1" lang="en-US" altLang="ja-JP" sz="2800" dirty="0"/>
              <a:t>private:</a:t>
            </a:r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m_num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152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sample.h</a:t>
            </a:r>
            <a:r>
              <a:rPr kumimoji="1" lang="en-US" altLang="ja-JP" sz="2800" dirty="0"/>
              <a:t>”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void Sample::</a:t>
            </a:r>
            <a:r>
              <a:rPr kumimoji="1" lang="en-US" altLang="ja-JP" sz="2800" dirty="0" err="1"/>
              <a:t>setNum</a:t>
            </a:r>
            <a:r>
              <a:rPr kumimoji="1" lang="en-US" altLang="ja-JP" sz="2800" dirty="0"/>
              <a:t>(int num) {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m_num</a:t>
            </a:r>
            <a:r>
              <a:rPr kumimoji="1" lang="en-US" altLang="ja-JP" sz="2800" dirty="0"/>
              <a:t> = num;</a:t>
            </a:r>
          </a:p>
          <a:p>
            <a:r>
              <a:rPr kumimoji="1" lang="en-US" altLang="ja-JP" sz="2800" dirty="0"/>
              <a:t>}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Sample::</a:t>
            </a:r>
            <a:r>
              <a:rPr kumimoji="1" lang="en-US" altLang="ja-JP" sz="2800" dirty="0" err="1"/>
              <a:t>getNum</a:t>
            </a:r>
            <a:r>
              <a:rPr kumimoji="1" lang="en-US" altLang="ja-JP" sz="2800" dirty="0"/>
              <a:t>() {</a:t>
            </a:r>
          </a:p>
          <a:p>
            <a:r>
              <a:rPr kumimoji="1" lang="en-US" altLang="ja-JP" sz="2800" dirty="0"/>
              <a:t>    return </a:t>
            </a:r>
            <a:r>
              <a:rPr kumimoji="1" lang="en-US" altLang="ja-JP" sz="2800" dirty="0" err="1"/>
              <a:t>m_num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9369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#include"sample.h“</a:t>
            </a:r>
          </a:p>
          <a:p>
            <a:r>
              <a:rPr kumimoji="1" lang="en-US" altLang="ja-JP" sz="2800" dirty="0"/>
              <a:t>#include &lt;iostream&gt;</a:t>
            </a:r>
          </a:p>
          <a:p>
            <a:r>
              <a:rPr kumimoji="1" lang="en-US" altLang="ja-JP" sz="2800" dirty="0"/>
              <a:t>using namespace std;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main()</a:t>
            </a:r>
          </a:p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Sample s;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s.setNum</a:t>
            </a:r>
            <a:r>
              <a:rPr kumimoji="1" lang="en-US" altLang="ja-JP" sz="2800" dirty="0"/>
              <a:t>(5);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cout</a:t>
            </a:r>
            <a:r>
              <a:rPr kumimoji="1" lang="en-US" altLang="ja-JP" sz="2800" dirty="0"/>
              <a:t> &lt;&lt; </a:t>
            </a:r>
            <a:r>
              <a:rPr kumimoji="1" lang="en-US" altLang="ja-JP" sz="2800" dirty="0" err="1"/>
              <a:t>s.getNum</a:t>
            </a:r>
            <a:r>
              <a:rPr kumimoji="1" lang="en-US" altLang="ja-JP" sz="2800" dirty="0"/>
              <a:t>() &lt;&lt; </a:t>
            </a:r>
            <a:r>
              <a:rPr kumimoji="1" lang="en-US" altLang="ja-JP" sz="2800" dirty="0" err="1"/>
              <a:t>endl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    return 0;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19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 sample.cpp</a:t>
            </a:r>
            <a:br>
              <a:rPr kumimoji="1" lang="en-US" altLang="ja-JP" sz="4400" dirty="0"/>
            </a:b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6B0BA0-DC88-FA69-4DD1-DD3420544219}"/>
              </a:ext>
            </a:extLst>
          </p:cNvPr>
          <p:cNvSpPr/>
          <p:nvPr/>
        </p:nvSpPr>
        <p:spPr>
          <a:xfrm rot="16200000">
            <a:off x="197617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153589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1902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sample</a:t>
            </a:r>
            <a:r>
              <a:rPr kumimoji="1" lang="en-US" altLang="ja-JP" dirty="0" err="1"/>
              <a:t>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B0F0"/>
                </a:solidFill>
              </a:rPr>
              <a:t>#pragma once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class </a:t>
            </a:r>
            <a:r>
              <a:rPr kumimoji="1" lang="en-US" altLang="ja-JP" sz="2800" dirty="0">
                <a:solidFill>
                  <a:srgbClr val="FF0000"/>
                </a:solidFill>
              </a:rPr>
              <a:t>Sample</a:t>
            </a:r>
            <a:r>
              <a:rPr kumimoji="1" lang="en-US" altLang="ja-JP" sz="2800" dirty="0"/>
              <a:t> {</a:t>
            </a:r>
          </a:p>
          <a:p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void </a:t>
            </a:r>
            <a:r>
              <a:rPr kumimoji="1" lang="en-US" altLang="ja-JP" sz="2800" dirty="0" err="1"/>
              <a:t>setNum</a:t>
            </a:r>
            <a:r>
              <a:rPr kumimoji="1" lang="en-US" altLang="ja-JP" sz="2800" dirty="0"/>
              <a:t>(int num);    </a:t>
            </a:r>
            <a:r>
              <a:rPr kumimoji="1" lang="ja-JP" altLang="en-US" sz="2800" dirty="0"/>
              <a:t>セッター（値の代入）</a:t>
            </a:r>
            <a:endParaRPr kumimoji="1" lang="en-US" altLang="ja-JP" sz="2800" dirty="0"/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getNum</a:t>
            </a:r>
            <a:r>
              <a:rPr kumimoji="1" lang="en-US" altLang="ja-JP" sz="2800" dirty="0"/>
              <a:t>();     </a:t>
            </a:r>
            <a:r>
              <a:rPr kumimoji="1" lang="ja-JP" altLang="en-US" sz="2800" dirty="0"/>
              <a:t>ゲッター（値の取得）</a:t>
            </a: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int </a:t>
            </a:r>
            <a:r>
              <a:rPr kumimoji="1" lang="en-US" altLang="ja-JP" sz="2800" dirty="0" err="1"/>
              <a:t>m_num</a:t>
            </a:r>
            <a:r>
              <a:rPr kumimoji="1" lang="en-US" altLang="ja-JP" sz="2800" dirty="0"/>
              <a:t>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な変数</a:t>
            </a:r>
            <a:endParaRPr kumimoji="1" lang="en-US" altLang="ja-JP" sz="2800" dirty="0"/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8A95C7B-A0FE-9C53-0D9C-2F8D5D9A35E6}"/>
              </a:ext>
            </a:extLst>
          </p:cNvPr>
          <p:cNvSpPr/>
          <p:nvPr/>
        </p:nvSpPr>
        <p:spPr>
          <a:xfrm flipH="1">
            <a:off x="6616715" y="3759967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A2873003-426B-0F63-C761-D93E17BD044E}"/>
              </a:ext>
            </a:extLst>
          </p:cNvPr>
          <p:cNvSpPr/>
          <p:nvPr/>
        </p:nvSpPr>
        <p:spPr>
          <a:xfrm flipH="1">
            <a:off x="5029077" y="4198491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FA34DBB-28FC-76D6-1E73-D174B7159470}"/>
              </a:ext>
            </a:extLst>
          </p:cNvPr>
          <p:cNvSpPr/>
          <p:nvPr/>
        </p:nvSpPr>
        <p:spPr>
          <a:xfrm flipH="1">
            <a:off x="4305595" y="5067850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617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sample.h</a:t>
            </a:r>
            <a:r>
              <a:rPr kumimoji="1" lang="en-US" altLang="ja-JP" sz="2800" dirty="0"/>
              <a:t>”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void Sample::</a:t>
            </a:r>
            <a:r>
              <a:rPr kumimoji="1" lang="en-US" altLang="ja-JP" sz="2800" dirty="0" err="1"/>
              <a:t>setNum</a:t>
            </a:r>
            <a:r>
              <a:rPr kumimoji="1" lang="en-US" altLang="ja-JP" sz="2800" dirty="0"/>
              <a:t>(int num) {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>
                <a:solidFill>
                  <a:srgbClr val="00B0F0"/>
                </a:solidFill>
              </a:rPr>
              <a:t>m_num</a:t>
            </a:r>
            <a:r>
              <a:rPr kumimoji="1" lang="en-US" altLang="ja-JP" sz="2800" dirty="0"/>
              <a:t> = num;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 </a:t>
            </a:r>
            <a:r>
              <a:rPr kumimoji="1" lang="en-US" altLang="ja-JP" sz="2800" dirty="0" err="1">
                <a:solidFill>
                  <a:srgbClr val="00B0F0"/>
                </a:solidFill>
              </a:rPr>
              <a:t>m_num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に代入</a:t>
            </a:r>
            <a:endParaRPr kumimoji="1" lang="en-US" altLang="ja-JP" sz="2800" dirty="0"/>
          </a:p>
          <a:p>
            <a:r>
              <a:rPr kumimoji="1" lang="en-US" altLang="ja-JP" sz="2800" dirty="0"/>
              <a:t>}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Sample::</a:t>
            </a:r>
            <a:r>
              <a:rPr kumimoji="1" lang="en-US" altLang="ja-JP" sz="2800" dirty="0" err="1"/>
              <a:t>getNum</a:t>
            </a:r>
            <a:r>
              <a:rPr kumimoji="1" lang="en-US" altLang="ja-JP" sz="2800" dirty="0"/>
              <a:t>() {</a:t>
            </a:r>
          </a:p>
          <a:p>
            <a:r>
              <a:rPr kumimoji="1" lang="en-US" altLang="ja-JP" sz="2800" dirty="0"/>
              <a:t>    return </a:t>
            </a:r>
            <a:r>
              <a:rPr kumimoji="1" lang="en-US" altLang="ja-JP" sz="2800" dirty="0" err="1">
                <a:solidFill>
                  <a:srgbClr val="00B0F0"/>
                </a:solidFill>
              </a:rPr>
              <a:t>m_num</a:t>
            </a:r>
            <a:r>
              <a:rPr kumimoji="1" lang="en-US" altLang="ja-JP" sz="2800" dirty="0"/>
              <a:t>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 </a:t>
            </a:r>
            <a:r>
              <a:rPr kumimoji="1" lang="en-US" altLang="ja-JP" sz="2800" dirty="0" err="1">
                <a:solidFill>
                  <a:srgbClr val="00B0F0"/>
                </a:solidFill>
              </a:rPr>
              <a:t>m_num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を参照</a:t>
            </a:r>
            <a:endParaRPr kumimoji="1" lang="en-US" altLang="ja-JP" sz="2800" dirty="0"/>
          </a:p>
          <a:p>
            <a:r>
              <a:rPr kumimoji="1" lang="en-US" altLang="ja-JP" sz="2800" dirty="0"/>
              <a:t>}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14AC121-0C60-6365-D3A8-48E3E4B335BC}"/>
              </a:ext>
            </a:extLst>
          </p:cNvPr>
          <p:cNvSpPr/>
          <p:nvPr/>
        </p:nvSpPr>
        <p:spPr>
          <a:xfrm flipH="1">
            <a:off x="5008980" y="5072697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3EFFDDD-B902-2831-BA37-2E3473DCDE78}"/>
              </a:ext>
            </a:extLst>
          </p:cNvPr>
          <p:cNvSpPr/>
          <p:nvPr/>
        </p:nvSpPr>
        <p:spPr>
          <a:xfrm flipH="1">
            <a:off x="4787916" y="3339891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354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セッター</a:t>
            </a:r>
            <a:r>
              <a:rPr lang="en-US" altLang="ja-JP" dirty="0">
                <a:solidFill>
                  <a:srgbClr val="FF0000"/>
                </a:solidFill>
              </a:rPr>
              <a:t>(setter)</a:t>
            </a:r>
            <a:r>
              <a:rPr lang="ja-JP" altLang="en-US" dirty="0"/>
              <a:t>と</a:t>
            </a:r>
            <a:r>
              <a:rPr lang="ja-JP" altLang="en-US" dirty="0">
                <a:solidFill>
                  <a:srgbClr val="00B0F0"/>
                </a:solidFill>
              </a:rPr>
              <a:t>ゲッター</a:t>
            </a:r>
            <a:r>
              <a:rPr lang="en-US" altLang="ja-JP" dirty="0">
                <a:solidFill>
                  <a:srgbClr val="00B0F0"/>
                </a:solidFill>
              </a:rPr>
              <a:t>(getter)</a:t>
            </a:r>
            <a:br>
              <a:rPr lang="en-US" altLang="ja-JP" dirty="0"/>
            </a:br>
            <a:r>
              <a:rPr lang="en-US" altLang="ja-JP" dirty="0"/>
              <a:t>private</a:t>
            </a:r>
            <a:r>
              <a:rPr lang="ja-JP" altLang="en-US" dirty="0"/>
              <a:t>なメンバ変数にアクセスするための</a:t>
            </a:r>
            <a:br>
              <a:rPr lang="en-US" altLang="ja-JP" dirty="0"/>
            </a:br>
            <a:r>
              <a:rPr lang="en-US" altLang="ja-JP" dirty="0"/>
              <a:t>public</a:t>
            </a:r>
            <a:r>
              <a:rPr lang="ja-JP" altLang="en-US" dirty="0"/>
              <a:t>なアクセス関数のこと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FF0000"/>
                </a:solidFill>
              </a:rPr>
              <a:t>セッター</a:t>
            </a:r>
            <a:r>
              <a:rPr lang="ja-JP" altLang="en-US" dirty="0"/>
              <a:t>は</a:t>
            </a:r>
            <a:r>
              <a:rPr lang="en-US" altLang="ja-JP" dirty="0"/>
              <a:t>private</a:t>
            </a:r>
            <a:r>
              <a:rPr lang="ja-JP" altLang="en-US" dirty="0"/>
              <a:t>メンバ変数に値をセット</a:t>
            </a: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ゲッター</a:t>
            </a:r>
            <a:r>
              <a:rPr lang="ja-JP" altLang="en-US" dirty="0"/>
              <a:t>は</a:t>
            </a:r>
            <a:r>
              <a:rPr lang="en-US" altLang="ja-JP" dirty="0"/>
              <a:t>private</a:t>
            </a:r>
            <a:r>
              <a:rPr lang="ja-JP" altLang="en-US" dirty="0"/>
              <a:t>メンバ変数から値をゲット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C7F6BEF-479F-CEAA-7D13-D4CF586F0831}"/>
              </a:ext>
            </a:extLst>
          </p:cNvPr>
          <p:cNvSpPr txBox="1"/>
          <p:nvPr/>
        </p:nvSpPr>
        <p:spPr>
          <a:xfrm>
            <a:off x="532425" y="5120404"/>
            <a:ext cx="1126782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メンバ変数にアクセスできる手段を関数経由に限定することで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不意の書き換えや読み取りを防止する（カプセル化）</a:t>
            </a:r>
          </a:p>
        </p:txBody>
      </p:sp>
    </p:spTree>
    <p:extLst>
      <p:ext uri="{BB962C8B-B14F-4D97-AF65-F5344CB8AC3E}">
        <p14:creationId xmlns:p14="http://schemas.microsoft.com/office/powerpoint/2010/main" val="849512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sample</a:t>
            </a:r>
            <a:r>
              <a:rPr kumimoji="1" lang="en-US" altLang="ja-JP" dirty="0" err="1"/>
              <a:t>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#pragma once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class Sample {</a:t>
            </a:r>
          </a:p>
          <a:p>
            <a:r>
              <a:rPr kumimoji="1" lang="en-US" altLang="ja-JP" sz="2800" dirty="0"/>
              <a:t>public:</a:t>
            </a:r>
          </a:p>
          <a:p>
            <a:r>
              <a:rPr kumimoji="1" lang="en-US" altLang="ja-JP" sz="2800" dirty="0"/>
              <a:t>    int a;</a:t>
            </a:r>
          </a:p>
          <a:p>
            <a:r>
              <a:rPr kumimoji="1" lang="en-US" altLang="ja-JP" sz="2800" dirty="0"/>
              <a:t>    void func1();</a:t>
            </a:r>
          </a:p>
          <a:p>
            <a:r>
              <a:rPr kumimoji="1" lang="en-US" altLang="ja-JP" sz="2800" dirty="0"/>
              <a:t>private:</a:t>
            </a:r>
          </a:p>
          <a:p>
            <a:r>
              <a:rPr kumimoji="1" lang="en-US" altLang="ja-JP" sz="2800" dirty="0"/>
              <a:t>    int b;</a:t>
            </a:r>
          </a:p>
          <a:p>
            <a:r>
              <a:rPr kumimoji="1" lang="en-US" altLang="ja-JP" sz="2800" dirty="0"/>
              <a:t>    void func2();</a:t>
            </a:r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7289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練習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>
                <a:solidFill>
                  <a:srgbClr val="00B0F0"/>
                </a:solidFill>
              </a:rPr>
              <a:t>robocopy Sample301 Sample301c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en-US" altLang="ja-JP" dirty="0"/>
              <a:t>Sample301</a:t>
            </a:r>
            <a:r>
              <a:rPr lang="ja-JP" altLang="en-US" dirty="0"/>
              <a:t>の内容が</a:t>
            </a:r>
            <a:r>
              <a:rPr lang="en-US" altLang="ja-JP" dirty="0"/>
              <a:t>Sample301c</a:t>
            </a:r>
            <a:r>
              <a:rPr lang="ja-JP" altLang="en-US" dirty="0"/>
              <a:t>フォルダ内に</a:t>
            </a:r>
            <a:br>
              <a:rPr lang="en-US" altLang="ja-JP" dirty="0"/>
            </a:br>
            <a:r>
              <a:rPr lang="ja-JP" altLang="en-US" dirty="0"/>
              <a:t>複製される</a:t>
            </a:r>
            <a:endParaRPr kumimoji="1" lang="ja-JP" altLang="en-US" dirty="0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53542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0596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239919" cy="4980311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練習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　</a:t>
            </a:r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  <a:endParaRPr kumimoji="1" lang="en-US" altLang="ja-JP" sz="3500" dirty="0"/>
          </a:p>
          <a:p>
            <a:pPr marL="742950" indent="-742950">
              <a:buFont typeface="+mj-ea"/>
              <a:buAutoNum type="circleNumDbPlain"/>
            </a:pPr>
            <a:r>
              <a:rPr kumimoji="1" lang="en-US" altLang="ja-JP" sz="3500" dirty="0" err="1"/>
              <a:t>car.h</a:t>
            </a:r>
            <a:r>
              <a:rPr kumimoji="1" lang="ja-JP" altLang="en-US" sz="3500" dirty="0"/>
              <a:t> </a:t>
            </a:r>
            <a:r>
              <a:rPr lang="ja-JP" altLang="en-US" sz="3500" dirty="0"/>
              <a:t>内に</a:t>
            </a:r>
            <a:r>
              <a:rPr lang="en-US" altLang="ja-JP" sz="3500" dirty="0"/>
              <a:t>public</a:t>
            </a:r>
            <a:r>
              <a:rPr lang="ja-JP" altLang="en-US" sz="3500" dirty="0"/>
              <a:t>な</a:t>
            </a:r>
            <a:r>
              <a:rPr kumimoji="1" lang="ja-JP" altLang="en-US" sz="3500" dirty="0"/>
              <a:t>セッター（</a:t>
            </a:r>
            <a:r>
              <a:rPr kumimoji="1" lang="en-US" altLang="ja-JP" sz="3500" dirty="0" err="1">
                <a:solidFill>
                  <a:srgbClr val="FF0000"/>
                </a:solidFill>
              </a:rPr>
              <a:t>setSpeed</a:t>
            </a:r>
            <a:r>
              <a:rPr kumimoji="1" lang="ja-JP" altLang="en-US" sz="3500" dirty="0"/>
              <a:t>）を定義する</a:t>
            </a:r>
            <a:br>
              <a:rPr kumimoji="1" lang="en-US" altLang="ja-JP" sz="3500" dirty="0"/>
            </a:br>
            <a:endParaRPr kumimoji="1" lang="en-US" altLang="ja-JP" sz="3500" dirty="0"/>
          </a:p>
          <a:p>
            <a:pPr marL="742950" indent="-742950">
              <a:buFont typeface="+mj-ea"/>
              <a:buAutoNum type="circleNumDbPlain"/>
            </a:pPr>
            <a:r>
              <a:rPr kumimoji="1" lang="en-US" altLang="ja-JP" sz="3500" dirty="0"/>
              <a:t>public</a:t>
            </a:r>
            <a:r>
              <a:rPr kumimoji="1" lang="ja-JP" altLang="en-US" sz="3500" dirty="0"/>
              <a:t>な</a:t>
            </a:r>
            <a:r>
              <a:rPr kumimoji="1" lang="en-US" altLang="ja-JP" sz="3500" dirty="0">
                <a:solidFill>
                  <a:srgbClr val="00B0F0"/>
                </a:solidFill>
              </a:rPr>
              <a:t>speed</a:t>
            </a:r>
            <a:r>
              <a:rPr kumimoji="1" lang="ja-JP" altLang="en-US" sz="3500" dirty="0"/>
              <a:t>を</a:t>
            </a:r>
            <a:r>
              <a:rPr kumimoji="1" lang="en-US" altLang="ja-JP" sz="3500" dirty="0"/>
              <a:t>private</a:t>
            </a:r>
            <a:r>
              <a:rPr kumimoji="1" lang="ja-JP" altLang="en-US" sz="3500" dirty="0"/>
              <a:t>に移動し、変数名を</a:t>
            </a:r>
            <a:br>
              <a:rPr kumimoji="1" lang="en-US" altLang="ja-JP" sz="3500" dirty="0"/>
            </a:br>
            <a:r>
              <a:rPr kumimoji="1" lang="en-US" altLang="ja-JP" sz="3500" dirty="0" err="1">
                <a:solidFill>
                  <a:srgbClr val="00B0F0"/>
                </a:solidFill>
              </a:rPr>
              <a:t>m_speed</a:t>
            </a:r>
            <a:r>
              <a:rPr kumimoji="1" lang="ja-JP" altLang="en-US" sz="3500" dirty="0"/>
              <a:t>に変更する</a:t>
            </a:r>
            <a:br>
              <a:rPr kumimoji="1" lang="en-US" altLang="ja-JP" sz="3500" dirty="0"/>
            </a:br>
            <a:endParaRPr kumimoji="1" lang="en-US" altLang="ja-JP" sz="3500" dirty="0"/>
          </a:p>
          <a:p>
            <a:pPr marL="742950" indent="-742950">
              <a:buFont typeface="+mj-ea"/>
              <a:buAutoNum type="circleNumDbPlain"/>
            </a:pPr>
            <a:r>
              <a:rPr kumimoji="1" lang="en-US" altLang="ja-JP" sz="3500" dirty="0"/>
              <a:t>car.cpp </a:t>
            </a:r>
            <a:r>
              <a:rPr kumimoji="1" lang="ja-JP" altLang="en-US" sz="3500" dirty="0"/>
              <a:t>にセッターの処理を追加する</a:t>
            </a:r>
            <a:br>
              <a:rPr kumimoji="1" lang="en-US" altLang="ja-JP" sz="3500" dirty="0"/>
            </a:br>
            <a:endParaRPr kumimoji="1" lang="en-US" altLang="ja-JP" sz="3500" dirty="0"/>
          </a:p>
          <a:p>
            <a:pPr marL="742950" indent="-742950">
              <a:buFont typeface="+mj-ea"/>
              <a:buAutoNum type="circleNumDbPlain"/>
            </a:pPr>
            <a:r>
              <a:rPr lang="en-US" altLang="ja-JP" sz="3500" dirty="0"/>
              <a:t>main.cpp </a:t>
            </a:r>
            <a:r>
              <a:rPr lang="ja-JP" altLang="en-US" sz="3500" dirty="0"/>
              <a:t>を変更してセッターを使って値を代入する</a:t>
            </a:r>
            <a:br>
              <a:rPr lang="en-US" altLang="ja-JP" sz="3500" dirty="0"/>
            </a:br>
            <a:r>
              <a:rPr lang="ja-JP" altLang="en-US" sz="3500" dirty="0"/>
              <a:t>ように書き換える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609728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#pragma once</a:t>
            </a:r>
            <a:r>
              <a:rPr kumimoji="1" lang="ja-JP" altLang="en-US" sz="3200" dirty="0"/>
              <a:t>　　　　　　</a:t>
            </a:r>
            <a:br>
              <a:rPr kumimoji="1" lang="en-US" altLang="ja-JP" sz="3200" dirty="0">
                <a:solidFill>
                  <a:srgbClr val="00B050"/>
                </a:solidFill>
              </a:rPr>
            </a:br>
            <a:endParaRPr kumimoji="1" lang="en-US" altLang="ja-JP" sz="3200" dirty="0"/>
          </a:p>
          <a:p>
            <a:r>
              <a:rPr kumimoji="1" lang="en-US" altLang="ja-JP" sz="3200" dirty="0"/>
              <a:t>class Car {</a:t>
            </a:r>
          </a:p>
          <a:p>
            <a:r>
              <a:rPr kumimoji="1" lang="en-US" altLang="ja-JP" sz="3200" dirty="0"/>
              <a:t>public:</a:t>
            </a:r>
          </a:p>
          <a:p>
            <a:r>
              <a:rPr kumimoji="1" lang="ja-JP" altLang="en-US" sz="3200" dirty="0"/>
              <a:t>　　　　</a:t>
            </a:r>
            <a:r>
              <a:rPr kumimoji="1" lang="en-US" altLang="ja-JP" sz="3200" dirty="0"/>
              <a:t>void drive(double hour);</a:t>
            </a:r>
          </a:p>
          <a:p>
            <a:r>
              <a:rPr kumimoji="1" lang="ja-JP" altLang="en-US" sz="3200" dirty="0"/>
              <a:t>　　　　</a:t>
            </a:r>
            <a:r>
              <a:rPr kumimoji="1" lang="en-US" altLang="ja-JP" sz="3200" dirty="0">
                <a:solidFill>
                  <a:srgbClr val="FF0000"/>
                </a:solidFill>
              </a:rPr>
              <a:t>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3200" dirty="0">
                <a:solidFill>
                  <a:srgbClr val="FF0000"/>
                </a:solidFill>
              </a:rPr>
              <a:t>(double speed);</a:t>
            </a:r>
          </a:p>
          <a:p>
            <a:r>
              <a:rPr kumimoji="1" lang="en-US" altLang="ja-JP" sz="3200" dirty="0">
                <a:solidFill>
                  <a:srgbClr val="00B050"/>
                </a:solidFill>
              </a:rPr>
              <a:t>private:</a:t>
            </a:r>
          </a:p>
          <a:p>
            <a:r>
              <a:rPr kumimoji="1" lang="en-US" altLang="ja-JP" sz="3200" dirty="0"/>
              <a:t>    double </a:t>
            </a:r>
            <a:r>
              <a:rPr kumimoji="1" lang="en-US" altLang="ja-JP" sz="3200" dirty="0" err="1">
                <a:solidFill>
                  <a:srgbClr val="00B0F0"/>
                </a:solidFill>
              </a:rPr>
              <a:t>m_speed</a:t>
            </a:r>
            <a:r>
              <a:rPr kumimoji="1" lang="en-US" altLang="ja-JP" sz="3200" dirty="0"/>
              <a:t>;</a:t>
            </a:r>
          </a:p>
          <a:p>
            <a:r>
              <a:rPr kumimoji="1" lang="en-US" altLang="ja-JP" sz="3200" dirty="0"/>
              <a:t>};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25970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br>
              <a:rPr kumimoji="1" lang="en-US" altLang="ja-JP" sz="2400" dirty="0"/>
            </a:br>
            <a:r>
              <a:rPr kumimoji="1" lang="en-US" altLang="ja-JP" sz="2400" dirty="0"/>
              <a:t>void Car::drive(double hour){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時速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m_speed</a:t>
            </a:r>
            <a:r>
              <a:rPr kumimoji="1" lang="en-US" altLang="ja-JP" sz="2400" dirty="0">
                <a:solidFill>
                  <a:srgbClr val="00B0F0"/>
                </a:solidFill>
              </a:rPr>
              <a:t> </a:t>
            </a:r>
            <a:r>
              <a:rPr kumimoji="1" lang="en-US" altLang="ja-JP" sz="2400" dirty="0"/>
              <a:t>&lt;&lt; “km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” &lt;&lt;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hour &lt;&lt; “</a:t>
            </a:r>
            <a:r>
              <a:rPr kumimoji="1" lang="ja-JP" altLang="en-US" sz="2400" dirty="0"/>
              <a:t>時間走行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m_speed</a:t>
            </a:r>
            <a:r>
              <a:rPr kumimoji="1" lang="ja-JP" altLang="en-US" sz="2400" dirty="0">
                <a:solidFill>
                  <a:srgbClr val="00B0F0"/>
                </a:solidFill>
              </a:rPr>
              <a:t> </a:t>
            </a:r>
            <a:r>
              <a:rPr kumimoji="1" lang="en-US" altLang="ja-JP" sz="2400" dirty="0"/>
              <a:t>* hour &lt;&lt; “km</a:t>
            </a:r>
            <a:r>
              <a:rPr kumimoji="1" lang="ja-JP" altLang="en-US" sz="2400" dirty="0"/>
              <a:t>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void Car::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(double speed){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 = speed;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40475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Sample301</a:t>
            </a:r>
            <a:r>
              <a:rPr kumimoji="1" lang="ja-JP" altLang="en-US" dirty="0"/>
              <a:t>のカプセル化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（略）</a:t>
            </a:r>
            <a:br>
              <a:rPr kumimoji="1" lang="en-US" altLang="ja-JP" sz="3200" dirty="0"/>
            </a:br>
            <a:r>
              <a:rPr kumimoji="1" lang="en-US" altLang="ja-JP" sz="3200" dirty="0"/>
              <a:t>int main() {</a:t>
            </a:r>
          </a:p>
          <a:p>
            <a:r>
              <a:rPr kumimoji="1" lang="en-US" altLang="ja-JP" sz="3200" dirty="0"/>
              <a:t>    Car </a:t>
            </a:r>
            <a:r>
              <a:rPr kumimoji="1" lang="en-US" altLang="ja-JP" sz="3200" dirty="0" err="1"/>
              <a:t>nbox</a:t>
            </a:r>
            <a:r>
              <a:rPr kumimoji="1" lang="en-US" altLang="ja-JP" sz="3200" dirty="0"/>
              <a:t>, tanto;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nbox.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3200" dirty="0">
                <a:solidFill>
                  <a:srgbClr val="FF0000"/>
                </a:solidFill>
              </a:rPr>
              <a:t>(40)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nbox.drive</a:t>
            </a:r>
            <a:r>
              <a:rPr kumimoji="1" lang="en-US" altLang="ja-JP" sz="3200" dirty="0"/>
              <a:t>(1.5);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tanto.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3200" dirty="0">
                <a:solidFill>
                  <a:srgbClr val="FF0000"/>
                </a:solidFill>
              </a:rPr>
              <a:t>(50)</a:t>
            </a:r>
            <a:r>
              <a:rPr kumimoji="1" lang="en-US" altLang="ja-JP" sz="3200" dirty="0"/>
              <a:t>;</a:t>
            </a:r>
            <a:br>
              <a:rPr kumimoji="1" lang="en-US" altLang="ja-JP" sz="3200" dirty="0"/>
            </a:br>
            <a:r>
              <a:rPr kumimoji="1" lang="en-US" altLang="ja-JP" sz="3200" dirty="0"/>
              <a:t>    </a:t>
            </a:r>
            <a:r>
              <a:rPr kumimoji="1" lang="en-US" altLang="ja-JP" sz="3200" dirty="0" err="1"/>
              <a:t>tanto.drive</a:t>
            </a:r>
            <a:r>
              <a:rPr kumimoji="1" lang="en-US" altLang="ja-JP" sz="3200" dirty="0"/>
              <a:t>(1.0);</a:t>
            </a:r>
            <a:br>
              <a:rPr kumimoji="1" lang="en-US" altLang="ja-JP" sz="3200" dirty="0"/>
            </a:br>
            <a:r>
              <a:rPr kumimoji="1" lang="en-US" altLang="ja-JP" sz="3200" dirty="0"/>
              <a:t>    return 0;</a:t>
            </a:r>
            <a:br>
              <a:rPr kumimoji="1" lang="en-US" altLang="ja-JP" sz="3200" dirty="0"/>
            </a:br>
            <a:r>
              <a:rPr kumimoji="1" lang="en-US" altLang="ja-JP" sz="3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618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sample.h</a:t>
            </a:r>
            <a:r>
              <a:rPr kumimoji="1" lang="en-US" altLang="ja-JP" sz="2800" dirty="0"/>
              <a:t>”</a:t>
            </a:r>
          </a:p>
          <a:p>
            <a:r>
              <a:rPr kumimoji="1" lang="en-US" altLang="ja-JP" sz="2800" dirty="0"/>
              <a:t>#include &lt;iostream&gt;</a:t>
            </a:r>
          </a:p>
          <a:p>
            <a:r>
              <a:rPr kumimoji="1" lang="en-US" altLang="ja-JP" sz="2800" dirty="0"/>
              <a:t>using namespace std;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void Sample::func1() {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cout</a:t>
            </a:r>
            <a:r>
              <a:rPr kumimoji="1" lang="en-US" altLang="ja-JP" sz="2800" dirty="0"/>
              <a:t> &lt;&lt; "func1" &lt;&lt; </a:t>
            </a:r>
            <a:r>
              <a:rPr kumimoji="1" lang="en-US" altLang="ja-JP" sz="2800" dirty="0" err="1"/>
              <a:t>endl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    a = 1;</a:t>
            </a:r>
          </a:p>
          <a:p>
            <a:r>
              <a:rPr kumimoji="1" lang="en-US" altLang="ja-JP" sz="2800" dirty="0"/>
              <a:t>    b = 2;</a:t>
            </a:r>
          </a:p>
          <a:p>
            <a:r>
              <a:rPr kumimoji="1" lang="en-US" altLang="ja-JP" sz="2800" dirty="0"/>
              <a:t>    func2();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5728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void Sample::func2() {</a:t>
            </a:r>
          </a:p>
          <a:p>
            <a:r>
              <a:rPr kumimoji="1" lang="en-US" altLang="ja-JP" sz="2800" dirty="0"/>
              <a:t>    a = 2;</a:t>
            </a:r>
          </a:p>
          <a:p>
            <a:r>
              <a:rPr kumimoji="1" lang="en-US" altLang="ja-JP" sz="2800" dirty="0"/>
              <a:t>    b = 2;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cout</a:t>
            </a:r>
            <a:r>
              <a:rPr kumimoji="1" lang="en-US" altLang="ja-JP" sz="2800" dirty="0"/>
              <a:t> &lt;&lt; "a=" &lt;&lt; a &lt;&lt; "," &lt;&lt; "b=" &lt;&lt; b </a:t>
            </a:r>
            <a:br>
              <a:rPr kumimoji="1" lang="en-US" altLang="ja-JP" sz="2800" dirty="0"/>
            </a:br>
            <a:r>
              <a:rPr kumimoji="1" lang="en-US" altLang="ja-JP" sz="2800" dirty="0"/>
              <a:t>    &lt;&lt; </a:t>
            </a:r>
            <a:r>
              <a:rPr kumimoji="1" lang="en-US" altLang="ja-JP" sz="2800" dirty="0" err="1"/>
              <a:t>endl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6072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#include"sample.h"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int main()</a:t>
            </a:r>
          </a:p>
          <a:p>
            <a:r>
              <a:rPr kumimoji="1" lang="en-US" altLang="ja-JP" sz="2800" dirty="0"/>
              <a:t>{</a:t>
            </a:r>
          </a:p>
          <a:p>
            <a:r>
              <a:rPr kumimoji="1" lang="en-US" altLang="ja-JP" sz="2800" dirty="0"/>
              <a:t>    Sample s;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s.a</a:t>
            </a:r>
            <a:r>
              <a:rPr kumimoji="1" lang="en-US" altLang="ja-JP" sz="2800" dirty="0"/>
              <a:t> = 1;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s.b</a:t>
            </a:r>
            <a:r>
              <a:rPr kumimoji="1" lang="en-US" altLang="ja-JP" sz="2800" dirty="0">
                <a:solidFill>
                  <a:srgbClr val="00B050"/>
                </a:solidFill>
              </a:rPr>
              <a:t> = 2;</a:t>
            </a:r>
          </a:p>
          <a:p>
            <a:r>
              <a:rPr kumimoji="1" lang="en-US" altLang="ja-JP" sz="2800" dirty="0"/>
              <a:t>    s.func1();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>
                <a:solidFill>
                  <a:srgbClr val="00B050"/>
                </a:solidFill>
              </a:rPr>
              <a:t>//s.func2();</a:t>
            </a:r>
          </a:p>
          <a:p>
            <a:r>
              <a:rPr kumimoji="1" lang="en-US" altLang="ja-JP" sz="2800" dirty="0"/>
              <a:t>    return 0;</a:t>
            </a:r>
          </a:p>
          <a:p>
            <a:r>
              <a:rPr kumimoji="1" lang="en-US" altLang="ja-JP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672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 sample.cpp</a:t>
            </a: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ja-JP" altLang="en-US" dirty="0"/>
              <a:t>重要なのは</a:t>
            </a:r>
            <a:r>
              <a:rPr kumimoji="1" lang="en-US" altLang="ja-JP" dirty="0" err="1">
                <a:solidFill>
                  <a:srgbClr val="00B050"/>
                </a:solidFill>
              </a:rPr>
              <a:t>cpp</a:t>
            </a:r>
            <a:r>
              <a:rPr kumimoji="1" lang="ja-JP" altLang="en-US" dirty="0">
                <a:solidFill>
                  <a:srgbClr val="00B050"/>
                </a:solidFill>
              </a:rPr>
              <a:t>ファイルをすべて書く</a:t>
            </a:r>
            <a:r>
              <a:rPr kumimoji="1" lang="ja-JP" altLang="en-US" dirty="0"/>
              <a:t>こと</a:t>
            </a:r>
            <a:br>
              <a:rPr kumimoji="1" lang="en-US" altLang="ja-JP" dirty="0"/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  <p:sp>
        <p:nvSpPr>
          <p:cNvPr id="4" name="左大かっこ 3">
            <a:extLst>
              <a:ext uri="{FF2B5EF4-FFF2-40B4-BE49-F238E27FC236}">
                <a16:creationId xmlns:a16="http://schemas.microsoft.com/office/drawing/2014/main" id="{236B0BA0-DC88-FA69-4DD1-DD3420544219}"/>
              </a:ext>
            </a:extLst>
          </p:cNvPr>
          <p:cNvSpPr/>
          <p:nvPr/>
        </p:nvSpPr>
        <p:spPr>
          <a:xfrm rot="16200000">
            <a:off x="1976176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大かっこ 4">
            <a:extLst>
              <a:ext uri="{FF2B5EF4-FFF2-40B4-BE49-F238E27FC236}">
                <a16:creationId xmlns:a16="http://schemas.microsoft.com/office/drawing/2014/main" id="{233F3543-889D-1BDA-782E-21A2136D88F2}"/>
              </a:ext>
            </a:extLst>
          </p:cNvPr>
          <p:cNvSpPr/>
          <p:nvPr/>
        </p:nvSpPr>
        <p:spPr>
          <a:xfrm rot="16200000">
            <a:off x="4047811" y="3762359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左大かっこ 5">
            <a:extLst>
              <a:ext uri="{FF2B5EF4-FFF2-40B4-BE49-F238E27FC236}">
                <a16:creationId xmlns:a16="http://schemas.microsoft.com/office/drawing/2014/main" id="{4821EDDD-FBA2-7A2E-91BF-8914836AF242}"/>
              </a:ext>
            </a:extLst>
          </p:cNvPr>
          <p:cNvSpPr/>
          <p:nvPr/>
        </p:nvSpPr>
        <p:spPr>
          <a:xfrm rot="16200000">
            <a:off x="7153589" y="3762360"/>
            <a:ext cx="93785" cy="301451"/>
          </a:xfrm>
          <a:prstGeom prst="leftBracket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7109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sample</a:t>
            </a:r>
            <a:r>
              <a:rPr kumimoji="1" lang="en-US" altLang="ja-JP" dirty="0" err="1"/>
              <a:t>.h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B0F0"/>
                </a:solidFill>
              </a:rPr>
              <a:t>#pragma once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class </a:t>
            </a:r>
            <a:r>
              <a:rPr kumimoji="1" lang="en-US" altLang="ja-JP" sz="2800" dirty="0">
                <a:solidFill>
                  <a:srgbClr val="FF0000"/>
                </a:solidFill>
              </a:rPr>
              <a:t>Sample</a:t>
            </a:r>
            <a:r>
              <a:rPr kumimoji="1" lang="en-US" altLang="ja-JP" sz="2800" dirty="0"/>
              <a:t> {</a:t>
            </a:r>
          </a:p>
          <a:p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int a;</a:t>
            </a:r>
          </a:p>
          <a:p>
            <a:r>
              <a:rPr kumimoji="1" lang="en-US" altLang="ja-JP" sz="2800" dirty="0"/>
              <a:t>    void func1();</a:t>
            </a:r>
          </a:p>
          <a:p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en-US" altLang="ja-JP" sz="2800" dirty="0"/>
              <a:t>:</a:t>
            </a:r>
          </a:p>
          <a:p>
            <a:r>
              <a:rPr kumimoji="1" lang="en-US" altLang="ja-JP" sz="2800" dirty="0"/>
              <a:t>    int b;</a:t>
            </a:r>
          </a:p>
          <a:p>
            <a:r>
              <a:rPr kumimoji="1" lang="en-US" altLang="ja-JP" sz="2800" dirty="0"/>
              <a:t>    void func2();</a:t>
            </a:r>
          </a:p>
          <a:p>
            <a:r>
              <a:rPr kumimoji="1" lang="en-US" altLang="ja-JP" sz="2800" dirty="0"/>
              <a:t>};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1C168A5-5B62-FCCC-80DB-7266440ECA59}"/>
              </a:ext>
            </a:extLst>
          </p:cNvPr>
          <p:cNvSpPr/>
          <p:nvPr/>
        </p:nvSpPr>
        <p:spPr>
          <a:xfrm>
            <a:off x="1818752" y="3717890"/>
            <a:ext cx="3949002" cy="86415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0A4982E-58AE-D427-F4DE-E4C742E1DAF6}"/>
              </a:ext>
            </a:extLst>
          </p:cNvPr>
          <p:cNvSpPr txBox="1"/>
          <p:nvPr/>
        </p:nvSpPr>
        <p:spPr>
          <a:xfrm>
            <a:off x="5838092" y="3912301"/>
            <a:ext cx="43300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50"/>
                </a:solidFill>
              </a:rPr>
              <a:t>クラスの内外からアクセス可能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b="1" dirty="0">
                <a:solidFill>
                  <a:srgbClr val="00B050"/>
                </a:solidFill>
              </a:rPr>
              <a:t>→</a:t>
            </a:r>
            <a:r>
              <a:rPr kumimoji="1" lang="ja-JP" altLang="en-US" sz="2400" dirty="0">
                <a:solidFill>
                  <a:srgbClr val="00B050"/>
                </a:solidFill>
              </a:rPr>
              <a:t>　</a:t>
            </a:r>
            <a:r>
              <a:rPr kumimoji="1" lang="en-US" altLang="ja-JP" sz="2400" dirty="0">
                <a:solidFill>
                  <a:srgbClr val="00B050"/>
                </a:solidFill>
              </a:rPr>
              <a:t>main.cpp </a:t>
            </a:r>
            <a:r>
              <a:rPr kumimoji="1" lang="ja-JP" altLang="en-US" sz="2400" dirty="0">
                <a:solidFill>
                  <a:srgbClr val="00B050"/>
                </a:solidFill>
              </a:rPr>
              <a:t>から使用可能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A8FA6BB-F00C-9A79-435B-85191864C2DC}"/>
              </a:ext>
            </a:extLst>
          </p:cNvPr>
          <p:cNvSpPr/>
          <p:nvPr/>
        </p:nvSpPr>
        <p:spPr>
          <a:xfrm>
            <a:off x="1818752" y="4979765"/>
            <a:ext cx="3949002" cy="864159"/>
          </a:xfrm>
          <a:prstGeom prst="rect">
            <a:avLst/>
          </a:prstGeom>
          <a:noFill/>
          <a:ln w="28575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394F23-54C4-BDC6-2DC1-288D938664B1}"/>
              </a:ext>
            </a:extLst>
          </p:cNvPr>
          <p:cNvSpPr txBox="1"/>
          <p:nvPr/>
        </p:nvSpPr>
        <p:spPr>
          <a:xfrm>
            <a:off x="5838092" y="5181011"/>
            <a:ext cx="41248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FF"/>
                </a:solidFill>
              </a:rPr>
              <a:t>クラス内でのみアクセス可能</a:t>
            </a:r>
            <a:br>
              <a:rPr kumimoji="1" lang="en-US" altLang="ja-JP" sz="2400" dirty="0">
                <a:solidFill>
                  <a:srgbClr val="FF00FF"/>
                </a:solidFill>
              </a:rPr>
            </a:br>
            <a:r>
              <a:rPr kumimoji="1" lang="ja-JP" altLang="en-US" sz="2400" b="1" dirty="0">
                <a:solidFill>
                  <a:srgbClr val="FF00FF"/>
                </a:solidFill>
              </a:rPr>
              <a:t>→</a:t>
            </a:r>
            <a:r>
              <a:rPr kumimoji="1" lang="ja-JP" altLang="en-US" sz="2400" dirty="0">
                <a:solidFill>
                  <a:srgbClr val="FF00FF"/>
                </a:solidFill>
              </a:rPr>
              <a:t>　</a:t>
            </a:r>
            <a:r>
              <a:rPr kumimoji="1" lang="en-US" altLang="ja-JP" sz="2400" dirty="0">
                <a:solidFill>
                  <a:srgbClr val="FF00FF"/>
                </a:solidFill>
              </a:rPr>
              <a:t>main.cpp</a:t>
            </a:r>
            <a:r>
              <a:rPr kumimoji="1" lang="ja-JP" altLang="en-US" sz="2400" dirty="0">
                <a:solidFill>
                  <a:srgbClr val="FF00FF"/>
                </a:solidFill>
              </a:rPr>
              <a:t>　から使用不可</a:t>
            </a:r>
          </a:p>
        </p:txBody>
      </p:sp>
    </p:spTree>
    <p:extLst>
      <p:ext uri="{BB962C8B-B14F-4D97-AF65-F5344CB8AC3E}">
        <p14:creationId xmlns:p14="http://schemas.microsoft.com/office/powerpoint/2010/main" val="373660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7"/>
            <a:ext cx="10515600" cy="4980311"/>
          </a:xfrm>
        </p:spPr>
        <p:txBody>
          <a:bodyPr>
            <a:normAutofit lnSpcReduction="10000"/>
          </a:bodyPr>
          <a:lstStyle/>
          <a:p>
            <a:r>
              <a:rPr lang="en-US" altLang="ja-JP" dirty="0">
                <a:solidFill>
                  <a:srgbClr val="FF00FF"/>
                </a:solidFill>
              </a:rPr>
              <a:t>private</a:t>
            </a:r>
            <a:r>
              <a:rPr lang="ja-JP" altLang="en-US" dirty="0"/>
              <a:t>を使う理由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変数や関数を</a:t>
            </a:r>
            <a:r>
              <a:rPr lang="en-US" altLang="ja-JP" dirty="0">
                <a:solidFill>
                  <a:srgbClr val="FF00FF"/>
                </a:solidFill>
              </a:rPr>
              <a:t>private</a:t>
            </a:r>
            <a:r>
              <a:rPr lang="ja-JP" altLang="en-US" dirty="0"/>
              <a:t>にすることで、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・思いもよらない値の変更</a:t>
            </a:r>
            <a:br>
              <a:rPr lang="en-US" altLang="ja-JP" dirty="0"/>
            </a:br>
            <a:r>
              <a:rPr lang="ja-JP" altLang="en-US" dirty="0"/>
              <a:t>・意図しない関数の実行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を阻止できる！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結果、プログラムのバグの発生を抑止できる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30ED61-55D0-455D-EB66-E93F8473D803}"/>
              </a:ext>
            </a:extLst>
          </p:cNvPr>
          <p:cNvSpPr txBox="1"/>
          <p:nvPr/>
        </p:nvSpPr>
        <p:spPr>
          <a:xfrm>
            <a:off x="8510954" y="5940850"/>
            <a:ext cx="35349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構造体との大きな違いは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このあたりにある</a:t>
            </a:r>
          </a:p>
        </p:txBody>
      </p:sp>
    </p:spTree>
    <p:extLst>
      <p:ext uri="{BB962C8B-B14F-4D97-AF65-F5344CB8AC3E}">
        <p14:creationId xmlns:p14="http://schemas.microsoft.com/office/powerpoint/2010/main" val="1279553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アクセス指定子とカプセル化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sample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CF0162-EC2F-CBE9-F129-07EE00A70AAB}"/>
              </a:ext>
            </a:extLst>
          </p:cNvPr>
          <p:cNvSpPr txBox="1"/>
          <p:nvPr/>
        </p:nvSpPr>
        <p:spPr>
          <a:xfrm>
            <a:off x="1048255" y="1942532"/>
            <a:ext cx="10688220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#include “</a:t>
            </a:r>
            <a:r>
              <a:rPr kumimoji="1" lang="en-US" altLang="ja-JP" sz="2800" dirty="0" err="1"/>
              <a:t>sample.h</a:t>
            </a:r>
            <a:r>
              <a:rPr kumimoji="1" lang="en-US" altLang="ja-JP" sz="2800" dirty="0"/>
              <a:t>”</a:t>
            </a:r>
          </a:p>
          <a:p>
            <a:r>
              <a:rPr kumimoji="1" lang="en-US" altLang="ja-JP" sz="2800" dirty="0"/>
              <a:t>#include &lt;iostream&gt;</a:t>
            </a:r>
          </a:p>
          <a:p>
            <a:r>
              <a:rPr kumimoji="1" lang="en-US" altLang="ja-JP" sz="2800" dirty="0"/>
              <a:t>using namespace std;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void Sample::func1() {</a:t>
            </a:r>
          </a:p>
          <a:p>
            <a:r>
              <a:rPr kumimoji="1" lang="en-US" altLang="ja-JP" sz="2800" dirty="0"/>
              <a:t>    </a:t>
            </a:r>
            <a:r>
              <a:rPr kumimoji="1" lang="en-US" altLang="ja-JP" sz="2800" dirty="0" err="1"/>
              <a:t>cout</a:t>
            </a:r>
            <a:r>
              <a:rPr kumimoji="1" lang="en-US" altLang="ja-JP" sz="2800" dirty="0"/>
              <a:t> &lt;&lt; "func1" &lt;&lt; </a:t>
            </a:r>
            <a:r>
              <a:rPr kumimoji="1" lang="en-US" altLang="ja-JP" sz="2800" dirty="0" err="1"/>
              <a:t>endl</a:t>
            </a:r>
            <a:r>
              <a:rPr kumimoji="1" lang="en-US" altLang="ja-JP" sz="2800" dirty="0"/>
              <a:t>;</a:t>
            </a:r>
          </a:p>
          <a:p>
            <a:r>
              <a:rPr kumimoji="1" lang="en-US" altLang="ja-JP" sz="2800" dirty="0"/>
              <a:t>    a = 1;</a:t>
            </a:r>
            <a:r>
              <a:rPr kumimoji="1" lang="ja-JP" altLang="en-US" sz="2800" dirty="0"/>
              <a:t>     </a:t>
            </a:r>
            <a:r>
              <a:rPr kumimoji="1" lang="en-US" altLang="ja-JP" sz="2800" dirty="0">
                <a:solidFill>
                  <a:srgbClr val="00B050"/>
                </a:solidFill>
              </a:rPr>
              <a:t>public</a:t>
            </a:r>
            <a:r>
              <a:rPr kumimoji="1" lang="ja-JP" altLang="en-US" sz="2800" dirty="0"/>
              <a:t>な変数へ値を代入（代入可）</a:t>
            </a:r>
            <a:endParaRPr kumimoji="1" lang="en-US" altLang="ja-JP" sz="2800" dirty="0"/>
          </a:p>
          <a:p>
            <a:r>
              <a:rPr kumimoji="1" lang="en-US" altLang="ja-JP" sz="2800" dirty="0"/>
              <a:t>    b = 2;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な変数へ値を代入（代入可）</a:t>
            </a:r>
            <a:endParaRPr kumimoji="1" lang="en-US" altLang="ja-JP" sz="2800" dirty="0"/>
          </a:p>
          <a:p>
            <a:r>
              <a:rPr kumimoji="1" lang="en-US" altLang="ja-JP" sz="2800" dirty="0"/>
              <a:t>    func2();</a:t>
            </a:r>
            <a:r>
              <a:rPr kumimoji="1" lang="ja-JP" altLang="en-US" sz="2800" dirty="0"/>
              <a:t>     </a:t>
            </a:r>
            <a:r>
              <a:rPr kumimoji="1" lang="en-US" altLang="ja-JP" sz="2800" dirty="0">
                <a:solidFill>
                  <a:srgbClr val="FF00FF"/>
                </a:solidFill>
              </a:rPr>
              <a:t>private</a:t>
            </a:r>
            <a:r>
              <a:rPr kumimoji="1" lang="ja-JP" altLang="en-US" sz="2800" dirty="0"/>
              <a:t>な関数の実行（実行可）</a:t>
            </a:r>
            <a:endParaRPr kumimoji="1" lang="en-US" altLang="ja-JP" sz="2800" dirty="0"/>
          </a:p>
          <a:p>
            <a:r>
              <a:rPr kumimoji="1" lang="en-US" altLang="ja-JP" sz="2800" dirty="0"/>
              <a:t>}</a:t>
            </a: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A79BE7BC-6B1E-911B-766C-ED0295C6EA4A}"/>
              </a:ext>
            </a:extLst>
          </p:cNvPr>
          <p:cNvSpPr/>
          <p:nvPr/>
        </p:nvSpPr>
        <p:spPr>
          <a:xfrm flipH="1">
            <a:off x="3391195" y="5050469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7F804089-1ADE-1B4E-F332-ADF5B8C09CC3}"/>
              </a:ext>
            </a:extLst>
          </p:cNvPr>
          <p:cNvSpPr/>
          <p:nvPr/>
        </p:nvSpPr>
        <p:spPr>
          <a:xfrm flipH="1">
            <a:off x="3391195" y="4608491"/>
            <a:ext cx="723482" cy="335447"/>
          </a:xfrm>
          <a:prstGeom prst="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A80D151-AB3F-36D4-4AEB-C3764285CCB8}"/>
              </a:ext>
            </a:extLst>
          </p:cNvPr>
          <p:cNvSpPr/>
          <p:nvPr/>
        </p:nvSpPr>
        <p:spPr>
          <a:xfrm flipH="1">
            <a:off x="3855094" y="5438288"/>
            <a:ext cx="723482" cy="335447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434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2432</TotalTime>
  <Words>1487</Words>
  <Application>Microsoft Office PowerPoint</Application>
  <PresentationFormat>ワイド画面</PresentationFormat>
  <Paragraphs>239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27" baseType="lpstr">
      <vt:lpstr>0xProto</vt:lpstr>
      <vt:lpstr>Arial</vt:lpstr>
      <vt:lpstr>Office Theme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アクセス指定子とカプセル化</vt:lpstr>
      <vt:lpstr>Sample301のカプセル化</vt:lpstr>
      <vt:lpstr>Sample301のカプセル化</vt:lpstr>
      <vt:lpstr>Sample301のカプセル化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64</cp:revision>
  <dcterms:created xsi:type="dcterms:W3CDTF">2024-07-09T01:55:23Z</dcterms:created>
  <dcterms:modified xsi:type="dcterms:W3CDTF">2024-09-09T07:15:38Z</dcterms:modified>
</cp:coreProperties>
</file>