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343" r:id="rId3"/>
    <p:sldId id="267" r:id="rId4"/>
    <p:sldId id="312" r:id="rId5"/>
    <p:sldId id="344" r:id="rId6"/>
    <p:sldId id="345" r:id="rId7"/>
    <p:sldId id="265" r:id="rId8"/>
    <p:sldId id="346" r:id="rId9"/>
    <p:sldId id="349" r:id="rId10"/>
    <p:sldId id="350" r:id="rId11"/>
    <p:sldId id="351" r:id="rId12"/>
    <p:sldId id="347" r:id="rId13"/>
    <p:sldId id="352" r:id="rId14"/>
    <p:sldId id="353" r:id="rId15"/>
    <p:sldId id="354" r:id="rId16"/>
    <p:sldId id="355" r:id="rId17"/>
    <p:sldId id="356" r:id="rId18"/>
    <p:sldId id="348" r:id="rId19"/>
    <p:sldId id="357" r:id="rId20"/>
    <p:sldId id="358" r:id="rId21"/>
    <p:sldId id="360" r:id="rId22"/>
    <p:sldId id="362" r:id="rId23"/>
    <p:sldId id="3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FF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静的メンバとインスタンスメンバ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これまでは</a:t>
            </a:r>
            <a:r>
              <a:rPr lang="ja-JP" altLang="en-US" dirty="0">
                <a:solidFill>
                  <a:srgbClr val="00B0F0"/>
                </a:solidFill>
              </a:rPr>
              <a:t>インスタンス生成</a:t>
            </a:r>
            <a:r>
              <a:rPr lang="ja-JP" altLang="en-US" dirty="0"/>
              <a:t>を行うことで</a:t>
            </a:r>
            <a:br>
              <a:rPr lang="en-US" altLang="ja-JP" dirty="0"/>
            </a:br>
            <a:r>
              <a:rPr lang="ja-JP" altLang="en-US" dirty="0"/>
              <a:t>・メンバ変数</a:t>
            </a:r>
            <a:br>
              <a:rPr lang="en-US" altLang="ja-JP" dirty="0"/>
            </a:br>
            <a:r>
              <a:rPr lang="ja-JP" altLang="en-US" dirty="0"/>
              <a:t>・メンバ関数</a:t>
            </a:r>
            <a:br>
              <a:rPr lang="en-US" altLang="ja-JP" dirty="0"/>
            </a:br>
            <a:r>
              <a:rPr lang="ja-JP" altLang="en-US" dirty="0"/>
              <a:t>を利用してきた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こういったメンバ変数</a:t>
            </a:r>
            <a:r>
              <a:rPr lang="en-US" altLang="ja-JP" dirty="0"/>
              <a:t>/</a:t>
            </a:r>
            <a:r>
              <a:rPr lang="ja-JP" altLang="en-US" dirty="0"/>
              <a:t>関数を</a:t>
            </a:r>
            <a:r>
              <a:rPr lang="ja-JP" altLang="en-US" b="1" dirty="0">
                <a:solidFill>
                  <a:srgbClr val="FF0000"/>
                </a:solidFill>
              </a:rPr>
              <a:t>インスタンスメンバ</a:t>
            </a:r>
            <a:br>
              <a:rPr lang="en-US" altLang="ja-JP" b="1" dirty="0">
                <a:solidFill>
                  <a:srgbClr val="FF0000"/>
                </a:solidFill>
              </a:rPr>
            </a:br>
            <a:r>
              <a:rPr lang="ja-JP" altLang="en-US" dirty="0"/>
              <a:t>と呼ぶ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1025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solidFill>
                  <a:srgbClr val="00B050"/>
                </a:solidFill>
              </a:rPr>
              <a:t>静的メンバ</a:t>
            </a:r>
            <a:r>
              <a:rPr lang="ja-JP" altLang="en-US" dirty="0"/>
              <a:t>は</a:t>
            </a:r>
            <a:r>
              <a:rPr lang="ja-JP" altLang="en-US" dirty="0">
                <a:solidFill>
                  <a:srgbClr val="FF0000"/>
                </a:solidFill>
              </a:rPr>
              <a:t>インスタンス生成を行わず</a:t>
            </a:r>
            <a:r>
              <a:rPr lang="ja-JP" altLang="en-US" dirty="0"/>
              <a:t>に</a:t>
            </a:r>
            <a:br>
              <a:rPr lang="en-US" altLang="ja-JP" dirty="0"/>
            </a:br>
            <a:r>
              <a:rPr lang="ja-JP" altLang="en-US" dirty="0"/>
              <a:t>・メンバ変数</a:t>
            </a:r>
            <a:br>
              <a:rPr lang="en-US" altLang="ja-JP" dirty="0"/>
            </a:br>
            <a:r>
              <a:rPr lang="ja-JP" altLang="en-US" dirty="0"/>
              <a:t>・メンバ関数</a:t>
            </a:r>
            <a:br>
              <a:rPr lang="en-US" altLang="ja-JP" dirty="0"/>
            </a:br>
            <a:r>
              <a:rPr lang="ja-JP" altLang="en-US" dirty="0"/>
              <a:t>を利用できる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クラス自体が所有している変数や関数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インスタンス</a:t>
            </a:r>
            <a:r>
              <a:rPr lang="ja-JP" altLang="en-US" dirty="0">
                <a:solidFill>
                  <a:srgbClr val="FF0000"/>
                </a:solidFill>
              </a:rPr>
              <a:t>生成前</a:t>
            </a:r>
            <a:r>
              <a:rPr lang="ja-JP" altLang="en-US" dirty="0"/>
              <a:t>や</a:t>
            </a:r>
            <a:r>
              <a:rPr lang="ja-JP" altLang="en-US" dirty="0">
                <a:solidFill>
                  <a:srgbClr val="00B0F0"/>
                </a:solidFill>
              </a:rPr>
              <a:t>生成後</a:t>
            </a:r>
            <a:r>
              <a:rPr lang="ja-JP" altLang="en-US" dirty="0"/>
              <a:t>でも</a:t>
            </a:r>
            <a:br>
              <a:rPr lang="en-US" altLang="ja-JP" dirty="0"/>
            </a:br>
            <a:r>
              <a:rPr lang="ja-JP" altLang="en-US" dirty="0"/>
              <a:t>変数を参照したり、関数を実行できる！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1958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586C969-EFF1-C17E-D3BE-6A5063F50DE6}"/>
              </a:ext>
            </a:extLst>
          </p:cNvPr>
          <p:cNvSpPr/>
          <p:nvPr/>
        </p:nvSpPr>
        <p:spPr>
          <a:xfrm>
            <a:off x="3005847" y="1595336"/>
            <a:ext cx="6322979" cy="19649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/>
              <a:t>Rat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pPr algn="ctr"/>
            <a:endParaRPr kumimoji="1" lang="en-US" altLang="ja-JP" sz="3200" dirty="0"/>
          </a:p>
          <a:p>
            <a:pPr algn="ctr"/>
            <a:r>
              <a:rPr kumimoji="1" lang="en-US" altLang="ja-JP" sz="4000" dirty="0" err="1"/>
              <a:t>s_count</a:t>
            </a:r>
            <a:endParaRPr kumimoji="1" lang="ja-JP" altLang="en-US" sz="400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EA3A46B-B1D8-D89B-FB76-A7A1FEF18E0C}"/>
              </a:ext>
            </a:extLst>
          </p:cNvPr>
          <p:cNvSpPr/>
          <p:nvPr/>
        </p:nvSpPr>
        <p:spPr>
          <a:xfrm>
            <a:off x="953309" y="4621064"/>
            <a:ext cx="2626749" cy="1721796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/>
              <a:t>r1</a:t>
            </a:r>
            <a:endParaRPr kumimoji="1" lang="en-US" altLang="ja-JP" sz="1600" dirty="0"/>
          </a:p>
          <a:p>
            <a:pPr algn="ctr"/>
            <a:endParaRPr kumimoji="1" lang="en-US" altLang="ja-JP" sz="1600" dirty="0"/>
          </a:p>
          <a:p>
            <a:pPr algn="ctr"/>
            <a:r>
              <a:rPr kumimoji="1" lang="en-US" altLang="ja-JP" sz="4400" dirty="0" err="1"/>
              <a:t>m_id</a:t>
            </a:r>
            <a:endParaRPr kumimoji="1" lang="ja-JP" altLang="en-US" sz="44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BA4F8D9-A5AC-EAFD-9FA1-5D906DFA30BF}"/>
              </a:ext>
            </a:extLst>
          </p:cNvPr>
          <p:cNvSpPr/>
          <p:nvPr/>
        </p:nvSpPr>
        <p:spPr>
          <a:xfrm>
            <a:off x="4821675" y="4621064"/>
            <a:ext cx="2508161" cy="172179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/>
              <a:t>r2</a:t>
            </a:r>
            <a:endParaRPr kumimoji="1" lang="en-US" altLang="ja-JP" sz="1600" dirty="0"/>
          </a:p>
          <a:p>
            <a:pPr algn="ctr"/>
            <a:endParaRPr kumimoji="1" lang="en-US" altLang="ja-JP" sz="1600" dirty="0"/>
          </a:p>
          <a:p>
            <a:pPr algn="ctr"/>
            <a:r>
              <a:rPr kumimoji="1" lang="en-US" altLang="ja-JP" sz="4400" dirty="0" err="1"/>
              <a:t>m_id</a:t>
            </a:r>
            <a:endParaRPr kumimoji="1" lang="ja-JP" altLang="en-US" sz="4400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4D254B4-268E-D97F-13F9-4CF048D9FBC4}"/>
              </a:ext>
            </a:extLst>
          </p:cNvPr>
          <p:cNvSpPr/>
          <p:nvPr/>
        </p:nvSpPr>
        <p:spPr>
          <a:xfrm>
            <a:off x="8858654" y="4621064"/>
            <a:ext cx="2495145" cy="1721796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/>
              <a:t>r3</a:t>
            </a:r>
            <a:endParaRPr kumimoji="1" lang="en-US" altLang="ja-JP" sz="1600" dirty="0"/>
          </a:p>
          <a:p>
            <a:pPr algn="ctr"/>
            <a:endParaRPr kumimoji="1" lang="en-US" altLang="ja-JP" sz="1600" dirty="0"/>
          </a:p>
          <a:p>
            <a:pPr algn="ctr"/>
            <a:r>
              <a:rPr kumimoji="1" lang="en-US" altLang="ja-JP" sz="4400" dirty="0" err="1"/>
              <a:t>m_id</a:t>
            </a:r>
            <a:endParaRPr kumimoji="1" lang="ja-JP" altLang="en-US" sz="4400" dirty="0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1E85BC13-25FB-0D46-CB73-8337FDFD685F}"/>
              </a:ext>
            </a:extLst>
          </p:cNvPr>
          <p:cNvSpPr/>
          <p:nvPr/>
        </p:nvSpPr>
        <p:spPr>
          <a:xfrm>
            <a:off x="5716621" y="3691768"/>
            <a:ext cx="496110" cy="79785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D0E122D9-6E8B-D8D9-965A-E15A972E108D}"/>
              </a:ext>
            </a:extLst>
          </p:cNvPr>
          <p:cNvSpPr/>
          <p:nvPr/>
        </p:nvSpPr>
        <p:spPr>
          <a:xfrm rot="2876175">
            <a:off x="2561859" y="3770720"/>
            <a:ext cx="496110" cy="79785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BF7B6496-EFF0-CAB7-062A-BDE95DD1C83F}"/>
              </a:ext>
            </a:extLst>
          </p:cNvPr>
          <p:cNvSpPr/>
          <p:nvPr/>
        </p:nvSpPr>
        <p:spPr>
          <a:xfrm rot="18723825" flipH="1">
            <a:off x="9114578" y="3770719"/>
            <a:ext cx="496110" cy="79785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F2DCF2B-3F34-D130-8EE0-336319297EE2}"/>
              </a:ext>
            </a:extLst>
          </p:cNvPr>
          <p:cNvSpPr txBox="1"/>
          <p:nvPr/>
        </p:nvSpPr>
        <p:spPr>
          <a:xfrm>
            <a:off x="360204" y="3629028"/>
            <a:ext cx="244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インスタンス生成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000D7E0-E9F1-0796-5AC2-D50569B4367D}"/>
              </a:ext>
            </a:extLst>
          </p:cNvPr>
          <p:cNvSpPr txBox="1"/>
          <p:nvPr/>
        </p:nvSpPr>
        <p:spPr>
          <a:xfrm>
            <a:off x="9325864" y="3629028"/>
            <a:ext cx="244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インスタンス生成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B8CAC13-DA86-A5D0-9AB8-CB4C885E63E3}"/>
              </a:ext>
            </a:extLst>
          </p:cNvPr>
          <p:cNvSpPr txBox="1"/>
          <p:nvPr/>
        </p:nvSpPr>
        <p:spPr>
          <a:xfrm>
            <a:off x="6021421" y="245439"/>
            <a:ext cx="5632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静的メンバ変数はクラス自体が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持っている変数であって参照可能だが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インスタンスのメンバではない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6E8B0C6-0A7E-7945-20AB-F566E17859E1}"/>
              </a:ext>
            </a:extLst>
          </p:cNvPr>
          <p:cNvSpPr txBox="1"/>
          <p:nvPr/>
        </p:nvSpPr>
        <p:spPr>
          <a:xfrm>
            <a:off x="5019425" y="2468900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FF00"/>
                </a:solidFill>
              </a:rPr>
              <a:t>静的メンバ変数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F9A6A30-8533-F03A-2296-4DBA26C85012}"/>
              </a:ext>
            </a:extLst>
          </p:cNvPr>
          <p:cNvSpPr txBox="1"/>
          <p:nvPr/>
        </p:nvSpPr>
        <p:spPr>
          <a:xfrm>
            <a:off x="939811" y="5339236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6">
                    <a:lumMod val="50000"/>
                  </a:schemeClr>
                </a:solidFill>
              </a:rPr>
              <a:t>インスタンスメンバ変数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8C99D43-A235-00E7-194F-07FCD935E9A4}"/>
              </a:ext>
            </a:extLst>
          </p:cNvPr>
          <p:cNvSpPr txBox="1"/>
          <p:nvPr/>
        </p:nvSpPr>
        <p:spPr>
          <a:xfrm>
            <a:off x="4766149" y="5339236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6">
                    <a:lumMod val="50000"/>
                  </a:schemeClr>
                </a:solidFill>
              </a:rPr>
              <a:t>インスタンスメンバ変数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149440-6964-AC9A-A5DB-8CB2E0812545}"/>
              </a:ext>
            </a:extLst>
          </p:cNvPr>
          <p:cNvSpPr txBox="1"/>
          <p:nvPr/>
        </p:nvSpPr>
        <p:spPr>
          <a:xfrm>
            <a:off x="8809207" y="5344526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6">
                    <a:lumMod val="50000"/>
                  </a:schemeClr>
                </a:solidFill>
              </a:rPr>
              <a:t>インスタンスメンバ変数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41CE72AC-5058-2585-4470-3A1867D46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35" y="4100929"/>
            <a:ext cx="1628838" cy="101329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527A20FD-8E9B-BFEF-1CC5-E5B4F3129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930" y="4090693"/>
            <a:ext cx="1628838" cy="1013292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880E6DE8-A52B-90DD-F25A-DF129042A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139" y="4101399"/>
            <a:ext cx="1628838" cy="101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77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rat.cpp</a:t>
            </a:r>
            <a:r>
              <a:rPr kumimoji="1" lang="ja-JP" altLang="en-US" dirty="0"/>
              <a:t>　（</a:t>
            </a:r>
            <a:r>
              <a:rPr kumimoji="1" lang="en-US" altLang="ja-JP" dirty="0"/>
              <a:t>Sample405</a:t>
            </a:r>
            <a:r>
              <a:rPr kumimoji="1" lang="ja-JP" altLang="en-US" dirty="0"/>
              <a:t>）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747979"/>
            <a:ext cx="5401183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“</a:t>
            </a:r>
            <a:r>
              <a:rPr kumimoji="1" lang="en-US" altLang="ja-JP" sz="2000" dirty="0" err="1"/>
              <a:t>rat.h</a:t>
            </a:r>
            <a:r>
              <a:rPr kumimoji="1" lang="en-US" altLang="ja-JP" sz="2000" dirty="0"/>
              <a:t>”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  <a:br>
              <a:rPr kumimoji="1" lang="en-US" altLang="ja-JP" sz="2000" dirty="0"/>
            </a:br>
            <a:endParaRPr kumimoji="1" lang="en-US" altLang="ja-JP" sz="2000" dirty="0"/>
          </a:p>
          <a:p>
            <a:r>
              <a:rPr kumimoji="1" lang="en-US" altLang="ja-JP" sz="2400" b="1" dirty="0">
                <a:solidFill>
                  <a:srgbClr val="FF0000"/>
                </a:solidFill>
              </a:rPr>
              <a:t>int Rat::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 = 0;</a:t>
            </a:r>
          </a:p>
          <a:p>
            <a:r>
              <a:rPr kumimoji="1" lang="en-US" altLang="ja-JP" sz="2400" dirty="0"/>
              <a:t>Rat::Rat() :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(0)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++;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 = 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Rat::~Rat()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ネズミ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m_id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“</a:t>
            </a:r>
            <a:r>
              <a:rPr kumimoji="1" lang="ja-JP" altLang="en-US" sz="2400" dirty="0"/>
              <a:t>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--;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FB5BD7-3E0F-1BCE-6C61-6B62862D91EB}"/>
              </a:ext>
            </a:extLst>
          </p:cNvPr>
          <p:cNvSpPr txBox="1"/>
          <p:nvPr/>
        </p:nvSpPr>
        <p:spPr>
          <a:xfrm>
            <a:off x="6449438" y="1747979"/>
            <a:ext cx="540118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r>
              <a:rPr kumimoji="1" lang="en-US" altLang="ja-JP" sz="2400" dirty="0"/>
              <a:t>void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現在のネズミの数は</a:t>
            </a:r>
            <a:r>
              <a:rPr kumimoji="1" lang="en-US" altLang="ja-JP" sz="2400" dirty="0"/>
              <a:t>,”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匹です。</a:t>
            </a:r>
            <a:r>
              <a:rPr kumimoji="1" lang="en-US" altLang="ja-JP" sz="2400" dirty="0"/>
              <a:t>”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Rat::squeak()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 &lt;&lt; “:” &lt;&lt;</a:t>
            </a:r>
          </a:p>
          <a:p>
            <a:r>
              <a:rPr kumimoji="1" lang="en-US" altLang="ja-JP" sz="2400" dirty="0"/>
              <a:t>    “</a:t>
            </a:r>
            <a:r>
              <a:rPr kumimoji="1" lang="ja-JP" altLang="en-US" sz="2400" dirty="0"/>
              <a:t>チューチュー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4B43D36-8689-7839-B377-ADD8058DF101}"/>
              </a:ext>
            </a:extLst>
          </p:cNvPr>
          <p:cNvSpPr txBox="1"/>
          <p:nvPr/>
        </p:nvSpPr>
        <p:spPr>
          <a:xfrm>
            <a:off x="466132" y="1738826"/>
            <a:ext cx="4572085" cy="107721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/>
              <a:t>静的メンバの初期化は</a:t>
            </a:r>
            <a:br>
              <a:rPr kumimoji="1" lang="en-US" altLang="ja-JP" sz="3200" dirty="0"/>
            </a:br>
            <a:r>
              <a:rPr kumimoji="1" lang="ja-JP" altLang="en-US" sz="3200" dirty="0"/>
              <a:t>クラス定義外でのみ可能</a:t>
            </a:r>
          </a:p>
        </p:txBody>
      </p:sp>
    </p:spTree>
    <p:extLst>
      <p:ext uri="{BB962C8B-B14F-4D97-AF65-F5344CB8AC3E}">
        <p14:creationId xmlns:p14="http://schemas.microsoft.com/office/powerpoint/2010/main" val="508426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rat.cpp</a:t>
            </a:r>
            <a:r>
              <a:rPr kumimoji="1" lang="ja-JP" altLang="en-US" dirty="0"/>
              <a:t>　（</a:t>
            </a:r>
            <a:r>
              <a:rPr kumimoji="1" lang="en-US" altLang="ja-JP" dirty="0"/>
              <a:t>Sample405</a:t>
            </a:r>
            <a:r>
              <a:rPr kumimoji="1" lang="ja-JP" altLang="en-US" dirty="0"/>
              <a:t>）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747979"/>
            <a:ext cx="5401183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“</a:t>
            </a:r>
            <a:r>
              <a:rPr kumimoji="1" lang="en-US" altLang="ja-JP" sz="2000" dirty="0" err="1"/>
              <a:t>rat.h</a:t>
            </a:r>
            <a:r>
              <a:rPr kumimoji="1" lang="en-US" altLang="ja-JP" sz="2000" dirty="0"/>
              <a:t>”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  <a:br>
              <a:rPr kumimoji="1" lang="en-US" altLang="ja-JP" sz="2000" dirty="0"/>
            </a:br>
            <a:endParaRPr kumimoji="1" lang="en-US" altLang="ja-JP" sz="2000" dirty="0"/>
          </a:p>
          <a:p>
            <a:r>
              <a:rPr kumimoji="1" lang="en-US" altLang="ja-JP" sz="2400" dirty="0"/>
              <a:t>int Rat::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 = 0;</a:t>
            </a:r>
          </a:p>
          <a:p>
            <a:r>
              <a:rPr kumimoji="1" lang="en-US" altLang="ja-JP" sz="2400" dirty="0"/>
              <a:t>Rat::Rat() :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(0)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dirty="0"/>
              <a:t>++;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 =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Rat::~Rat()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ネズミ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m_id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“</a:t>
            </a:r>
            <a:r>
              <a:rPr kumimoji="1" lang="ja-JP" altLang="en-US" sz="2400" dirty="0"/>
              <a:t>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dirty="0"/>
              <a:t>--;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FB5BD7-3E0F-1BCE-6C61-6B62862D91EB}"/>
              </a:ext>
            </a:extLst>
          </p:cNvPr>
          <p:cNvSpPr txBox="1"/>
          <p:nvPr/>
        </p:nvSpPr>
        <p:spPr>
          <a:xfrm>
            <a:off x="6449438" y="1747979"/>
            <a:ext cx="540118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r>
              <a:rPr kumimoji="1" lang="en-US" altLang="ja-JP" sz="2400" dirty="0"/>
              <a:t>void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現在のネズミの数は</a:t>
            </a:r>
            <a:r>
              <a:rPr kumimoji="1" lang="en-US" altLang="ja-JP" sz="2400" dirty="0"/>
              <a:t>,”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匹です。</a:t>
            </a:r>
            <a:r>
              <a:rPr kumimoji="1" lang="en-US" altLang="ja-JP" sz="2400" dirty="0"/>
              <a:t>”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Rat::squeak()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 &lt;&lt; “:” &lt;&lt;</a:t>
            </a:r>
          </a:p>
          <a:p>
            <a:r>
              <a:rPr kumimoji="1" lang="en-US" altLang="ja-JP" sz="2400" dirty="0"/>
              <a:t>    “</a:t>
            </a:r>
            <a:r>
              <a:rPr kumimoji="1" lang="ja-JP" altLang="en-US" sz="2400" dirty="0"/>
              <a:t>チューチュー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4B43D36-8689-7839-B377-ADD8058DF101}"/>
              </a:ext>
            </a:extLst>
          </p:cNvPr>
          <p:cNvSpPr txBox="1"/>
          <p:nvPr/>
        </p:nvSpPr>
        <p:spPr>
          <a:xfrm>
            <a:off x="4455204" y="4548974"/>
            <a:ext cx="5875570" cy="107721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>
                <a:solidFill>
                  <a:srgbClr val="FF0000"/>
                </a:solidFill>
              </a:rPr>
              <a:t>s_count</a:t>
            </a:r>
            <a:r>
              <a:rPr kumimoji="1" lang="ja-JP" altLang="en-US" sz="3200" dirty="0"/>
              <a:t>は</a:t>
            </a:r>
            <a:r>
              <a:rPr kumimoji="1" lang="en-US" altLang="ja-JP" sz="3200" b="1" dirty="0">
                <a:solidFill>
                  <a:srgbClr val="00B0F0"/>
                </a:solidFill>
              </a:rPr>
              <a:t>private</a:t>
            </a:r>
            <a:r>
              <a:rPr kumimoji="1" lang="ja-JP" altLang="en-US" sz="3200" dirty="0"/>
              <a:t>のため、クラス内の関数から参照可能</a:t>
            </a:r>
          </a:p>
        </p:txBody>
      </p:sp>
    </p:spTree>
    <p:extLst>
      <p:ext uri="{BB962C8B-B14F-4D97-AF65-F5344CB8AC3E}">
        <p14:creationId xmlns:p14="http://schemas.microsoft.com/office/powerpoint/2010/main" val="941287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rat.cpp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747979"/>
            <a:ext cx="5401183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“</a:t>
            </a:r>
            <a:r>
              <a:rPr kumimoji="1" lang="en-US" altLang="ja-JP" sz="2000" dirty="0" err="1"/>
              <a:t>rat.h</a:t>
            </a:r>
            <a:r>
              <a:rPr kumimoji="1" lang="en-US" altLang="ja-JP" sz="2000" dirty="0"/>
              <a:t>”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  <a:br>
              <a:rPr kumimoji="1" lang="en-US" altLang="ja-JP" sz="2000" dirty="0"/>
            </a:br>
            <a:endParaRPr kumimoji="1" lang="en-US" altLang="ja-JP" sz="2000" dirty="0"/>
          </a:p>
          <a:p>
            <a:r>
              <a:rPr kumimoji="1" lang="en-US" altLang="ja-JP" sz="2400" dirty="0"/>
              <a:t>int Rat::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 = 0;</a:t>
            </a:r>
          </a:p>
          <a:p>
            <a:r>
              <a:rPr kumimoji="1" lang="en-US" altLang="ja-JP" sz="2400" dirty="0"/>
              <a:t>Rat::</a:t>
            </a:r>
            <a:r>
              <a:rPr kumimoji="1" lang="en-US" altLang="ja-JP" sz="2800" b="1" dirty="0">
                <a:solidFill>
                  <a:srgbClr val="00B050"/>
                </a:solidFill>
              </a:rPr>
              <a:t>Rat()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(0)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dirty="0"/>
              <a:t>++;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 = 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Rat::~Rat()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ネズミ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m_id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“</a:t>
            </a:r>
            <a:r>
              <a:rPr kumimoji="1" lang="ja-JP" altLang="en-US" sz="2400" dirty="0"/>
              <a:t>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dirty="0"/>
              <a:t>--;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FB5BD7-3E0F-1BCE-6C61-6B62862D91EB}"/>
              </a:ext>
            </a:extLst>
          </p:cNvPr>
          <p:cNvSpPr txBox="1"/>
          <p:nvPr/>
        </p:nvSpPr>
        <p:spPr>
          <a:xfrm>
            <a:off x="6449438" y="1747979"/>
            <a:ext cx="540118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r>
              <a:rPr kumimoji="1" lang="en-US" altLang="ja-JP" sz="2400" dirty="0"/>
              <a:t>void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現在のネズミの数は</a:t>
            </a:r>
            <a:r>
              <a:rPr kumimoji="1" lang="en-US" altLang="ja-JP" sz="2400" dirty="0"/>
              <a:t>,”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匹です。</a:t>
            </a:r>
            <a:r>
              <a:rPr kumimoji="1" lang="en-US" altLang="ja-JP" sz="2400" dirty="0"/>
              <a:t>”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Rat::squeak()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 &lt;&lt; “:” &lt;&lt;</a:t>
            </a:r>
          </a:p>
          <a:p>
            <a:r>
              <a:rPr kumimoji="1" lang="en-US" altLang="ja-JP" sz="2400" dirty="0"/>
              <a:t>    “</a:t>
            </a:r>
            <a:r>
              <a:rPr kumimoji="1" lang="ja-JP" altLang="en-US" sz="2400" dirty="0"/>
              <a:t>チューチュー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4B43D36-8689-7839-B377-ADD8058DF101}"/>
              </a:ext>
            </a:extLst>
          </p:cNvPr>
          <p:cNvSpPr txBox="1"/>
          <p:nvPr/>
        </p:nvSpPr>
        <p:spPr>
          <a:xfrm>
            <a:off x="476591" y="1162976"/>
            <a:ext cx="8181026" cy="206210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b="1" u="sng" dirty="0">
                <a:solidFill>
                  <a:srgbClr val="00B050"/>
                </a:solidFill>
              </a:rPr>
              <a:t>コンストラクタ</a:t>
            </a:r>
            <a:endParaRPr kumimoji="1" lang="en-US" altLang="ja-JP" sz="3200" b="1" u="sng" dirty="0">
              <a:solidFill>
                <a:srgbClr val="00B050"/>
              </a:solidFill>
            </a:endParaRPr>
          </a:p>
          <a:p>
            <a:r>
              <a:rPr kumimoji="1" lang="en-US" altLang="ja-JP" sz="3200" b="1" dirty="0" err="1">
                <a:solidFill>
                  <a:srgbClr val="FF0000"/>
                </a:solidFill>
              </a:rPr>
              <a:t>s_count</a:t>
            </a:r>
            <a:r>
              <a:rPr kumimoji="1" lang="ja-JP" altLang="en-US" sz="3200" dirty="0"/>
              <a:t>を</a:t>
            </a:r>
            <a:r>
              <a:rPr kumimoji="1" lang="ja-JP" altLang="en-US" sz="3200" dirty="0">
                <a:solidFill>
                  <a:srgbClr val="00B0F0"/>
                </a:solidFill>
              </a:rPr>
              <a:t>インスタンス生成時</a:t>
            </a:r>
            <a:r>
              <a:rPr kumimoji="1" lang="ja-JP" altLang="en-US" sz="3200" dirty="0"/>
              <a:t>に＋</a:t>
            </a:r>
            <a:r>
              <a:rPr kumimoji="1" lang="en-US" altLang="ja-JP" sz="3200" dirty="0"/>
              <a:t>1</a:t>
            </a:r>
            <a:r>
              <a:rPr kumimoji="1" lang="ja-JP" altLang="en-US" sz="3200" dirty="0"/>
              <a:t>する</a:t>
            </a:r>
            <a:br>
              <a:rPr kumimoji="1" lang="en-US" altLang="ja-JP" sz="3200" dirty="0"/>
            </a:br>
            <a:r>
              <a:rPr kumimoji="1" lang="ja-JP" altLang="en-US" sz="3200" dirty="0"/>
              <a:t>そのときの</a:t>
            </a:r>
            <a:r>
              <a:rPr kumimoji="1" lang="en-US" altLang="ja-JP" sz="3200" dirty="0" err="1"/>
              <a:t>s_count</a:t>
            </a:r>
            <a:r>
              <a:rPr kumimoji="1" lang="ja-JP" altLang="en-US" sz="3200" dirty="0"/>
              <a:t>値を自分の</a:t>
            </a:r>
            <a:r>
              <a:rPr kumimoji="1" lang="en-US" altLang="ja-JP" sz="3200" dirty="0"/>
              <a:t>ID</a:t>
            </a:r>
            <a:r>
              <a:rPr kumimoji="1" lang="ja-JP" altLang="en-US" sz="3200" dirty="0"/>
              <a:t>番号</a:t>
            </a:r>
            <a:r>
              <a:rPr kumimoji="1" lang="en-US" altLang="ja-JP" sz="3200" dirty="0"/>
              <a:t>(</a:t>
            </a:r>
            <a:r>
              <a:rPr kumimoji="1" lang="en-US" altLang="ja-JP" sz="3200" dirty="0" err="1">
                <a:solidFill>
                  <a:srgbClr val="FF00FF"/>
                </a:solidFill>
              </a:rPr>
              <a:t>m_id</a:t>
            </a:r>
            <a:r>
              <a:rPr kumimoji="1" lang="en-US" altLang="ja-JP" sz="3200" dirty="0"/>
              <a:t>)</a:t>
            </a:r>
            <a:r>
              <a:rPr kumimoji="1" lang="ja-JP" altLang="en-US" sz="3200" dirty="0"/>
              <a:t>にする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692179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rat.cpp</a:t>
            </a:r>
            <a:r>
              <a:rPr kumimoji="1" lang="ja-JP" altLang="en-US" dirty="0"/>
              <a:t>　（</a:t>
            </a:r>
            <a:r>
              <a:rPr kumimoji="1" lang="en-US" altLang="ja-JP" dirty="0"/>
              <a:t>Sample405</a:t>
            </a:r>
            <a:r>
              <a:rPr kumimoji="1" lang="ja-JP" altLang="en-US" dirty="0"/>
              <a:t>）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747979"/>
            <a:ext cx="5401183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“</a:t>
            </a:r>
            <a:r>
              <a:rPr kumimoji="1" lang="en-US" altLang="ja-JP" sz="2000" dirty="0" err="1"/>
              <a:t>rat.h</a:t>
            </a:r>
            <a:r>
              <a:rPr kumimoji="1" lang="en-US" altLang="ja-JP" sz="2000" dirty="0"/>
              <a:t>”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  <a:br>
              <a:rPr kumimoji="1" lang="en-US" altLang="ja-JP" sz="2000" dirty="0"/>
            </a:br>
            <a:endParaRPr kumimoji="1" lang="en-US" altLang="ja-JP" sz="2000" dirty="0"/>
          </a:p>
          <a:p>
            <a:r>
              <a:rPr kumimoji="1" lang="en-US" altLang="ja-JP" sz="2400" dirty="0"/>
              <a:t>int Rat::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 = 0;</a:t>
            </a:r>
          </a:p>
          <a:p>
            <a:r>
              <a:rPr kumimoji="1" lang="en-US" altLang="ja-JP" sz="2400" dirty="0"/>
              <a:t>Rat::Rat() :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(0)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dirty="0"/>
              <a:t>++;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 = 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Rat::</a:t>
            </a:r>
            <a:r>
              <a:rPr kumimoji="1" lang="en-US" altLang="ja-JP" sz="2800" b="1" dirty="0">
                <a:solidFill>
                  <a:srgbClr val="00B050"/>
                </a:solidFill>
              </a:rPr>
              <a:t>~Rat()</a:t>
            </a:r>
            <a:r>
              <a:rPr kumimoji="1" lang="en-US" altLang="ja-JP" sz="2400" dirty="0"/>
              <a:t>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ネズミ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m_id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“</a:t>
            </a:r>
            <a:r>
              <a:rPr kumimoji="1" lang="ja-JP" altLang="en-US" sz="2400" dirty="0"/>
              <a:t>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dirty="0"/>
              <a:t>--;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FB5BD7-3E0F-1BCE-6C61-6B62862D91EB}"/>
              </a:ext>
            </a:extLst>
          </p:cNvPr>
          <p:cNvSpPr txBox="1"/>
          <p:nvPr/>
        </p:nvSpPr>
        <p:spPr>
          <a:xfrm>
            <a:off x="6449438" y="1747979"/>
            <a:ext cx="540118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r>
              <a:rPr kumimoji="1" lang="en-US" altLang="ja-JP" sz="2400" dirty="0"/>
              <a:t>void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現在のネズミの数は</a:t>
            </a:r>
            <a:r>
              <a:rPr kumimoji="1" lang="en-US" altLang="ja-JP" sz="2400" dirty="0"/>
              <a:t>,”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匹です。</a:t>
            </a:r>
            <a:r>
              <a:rPr kumimoji="1" lang="en-US" altLang="ja-JP" sz="2400" dirty="0"/>
              <a:t>”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Rat::squeak()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 &lt;&lt; “:” &lt;&lt;</a:t>
            </a:r>
          </a:p>
          <a:p>
            <a:r>
              <a:rPr kumimoji="1" lang="en-US" altLang="ja-JP" sz="2400" dirty="0"/>
              <a:t>    “</a:t>
            </a:r>
            <a:r>
              <a:rPr kumimoji="1" lang="ja-JP" altLang="en-US" sz="2400" dirty="0"/>
              <a:t>チューチュー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4B43D36-8689-7839-B377-ADD8058DF101}"/>
              </a:ext>
            </a:extLst>
          </p:cNvPr>
          <p:cNvSpPr txBox="1"/>
          <p:nvPr/>
        </p:nvSpPr>
        <p:spPr>
          <a:xfrm>
            <a:off x="341379" y="3640805"/>
            <a:ext cx="8181026" cy="107721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b="1" u="sng" dirty="0">
                <a:solidFill>
                  <a:srgbClr val="00B050"/>
                </a:solidFill>
              </a:rPr>
              <a:t>デストラクタ</a:t>
            </a:r>
            <a:endParaRPr kumimoji="1" lang="en-US" altLang="ja-JP" sz="3200" b="1" u="sng" dirty="0">
              <a:solidFill>
                <a:srgbClr val="00B050"/>
              </a:solidFill>
            </a:endParaRPr>
          </a:p>
          <a:p>
            <a:r>
              <a:rPr kumimoji="1" lang="en-US" altLang="ja-JP" sz="3200" b="1" dirty="0" err="1">
                <a:solidFill>
                  <a:srgbClr val="FF0000"/>
                </a:solidFill>
              </a:rPr>
              <a:t>s_count</a:t>
            </a:r>
            <a:r>
              <a:rPr kumimoji="1" lang="ja-JP" altLang="en-US" sz="3200" dirty="0"/>
              <a:t>を</a:t>
            </a:r>
            <a:r>
              <a:rPr kumimoji="1" lang="ja-JP" altLang="en-US" sz="3200" dirty="0">
                <a:solidFill>
                  <a:srgbClr val="00B0F0"/>
                </a:solidFill>
              </a:rPr>
              <a:t>インスタンス消去時</a:t>
            </a:r>
            <a:r>
              <a:rPr kumimoji="1" lang="ja-JP" altLang="en-US" sz="3200" dirty="0"/>
              <a:t>に－</a:t>
            </a:r>
            <a:r>
              <a:rPr kumimoji="1" lang="en-US" altLang="ja-JP" sz="3200" dirty="0"/>
              <a:t>1</a:t>
            </a:r>
            <a:r>
              <a:rPr kumimoji="1" lang="ja-JP" altLang="en-US" sz="3200" dirty="0"/>
              <a:t>する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819278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rat.cpp</a:t>
            </a:r>
            <a:r>
              <a:rPr kumimoji="1" lang="ja-JP" altLang="en-US" dirty="0"/>
              <a:t>　（</a:t>
            </a:r>
            <a:r>
              <a:rPr kumimoji="1" lang="en-US" altLang="ja-JP" dirty="0"/>
              <a:t>Sample405</a:t>
            </a:r>
            <a:r>
              <a:rPr kumimoji="1" lang="ja-JP" altLang="en-US" dirty="0"/>
              <a:t>）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747979"/>
            <a:ext cx="5401183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“</a:t>
            </a:r>
            <a:r>
              <a:rPr kumimoji="1" lang="en-US" altLang="ja-JP" sz="2000" dirty="0" err="1"/>
              <a:t>rat.h</a:t>
            </a:r>
            <a:r>
              <a:rPr kumimoji="1" lang="en-US" altLang="ja-JP" sz="2000" dirty="0"/>
              <a:t>”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  <a:br>
              <a:rPr kumimoji="1" lang="en-US" altLang="ja-JP" sz="2000" dirty="0"/>
            </a:br>
            <a:endParaRPr kumimoji="1" lang="en-US" altLang="ja-JP" sz="2000" dirty="0"/>
          </a:p>
          <a:p>
            <a:r>
              <a:rPr kumimoji="1" lang="en-US" altLang="ja-JP" sz="2400" dirty="0"/>
              <a:t>int Rat::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 = 0;</a:t>
            </a:r>
          </a:p>
          <a:p>
            <a:r>
              <a:rPr kumimoji="1" lang="en-US" altLang="ja-JP" sz="2400" dirty="0"/>
              <a:t>Rat::Rat() :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(0)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dirty="0"/>
              <a:t>++;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 = 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Rat::~Rat()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ネズミ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m_id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“</a:t>
            </a:r>
            <a:r>
              <a:rPr kumimoji="1" lang="ja-JP" altLang="en-US" sz="2400" dirty="0"/>
              <a:t>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dirty="0"/>
              <a:t>--;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FB5BD7-3E0F-1BCE-6C61-6B62862D91EB}"/>
              </a:ext>
            </a:extLst>
          </p:cNvPr>
          <p:cNvSpPr txBox="1"/>
          <p:nvPr/>
        </p:nvSpPr>
        <p:spPr>
          <a:xfrm>
            <a:off x="6449438" y="1747979"/>
            <a:ext cx="5401183" cy="3847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r>
              <a:rPr kumimoji="1" lang="en-US" altLang="ja-JP" sz="2400" dirty="0"/>
              <a:t>void Rat::</a:t>
            </a:r>
            <a:r>
              <a:rPr kumimoji="1" lang="en-US" altLang="ja-JP" sz="2800" b="1" dirty="0" err="1">
                <a:solidFill>
                  <a:srgbClr val="00B050"/>
                </a:solidFill>
              </a:rPr>
              <a:t>showNum</a:t>
            </a:r>
            <a:r>
              <a:rPr kumimoji="1" lang="en-US" altLang="ja-JP" sz="2800" b="1" dirty="0">
                <a:solidFill>
                  <a:srgbClr val="00B050"/>
                </a:solidFill>
              </a:rPr>
              <a:t>()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現在のネズミの数は</a:t>
            </a:r>
            <a:r>
              <a:rPr kumimoji="1" lang="en-US" altLang="ja-JP" sz="2400" dirty="0"/>
              <a:t>,”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匹です。</a:t>
            </a:r>
            <a:r>
              <a:rPr kumimoji="1" lang="en-US" altLang="ja-JP" sz="2400" dirty="0"/>
              <a:t>”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Rat::squeak()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 &lt;&lt; “:” &lt;&lt;</a:t>
            </a:r>
          </a:p>
          <a:p>
            <a:r>
              <a:rPr kumimoji="1" lang="en-US" altLang="ja-JP" sz="2400" dirty="0"/>
              <a:t>    “</a:t>
            </a:r>
            <a:r>
              <a:rPr kumimoji="1" lang="ja-JP" altLang="en-US" sz="2400" dirty="0"/>
              <a:t>チューチュー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4B43D36-8689-7839-B377-ADD8058DF101}"/>
              </a:ext>
            </a:extLst>
          </p:cNvPr>
          <p:cNvSpPr txBox="1"/>
          <p:nvPr/>
        </p:nvSpPr>
        <p:spPr>
          <a:xfrm>
            <a:off x="3748846" y="942290"/>
            <a:ext cx="8181026" cy="107721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b="1" u="sng" dirty="0">
                <a:solidFill>
                  <a:srgbClr val="00B050"/>
                </a:solidFill>
              </a:rPr>
              <a:t>静的メンバ関数</a:t>
            </a:r>
            <a:r>
              <a:rPr kumimoji="1" lang="en-US" altLang="ja-JP" sz="3200" b="1" u="sng" dirty="0" err="1">
                <a:solidFill>
                  <a:srgbClr val="00B050"/>
                </a:solidFill>
              </a:rPr>
              <a:t>showNum</a:t>
            </a:r>
            <a:r>
              <a:rPr kumimoji="1" lang="en-US" altLang="ja-JP" sz="3200" b="1" u="sng" dirty="0">
                <a:solidFill>
                  <a:srgbClr val="00B050"/>
                </a:solidFill>
              </a:rPr>
              <a:t>()</a:t>
            </a:r>
          </a:p>
          <a:p>
            <a:r>
              <a:rPr kumimoji="1" lang="ja-JP" altLang="en-US" sz="3200" dirty="0"/>
              <a:t>インスタンスを生成せずに呼び出し可能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033752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rat.cpp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747979"/>
            <a:ext cx="5401183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“</a:t>
            </a:r>
            <a:r>
              <a:rPr kumimoji="1" lang="en-US" altLang="ja-JP" sz="2000" dirty="0" err="1"/>
              <a:t>rat.h</a:t>
            </a:r>
            <a:r>
              <a:rPr kumimoji="1" lang="en-US" altLang="ja-JP" sz="2000" dirty="0"/>
              <a:t>”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  <a:br>
              <a:rPr kumimoji="1" lang="en-US" altLang="ja-JP" sz="2000" dirty="0"/>
            </a:br>
            <a:endParaRPr kumimoji="1" lang="en-US" altLang="ja-JP" sz="2000" dirty="0"/>
          </a:p>
          <a:p>
            <a:r>
              <a:rPr kumimoji="1" lang="en-US" altLang="ja-JP" sz="2400" dirty="0"/>
              <a:t>int Rat::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 = 0;</a:t>
            </a:r>
          </a:p>
          <a:p>
            <a:r>
              <a:rPr kumimoji="1" lang="en-US" altLang="ja-JP" sz="2400" dirty="0"/>
              <a:t>Rat::Rat() :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(0)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dirty="0"/>
              <a:t>++;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 = 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Rat::~Rat()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ネズミ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m_id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“</a:t>
            </a:r>
            <a:r>
              <a:rPr kumimoji="1" lang="ja-JP" altLang="en-US" sz="2400" dirty="0"/>
              <a:t>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dirty="0"/>
              <a:t>--;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FB5BD7-3E0F-1BCE-6C61-6B62862D91EB}"/>
              </a:ext>
            </a:extLst>
          </p:cNvPr>
          <p:cNvSpPr txBox="1"/>
          <p:nvPr/>
        </p:nvSpPr>
        <p:spPr>
          <a:xfrm>
            <a:off x="6449438" y="1747979"/>
            <a:ext cx="5401183" cy="3847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r>
              <a:rPr kumimoji="1" lang="en-US" altLang="ja-JP" sz="2400" dirty="0"/>
              <a:t>void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現在のネズミの数は</a:t>
            </a:r>
            <a:r>
              <a:rPr kumimoji="1" lang="en-US" altLang="ja-JP" sz="2400" dirty="0"/>
              <a:t>,”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匹です。</a:t>
            </a:r>
            <a:r>
              <a:rPr kumimoji="1" lang="en-US" altLang="ja-JP" sz="2400" dirty="0"/>
              <a:t>”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Rat::</a:t>
            </a:r>
            <a:r>
              <a:rPr kumimoji="1" lang="en-US" altLang="ja-JP" sz="2800" b="1" dirty="0">
                <a:solidFill>
                  <a:srgbClr val="00B050"/>
                </a:solidFill>
              </a:rPr>
              <a:t>squeak()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 &lt;&lt; “:” &lt;&lt;</a:t>
            </a:r>
          </a:p>
          <a:p>
            <a:r>
              <a:rPr kumimoji="1" lang="en-US" altLang="ja-JP" sz="2400" dirty="0"/>
              <a:t>    “</a:t>
            </a:r>
            <a:r>
              <a:rPr kumimoji="1" lang="ja-JP" altLang="en-US" sz="2400" dirty="0"/>
              <a:t>チューチュー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4B43D36-8689-7839-B377-ADD8058DF101}"/>
              </a:ext>
            </a:extLst>
          </p:cNvPr>
          <p:cNvSpPr txBox="1"/>
          <p:nvPr/>
        </p:nvSpPr>
        <p:spPr>
          <a:xfrm>
            <a:off x="3748846" y="2890391"/>
            <a:ext cx="8181026" cy="107721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b="1" u="sng" dirty="0">
                <a:solidFill>
                  <a:srgbClr val="00B050"/>
                </a:solidFill>
              </a:rPr>
              <a:t>メンバ関数</a:t>
            </a:r>
            <a:r>
              <a:rPr kumimoji="1" lang="en-US" altLang="ja-JP" sz="3200" b="1" u="sng" dirty="0">
                <a:solidFill>
                  <a:srgbClr val="00B050"/>
                </a:solidFill>
              </a:rPr>
              <a:t>squeak()</a:t>
            </a:r>
          </a:p>
          <a:p>
            <a:r>
              <a:rPr kumimoji="1" lang="ja-JP" altLang="en-US" sz="3200" dirty="0"/>
              <a:t>インスタンスを生成しないと呼び出し不可！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822831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main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（</a:t>
            </a:r>
            <a:r>
              <a:rPr kumimoji="1" lang="en-US" altLang="ja-JP" dirty="0"/>
              <a:t>Sample405</a:t>
            </a:r>
            <a:r>
              <a:rPr kumimoji="1" lang="ja-JP" altLang="en-US" dirty="0"/>
              <a:t>）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5420639" cy="4955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rat.h</a:t>
            </a:r>
            <a:r>
              <a:rPr kumimoji="1" lang="en-US" altLang="ja-JP" sz="2400" dirty="0"/>
              <a:t>”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int main()</a:t>
            </a:r>
          </a:p>
          <a:p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800" dirty="0">
                <a:solidFill>
                  <a:srgbClr val="FF0000"/>
                </a:solidFill>
              </a:rPr>
              <a:t>Rat* </a:t>
            </a:r>
            <a:r>
              <a:rPr kumimoji="1" lang="en-US" altLang="ja-JP" sz="2800" b="1" dirty="0">
                <a:solidFill>
                  <a:srgbClr val="00B0F0"/>
                </a:solidFill>
              </a:rPr>
              <a:t>r1</a:t>
            </a:r>
            <a:r>
              <a:rPr kumimoji="1" lang="en-US" altLang="ja-JP" sz="2800" dirty="0"/>
              <a:t>,</a:t>
            </a:r>
            <a:r>
              <a:rPr kumimoji="1" lang="en-US" altLang="ja-JP" sz="2800" dirty="0">
                <a:solidFill>
                  <a:srgbClr val="FF0000"/>
                </a:solidFill>
              </a:rPr>
              <a:t> * </a:t>
            </a:r>
            <a:r>
              <a:rPr kumimoji="1" lang="en-US" altLang="ja-JP" sz="2800" b="1" dirty="0">
                <a:solidFill>
                  <a:srgbClr val="00B0F0"/>
                </a:solidFill>
              </a:rPr>
              <a:t>r2</a:t>
            </a:r>
            <a:r>
              <a:rPr kumimoji="1" lang="en-US" altLang="ja-JP" sz="2800" dirty="0"/>
              <a:t>,</a:t>
            </a:r>
            <a:r>
              <a:rPr kumimoji="1" lang="en-US" altLang="ja-JP" sz="2800" dirty="0">
                <a:solidFill>
                  <a:srgbClr val="FF0000"/>
                </a:solidFill>
              </a:rPr>
              <a:t> * </a:t>
            </a:r>
            <a:r>
              <a:rPr kumimoji="1" lang="en-US" altLang="ja-JP" sz="2800" b="1" dirty="0">
                <a:solidFill>
                  <a:srgbClr val="00B0F0"/>
                </a:solidFill>
              </a:rPr>
              <a:t>r3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r1 = new Rat();</a:t>
            </a:r>
          </a:p>
          <a:p>
            <a:r>
              <a:rPr kumimoji="1" lang="en-US" altLang="ja-JP" sz="2400" dirty="0"/>
              <a:t>  r1-&gt;squeak();</a:t>
            </a:r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r2 = new Rat();</a:t>
            </a:r>
          </a:p>
          <a:p>
            <a:r>
              <a:rPr kumimoji="1" lang="en-US" altLang="ja-JP" sz="2400" dirty="0"/>
              <a:t>  r3 = new Rat();</a:t>
            </a:r>
          </a:p>
          <a:p>
            <a:r>
              <a:rPr kumimoji="1" lang="en-US" altLang="ja-JP" sz="2400" dirty="0"/>
              <a:t>  r2-&gt;squeak();</a:t>
            </a:r>
          </a:p>
          <a:p>
            <a:r>
              <a:rPr kumimoji="1" lang="en-US" altLang="ja-JP" sz="2400" dirty="0"/>
              <a:t>  r3-&gt;squeak();</a:t>
            </a:r>
          </a:p>
          <a:p>
            <a:endParaRPr kumimoji="1"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F86EA1-BF40-6E5A-3A60-1D0C5EFDA95F}"/>
              </a:ext>
            </a:extLst>
          </p:cNvPr>
          <p:cNvSpPr txBox="1"/>
          <p:nvPr/>
        </p:nvSpPr>
        <p:spPr>
          <a:xfrm>
            <a:off x="6468894" y="1942861"/>
            <a:ext cx="542063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delete r1;</a:t>
            </a:r>
          </a:p>
          <a:p>
            <a:r>
              <a:rPr kumimoji="1" lang="en-US" altLang="ja-JP" sz="2400" dirty="0"/>
              <a:t>  delete r2;</a:t>
            </a:r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delete r3;</a:t>
            </a:r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4A9A108-D513-3F95-DF97-BB58BDB56667}"/>
              </a:ext>
            </a:extLst>
          </p:cNvPr>
          <p:cNvSpPr txBox="1"/>
          <p:nvPr/>
        </p:nvSpPr>
        <p:spPr>
          <a:xfrm>
            <a:off x="1542549" y="2050483"/>
            <a:ext cx="4912532" cy="107721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</a:rPr>
              <a:t>Rat</a:t>
            </a:r>
            <a:r>
              <a:rPr kumimoji="1" lang="ja-JP" altLang="en-US" sz="3200" dirty="0"/>
              <a:t>クラスのポインタ変数</a:t>
            </a:r>
            <a:br>
              <a:rPr kumimoji="1" lang="en-US" altLang="ja-JP" sz="3200" dirty="0"/>
            </a:br>
            <a:r>
              <a:rPr kumimoji="1" lang="en-US" altLang="ja-JP" sz="3200" dirty="0">
                <a:solidFill>
                  <a:srgbClr val="00B0F0"/>
                </a:solidFill>
              </a:rPr>
              <a:t>r1,r2,r3</a:t>
            </a:r>
            <a:r>
              <a:rPr kumimoji="1" lang="ja-JP" altLang="en-US" sz="3200" dirty="0"/>
              <a:t>を定義</a:t>
            </a:r>
          </a:p>
        </p:txBody>
      </p:sp>
    </p:spTree>
    <p:extLst>
      <p:ext uri="{BB962C8B-B14F-4D97-AF65-F5344CB8AC3E}">
        <p14:creationId xmlns:p14="http://schemas.microsoft.com/office/powerpoint/2010/main" val="1282824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main</a:t>
            </a:r>
            <a:r>
              <a:rPr kumimoji="1" lang="en-US" altLang="ja-JP" dirty="0"/>
              <a:t>.cpp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5420639" cy="4955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rat.h</a:t>
            </a:r>
            <a:r>
              <a:rPr kumimoji="1" lang="en-US" altLang="ja-JP" sz="2400" dirty="0"/>
              <a:t>”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int main()</a:t>
            </a:r>
          </a:p>
          <a:p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Rat* r1, * r2, * r3;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800" dirty="0">
                <a:solidFill>
                  <a:srgbClr val="00B0F0"/>
                </a:solidFill>
              </a:rPr>
              <a:t>r1</a:t>
            </a:r>
            <a:r>
              <a:rPr kumimoji="1" lang="en-US" altLang="ja-JP" sz="2800" dirty="0"/>
              <a:t> = </a:t>
            </a:r>
            <a:r>
              <a:rPr kumimoji="1" lang="en-US" altLang="ja-JP" sz="2800" dirty="0">
                <a:solidFill>
                  <a:srgbClr val="00B050"/>
                </a:solidFill>
              </a:rPr>
              <a:t>new</a:t>
            </a:r>
            <a:r>
              <a:rPr kumimoji="1" lang="en-US" altLang="ja-JP" sz="2800" dirty="0"/>
              <a:t> </a:t>
            </a:r>
            <a:r>
              <a:rPr kumimoji="1" lang="en-US" altLang="ja-JP" sz="2800" dirty="0">
                <a:solidFill>
                  <a:srgbClr val="FF0000"/>
                </a:solidFill>
              </a:rPr>
              <a:t>Rat()</a:t>
            </a:r>
            <a:r>
              <a:rPr kumimoji="1" lang="en-US" altLang="ja-JP" sz="2800" dirty="0"/>
              <a:t>;</a:t>
            </a:r>
            <a:endParaRPr kumimoji="1" lang="en-US" altLang="ja-JP" sz="2400" dirty="0"/>
          </a:p>
          <a:p>
            <a:r>
              <a:rPr kumimoji="1" lang="en-US" altLang="ja-JP" sz="2400" dirty="0"/>
              <a:t>  r1-&gt;squeak();</a:t>
            </a:r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r2 = new Rat();</a:t>
            </a:r>
          </a:p>
          <a:p>
            <a:r>
              <a:rPr kumimoji="1" lang="en-US" altLang="ja-JP" sz="2400" dirty="0"/>
              <a:t>  r3 = new Rat();</a:t>
            </a:r>
          </a:p>
          <a:p>
            <a:r>
              <a:rPr kumimoji="1" lang="en-US" altLang="ja-JP" sz="2400" dirty="0"/>
              <a:t>  r2-&gt;squeak();</a:t>
            </a:r>
          </a:p>
          <a:p>
            <a:r>
              <a:rPr kumimoji="1" lang="en-US" altLang="ja-JP" sz="2400" dirty="0"/>
              <a:t>  r3-&gt;squeak();</a:t>
            </a:r>
          </a:p>
          <a:p>
            <a:endParaRPr kumimoji="1"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F86EA1-BF40-6E5A-3A60-1D0C5EFDA95F}"/>
              </a:ext>
            </a:extLst>
          </p:cNvPr>
          <p:cNvSpPr txBox="1"/>
          <p:nvPr/>
        </p:nvSpPr>
        <p:spPr>
          <a:xfrm>
            <a:off x="6468894" y="1942861"/>
            <a:ext cx="542063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delete r1;</a:t>
            </a:r>
          </a:p>
          <a:p>
            <a:r>
              <a:rPr kumimoji="1" lang="en-US" altLang="ja-JP" sz="2400" dirty="0"/>
              <a:t>  delete r2;</a:t>
            </a:r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delete r3;</a:t>
            </a:r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DA77CB-D506-ECF5-5406-B6E8FE6E4188}"/>
              </a:ext>
            </a:extLst>
          </p:cNvPr>
          <p:cNvSpPr txBox="1"/>
          <p:nvPr/>
        </p:nvSpPr>
        <p:spPr>
          <a:xfrm>
            <a:off x="744881" y="1596593"/>
            <a:ext cx="5724013" cy="206210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00B050"/>
                </a:solidFill>
              </a:rPr>
              <a:t>new</a:t>
            </a:r>
            <a:r>
              <a:rPr kumimoji="1" lang="ja-JP" altLang="en-US" sz="3200" dirty="0">
                <a:solidFill>
                  <a:srgbClr val="00B050"/>
                </a:solidFill>
              </a:rPr>
              <a:t>演算子</a:t>
            </a:r>
            <a:r>
              <a:rPr kumimoji="1" lang="ja-JP" altLang="en-US" sz="3200" dirty="0"/>
              <a:t>を用いて</a:t>
            </a:r>
            <a:r>
              <a:rPr kumimoji="1" lang="en-US" altLang="ja-JP" sz="3200" dirty="0">
                <a:solidFill>
                  <a:srgbClr val="FF0000"/>
                </a:solidFill>
              </a:rPr>
              <a:t>Rat</a:t>
            </a:r>
            <a:r>
              <a:rPr kumimoji="1" lang="ja-JP" altLang="en-US" sz="3200" dirty="0"/>
              <a:t>クラスのインスタンスを生成して、</a:t>
            </a:r>
            <a:br>
              <a:rPr kumimoji="1" lang="en-US" altLang="ja-JP" sz="3200" dirty="0"/>
            </a:br>
            <a:r>
              <a:rPr kumimoji="1" lang="ja-JP" altLang="en-US" sz="3200" dirty="0"/>
              <a:t>その</a:t>
            </a:r>
            <a:r>
              <a:rPr kumimoji="1" lang="ja-JP" altLang="en-US" sz="3200" b="1" dirty="0"/>
              <a:t>アドレス</a:t>
            </a:r>
            <a:r>
              <a:rPr kumimoji="1" lang="ja-JP" altLang="en-US" sz="3200" dirty="0"/>
              <a:t>を</a:t>
            </a:r>
            <a:r>
              <a:rPr kumimoji="1" lang="en-US" altLang="ja-JP" sz="3200" dirty="0">
                <a:solidFill>
                  <a:srgbClr val="00B0F0"/>
                </a:solidFill>
              </a:rPr>
              <a:t>r1</a:t>
            </a:r>
            <a:r>
              <a:rPr kumimoji="1" lang="ja-JP" altLang="en-US" sz="3200" dirty="0"/>
              <a:t>へ代入</a:t>
            </a:r>
            <a:br>
              <a:rPr kumimoji="1" lang="en-US" altLang="ja-JP" sz="3200" dirty="0"/>
            </a:br>
            <a:r>
              <a:rPr kumimoji="1" lang="ja-JP" altLang="en-US" sz="3200" dirty="0">
                <a:solidFill>
                  <a:srgbClr val="FF00FF"/>
                </a:solidFill>
              </a:rPr>
              <a:t>（コンストラクタが実行される）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18F3A09-89FC-5262-5682-5F8ECC171C3F}"/>
              </a:ext>
            </a:extLst>
          </p:cNvPr>
          <p:cNvSpPr txBox="1"/>
          <p:nvPr/>
        </p:nvSpPr>
        <p:spPr>
          <a:xfrm>
            <a:off x="5451287" y="3690882"/>
            <a:ext cx="5401183" cy="1938992"/>
          </a:xfrm>
          <a:prstGeom prst="rect">
            <a:avLst/>
          </a:prstGeom>
          <a:solidFill>
            <a:schemeClr val="bg1"/>
          </a:solidFill>
          <a:ln w="19050">
            <a:solidFill>
              <a:srgbClr val="70AD47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u="sng" dirty="0">
                <a:solidFill>
                  <a:srgbClr val="FF00FF"/>
                </a:solidFill>
              </a:rPr>
              <a:t>コンストラクタ</a:t>
            </a:r>
            <a:r>
              <a:rPr kumimoji="1" lang="en-US" altLang="ja-JP" sz="2400" b="1" u="sng" dirty="0">
                <a:solidFill>
                  <a:srgbClr val="FF00FF"/>
                </a:solidFill>
              </a:rPr>
              <a:t>(r1)</a:t>
            </a:r>
          </a:p>
          <a:p>
            <a:r>
              <a:rPr kumimoji="1" lang="en-US" altLang="ja-JP" sz="2400" dirty="0"/>
              <a:t>Rat::Rat() :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(0)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dirty="0"/>
              <a:t>++;</a:t>
            </a:r>
            <a:r>
              <a:rPr kumimoji="1" lang="ja-JP" altLang="en-US" sz="2400" dirty="0"/>
              <a:t>　     </a:t>
            </a:r>
            <a:r>
              <a:rPr kumimoji="1" lang="en-US" altLang="ja-JP" sz="2400" dirty="0">
                <a:solidFill>
                  <a:srgbClr val="00B050"/>
                </a:solidFill>
              </a:rPr>
              <a:t>//0</a:t>
            </a:r>
            <a:r>
              <a:rPr kumimoji="1" lang="ja-JP" altLang="en-US" sz="2400" dirty="0">
                <a:solidFill>
                  <a:srgbClr val="00B050"/>
                </a:solidFill>
              </a:rPr>
              <a:t>　</a:t>
            </a:r>
            <a:r>
              <a:rPr kumimoji="1" lang="en-US" altLang="ja-JP" sz="2400" dirty="0">
                <a:solidFill>
                  <a:srgbClr val="00B050"/>
                </a:solidFill>
              </a:rPr>
              <a:t>-&gt; 1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 = 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; </a:t>
            </a:r>
            <a:r>
              <a:rPr kumimoji="1" lang="en-US" altLang="ja-JP" sz="2400" dirty="0">
                <a:solidFill>
                  <a:srgbClr val="00B050"/>
                </a:solidFill>
              </a:rPr>
              <a:t>//1</a:t>
            </a:r>
            <a:r>
              <a:rPr kumimoji="1" lang="ja-JP" altLang="en-US" sz="2400" dirty="0">
                <a:solidFill>
                  <a:srgbClr val="00B050"/>
                </a:solidFill>
              </a:rPr>
              <a:t>が代入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06E8C26-0831-DF01-B3C4-6792900D4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255" y="328006"/>
            <a:ext cx="1628838" cy="101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0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静的メンバとインスタンスメンバ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b="1" dirty="0">
                <a:solidFill>
                  <a:srgbClr val="00B050"/>
                </a:solidFill>
              </a:rPr>
              <a:t>静的メンバ</a:t>
            </a:r>
            <a:r>
              <a:rPr lang="ja-JP" altLang="en-US" dirty="0"/>
              <a:t>は</a:t>
            </a:r>
            <a:r>
              <a:rPr lang="ja-JP" altLang="en-US" dirty="0">
                <a:solidFill>
                  <a:srgbClr val="FF0000"/>
                </a:solidFill>
              </a:rPr>
              <a:t>インスタンス生成を行わず</a:t>
            </a:r>
            <a:r>
              <a:rPr lang="ja-JP" altLang="en-US" dirty="0"/>
              <a:t>に</a:t>
            </a:r>
            <a:br>
              <a:rPr lang="en-US" altLang="ja-JP" dirty="0"/>
            </a:br>
            <a:r>
              <a:rPr lang="ja-JP" altLang="en-US" dirty="0"/>
              <a:t>・メンバ変数</a:t>
            </a:r>
            <a:br>
              <a:rPr lang="en-US" altLang="ja-JP" dirty="0"/>
            </a:br>
            <a:r>
              <a:rPr lang="ja-JP" altLang="en-US" dirty="0"/>
              <a:t>・メンバ関数</a:t>
            </a:r>
            <a:br>
              <a:rPr lang="en-US" altLang="ja-JP" dirty="0"/>
            </a:br>
            <a:r>
              <a:rPr lang="ja-JP" altLang="en-US" dirty="0"/>
              <a:t>を利用できる仕組み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ではどう使うのか？</a:t>
            </a:r>
            <a:br>
              <a:rPr lang="en-US" altLang="ja-JP" dirty="0"/>
            </a:b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8683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main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（</a:t>
            </a:r>
            <a:r>
              <a:rPr kumimoji="1" lang="en-US" altLang="ja-JP" dirty="0"/>
              <a:t>Sample405</a:t>
            </a:r>
            <a:r>
              <a:rPr kumimoji="1" lang="ja-JP" altLang="en-US" dirty="0"/>
              <a:t>）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5420639" cy="4955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rat.h</a:t>
            </a:r>
            <a:r>
              <a:rPr kumimoji="1" lang="en-US" altLang="ja-JP" sz="2400" dirty="0"/>
              <a:t>”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int main()</a:t>
            </a:r>
          </a:p>
          <a:p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Rat* r1, * r2, * r3;</a:t>
            </a:r>
          </a:p>
          <a:p>
            <a:r>
              <a:rPr kumimoji="1" lang="en-US" altLang="ja-JP" sz="2400" dirty="0"/>
              <a:t>  r1 = new Rat();</a:t>
            </a:r>
          </a:p>
          <a:p>
            <a:r>
              <a:rPr kumimoji="1" lang="en-US" altLang="ja-JP" sz="2400" dirty="0"/>
              <a:t>  r1-&gt;squeak();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800" b="1" dirty="0">
                <a:solidFill>
                  <a:srgbClr val="FF0000"/>
                </a:solidFill>
              </a:rPr>
              <a:t>Rat::</a:t>
            </a:r>
            <a:r>
              <a:rPr kumimoji="1" lang="en-US" altLang="ja-JP" sz="2800" b="1" dirty="0" err="1">
                <a:solidFill>
                  <a:srgbClr val="FF0000"/>
                </a:solidFill>
              </a:rPr>
              <a:t>showNum</a:t>
            </a:r>
            <a:r>
              <a:rPr kumimoji="1" lang="en-US" altLang="ja-JP" sz="2800" b="1" dirty="0">
                <a:solidFill>
                  <a:srgbClr val="FF000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r2 = new Rat();</a:t>
            </a:r>
          </a:p>
          <a:p>
            <a:r>
              <a:rPr kumimoji="1" lang="en-US" altLang="ja-JP" sz="2400" dirty="0"/>
              <a:t>  r3 = new Rat();</a:t>
            </a:r>
          </a:p>
          <a:p>
            <a:r>
              <a:rPr kumimoji="1" lang="en-US" altLang="ja-JP" sz="2400" dirty="0"/>
              <a:t>  r2-&gt;squeak();</a:t>
            </a:r>
          </a:p>
          <a:p>
            <a:r>
              <a:rPr kumimoji="1" lang="en-US" altLang="ja-JP" sz="2400" dirty="0"/>
              <a:t>  r3-&gt;squeak();</a:t>
            </a:r>
          </a:p>
          <a:p>
            <a:endParaRPr kumimoji="1"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F86EA1-BF40-6E5A-3A60-1D0C5EFDA95F}"/>
              </a:ext>
            </a:extLst>
          </p:cNvPr>
          <p:cNvSpPr txBox="1"/>
          <p:nvPr/>
        </p:nvSpPr>
        <p:spPr>
          <a:xfrm>
            <a:off x="6468894" y="1942861"/>
            <a:ext cx="542063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delete r1;</a:t>
            </a:r>
          </a:p>
          <a:p>
            <a:r>
              <a:rPr kumimoji="1" lang="en-US" altLang="ja-JP" sz="2400" dirty="0"/>
              <a:t>  delete r2;</a:t>
            </a:r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delete r3;</a:t>
            </a:r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0635DC6-191B-3141-763C-A63FB2441482}"/>
              </a:ext>
            </a:extLst>
          </p:cNvPr>
          <p:cNvSpPr txBox="1"/>
          <p:nvPr/>
        </p:nvSpPr>
        <p:spPr>
          <a:xfrm>
            <a:off x="744881" y="2358030"/>
            <a:ext cx="6288217" cy="1754326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00B050"/>
                </a:solidFill>
              </a:rPr>
              <a:t>静的メンバ関数</a:t>
            </a:r>
            <a:r>
              <a:rPr kumimoji="1" lang="en-US" altLang="ja-JP" sz="3200" b="1" dirty="0" err="1">
                <a:solidFill>
                  <a:srgbClr val="FF0000"/>
                </a:solidFill>
              </a:rPr>
              <a:t>showNum</a:t>
            </a:r>
            <a:r>
              <a:rPr kumimoji="1" lang="ja-JP" altLang="en-US" sz="3200" b="1" dirty="0">
                <a:solidFill>
                  <a:srgbClr val="FF0000"/>
                </a:solidFill>
              </a:rPr>
              <a:t>（）</a:t>
            </a:r>
            <a:br>
              <a:rPr kumimoji="1" lang="en-US" altLang="ja-JP" sz="800" dirty="0"/>
            </a:br>
            <a:endParaRPr kumimoji="1" lang="en-US" altLang="ja-JP" sz="800" dirty="0"/>
          </a:p>
          <a:p>
            <a:r>
              <a:rPr kumimoji="1" lang="ja-JP" altLang="en-US" sz="3200" dirty="0"/>
              <a:t>静的メンバ関数は</a:t>
            </a:r>
            <a:r>
              <a:rPr kumimoji="1" lang="ja-JP" altLang="en-US" sz="3200" dirty="0">
                <a:solidFill>
                  <a:srgbClr val="FF00FF"/>
                </a:solidFill>
              </a:rPr>
              <a:t>インスタンス名を付けず</a:t>
            </a:r>
            <a:r>
              <a:rPr kumimoji="1" lang="ja-JP" altLang="en-US" sz="3200" dirty="0"/>
              <a:t>に実行する！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A4142F-4200-2BFA-C5BC-8C41943FCDEA}"/>
              </a:ext>
            </a:extLst>
          </p:cNvPr>
          <p:cNvSpPr txBox="1"/>
          <p:nvPr/>
        </p:nvSpPr>
        <p:spPr>
          <a:xfrm>
            <a:off x="5767240" y="4118230"/>
            <a:ext cx="5420640" cy="138499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rgbClr val="FF0000"/>
                </a:solidFill>
              </a:rPr>
              <a:t>Rat::</a:t>
            </a:r>
            <a:r>
              <a:rPr kumimoji="1" lang="en-US" altLang="ja-JP" sz="2800" b="1" dirty="0" err="1">
                <a:solidFill>
                  <a:srgbClr val="FF0000"/>
                </a:solidFill>
              </a:rPr>
              <a:t>showNum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（）</a:t>
            </a:r>
            <a:r>
              <a:rPr kumimoji="1" lang="ja-JP" altLang="en-US" sz="2800" dirty="0"/>
              <a:t>と記述する</a:t>
            </a:r>
            <a:br>
              <a:rPr kumimoji="1" lang="en-US" altLang="ja-JP" sz="2800" dirty="0"/>
            </a:br>
            <a:r>
              <a:rPr kumimoji="1" lang="ja-JP" altLang="en-US" sz="2800" dirty="0"/>
              <a:t>ことで、</a:t>
            </a:r>
            <a:r>
              <a:rPr kumimoji="1" lang="ja-JP" altLang="en-US" sz="2800" b="1" dirty="0">
                <a:solidFill>
                  <a:srgbClr val="00B050"/>
                </a:solidFill>
              </a:rPr>
              <a:t>静的メンバ関数</a:t>
            </a:r>
            <a:r>
              <a:rPr kumimoji="1" lang="ja-JP" altLang="en-US" sz="2800" dirty="0"/>
              <a:t>だという</a:t>
            </a:r>
            <a:br>
              <a:rPr kumimoji="1" lang="en-US" altLang="ja-JP" sz="2800" dirty="0"/>
            </a:br>
            <a:r>
              <a:rPr kumimoji="1" lang="ja-JP" altLang="en-US" sz="2800" dirty="0"/>
              <a:t>ことを明示する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4BAF33F-2FC8-A390-AE94-E2909EDC8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255" y="328006"/>
            <a:ext cx="1628838" cy="101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90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main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（</a:t>
            </a:r>
            <a:r>
              <a:rPr kumimoji="1" lang="en-US" altLang="ja-JP" dirty="0"/>
              <a:t>Sample405</a:t>
            </a:r>
            <a:r>
              <a:rPr kumimoji="1" lang="ja-JP" altLang="en-US" dirty="0"/>
              <a:t>）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5420639" cy="4647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rat.h</a:t>
            </a:r>
            <a:r>
              <a:rPr kumimoji="1" lang="en-US" altLang="ja-JP" sz="2400" dirty="0"/>
              <a:t>”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int main()</a:t>
            </a:r>
          </a:p>
          <a:p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Rat* r1, * r2, * r3;</a:t>
            </a:r>
          </a:p>
          <a:p>
            <a:r>
              <a:rPr kumimoji="1" lang="en-US" altLang="ja-JP" sz="2400" dirty="0"/>
              <a:t>  r1 = new Rat();</a:t>
            </a:r>
          </a:p>
          <a:p>
            <a:r>
              <a:rPr kumimoji="1" lang="en-US" altLang="ja-JP" sz="2400" dirty="0"/>
              <a:t>  r1-&gt;squeak();</a:t>
            </a:r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>
                <a:solidFill>
                  <a:srgbClr val="00B0F0"/>
                </a:solidFill>
              </a:rPr>
              <a:t>  </a:t>
            </a:r>
            <a:r>
              <a:rPr kumimoji="1" lang="en-US" altLang="ja-JP" sz="2800" dirty="0">
                <a:solidFill>
                  <a:srgbClr val="00B0F0"/>
                </a:solidFill>
              </a:rPr>
              <a:t>r2</a:t>
            </a:r>
            <a:r>
              <a:rPr kumimoji="1" lang="en-US" altLang="ja-JP" sz="2800" dirty="0"/>
              <a:t> = </a:t>
            </a:r>
            <a:r>
              <a:rPr kumimoji="1" lang="en-US" altLang="ja-JP" sz="2800" dirty="0">
                <a:solidFill>
                  <a:srgbClr val="00B050"/>
                </a:solidFill>
              </a:rPr>
              <a:t>new</a:t>
            </a:r>
            <a:r>
              <a:rPr kumimoji="1" lang="en-US" altLang="ja-JP" sz="2800" dirty="0"/>
              <a:t> </a:t>
            </a:r>
            <a:r>
              <a:rPr kumimoji="1" lang="en-US" altLang="ja-JP" sz="2800" dirty="0">
                <a:solidFill>
                  <a:srgbClr val="FF0000"/>
                </a:solidFill>
              </a:rPr>
              <a:t>Rat()</a:t>
            </a:r>
            <a:r>
              <a:rPr kumimoji="1" lang="en-US" altLang="ja-JP" sz="2800" dirty="0"/>
              <a:t>;</a:t>
            </a:r>
          </a:p>
          <a:p>
            <a:r>
              <a:rPr kumimoji="1" lang="en-US" altLang="ja-JP" sz="2400" dirty="0">
                <a:solidFill>
                  <a:srgbClr val="00B0F0"/>
                </a:solidFill>
              </a:rPr>
              <a:t>  </a:t>
            </a:r>
            <a:r>
              <a:rPr kumimoji="1" lang="en-US" altLang="ja-JP" sz="2800" dirty="0">
                <a:solidFill>
                  <a:srgbClr val="00B0F0"/>
                </a:solidFill>
              </a:rPr>
              <a:t>r3</a:t>
            </a:r>
            <a:r>
              <a:rPr kumimoji="1" lang="en-US" altLang="ja-JP" sz="2800" dirty="0"/>
              <a:t> = </a:t>
            </a:r>
            <a:r>
              <a:rPr kumimoji="1" lang="en-US" altLang="ja-JP" sz="2800" dirty="0">
                <a:solidFill>
                  <a:srgbClr val="00B050"/>
                </a:solidFill>
              </a:rPr>
              <a:t>new</a:t>
            </a:r>
            <a:r>
              <a:rPr kumimoji="1" lang="en-US" altLang="ja-JP" sz="2800" dirty="0"/>
              <a:t> </a:t>
            </a:r>
            <a:r>
              <a:rPr kumimoji="1" lang="en-US" altLang="ja-JP" sz="2800" dirty="0">
                <a:solidFill>
                  <a:srgbClr val="FF0000"/>
                </a:solidFill>
              </a:rPr>
              <a:t>Rat()</a:t>
            </a:r>
            <a:r>
              <a:rPr kumimoji="1" lang="en-US" altLang="ja-JP" sz="2800" dirty="0"/>
              <a:t>;</a:t>
            </a:r>
          </a:p>
          <a:p>
            <a:r>
              <a:rPr kumimoji="1" lang="en-US" altLang="ja-JP" sz="2400" dirty="0"/>
              <a:t>  r2-&gt;squeak();</a:t>
            </a:r>
          </a:p>
          <a:p>
            <a:r>
              <a:rPr kumimoji="1" lang="en-US" altLang="ja-JP" sz="2400" dirty="0"/>
              <a:t>  r3-&gt;squeak();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F86EA1-BF40-6E5A-3A60-1D0C5EFDA95F}"/>
              </a:ext>
            </a:extLst>
          </p:cNvPr>
          <p:cNvSpPr txBox="1"/>
          <p:nvPr/>
        </p:nvSpPr>
        <p:spPr>
          <a:xfrm>
            <a:off x="6468894" y="1942861"/>
            <a:ext cx="542063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delete r1;</a:t>
            </a:r>
          </a:p>
          <a:p>
            <a:r>
              <a:rPr kumimoji="1" lang="en-US" altLang="ja-JP" sz="2400" dirty="0"/>
              <a:t>  delete r2;</a:t>
            </a:r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delete r3;</a:t>
            </a:r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1D80AC-6E41-1B90-855F-19859CD6F7A3}"/>
              </a:ext>
            </a:extLst>
          </p:cNvPr>
          <p:cNvSpPr txBox="1"/>
          <p:nvPr/>
        </p:nvSpPr>
        <p:spPr>
          <a:xfrm>
            <a:off x="618422" y="2764611"/>
            <a:ext cx="5724013" cy="206210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00B050"/>
                </a:solidFill>
              </a:rPr>
              <a:t>new</a:t>
            </a:r>
            <a:r>
              <a:rPr kumimoji="1" lang="ja-JP" altLang="en-US" sz="3200" dirty="0">
                <a:solidFill>
                  <a:srgbClr val="00B050"/>
                </a:solidFill>
              </a:rPr>
              <a:t>演算子</a:t>
            </a:r>
            <a:r>
              <a:rPr kumimoji="1" lang="ja-JP" altLang="en-US" sz="3200" dirty="0"/>
              <a:t>を用いて</a:t>
            </a:r>
            <a:r>
              <a:rPr kumimoji="1" lang="en-US" altLang="ja-JP" sz="3200" dirty="0">
                <a:solidFill>
                  <a:srgbClr val="FF0000"/>
                </a:solidFill>
              </a:rPr>
              <a:t>Rat</a:t>
            </a:r>
            <a:r>
              <a:rPr kumimoji="1" lang="ja-JP" altLang="en-US" sz="3200" dirty="0"/>
              <a:t>クラスのインスタンスを生成して、</a:t>
            </a:r>
            <a:br>
              <a:rPr kumimoji="1" lang="en-US" altLang="ja-JP" sz="3200" dirty="0"/>
            </a:br>
            <a:r>
              <a:rPr kumimoji="1" lang="ja-JP" altLang="en-US" sz="3200" b="1" dirty="0"/>
              <a:t>アドレス</a:t>
            </a:r>
            <a:r>
              <a:rPr kumimoji="1" lang="ja-JP" altLang="en-US" sz="3200" dirty="0"/>
              <a:t>を</a:t>
            </a:r>
            <a:r>
              <a:rPr kumimoji="1" lang="en-US" altLang="ja-JP" sz="3200" dirty="0">
                <a:solidFill>
                  <a:srgbClr val="00B0F0"/>
                </a:solidFill>
              </a:rPr>
              <a:t>r2</a:t>
            </a:r>
            <a:r>
              <a:rPr kumimoji="1" lang="en-US" altLang="ja-JP" sz="3200" dirty="0"/>
              <a:t>,</a:t>
            </a:r>
            <a:r>
              <a:rPr kumimoji="1" lang="en-US" altLang="ja-JP" sz="3200" dirty="0">
                <a:solidFill>
                  <a:srgbClr val="00B0F0"/>
                </a:solidFill>
              </a:rPr>
              <a:t>r3</a:t>
            </a:r>
            <a:r>
              <a:rPr kumimoji="1" lang="ja-JP" altLang="en-US" sz="3200" dirty="0"/>
              <a:t>へ代入</a:t>
            </a:r>
            <a:br>
              <a:rPr kumimoji="1" lang="en-US" altLang="ja-JP" sz="3200" dirty="0"/>
            </a:br>
            <a:r>
              <a:rPr kumimoji="1" lang="ja-JP" altLang="en-US" sz="3200" dirty="0">
                <a:solidFill>
                  <a:srgbClr val="FF00FF"/>
                </a:solidFill>
              </a:rPr>
              <a:t>（コンストラクタが実行される）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75E1E3-A148-F030-E3BA-FD0F29316FA8}"/>
              </a:ext>
            </a:extLst>
          </p:cNvPr>
          <p:cNvSpPr txBox="1"/>
          <p:nvPr/>
        </p:nvSpPr>
        <p:spPr>
          <a:xfrm>
            <a:off x="6361891" y="3260868"/>
            <a:ext cx="5401183" cy="1631216"/>
          </a:xfrm>
          <a:prstGeom prst="rect">
            <a:avLst/>
          </a:prstGeom>
          <a:solidFill>
            <a:schemeClr val="bg1"/>
          </a:solidFill>
          <a:ln w="19050">
            <a:solidFill>
              <a:srgbClr val="70AD47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b="1" u="sng" dirty="0">
                <a:solidFill>
                  <a:srgbClr val="FF00FF"/>
                </a:solidFill>
              </a:rPr>
              <a:t>コンストラクタ</a:t>
            </a:r>
            <a:r>
              <a:rPr kumimoji="1" lang="en-US" altLang="ja-JP" sz="2000" b="1" u="sng" dirty="0">
                <a:solidFill>
                  <a:srgbClr val="FF00FF"/>
                </a:solidFill>
              </a:rPr>
              <a:t>(r2)</a:t>
            </a:r>
          </a:p>
          <a:p>
            <a:r>
              <a:rPr kumimoji="1" lang="en-US" altLang="ja-JP" sz="2000" dirty="0"/>
              <a:t>Rat::Rat() : </a:t>
            </a:r>
            <a:r>
              <a:rPr kumimoji="1" lang="en-US" altLang="ja-JP" sz="2000" dirty="0" err="1"/>
              <a:t>m_id</a:t>
            </a:r>
            <a:r>
              <a:rPr kumimoji="1" lang="en-US" altLang="ja-JP" sz="2000" dirty="0"/>
              <a:t>(0) {</a:t>
            </a:r>
          </a:p>
          <a:p>
            <a:r>
              <a:rPr kumimoji="1" lang="en-US" altLang="ja-JP" sz="2000" dirty="0"/>
              <a:t>  </a:t>
            </a:r>
            <a:r>
              <a:rPr kumimoji="1" lang="en-US" altLang="ja-JP" sz="20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000" dirty="0"/>
              <a:t>++;</a:t>
            </a:r>
            <a:r>
              <a:rPr kumimoji="1" lang="ja-JP" altLang="en-US" sz="2000" dirty="0"/>
              <a:t>　     </a:t>
            </a:r>
            <a:r>
              <a:rPr kumimoji="1" lang="en-US" altLang="ja-JP" sz="2000" dirty="0">
                <a:solidFill>
                  <a:srgbClr val="00B050"/>
                </a:solidFill>
              </a:rPr>
              <a:t>//1</a:t>
            </a:r>
            <a:r>
              <a:rPr kumimoji="1" lang="ja-JP" altLang="en-US" sz="2000" dirty="0">
                <a:solidFill>
                  <a:srgbClr val="00B050"/>
                </a:solidFill>
              </a:rPr>
              <a:t>　</a:t>
            </a:r>
            <a:r>
              <a:rPr kumimoji="1" lang="en-US" altLang="ja-JP" sz="2000" dirty="0">
                <a:solidFill>
                  <a:srgbClr val="00B050"/>
                </a:solidFill>
              </a:rPr>
              <a:t>-&gt; 2</a:t>
            </a:r>
          </a:p>
          <a:p>
            <a:r>
              <a:rPr kumimoji="1" lang="en-US" altLang="ja-JP" sz="2000" dirty="0"/>
              <a:t>  </a:t>
            </a:r>
            <a:r>
              <a:rPr kumimoji="1" lang="en-US" altLang="ja-JP" sz="2000" dirty="0" err="1"/>
              <a:t>m_id</a:t>
            </a:r>
            <a:r>
              <a:rPr kumimoji="1" lang="en-US" altLang="ja-JP" sz="2000" dirty="0"/>
              <a:t> = </a:t>
            </a:r>
            <a:r>
              <a:rPr kumimoji="1" lang="en-US" altLang="ja-JP" sz="2000" dirty="0" err="1"/>
              <a:t>s_count</a:t>
            </a:r>
            <a:r>
              <a:rPr kumimoji="1" lang="en-US" altLang="ja-JP" sz="2000" dirty="0"/>
              <a:t>; </a:t>
            </a:r>
            <a:r>
              <a:rPr kumimoji="1" lang="en-US" altLang="ja-JP" sz="2000" dirty="0">
                <a:solidFill>
                  <a:srgbClr val="00B050"/>
                </a:solidFill>
              </a:rPr>
              <a:t>//2</a:t>
            </a:r>
            <a:r>
              <a:rPr kumimoji="1" lang="ja-JP" altLang="en-US" sz="2000" dirty="0">
                <a:solidFill>
                  <a:srgbClr val="00B050"/>
                </a:solidFill>
              </a:rPr>
              <a:t>が代入</a:t>
            </a:r>
            <a:endParaRPr kumimoji="1" lang="en-US" altLang="ja-JP" sz="2000" dirty="0">
              <a:solidFill>
                <a:srgbClr val="00B050"/>
              </a:solidFill>
            </a:endParaRPr>
          </a:p>
          <a:p>
            <a:r>
              <a:rPr kumimoji="1" lang="en-US" altLang="ja-JP" sz="2000" dirty="0"/>
              <a:t>}</a:t>
            </a:r>
            <a:endParaRPr kumimoji="1" lang="ja-JP" altLang="en-US" sz="2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22F6E86-D2CA-2D5B-EAF3-23AB1696D0AB}"/>
              </a:ext>
            </a:extLst>
          </p:cNvPr>
          <p:cNvSpPr txBox="1"/>
          <p:nvPr/>
        </p:nvSpPr>
        <p:spPr>
          <a:xfrm>
            <a:off x="6361891" y="4892084"/>
            <a:ext cx="5401183" cy="1631216"/>
          </a:xfrm>
          <a:prstGeom prst="rect">
            <a:avLst/>
          </a:prstGeom>
          <a:solidFill>
            <a:schemeClr val="bg1"/>
          </a:solidFill>
          <a:ln w="19050">
            <a:solidFill>
              <a:srgbClr val="70AD47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b="1" u="sng" dirty="0">
                <a:solidFill>
                  <a:srgbClr val="FF00FF"/>
                </a:solidFill>
              </a:rPr>
              <a:t>コンストラクタ</a:t>
            </a:r>
            <a:r>
              <a:rPr kumimoji="1" lang="en-US" altLang="ja-JP" sz="2000" b="1" u="sng" dirty="0">
                <a:solidFill>
                  <a:srgbClr val="FF00FF"/>
                </a:solidFill>
              </a:rPr>
              <a:t>(r3)</a:t>
            </a:r>
          </a:p>
          <a:p>
            <a:r>
              <a:rPr kumimoji="1" lang="en-US" altLang="ja-JP" sz="2000" dirty="0"/>
              <a:t>Rat::Rat() : </a:t>
            </a:r>
            <a:r>
              <a:rPr kumimoji="1" lang="en-US" altLang="ja-JP" sz="2000" dirty="0" err="1"/>
              <a:t>m_id</a:t>
            </a:r>
            <a:r>
              <a:rPr kumimoji="1" lang="en-US" altLang="ja-JP" sz="2000" dirty="0"/>
              <a:t>(0) {</a:t>
            </a:r>
          </a:p>
          <a:p>
            <a:r>
              <a:rPr kumimoji="1" lang="en-US" altLang="ja-JP" sz="2000" dirty="0"/>
              <a:t>  </a:t>
            </a:r>
            <a:r>
              <a:rPr kumimoji="1" lang="en-US" altLang="ja-JP" sz="20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000" dirty="0"/>
              <a:t>++;</a:t>
            </a:r>
            <a:r>
              <a:rPr kumimoji="1" lang="ja-JP" altLang="en-US" sz="2000" dirty="0"/>
              <a:t>　     </a:t>
            </a:r>
            <a:r>
              <a:rPr kumimoji="1" lang="en-US" altLang="ja-JP" sz="2000" dirty="0">
                <a:solidFill>
                  <a:srgbClr val="00B050"/>
                </a:solidFill>
              </a:rPr>
              <a:t>//2</a:t>
            </a:r>
            <a:r>
              <a:rPr kumimoji="1" lang="ja-JP" altLang="en-US" sz="2000" dirty="0">
                <a:solidFill>
                  <a:srgbClr val="00B050"/>
                </a:solidFill>
              </a:rPr>
              <a:t>　</a:t>
            </a:r>
            <a:r>
              <a:rPr kumimoji="1" lang="en-US" altLang="ja-JP" sz="2000" dirty="0">
                <a:solidFill>
                  <a:srgbClr val="00B050"/>
                </a:solidFill>
              </a:rPr>
              <a:t>-&gt; 3</a:t>
            </a:r>
          </a:p>
          <a:p>
            <a:r>
              <a:rPr kumimoji="1" lang="en-US" altLang="ja-JP" sz="2000" dirty="0"/>
              <a:t>  </a:t>
            </a:r>
            <a:r>
              <a:rPr kumimoji="1" lang="en-US" altLang="ja-JP" sz="2000" dirty="0" err="1"/>
              <a:t>m_id</a:t>
            </a:r>
            <a:r>
              <a:rPr kumimoji="1" lang="en-US" altLang="ja-JP" sz="2000" dirty="0"/>
              <a:t> = </a:t>
            </a:r>
            <a:r>
              <a:rPr kumimoji="1" lang="en-US" altLang="ja-JP" sz="2000" dirty="0" err="1"/>
              <a:t>s_count</a:t>
            </a:r>
            <a:r>
              <a:rPr kumimoji="1" lang="en-US" altLang="ja-JP" sz="2000" dirty="0"/>
              <a:t>; </a:t>
            </a:r>
            <a:r>
              <a:rPr kumimoji="1" lang="en-US" altLang="ja-JP" sz="2000" dirty="0">
                <a:solidFill>
                  <a:srgbClr val="00B050"/>
                </a:solidFill>
              </a:rPr>
              <a:t>//3</a:t>
            </a:r>
            <a:r>
              <a:rPr kumimoji="1" lang="ja-JP" altLang="en-US" sz="2000" dirty="0">
                <a:solidFill>
                  <a:srgbClr val="00B050"/>
                </a:solidFill>
              </a:rPr>
              <a:t>が代入</a:t>
            </a:r>
            <a:endParaRPr kumimoji="1" lang="en-US" altLang="ja-JP" sz="2000" dirty="0">
              <a:solidFill>
                <a:srgbClr val="00B050"/>
              </a:solidFill>
            </a:endParaRPr>
          </a:p>
          <a:p>
            <a:r>
              <a:rPr kumimoji="1" lang="en-US" altLang="ja-JP" sz="2000" dirty="0"/>
              <a:t>}</a:t>
            </a:r>
            <a:endParaRPr kumimoji="1" lang="ja-JP" altLang="en-US" sz="20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7389996-7B9D-7D05-866F-023B39122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255" y="328006"/>
            <a:ext cx="1628838" cy="101329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E91F913B-D375-1FB9-3F7B-7EC9858E4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906" y="352846"/>
            <a:ext cx="1628838" cy="101329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4603EAF-10DA-FA89-771C-05F2B4928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557" y="326164"/>
            <a:ext cx="1628838" cy="101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19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main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（</a:t>
            </a:r>
            <a:r>
              <a:rPr kumimoji="1" lang="en-US" altLang="ja-JP" dirty="0"/>
              <a:t>Sample405</a:t>
            </a:r>
            <a:r>
              <a:rPr kumimoji="1" lang="ja-JP" altLang="en-US" dirty="0"/>
              <a:t>）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5420639" cy="4647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rat.h</a:t>
            </a:r>
            <a:r>
              <a:rPr kumimoji="1" lang="en-US" altLang="ja-JP" sz="2400" dirty="0"/>
              <a:t>”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int main()</a:t>
            </a:r>
          </a:p>
          <a:p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Rat* r1, * r2, * r3;</a:t>
            </a:r>
          </a:p>
          <a:p>
            <a:r>
              <a:rPr kumimoji="1" lang="en-US" altLang="ja-JP" sz="2400" dirty="0"/>
              <a:t>  r1 = new Rat();</a:t>
            </a:r>
          </a:p>
          <a:p>
            <a:r>
              <a:rPr kumimoji="1" lang="en-US" altLang="ja-JP" sz="2400" dirty="0"/>
              <a:t>  r1-&gt;squeak();</a:t>
            </a:r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>
                <a:solidFill>
                  <a:srgbClr val="00B0F0"/>
                </a:solidFill>
              </a:rPr>
              <a:t>  </a:t>
            </a:r>
            <a:r>
              <a:rPr kumimoji="1" lang="en-US" altLang="ja-JP" sz="2800" dirty="0">
                <a:solidFill>
                  <a:srgbClr val="00B0F0"/>
                </a:solidFill>
              </a:rPr>
              <a:t>r2</a:t>
            </a:r>
            <a:r>
              <a:rPr kumimoji="1" lang="en-US" altLang="ja-JP" sz="2800" dirty="0"/>
              <a:t> = </a:t>
            </a:r>
            <a:r>
              <a:rPr kumimoji="1" lang="en-US" altLang="ja-JP" sz="2800" dirty="0">
                <a:solidFill>
                  <a:srgbClr val="00B050"/>
                </a:solidFill>
              </a:rPr>
              <a:t>new</a:t>
            </a:r>
            <a:r>
              <a:rPr kumimoji="1" lang="en-US" altLang="ja-JP" sz="2800" dirty="0"/>
              <a:t> </a:t>
            </a:r>
            <a:r>
              <a:rPr kumimoji="1" lang="en-US" altLang="ja-JP" sz="2800" dirty="0">
                <a:solidFill>
                  <a:srgbClr val="FF0000"/>
                </a:solidFill>
              </a:rPr>
              <a:t>Rat()</a:t>
            </a:r>
            <a:r>
              <a:rPr kumimoji="1" lang="en-US" altLang="ja-JP" sz="2800" dirty="0"/>
              <a:t>;</a:t>
            </a:r>
          </a:p>
          <a:p>
            <a:r>
              <a:rPr kumimoji="1" lang="en-US" altLang="ja-JP" sz="2400" dirty="0">
                <a:solidFill>
                  <a:srgbClr val="00B0F0"/>
                </a:solidFill>
              </a:rPr>
              <a:t>  </a:t>
            </a:r>
            <a:r>
              <a:rPr kumimoji="1" lang="en-US" altLang="ja-JP" sz="2800" dirty="0">
                <a:solidFill>
                  <a:srgbClr val="00B0F0"/>
                </a:solidFill>
              </a:rPr>
              <a:t>r3</a:t>
            </a:r>
            <a:r>
              <a:rPr kumimoji="1" lang="en-US" altLang="ja-JP" sz="2800" dirty="0"/>
              <a:t> = </a:t>
            </a:r>
            <a:r>
              <a:rPr kumimoji="1" lang="en-US" altLang="ja-JP" sz="2800" dirty="0">
                <a:solidFill>
                  <a:srgbClr val="00B050"/>
                </a:solidFill>
              </a:rPr>
              <a:t>new</a:t>
            </a:r>
            <a:r>
              <a:rPr kumimoji="1" lang="en-US" altLang="ja-JP" sz="2800" dirty="0"/>
              <a:t> </a:t>
            </a:r>
            <a:r>
              <a:rPr kumimoji="1" lang="en-US" altLang="ja-JP" sz="2800" dirty="0">
                <a:solidFill>
                  <a:srgbClr val="FF0000"/>
                </a:solidFill>
              </a:rPr>
              <a:t>Rat()</a:t>
            </a:r>
            <a:r>
              <a:rPr kumimoji="1" lang="en-US" altLang="ja-JP" sz="2800" dirty="0"/>
              <a:t>;</a:t>
            </a:r>
          </a:p>
          <a:p>
            <a:r>
              <a:rPr kumimoji="1" lang="en-US" altLang="ja-JP" sz="2400" dirty="0"/>
              <a:t>  r2-&gt;squeak();</a:t>
            </a:r>
          </a:p>
          <a:p>
            <a:r>
              <a:rPr kumimoji="1" lang="en-US" altLang="ja-JP" sz="2400" dirty="0"/>
              <a:t>  r3-&gt;squeak();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F86EA1-BF40-6E5A-3A60-1D0C5EFDA95F}"/>
              </a:ext>
            </a:extLst>
          </p:cNvPr>
          <p:cNvSpPr txBox="1"/>
          <p:nvPr/>
        </p:nvSpPr>
        <p:spPr>
          <a:xfrm>
            <a:off x="6468894" y="1942861"/>
            <a:ext cx="5420639" cy="3600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800" dirty="0"/>
              <a:t>  </a:t>
            </a:r>
            <a:r>
              <a:rPr kumimoji="1" lang="en-US" altLang="ja-JP" sz="2800" dirty="0">
                <a:solidFill>
                  <a:srgbClr val="00B050"/>
                </a:solidFill>
              </a:rPr>
              <a:t>delete</a:t>
            </a:r>
            <a:r>
              <a:rPr kumimoji="1" lang="en-US" altLang="ja-JP" sz="2800" dirty="0"/>
              <a:t> </a:t>
            </a:r>
            <a:r>
              <a:rPr kumimoji="1" lang="en-US" altLang="ja-JP" sz="2800" dirty="0">
                <a:solidFill>
                  <a:srgbClr val="00B0F0"/>
                </a:solidFill>
              </a:rPr>
              <a:t>r1</a:t>
            </a:r>
            <a:r>
              <a:rPr kumimoji="1" lang="en-US" altLang="ja-JP" sz="2800" dirty="0"/>
              <a:t>;</a:t>
            </a:r>
          </a:p>
          <a:p>
            <a:r>
              <a:rPr kumimoji="1" lang="en-US" altLang="ja-JP" sz="2800" dirty="0"/>
              <a:t>  </a:t>
            </a:r>
            <a:r>
              <a:rPr kumimoji="1" lang="en-US" altLang="ja-JP" sz="2800" dirty="0">
                <a:solidFill>
                  <a:srgbClr val="00B050"/>
                </a:solidFill>
              </a:rPr>
              <a:t>delete</a:t>
            </a:r>
            <a:r>
              <a:rPr kumimoji="1" lang="en-US" altLang="ja-JP" sz="2800" dirty="0"/>
              <a:t> </a:t>
            </a:r>
            <a:r>
              <a:rPr kumimoji="1" lang="en-US" altLang="ja-JP" sz="2800" dirty="0">
                <a:solidFill>
                  <a:srgbClr val="00B0F0"/>
                </a:solidFill>
              </a:rPr>
              <a:t>r2</a:t>
            </a:r>
            <a:r>
              <a:rPr kumimoji="1" lang="en-US" altLang="ja-JP" sz="2800" dirty="0"/>
              <a:t>;</a:t>
            </a:r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800" dirty="0"/>
              <a:t>  </a:t>
            </a:r>
            <a:r>
              <a:rPr kumimoji="1" lang="en-US" altLang="ja-JP" sz="2800" dirty="0">
                <a:solidFill>
                  <a:srgbClr val="00B050"/>
                </a:solidFill>
              </a:rPr>
              <a:t>delete</a:t>
            </a:r>
            <a:r>
              <a:rPr kumimoji="1" lang="en-US" altLang="ja-JP" sz="2800" dirty="0"/>
              <a:t> </a:t>
            </a:r>
            <a:r>
              <a:rPr kumimoji="1" lang="en-US" altLang="ja-JP" sz="2800" dirty="0">
                <a:solidFill>
                  <a:srgbClr val="00B0F0"/>
                </a:solidFill>
              </a:rPr>
              <a:t>r3</a:t>
            </a:r>
            <a:r>
              <a:rPr kumimoji="1" lang="en-US" altLang="ja-JP" sz="2800" dirty="0"/>
              <a:t>;</a:t>
            </a:r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1D80AC-6E41-1B90-855F-19859CD6F7A3}"/>
              </a:ext>
            </a:extLst>
          </p:cNvPr>
          <p:cNvSpPr txBox="1"/>
          <p:nvPr/>
        </p:nvSpPr>
        <p:spPr>
          <a:xfrm>
            <a:off x="6328552" y="628234"/>
            <a:ext cx="5724013" cy="156966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00B050"/>
                </a:solidFill>
              </a:rPr>
              <a:t>delete</a:t>
            </a:r>
            <a:r>
              <a:rPr kumimoji="1" lang="ja-JP" altLang="en-US" sz="3200" dirty="0">
                <a:solidFill>
                  <a:srgbClr val="00B050"/>
                </a:solidFill>
              </a:rPr>
              <a:t>演算子</a:t>
            </a:r>
            <a:r>
              <a:rPr kumimoji="1" lang="ja-JP" altLang="en-US" sz="3200" dirty="0"/>
              <a:t>を用いて</a:t>
            </a:r>
            <a:br>
              <a:rPr kumimoji="1" lang="en-US" altLang="ja-JP" sz="3200" dirty="0"/>
            </a:br>
            <a:r>
              <a:rPr kumimoji="1" lang="en-US" altLang="ja-JP" sz="3200" dirty="0">
                <a:solidFill>
                  <a:srgbClr val="00B0F0"/>
                </a:solidFill>
              </a:rPr>
              <a:t>r1</a:t>
            </a:r>
            <a:r>
              <a:rPr kumimoji="1" lang="en-US" altLang="ja-JP" sz="3200" dirty="0"/>
              <a:t>,</a:t>
            </a:r>
            <a:r>
              <a:rPr kumimoji="1" lang="en-US" altLang="ja-JP" sz="3200" dirty="0">
                <a:solidFill>
                  <a:srgbClr val="00B0F0"/>
                </a:solidFill>
              </a:rPr>
              <a:t>r2</a:t>
            </a:r>
            <a:r>
              <a:rPr kumimoji="1" lang="en-US" altLang="ja-JP" sz="3200" dirty="0"/>
              <a:t>,</a:t>
            </a:r>
            <a:r>
              <a:rPr kumimoji="1" lang="en-US" altLang="ja-JP" sz="3200" dirty="0">
                <a:solidFill>
                  <a:srgbClr val="00B0F0"/>
                </a:solidFill>
              </a:rPr>
              <a:t>r3</a:t>
            </a:r>
            <a:r>
              <a:rPr kumimoji="1" lang="ja-JP" altLang="en-US" sz="3200" dirty="0"/>
              <a:t>を</a:t>
            </a:r>
            <a:r>
              <a:rPr kumimoji="1" lang="ja-JP" altLang="en-US" sz="3200" dirty="0">
                <a:solidFill>
                  <a:srgbClr val="00B0F0"/>
                </a:solidFill>
              </a:rPr>
              <a:t>消去</a:t>
            </a:r>
            <a:br>
              <a:rPr kumimoji="1" lang="en-US" altLang="ja-JP" sz="3200" dirty="0"/>
            </a:br>
            <a:r>
              <a:rPr kumimoji="1" lang="ja-JP" altLang="en-US" sz="3200" dirty="0">
                <a:solidFill>
                  <a:srgbClr val="FF00FF"/>
                </a:solidFill>
              </a:rPr>
              <a:t>（デストラクタが実行される）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C49135-50CB-74E5-CE9A-8335BC1D4F2B}"/>
              </a:ext>
            </a:extLst>
          </p:cNvPr>
          <p:cNvSpPr txBox="1"/>
          <p:nvPr/>
        </p:nvSpPr>
        <p:spPr>
          <a:xfrm>
            <a:off x="927369" y="973036"/>
            <a:ext cx="5401183" cy="1938992"/>
          </a:xfrm>
          <a:prstGeom prst="rect">
            <a:avLst/>
          </a:prstGeom>
          <a:solidFill>
            <a:schemeClr val="bg1"/>
          </a:solidFill>
          <a:ln w="19050">
            <a:solidFill>
              <a:srgbClr val="70AD47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b="1" u="sng" dirty="0">
                <a:solidFill>
                  <a:srgbClr val="FF00FF"/>
                </a:solidFill>
              </a:rPr>
              <a:t>デストラクタ</a:t>
            </a:r>
            <a:r>
              <a:rPr kumimoji="1" lang="en-US" altLang="ja-JP" sz="2000" b="1" u="sng" dirty="0">
                <a:solidFill>
                  <a:srgbClr val="FF00FF"/>
                </a:solidFill>
              </a:rPr>
              <a:t>(r1)</a:t>
            </a:r>
          </a:p>
          <a:p>
            <a:r>
              <a:rPr kumimoji="1" lang="en-US" altLang="ja-JP" sz="2000" dirty="0"/>
              <a:t>Rat::~Rat() {</a:t>
            </a:r>
          </a:p>
          <a:p>
            <a:r>
              <a:rPr kumimoji="1" lang="en-US" altLang="ja-JP" sz="2000" dirty="0"/>
              <a:t>  </a:t>
            </a:r>
            <a:r>
              <a:rPr kumimoji="1" lang="en-US" altLang="ja-JP" sz="2000" dirty="0" err="1"/>
              <a:t>cout</a:t>
            </a:r>
            <a:r>
              <a:rPr kumimoji="1" lang="en-US" altLang="ja-JP" sz="2000" dirty="0"/>
              <a:t> &lt;&lt; “</a:t>
            </a:r>
            <a:r>
              <a:rPr kumimoji="1" lang="ja-JP" altLang="en-US" sz="2000" dirty="0"/>
              <a:t>ネズミ</a:t>
            </a:r>
            <a:r>
              <a:rPr kumimoji="1" lang="en-US" altLang="ja-JP" sz="2000" dirty="0"/>
              <a:t>:” &lt;&lt; </a:t>
            </a:r>
            <a:r>
              <a:rPr kumimoji="1" lang="en-US" altLang="ja-JP" sz="2000" dirty="0" err="1"/>
              <a:t>m_id</a:t>
            </a:r>
            <a:br>
              <a:rPr kumimoji="1" lang="en-US" altLang="ja-JP" sz="2000" dirty="0"/>
            </a:br>
            <a:r>
              <a:rPr kumimoji="1" lang="en-US" altLang="ja-JP" sz="2000" dirty="0"/>
              <a:t>    &lt;&lt; “</a:t>
            </a:r>
            <a:r>
              <a:rPr kumimoji="1" lang="ja-JP" altLang="en-US" sz="2000" dirty="0"/>
              <a:t>消去</a:t>
            </a:r>
            <a:r>
              <a:rPr kumimoji="1" lang="en-US" altLang="ja-JP" sz="2000" dirty="0"/>
              <a:t>” &lt;&lt; </a:t>
            </a:r>
            <a:r>
              <a:rPr kumimoji="1" lang="en-US" altLang="ja-JP" sz="2000" dirty="0" err="1"/>
              <a:t>endl</a:t>
            </a:r>
            <a:r>
              <a:rPr kumimoji="1" lang="en-US" altLang="ja-JP" sz="2000" dirty="0"/>
              <a:t>;</a:t>
            </a:r>
            <a:br>
              <a:rPr kumimoji="1" lang="en-US" altLang="ja-JP" sz="2000" dirty="0"/>
            </a:br>
            <a:r>
              <a:rPr kumimoji="1" lang="en-US" altLang="ja-JP" sz="2000" dirty="0"/>
              <a:t>  </a:t>
            </a:r>
            <a:r>
              <a:rPr kumimoji="1" lang="en-US" altLang="ja-JP" sz="20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000" dirty="0"/>
              <a:t>--;  //3 -&gt; 2</a:t>
            </a:r>
            <a:br>
              <a:rPr kumimoji="1" lang="en-US" altLang="ja-JP" sz="2000" dirty="0"/>
            </a:br>
            <a:r>
              <a:rPr kumimoji="1" lang="en-US" altLang="ja-JP" sz="2000" dirty="0"/>
              <a:t>}</a:t>
            </a:r>
            <a:endParaRPr kumimoji="1" lang="ja-JP" altLang="en-US" sz="2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AC439C1-E440-05A4-7459-454B43ADE024}"/>
              </a:ext>
            </a:extLst>
          </p:cNvPr>
          <p:cNvSpPr txBox="1"/>
          <p:nvPr/>
        </p:nvSpPr>
        <p:spPr>
          <a:xfrm>
            <a:off x="927368" y="2891644"/>
            <a:ext cx="5401183" cy="1938992"/>
          </a:xfrm>
          <a:prstGeom prst="rect">
            <a:avLst/>
          </a:prstGeom>
          <a:solidFill>
            <a:schemeClr val="bg1"/>
          </a:solidFill>
          <a:ln w="19050">
            <a:solidFill>
              <a:srgbClr val="70AD47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b="1" u="sng" dirty="0">
                <a:solidFill>
                  <a:srgbClr val="FF00FF"/>
                </a:solidFill>
              </a:rPr>
              <a:t>デストラクタ</a:t>
            </a:r>
            <a:r>
              <a:rPr kumimoji="1" lang="en-US" altLang="ja-JP" sz="2000" b="1" u="sng" dirty="0">
                <a:solidFill>
                  <a:srgbClr val="FF00FF"/>
                </a:solidFill>
              </a:rPr>
              <a:t>(r2)</a:t>
            </a:r>
          </a:p>
          <a:p>
            <a:r>
              <a:rPr kumimoji="1" lang="en-US" altLang="ja-JP" sz="2000" dirty="0"/>
              <a:t>Rat::~Rat() {</a:t>
            </a:r>
          </a:p>
          <a:p>
            <a:r>
              <a:rPr kumimoji="1" lang="en-US" altLang="ja-JP" sz="2000" dirty="0"/>
              <a:t>  </a:t>
            </a:r>
            <a:r>
              <a:rPr kumimoji="1" lang="en-US" altLang="ja-JP" sz="2000" dirty="0" err="1"/>
              <a:t>cout</a:t>
            </a:r>
            <a:r>
              <a:rPr kumimoji="1" lang="en-US" altLang="ja-JP" sz="2000" dirty="0"/>
              <a:t> &lt;&lt; “</a:t>
            </a:r>
            <a:r>
              <a:rPr kumimoji="1" lang="ja-JP" altLang="en-US" sz="2000" dirty="0"/>
              <a:t>ネズミ</a:t>
            </a:r>
            <a:r>
              <a:rPr kumimoji="1" lang="en-US" altLang="ja-JP" sz="2000" dirty="0"/>
              <a:t>:” &lt;&lt; </a:t>
            </a:r>
            <a:r>
              <a:rPr kumimoji="1" lang="en-US" altLang="ja-JP" sz="2000" dirty="0" err="1"/>
              <a:t>m_id</a:t>
            </a:r>
            <a:br>
              <a:rPr kumimoji="1" lang="en-US" altLang="ja-JP" sz="2000" dirty="0"/>
            </a:br>
            <a:r>
              <a:rPr kumimoji="1" lang="en-US" altLang="ja-JP" sz="2000" dirty="0"/>
              <a:t>    &lt;&lt; “</a:t>
            </a:r>
            <a:r>
              <a:rPr kumimoji="1" lang="ja-JP" altLang="en-US" sz="2000" dirty="0"/>
              <a:t>消去</a:t>
            </a:r>
            <a:r>
              <a:rPr kumimoji="1" lang="en-US" altLang="ja-JP" sz="2000" dirty="0"/>
              <a:t>” &lt;&lt; </a:t>
            </a:r>
            <a:r>
              <a:rPr kumimoji="1" lang="en-US" altLang="ja-JP" sz="2000" dirty="0" err="1"/>
              <a:t>endl</a:t>
            </a:r>
            <a:r>
              <a:rPr kumimoji="1" lang="en-US" altLang="ja-JP" sz="2000" dirty="0"/>
              <a:t>;</a:t>
            </a:r>
            <a:br>
              <a:rPr kumimoji="1" lang="en-US" altLang="ja-JP" sz="2000" dirty="0"/>
            </a:br>
            <a:r>
              <a:rPr kumimoji="1" lang="en-US" altLang="ja-JP" sz="2000" dirty="0"/>
              <a:t>  </a:t>
            </a:r>
            <a:r>
              <a:rPr kumimoji="1" lang="en-US" altLang="ja-JP" sz="20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000" dirty="0"/>
              <a:t>--;  //2 -&gt; 1</a:t>
            </a:r>
            <a:br>
              <a:rPr kumimoji="1" lang="en-US" altLang="ja-JP" sz="2000" dirty="0"/>
            </a:br>
            <a:r>
              <a:rPr kumimoji="1" lang="en-US" altLang="ja-JP" sz="2000" dirty="0"/>
              <a:t>}</a:t>
            </a:r>
            <a:endParaRPr kumimoji="1" lang="ja-JP" altLang="en-US" sz="2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4C9D7BA-971B-D00C-F1CD-0B87B4998536}"/>
              </a:ext>
            </a:extLst>
          </p:cNvPr>
          <p:cNvSpPr txBox="1"/>
          <p:nvPr/>
        </p:nvSpPr>
        <p:spPr>
          <a:xfrm>
            <a:off x="927368" y="4810252"/>
            <a:ext cx="5401183" cy="1938992"/>
          </a:xfrm>
          <a:prstGeom prst="rect">
            <a:avLst/>
          </a:prstGeom>
          <a:solidFill>
            <a:schemeClr val="bg1"/>
          </a:solidFill>
          <a:ln w="19050">
            <a:solidFill>
              <a:srgbClr val="70AD47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b="1" u="sng" dirty="0">
                <a:solidFill>
                  <a:srgbClr val="FF00FF"/>
                </a:solidFill>
              </a:rPr>
              <a:t>デストラクタ</a:t>
            </a:r>
            <a:r>
              <a:rPr kumimoji="1" lang="en-US" altLang="ja-JP" sz="2000" b="1" u="sng" dirty="0">
                <a:solidFill>
                  <a:srgbClr val="FF00FF"/>
                </a:solidFill>
              </a:rPr>
              <a:t>(r3)</a:t>
            </a:r>
          </a:p>
          <a:p>
            <a:r>
              <a:rPr kumimoji="1" lang="en-US" altLang="ja-JP" sz="2000" dirty="0"/>
              <a:t>Rat::~Rat() {</a:t>
            </a:r>
          </a:p>
          <a:p>
            <a:r>
              <a:rPr kumimoji="1" lang="en-US" altLang="ja-JP" sz="2000" dirty="0"/>
              <a:t>  </a:t>
            </a:r>
            <a:r>
              <a:rPr kumimoji="1" lang="en-US" altLang="ja-JP" sz="2000" dirty="0" err="1"/>
              <a:t>cout</a:t>
            </a:r>
            <a:r>
              <a:rPr kumimoji="1" lang="en-US" altLang="ja-JP" sz="2000" dirty="0"/>
              <a:t> &lt;&lt; “</a:t>
            </a:r>
            <a:r>
              <a:rPr kumimoji="1" lang="ja-JP" altLang="en-US" sz="2000" dirty="0"/>
              <a:t>ネズミ</a:t>
            </a:r>
            <a:r>
              <a:rPr kumimoji="1" lang="en-US" altLang="ja-JP" sz="2000" dirty="0"/>
              <a:t>:” &lt;&lt; </a:t>
            </a:r>
            <a:r>
              <a:rPr kumimoji="1" lang="en-US" altLang="ja-JP" sz="2000" dirty="0" err="1"/>
              <a:t>m_id</a:t>
            </a:r>
            <a:br>
              <a:rPr kumimoji="1" lang="en-US" altLang="ja-JP" sz="2000" dirty="0"/>
            </a:br>
            <a:r>
              <a:rPr kumimoji="1" lang="en-US" altLang="ja-JP" sz="2000" dirty="0"/>
              <a:t>    &lt;&lt; “</a:t>
            </a:r>
            <a:r>
              <a:rPr kumimoji="1" lang="ja-JP" altLang="en-US" sz="2000" dirty="0"/>
              <a:t>消去</a:t>
            </a:r>
            <a:r>
              <a:rPr kumimoji="1" lang="en-US" altLang="ja-JP" sz="2000" dirty="0"/>
              <a:t>” &lt;&lt; </a:t>
            </a:r>
            <a:r>
              <a:rPr kumimoji="1" lang="en-US" altLang="ja-JP" sz="2000" dirty="0" err="1"/>
              <a:t>endl</a:t>
            </a:r>
            <a:r>
              <a:rPr kumimoji="1" lang="en-US" altLang="ja-JP" sz="2000" dirty="0"/>
              <a:t>;</a:t>
            </a:r>
            <a:br>
              <a:rPr kumimoji="1" lang="en-US" altLang="ja-JP" sz="2000" dirty="0"/>
            </a:br>
            <a:r>
              <a:rPr kumimoji="1" lang="en-US" altLang="ja-JP" sz="2000" dirty="0"/>
              <a:t>  </a:t>
            </a:r>
            <a:r>
              <a:rPr kumimoji="1" lang="en-US" altLang="ja-JP" sz="20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000" dirty="0"/>
              <a:t>--;  //1 -&gt; 0</a:t>
            </a:r>
            <a:br>
              <a:rPr kumimoji="1" lang="en-US" altLang="ja-JP" sz="2000" dirty="0"/>
            </a:br>
            <a:r>
              <a:rPr kumimoji="1" lang="en-US" altLang="ja-JP" sz="2000" dirty="0"/>
              <a:t>}</a:t>
            </a:r>
            <a:endParaRPr kumimoji="1" lang="ja-JP" altLang="en-US" sz="20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CF1A04E-EC01-37FB-99BA-B933765C8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780" y="5711382"/>
            <a:ext cx="1628838" cy="101329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2B92F56-1217-5534-0E09-FB92BA3BB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431" y="5736222"/>
            <a:ext cx="1628838" cy="101329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9CA6BCA9-663F-5698-1D35-026AD4BC1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082" y="5709540"/>
            <a:ext cx="1628838" cy="1013292"/>
          </a:xfrm>
          <a:prstGeom prst="rect">
            <a:avLst/>
          </a:prstGeom>
        </p:spPr>
      </p:pic>
      <p:sp>
        <p:nvSpPr>
          <p:cNvPr id="13" name="乗算記号 12">
            <a:extLst>
              <a:ext uri="{FF2B5EF4-FFF2-40B4-BE49-F238E27FC236}">
                <a16:creationId xmlns:a16="http://schemas.microsoft.com/office/drawing/2014/main" id="{77D46904-0A14-3061-D92B-AD8E566E5F1E}"/>
              </a:ext>
            </a:extLst>
          </p:cNvPr>
          <p:cNvSpPr/>
          <p:nvPr/>
        </p:nvSpPr>
        <p:spPr>
          <a:xfrm>
            <a:off x="6289844" y="5195490"/>
            <a:ext cx="1994170" cy="1994170"/>
          </a:xfrm>
          <a:prstGeom prst="mathMultiply">
            <a:avLst>
              <a:gd name="adj1" fmla="val 83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乗算記号 16">
            <a:extLst>
              <a:ext uri="{FF2B5EF4-FFF2-40B4-BE49-F238E27FC236}">
                <a16:creationId xmlns:a16="http://schemas.microsoft.com/office/drawing/2014/main" id="{9C5502D5-6259-13EF-B531-C28003EB22A2}"/>
              </a:ext>
            </a:extLst>
          </p:cNvPr>
          <p:cNvSpPr/>
          <p:nvPr/>
        </p:nvSpPr>
        <p:spPr>
          <a:xfrm>
            <a:off x="8239074" y="5195227"/>
            <a:ext cx="1994170" cy="1994170"/>
          </a:xfrm>
          <a:prstGeom prst="mathMultiply">
            <a:avLst>
              <a:gd name="adj1" fmla="val 83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乗算記号 17">
            <a:extLst>
              <a:ext uri="{FF2B5EF4-FFF2-40B4-BE49-F238E27FC236}">
                <a16:creationId xmlns:a16="http://schemas.microsoft.com/office/drawing/2014/main" id="{289225A1-BB39-A3A2-B3FF-E29D6ABF2700}"/>
              </a:ext>
            </a:extLst>
          </p:cNvPr>
          <p:cNvSpPr/>
          <p:nvPr/>
        </p:nvSpPr>
        <p:spPr>
          <a:xfrm>
            <a:off x="10123516" y="5232681"/>
            <a:ext cx="1994170" cy="1994170"/>
          </a:xfrm>
          <a:prstGeom prst="mathMultiply">
            <a:avLst>
              <a:gd name="adj1" fmla="val 83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440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まとめ</a:t>
            </a:r>
            <a:endParaRPr lang="en-US" altLang="ja-JP" dirty="0"/>
          </a:p>
          <a:p>
            <a:pPr lvl="1"/>
            <a:r>
              <a:rPr lang="ja-JP" altLang="en-US" b="1" dirty="0">
                <a:solidFill>
                  <a:srgbClr val="00B050"/>
                </a:solidFill>
              </a:rPr>
              <a:t>静的メンバ</a:t>
            </a:r>
            <a:r>
              <a:rPr lang="ja-JP" altLang="en-US" dirty="0"/>
              <a:t>は、</a:t>
            </a:r>
            <a:r>
              <a:rPr lang="ja-JP" altLang="en-US" dirty="0">
                <a:solidFill>
                  <a:srgbClr val="FF0000"/>
                </a:solidFill>
              </a:rPr>
              <a:t>インスタンスを生成せず</a:t>
            </a:r>
            <a:r>
              <a:rPr lang="ja-JP" altLang="en-US" dirty="0"/>
              <a:t>に</a:t>
            </a:r>
            <a:r>
              <a:rPr lang="ja-JP" altLang="en-US" dirty="0">
                <a:solidFill>
                  <a:srgbClr val="FF0000"/>
                </a:solidFill>
              </a:rPr>
              <a:t>アクセス可能</a:t>
            </a:r>
            <a:r>
              <a:rPr lang="ja-JP" altLang="en-US" dirty="0"/>
              <a:t>な変数や関数で、クラス自体が管理している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dirty="0"/>
              <a:t>インスタンスメンバ（変数／関数）から静的メンバに</a:t>
            </a:r>
            <a:br>
              <a:rPr lang="en-US" altLang="ja-JP" dirty="0"/>
            </a:br>
            <a:r>
              <a:rPr lang="ja-JP" altLang="en-US" dirty="0"/>
              <a:t>アクセスは可能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dirty="0"/>
              <a:t>静的メンバからインスタンスメンバへのアクセスは不可（インスタンスが生成されていないことがあるため）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0993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P152~1</a:t>
            </a:r>
            <a:r>
              <a:rPr lang="en-US" altLang="ja-JP" dirty="0"/>
              <a:t>53</a:t>
            </a:r>
            <a:r>
              <a:rPr kumimoji="1" lang="en-US" altLang="ja-JP" dirty="0"/>
              <a:t> </a:t>
            </a:r>
            <a:r>
              <a:rPr lang="en-US" altLang="ja-JP" b="1" dirty="0"/>
              <a:t>Sample405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Sample405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Sample405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Sample405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rat.h</a:t>
            </a:r>
            <a:r>
              <a:rPr lang="ja-JP" altLang="en-US" dirty="0"/>
              <a:t>， </a:t>
            </a:r>
            <a:r>
              <a:rPr lang="en-US" altLang="ja-JP" dirty="0"/>
              <a:t>rat.cpp</a:t>
            </a:r>
            <a:r>
              <a:rPr lang="ja-JP" altLang="en-US" dirty="0"/>
              <a:t>， </a:t>
            </a:r>
            <a:r>
              <a:rPr lang="en-US" altLang="ja-JP" dirty="0"/>
              <a:t>main.cpp</a:t>
            </a:r>
            <a:r>
              <a:rPr lang="ja-JP" altLang="en-US" dirty="0"/>
              <a:t>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rat.h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rat.cpp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</p:txBody>
      </p:sp>
    </p:spTree>
    <p:extLst>
      <p:ext uri="{BB962C8B-B14F-4D97-AF65-F5344CB8AC3E}">
        <p14:creationId xmlns:p14="http://schemas.microsoft.com/office/powerpoint/2010/main" val="77923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rat.h</a:t>
            </a:r>
            <a:r>
              <a:rPr kumimoji="1" lang="ja-JP" altLang="en-US" dirty="0"/>
              <a:t>　（</a:t>
            </a:r>
            <a:r>
              <a:rPr kumimoji="1" lang="en-US" altLang="ja-JP" dirty="0"/>
              <a:t>Sample405</a:t>
            </a:r>
            <a:r>
              <a:rPr kumimoji="1" lang="ja-JP" altLang="en-US" dirty="0"/>
              <a:t>）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class Rat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Rat()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~Rat();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static</a:t>
            </a:r>
            <a:r>
              <a:rPr kumimoji="1" lang="en-US" altLang="ja-JP" sz="2400" dirty="0"/>
              <a:t> void 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 //</a:t>
            </a:r>
            <a:r>
              <a:rPr kumimoji="1" lang="ja-JP" altLang="en-US" sz="2400" dirty="0">
                <a:solidFill>
                  <a:srgbClr val="FF0000"/>
                </a:solidFill>
              </a:rPr>
              <a:t>静的メンバ関数</a:t>
            </a:r>
            <a:r>
              <a:rPr kumimoji="1" lang="en-US" altLang="ja-JP" sz="2400" dirty="0"/>
              <a:t> 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squeak();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;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/>
              <a:t>    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static</a:t>
            </a:r>
            <a:r>
              <a:rPr kumimoji="1" lang="en-US" altLang="ja-JP" sz="2400" dirty="0"/>
              <a:t> int 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;    //</a:t>
            </a:r>
            <a:r>
              <a:rPr kumimoji="1" lang="ja-JP" altLang="en-US" sz="2400" dirty="0">
                <a:solidFill>
                  <a:srgbClr val="FF0000"/>
                </a:solidFill>
              </a:rPr>
              <a:t>静的メンバ変数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C7AE7A9-35D9-7E65-51A2-0038C02E1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493" y="500551"/>
            <a:ext cx="1691386" cy="105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2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rat.cpp</a:t>
            </a:r>
            <a:r>
              <a:rPr kumimoji="1" lang="ja-JP" altLang="en-US" dirty="0"/>
              <a:t>　（</a:t>
            </a:r>
            <a:r>
              <a:rPr kumimoji="1" lang="en-US" altLang="ja-JP" dirty="0"/>
              <a:t>Sample405</a:t>
            </a:r>
            <a:r>
              <a:rPr kumimoji="1" lang="ja-JP" altLang="en-US" dirty="0"/>
              <a:t>）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747979"/>
            <a:ext cx="5401183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“</a:t>
            </a:r>
            <a:r>
              <a:rPr kumimoji="1" lang="en-US" altLang="ja-JP" sz="2000" dirty="0" err="1"/>
              <a:t>rat.h</a:t>
            </a:r>
            <a:r>
              <a:rPr kumimoji="1" lang="en-US" altLang="ja-JP" sz="2000" dirty="0"/>
              <a:t>”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  <a:br>
              <a:rPr kumimoji="1" lang="en-US" altLang="ja-JP" sz="2000" dirty="0"/>
            </a:br>
            <a:endParaRPr kumimoji="1" lang="en-US" altLang="ja-JP" sz="2000" dirty="0"/>
          </a:p>
          <a:p>
            <a:r>
              <a:rPr kumimoji="1" lang="en-US" altLang="ja-JP" sz="2400" dirty="0"/>
              <a:t>int Rat::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 = 0;</a:t>
            </a:r>
          </a:p>
          <a:p>
            <a:r>
              <a:rPr kumimoji="1" lang="en-US" altLang="ja-JP" sz="2400" dirty="0"/>
              <a:t>Rat::Rat() :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(0)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++;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 = 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Rat::~Rat()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ネズミ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m_id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“</a:t>
            </a:r>
            <a:r>
              <a:rPr kumimoji="1" lang="ja-JP" altLang="en-US" sz="2400" dirty="0"/>
              <a:t>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--;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FB5BD7-3E0F-1BCE-6C61-6B62862D91EB}"/>
              </a:ext>
            </a:extLst>
          </p:cNvPr>
          <p:cNvSpPr txBox="1"/>
          <p:nvPr/>
        </p:nvSpPr>
        <p:spPr>
          <a:xfrm>
            <a:off x="6449438" y="1747979"/>
            <a:ext cx="540118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r>
              <a:rPr kumimoji="1" lang="en-US" altLang="ja-JP" sz="2400" dirty="0"/>
              <a:t>void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現在のネズミの数は</a:t>
            </a:r>
            <a:r>
              <a:rPr kumimoji="1" lang="en-US" altLang="ja-JP" sz="2400" dirty="0"/>
              <a:t>,”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匹です。</a:t>
            </a:r>
            <a:r>
              <a:rPr kumimoji="1" lang="en-US" altLang="ja-JP" sz="2400" dirty="0"/>
              <a:t>”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Rat::squeak()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 &lt;&lt; “:” &lt;&lt;</a:t>
            </a:r>
          </a:p>
          <a:p>
            <a:r>
              <a:rPr kumimoji="1" lang="en-US" altLang="ja-JP" sz="2400" dirty="0"/>
              <a:t>    “</a:t>
            </a:r>
            <a:r>
              <a:rPr kumimoji="1" lang="ja-JP" altLang="en-US" sz="2400" dirty="0"/>
              <a:t>チューチュー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9074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main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（</a:t>
            </a:r>
            <a:r>
              <a:rPr kumimoji="1" lang="en-US" altLang="ja-JP" dirty="0"/>
              <a:t>Sample405</a:t>
            </a:r>
            <a:r>
              <a:rPr kumimoji="1" lang="ja-JP" altLang="en-US" dirty="0"/>
              <a:t>）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5420639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rat.h</a:t>
            </a:r>
            <a:r>
              <a:rPr kumimoji="1" lang="en-US" altLang="ja-JP" sz="2400" dirty="0"/>
              <a:t>”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int main()</a:t>
            </a:r>
          </a:p>
          <a:p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Rat* r1, * r2, * r3;</a:t>
            </a:r>
          </a:p>
          <a:p>
            <a:r>
              <a:rPr kumimoji="1" lang="en-US" altLang="ja-JP" sz="2400" dirty="0"/>
              <a:t>  r1 = new Rat();</a:t>
            </a:r>
          </a:p>
          <a:p>
            <a:r>
              <a:rPr kumimoji="1" lang="en-US" altLang="ja-JP" sz="2400" dirty="0"/>
              <a:t>  r1-&gt;squeak();</a:t>
            </a:r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r2 = new Rat();</a:t>
            </a:r>
          </a:p>
          <a:p>
            <a:r>
              <a:rPr kumimoji="1" lang="en-US" altLang="ja-JP" sz="2400" dirty="0"/>
              <a:t>  r3 = new Rat();</a:t>
            </a:r>
          </a:p>
          <a:p>
            <a:r>
              <a:rPr kumimoji="1" lang="en-US" altLang="ja-JP" sz="2400" dirty="0"/>
              <a:t>  r2-&gt;squeak();</a:t>
            </a:r>
          </a:p>
          <a:p>
            <a:r>
              <a:rPr kumimoji="1" lang="en-US" altLang="ja-JP" sz="2400" dirty="0"/>
              <a:t>  r3-&gt;squeak();</a:t>
            </a:r>
          </a:p>
          <a:p>
            <a:endParaRPr kumimoji="1"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F86EA1-BF40-6E5A-3A60-1D0C5EFDA95F}"/>
              </a:ext>
            </a:extLst>
          </p:cNvPr>
          <p:cNvSpPr txBox="1"/>
          <p:nvPr/>
        </p:nvSpPr>
        <p:spPr>
          <a:xfrm>
            <a:off x="6468894" y="1942861"/>
            <a:ext cx="542063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delete r1;</a:t>
            </a:r>
          </a:p>
          <a:p>
            <a:r>
              <a:rPr kumimoji="1" lang="en-US" altLang="ja-JP" sz="2400" dirty="0"/>
              <a:t>  delete r2;</a:t>
            </a:r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delete r3;</a:t>
            </a:r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return 0;</a:t>
            </a:r>
          </a:p>
          <a:p>
            <a:r>
              <a:rPr kumimoji="1" lang="en-US" altLang="ja-JP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131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941424" cy="498031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コンパイルの仕方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コマンドプロンプトで次のコマンドを入力する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sz="4400" dirty="0"/>
              <a:t>cl </a:t>
            </a:r>
            <a:r>
              <a:rPr kumimoji="1" lang="en-US" altLang="ja-JP" sz="4400" dirty="0">
                <a:solidFill>
                  <a:srgbClr val="FF0000"/>
                </a:solidFill>
              </a:rPr>
              <a:t>/</a:t>
            </a:r>
            <a:r>
              <a:rPr kumimoji="1" lang="en-US" altLang="ja-JP" sz="4400" dirty="0" err="1">
                <a:solidFill>
                  <a:srgbClr val="FF0000"/>
                </a:solidFill>
              </a:rPr>
              <a:t>EHsc</a:t>
            </a:r>
            <a:r>
              <a:rPr kumimoji="1" lang="en-US" altLang="ja-JP" sz="4400" dirty="0"/>
              <a:t> main.cpp rat.cpp</a:t>
            </a:r>
            <a:br>
              <a:rPr kumimoji="1" lang="en-US" altLang="ja-JP" sz="4400" dirty="0"/>
            </a:br>
            <a:br>
              <a:rPr kumimoji="1" lang="en-US" altLang="ja-JP" sz="4400" dirty="0"/>
            </a:br>
            <a:br>
              <a:rPr lang="en-US" altLang="ja-JP" dirty="0"/>
            </a:br>
            <a:r>
              <a:rPr lang="ja-JP" altLang="en-US" dirty="0"/>
              <a:t>成功したら、</a:t>
            </a:r>
            <a:r>
              <a:rPr lang="en-US" altLang="ja-JP" dirty="0"/>
              <a:t>main.exe</a:t>
            </a:r>
            <a:r>
              <a:rPr lang="ja-JP" altLang="en-US" dirty="0"/>
              <a:t>を実行して結果を確認</a:t>
            </a:r>
            <a:endParaRPr kumimoji="1" lang="ja-JP" altLang="en-US" dirty="0"/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236B0BA0-DC88-FA69-4DD1-DD3420544219}"/>
              </a:ext>
            </a:extLst>
          </p:cNvPr>
          <p:cNvSpPr/>
          <p:nvPr/>
        </p:nvSpPr>
        <p:spPr>
          <a:xfrm rot="16200000">
            <a:off x="1976176" y="3762360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左大かっこ 4">
            <a:extLst>
              <a:ext uri="{FF2B5EF4-FFF2-40B4-BE49-F238E27FC236}">
                <a16:creationId xmlns:a16="http://schemas.microsoft.com/office/drawing/2014/main" id="{233F3543-889D-1BDA-782E-21A2136D88F2}"/>
              </a:ext>
            </a:extLst>
          </p:cNvPr>
          <p:cNvSpPr/>
          <p:nvPr/>
        </p:nvSpPr>
        <p:spPr>
          <a:xfrm rot="16200000">
            <a:off x="4047811" y="3762359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大かっこ 5">
            <a:extLst>
              <a:ext uri="{FF2B5EF4-FFF2-40B4-BE49-F238E27FC236}">
                <a16:creationId xmlns:a16="http://schemas.microsoft.com/office/drawing/2014/main" id="{4821EDDD-FBA2-7A2E-91BF-8914836AF242}"/>
              </a:ext>
            </a:extLst>
          </p:cNvPr>
          <p:cNvSpPr/>
          <p:nvPr/>
        </p:nvSpPr>
        <p:spPr>
          <a:xfrm rot="16200000">
            <a:off x="7153589" y="3762360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14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err="1"/>
              <a:t>rat.h</a:t>
            </a:r>
            <a:r>
              <a:rPr kumimoji="1" lang="ja-JP" altLang="en-US" dirty="0"/>
              <a:t>　（</a:t>
            </a:r>
            <a:r>
              <a:rPr kumimoji="1" lang="en-US" altLang="ja-JP" dirty="0"/>
              <a:t>Sample405</a:t>
            </a:r>
            <a:r>
              <a:rPr kumimoji="1" lang="ja-JP" altLang="en-US" dirty="0"/>
              <a:t>）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class Rat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Rat()</a:t>
            </a:r>
            <a:r>
              <a:rPr kumimoji="1" lang="ja-JP" altLang="en-US" sz="2400" dirty="0"/>
              <a:t>；      コンストラクタ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00B0F0"/>
                </a:solidFill>
              </a:rPr>
              <a:t>~Rat()</a:t>
            </a:r>
            <a:r>
              <a:rPr kumimoji="1" lang="en-US" altLang="ja-JP" sz="2400" dirty="0"/>
              <a:t>;</a:t>
            </a:r>
            <a:r>
              <a:rPr kumimoji="1" lang="ja-JP" altLang="en-US" sz="2400" dirty="0"/>
              <a:t>     デストラクタ</a:t>
            </a:r>
            <a:endParaRPr kumimoji="1" lang="en-US" altLang="ja-JP" sz="2400" dirty="0"/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static void 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 //</a:t>
            </a:r>
            <a:r>
              <a:rPr kumimoji="1" lang="ja-JP" altLang="en-US" sz="2400" dirty="0"/>
              <a:t>静的メンバ関数</a:t>
            </a:r>
            <a:r>
              <a:rPr kumimoji="1" lang="en-US" altLang="ja-JP" sz="2400" dirty="0"/>
              <a:t> 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squeak();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static int 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;    //</a:t>
            </a:r>
            <a:r>
              <a:rPr kumimoji="1" lang="ja-JP" altLang="en-US" sz="2400" dirty="0"/>
              <a:t>静的メンバ変数</a:t>
            </a:r>
            <a:endParaRPr kumimoji="1" lang="en-US" altLang="ja-JP" sz="2400" dirty="0"/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9B6ABEFD-9F3D-9A34-FB5B-46463F8B3F71}"/>
              </a:ext>
            </a:extLst>
          </p:cNvPr>
          <p:cNvSpPr/>
          <p:nvPr/>
        </p:nvSpPr>
        <p:spPr>
          <a:xfrm flipH="1">
            <a:off x="3326326" y="3544931"/>
            <a:ext cx="522515" cy="22357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CF0E28F3-B365-0739-B723-56A2AF11D219}"/>
              </a:ext>
            </a:extLst>
          </p:cNvPr>
          <p:cNvSpPr/>
          <p:nvPr/>
        </p:nvSpPr>
        <p:spPr>
          <a:xfrm flipH="1">
            <a:off x="3326326" y="3896634"/>
            <a:ext cx="522515" cy="22357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527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err="1"/>
              <a:t>rat.h</a:t>
            </a:r>
            <a:r>
              <a:rPr kumimoji="1" lang="ja-JP" altLang="en-US" dirty="0"/>
              <a:t>　（</a:t>
            </a:r>
            <a:r>
              <a:rPr kumimoji="1" lang="en-US" altLang="ja-JP" dirty="0"/>
              <a:t>Sample405</a:t>
            </a:r>
            <a:r>
              <a:rPr kumimoji="1" lang="ja-JP" altLang="en-US" dirty="0"/>
              <a:t>）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class Rat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Rat()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~Rat();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static</a:t>
            </a:r>
            <a:r>
              <a:rPr kumimoji="1" lang="en-US" altLang="ja-JP" sz="2400" dirty="0"/>
              <a:t> void 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 //</a:t>
            </a:r>
            <a:r>
              <a:rPr kumimoji="1" lang="ja-JP" altLang="en-US" sz="2400" dirty="0"/>
              <a:t>静的メンバ関数</a:t>
            </a:r>
            <a:r>
              <a:rPr kumimoji="1" lang="en-US" altLang="ja-JP" sz="2400" dirty="0"/>
              <a:t> 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squeak();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static</a:t>
            </a:r>
            <a:r>
              <a:rPr kumimoji="1" lang="en-US" altLang="ja-JP" sz="2400" dirty="0"/>
              <a:t> int 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;    //</a:t>
            </a:r>
            <a:r>
              <a:rPr kumimoji="1" lang="ja-JP" altLang="en-US" sz="2400" dirty="0"/>
              <a:t>静的メンバ変数</a:t>
            </a:r>
            <a:endParaRPr kumimoji="1" lang="en-US" altLang="ja-JP" sz="2400" dirty="0"/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EAEF69-BF35-E8AA-3B0D-46437915F688}"/>
              </a:ext>
            </a:extLst>
          </p:cNvPr>
          <p:cNvSpPr txBox="1"/>
          <p:nvPr/>
        </p:nvSpPr>
        <p:spPr>
          <a:xfrm>
            <a:off x="4158533" y="2218712"/>
            <a:ext cx="3393878" cy="156966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/>
              <a:t>静的メンバは</a:t>
            </a:r>
            <a:endParaRPr kumimoji="1" lang="en-US" altLang="ja-JP" sz="3200" dirty="0"/>
          </a:p>
          <a:p>
            <a:pPr algn="ctr"/>
            <a:r>
              <a:rPr kumimoji="1" lang="en-US" altLang="ja-JP" sz="3200" b="1" dirty="0">
                <a:solidFill>
                  <a:srgbClr val="FF0000"/>
                </a:solidFill>
              </a:rPr>
              <a:t>static</a:t>
            </a:r>
          </a:p>
          <a:p>
            <a:pPr algn="ctr"/>
            <a:r>
              <a:rPr kumimoji="1" lang="ja-JP" altLang="en-US" sz="3200" dirty="0"/>
              <a:t>を付けて宣言する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75DF412-DEED-A49B-A3CF-748384D115B1}"/>
              </a:ext>
            </a:extLst>
          </p:cNvPr>
          <p:cNvSpPr txBox="1"/>
          <p:nvPr/>
        </p:nvSpPr>
        <p:spPr>
          <a:xfrm>
            <a:off x="2617248" y="6119211"/>
            <a:ext cx="8182048" cy="58477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/>
              <a:t>静的メンバ変数はクラス定義時に</a:t>
            </a:r>
            <a:r>
              <a:rPr kumimoji="1" lang="ja-JP" altLang="en-US" sz="3200" dirty="0">
                <a:solidFill>
                  <a:srgbClr val="FF0000"/>
                </a:solidFill>
              </a:rPr>
              <a:t>初期化不可</a:t>
            </a:r>
          </a:p>
        </p:txBody>
      </p:sp>
    </p:spTree>
    <p:extLst>
      <p:ext uri="{BB962C8B-B14F-4D97-AF65-F5344CB8AC3E}">
        <p14:creationId xmlns:p14="http://schemas.microsoft.com/office/powerpoint/2010/main" val="358502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3266</TotalTime>
  <Words>2784</Words>
  <Application>Microsoft Office PowerPoint</Application>
  <PresentationFormat>ワイド画面</PresentationFormat>
  <Paragraphs>412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6" baseType="lpstr">
      <vt:lpstr>0xProto</vt:lpstr>
      <vt:lpstr>Arial</vt:lpstr>
      <vt:lpstr>Office Theme</vt:lpstr>
      <vt:lpstr>静的メンバ</vt:lpstr>
      <vt:lpstr>静的メンバ</vt:lpstr>
      <vt:lpstr>静的メンバ</vt:lpstr>
      <vt:lpstr>静的メンバ</vt:lpstr>
      <vt:lpstr>静的メンバ</vt:lpstr>
      <vt:lpstr>静的メンバ</vt:lpstr>
      <vt:lpstr>静的メンバ</vt:lpstr>
      <vt:lpstr>静的メンバ</vt:lpstr>
      <vt:lpstr>静的メンバ</vt:lpstr>
      <vt:lpstr>静的メンバ</vt:lpstr>
      <vt:lpstr>静的メンバ</vt:lpstr>
      <vt:lpstr>静的メンバ</vt:lpstr>
      <vt:lpstr>静的メンバ</vt:lpstr>
      <vt:lpstr>静的メンバ</vt:lpstr>
      <vt:lpstr>静的メンバ</vt:lpstr>
      <vt:lpstr>静的メンバ</vt:lpstr>
      <vt:lpstr>静的メンバ</vt:lpstr>
      <vt:lpstr>静的メンバ</vt:lpstr>
      <vt:lpstr>静的メンバ</vt:lpstr>
      <vt:lpstr>静的メンバ</vt:lpstr>
      <vt:lpstr>静的メンバ</vt:lpstr>
      <vt:lpstr>静的メンバ</vt:lpstr>
      <vt:lpstr>静的メンバ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109</cp:revision>
  <dcterms:created xsi:type="dcterms:W3CDTF">2024-07-09T01:55:23Z</dcterms:created>
  <dcterms:modified xsi:type="dcterms:W3CDTF">2024-09-10T07:06:32Z</dcterms:modified>
</cp:coreProperties>
</file>