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257" r:id="rId3"/>
    <p:sldId id="267" r:id="rId4"/>
    <p:sldId id="266" r:id="rId5"/>
    <p:sldId id="258" r:id="rId6"/>
    <p:sldId id="261" r:id="rId7"/>
    <p:sldId id="259" r:id="rId8"/>
    <p:sldId id="260" r:id="rId9"/>
    <p:sldId id="262" r:id="rId10"/>
    <p:sldId id="263" r:id="rId11"/>
    <p:sldId id="268" r:id="rId12"/>
    <p:sldId id="264" r:id="rId13"/>
    <p:sldId id="285" r:id="rId14"/>
    <p:sldId id="322" r:id="rId15"/>
    <p:sldId id="328" r:id="rId16"/>
    <p:sldId id="323" r:id="rId17"/>
    <p:sldId id="324" r:id="rId18"/>
    <p:sldId id="327" r:id="rId19"/>
    <p:sldId id="325" r:id="rId20"/>
    <p:sldId id="26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8" autoAdjust="0"/>
    <p:restoredTop sz="94660"/>
  </p:normalViewPr>
  <p:slideViewPr>
    <p:cSldViewPr snapToGrid="0">
      <p:cViewPr varScale="1">
        <p:scale>
          <a:sx n="76" d="100"/>
          <a:sy n="76" d="100"/>
        </p:scale>
        <p:origin x="3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2024/9/1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C++</a:t>
            </a:r>
            <a:r>
              <a:rPr lang="ja-JP" altLang="en-US" dirty="0"/>
              <a:t>と</a:t>
            </a:r>
            <a:r>
              <a:rPr lang="en-US" altLang="ja-JP" dirty="0"/>
              <a:t>C</a:t>
            </a:r>
            <a:r>
              <a:rPr lang="ja-JP" altLang="en-US" dirty="0"/>
              <a:t>言語の違い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dirty="0"/>
              <a:t>インクルードファイル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C</a:t>
            </a:r>
            <a:r>
              <a:rPr lang="ja-JP" altLang="en-US" dirty="0"/>
              <a:t>言語：</a:t>
            </a:r>
            <a:r>
              <a:rPr lang="en-US" altLang="ja-JP" dirty="0"/>
              <a:t>	</a:t>
            </a:r>
            <a:r>
              <a:rPr lang="en-US" altLang="ja-JP" dirty="0" err="1"/>
              <a:t>stdio.h</a:t>
            </a:r>
            <a:br>
              <a:rPr lang="en-US" altLang="ja-JP" dirty="0"/>
            </a:br>
            <a:r>
              <a:rPr lang="en-US" altLang="ja-JP" dirty="0"/>
              <a:t>C++:	iostream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どちらも標準入出力に関するヘッダファイルだが</a:t>
            </a:r>
            <a:br>
              <a:rPr lang="en-US" altLang="ja-JP" dirty="0"/>
            </a:br>
            <a:r>
              <a:rPr lang="ja-JP" altLang="en-US" dirty="0"/>
              <a:t>名称が変更されている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91025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C++</a:t>
            </a:r>
            <a:r>
              <a:rPr kumimoji="1" lang="ja-JP" altLang="en-US" dirty="0"/>
              <a:t>のための準備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VisualStudio</a:t>
            </a:r>
            <a:r>
              <a:rPr kumimoji="1" lang="en-US" altLang="ja-JP" dirty="0"/>
              <a:t> Code</a:t>
            </a:r>
            <a:r>
              <a:rPr kumimoji="1" lang="ja-JP" altLang="en-US" dirty="0"/>
              <a:t>を用いたコンパイル＆実行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　→　</a:t>
            </a:r>
            <a:r>
              <a:rPr kumimoji="1" lang="ja-JP" altLang="en-US" sz="4000" b="1" dirty="0">
                <a:solidFill>
                  <a:srgbClr val="FF0000"/>
                </a:solidFill>
              </a:rPr>
              <a:t>後期</a:t>
            </a:r>
            <a:r>
              <a:rPr kumimoji="1" lang="ja-JP" altLang="en-US" dirty="0"/>
              <a:t>に入ってから行う</a:t>
            </a:r>
            <a:r>
              <a:rPr kumimoji="1" lang="ja-JP" altLang="en-US" sz="2800" dirty="0"/>
              <a:t>（予定）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　　　ボタンをクリックするだけでコンパイルと</a:t>
            </a:r>
            <a:br>
              <a:rPr kumimoji="1" lang="en-US" altLang="ja-JP" dirty="0"/>
            </a:br>
            <a:r>
              <a:rPr kumimoji="1" lang="ja-JP" altLang="en-US" dirty="0"/>
              <a:t>　　　実行ができるようになる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　　　</a:t>
            </a:r>
            <a:r>
              <a:rPr kumimoji="1" lang="en-US" altLang="ja-JP" dirty="0" err="1"/>
              <a:t>VSCode</a:t>
            </a:r>
            <a:r>
              <a:rPr kumimoji="1" lang="ja-JP" altLang="en-US" dirty="0"/>
              <a:t>から直接</a:t>
            </a:r>
            <a:r>
              <a:rPr kumimoji="1" lang="en-US" altLang="ja-JP" dirty="0"/>
              <a:t>GitHub</a:t>
            </a:r>
            <a:r>
              <a:rPr kumimoji="1" lang="ja-JP" altLang="en-US" dirty="0" err="1"/>
              <a:t>への</a:t>
            </a:r>
            <a:r>
              <a:rPr kumimoji="1" lang="ja-JP" altLang="en-US" dirty="0"/>
              <a:t>アップロード</a:t>
            </a:r>
            <a:br>
              <a:rPr kumimoji="1" lang="en-US" altLang="ja-JP" dirty="0"/>
            </a:br>
            <a:r>
              <a:rPr kumimoji="1" lang="ja-JP" altLang="en-US" dirty="0"/>
              <a:t>　　　も可能</a:t>
            </a:r>
          </a:p>
        </p:txBody>
      </p:sp>
    </p:spTree>
    <p:extLst>
      <p:ext uri="{BB962C8B-B14F-4D97-AF65-F5344CB8AC3E}">
        <p14:creationId xmlns:p14="http://schemas.microsoft.com/office/powerpoint/2010/main" val="37191377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C++</a:t>
            </a:r>
            <a:r>
              <a:rPr kumimoji="1" lang="ja-JP" altLang="en-US" dirty="0"/>
              <a:t>のための準備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VisualStudio</a:t>
            </a:r>
            <a:r>
              <a:rPr kumimoji="1" lang="en-US" altLang="ja-JP" dirty="0"/>
              <a:t> Code</a:t>
            </a:r>
            <a:r>
              <a:rPr kumimoji="1" lang="ja-JP" altLang="en-US" dirty="0"/>
              <a:t>を用いたコンパイル＆実行</a:t>
            </a:r>
            <a:br>
              <a:rPr kumimoji="1" lang="en-US" altLang="ja-JP" dirty="0"/>
            </a:b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kumimoji="1" lang="en-US" altLang="ja-JP" dirty="0" err="1"/>
              <a:t>VSCode</a:t>
            </a:r>
            <a:r>
              <a:rPr kumimoji="1" lang="ja-JP" altLang="en-US" dirty="0"/>
              <a:t>のインストール（済み）</a:t>
            </a:r>
            <a:endParaRPr kumimoji="1"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kumimoji="1" lang="ja-JP" altLang="en-US" dirty="0"/>
              <a:t>拡張機能のインストール</a:t>
            </a:r>
            <a:endParaRPr kumimoji="1" lang="en-US" altLang="ja-JP" dirty="0"/>
          </a:p>
          <a:p>
            <a:pPr lvl="2"/>
            <a:r>
              <a:rPr lang="en-US" altLang="ja-JP" dirty="0"/>
              <a:t>Japanese Language Pack</a:t>
            </a:r>
          </a:p>
          <a:p>
            <a:pPr lvl="2"/>
            <a:r>
              <a:rPr kumimoji="1" lang="en-US" altLang="ja-JP" dirty="0"/>
              <a:t>C/C++</a:t>
            </a:r>
          </a:p>
          <a:p>
            <a:pPr lvl="2"/>
            <a:r>
              <a:rPr lang="en-US" altLang="ja-JP" dirty="0" err="1"/>
              <a:t>IntelliCode</a:t>
            </a:r>
            <a:endParaRPr lang="en-US" altLang="ja-JP" dirty="0"/>
          </a:p>
          <a:p>
            <a:pPr lvl="2"/>
            <a:r>
              <a:rPr kumimoji="1" lang="en-US" altLang="ja-JP" dirty="0"/>
              <a:t>Code </a:t>
            </a:r>
            <a:r>
              <a:rPr lang="en-US" altLang="ja-JP" dirty="0"/>
              <a:t>Runner</a:t>
            </a:r>
          </a:p>
          <a:p>
            <a:pPr marL="971550" lvl="1" indent="-514350">
              <a:buFont typeface="+mj-ea"/>
              <a:buAutoNum type="circleNumDbPlain"/>
            </a:pPr>
            <a:r>
              <a:rPr lang="ja-JP" altLang="en-US" dirty="0"/>
              <a:t>各種設定</a:t>
            </a:r>
            <a:endParaRPr lang="en-US" altLang="ja-JP" dirty="0"/>
          </a:p>
          <a:p>
            <a:pPr marL="971550" lvl="1" indent="-514350">
              <a:buFont typeface="+mj-ea"/>
              <a:buAutoNum type="circleNumDbPlain"/>
            </a:pPr>
            <a:r>
              <a:rPr lang="en-US" altLang="ja-JP" dirty="0"/>
              <a:t>Git</a:t>
            </a:r>
            <a:r>
              <a:rPr lang="ja-JP" altLang="en-US" dirty="0"/>
              <a:t>のインストール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436055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C++</a:t>
            </a:r>
            <a:r>
              <a:rPr kumimoji="1" lang="ja-JP" altLang="en-US" dirty="0"/>
              <a:t>のための準備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941424" cy="4980311"/>
          </a:xfrm>
        </p:spPr>
        <p:txBody>
          <a:bodyPr/>
          <a:lstStyle/>
          <a:p>
            <a:r>
              <a:rPr lang="ja-JP" altLang="en-US" dirty="0"/>
              <a:t>課題ごとにフォルダを作成する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例えば教科書</a:t>
            </a:r>
            <a:r>
              <a:rPr lang="en-US" altLang="ja-JP" dirty="0"/>
              <a:t>P.57</a:t>
            </a:r>
            <a:r>
              <a:rPr lang="ja-JP" altLang="en-US" dirty="0"/>
              <a:t>のプログラムなら</a:t>
            </a:r>
            <a:r>
              <a:rPr lang="en-US" altLang="ja-JP" dirty="0"/>
              <a:t>…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「</a:t>
            </a:r>
            <a:r>
              <a:rPr lang="en-US" altLang="ja-JP" dirty="0">
                <a:solidFill>
                  <a:srgbClr val="00B0F0"/>
                </a:solidFill>
              </a:rPr>
              <a:t>Sample201</a:t>
            </a:r>
            <a:r>
              <a:rPr lang="ja-JP" altLang="en-US" dirty="0"/>
              <a:t>」というフォルダを作成して、</a:t>
            </a:r>
            <a:br>
              <a:rPr lang="en-US" altLang="ja-JP" dirty="0"/>
            </a:br>
            <a:r>
              <a:rPr lang="ja-JP" altLang="en-US" dirty="0"/>
              <a:t>その中に「</a:t>
            </a:r>
            <a:r>
              <a:rPr lang="en-US" altLang="ja-JP" dirty="0">
                <a:solidFill>
                  <a:srgbClr val="00B050"/>
                </a:solidFill>
              </a:rPr>
              <a:t>main.cpp</a:t>
            </a:r>
            <a:r>
              <a:rPr lang="ja-JP" altLang="en-US" dirty="0"/>
              <a:t>」を作成する</a:t>
            </a:r>
            <a:br>
              <a:rPr lang="en-US" altLang="ja-JP" dirty="0"/>
            </a:br>
            <a:br>
              <a:rPr lang="en-US" altLang="ja-JP" dirty="0"/>
            </a:br>
            <a:endParaRPr kumimoji="1" lang="ja-JP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8066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C++</a:t>
            </a:r>
            <a:r>
              <a:rPr kumimoji="1" lang="ja-JP" altLang="en-US" dirty="0"/>
              <a:t>のための準備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用フォルダに</a:t>
            </a:r>
            <a:r>
              <a:rPr lang="en-US" altLang="ja-JP" b="1" dirty="0"/>
              <a:t>Sample201</a:t>
            </a:r>
            <a:r>
              <a:rPr lang="ja-JP" altLang="en-US" dirty="0"/>
              <a:t>フォルダを作成する</a:t>
            </a:r>
            <a:br>
              <a:rPr lang="en-US" altLang="ja-JP" dirty="0"/>
            </a:br>
            <a:r>
              <a:rPr lang="ja-JP" altLang="en-US" dirty="0"/>
              <a:t>にはコマンドプロンプトで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Sample201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Sample201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main.cpp</a:t>
            </a:r>
            <a:r>
              <a:rPr lang="ja-JP" altLang="en-US" dirty="0"/>
              <a:t>を新規作成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 dirty="0"/>
              <a:t>フォルダ構成やファイルの場所はこのようになる</a:t>
            </a:r>
            <a:br>
              <a:rPr lang="en-US" altLang="ja-JP" dirty="0"/>
            </a:br>
            <a:r>
              <a:rPr lang="en-US" altLang="ja-JP" dirty="0"/>
              <a:t>C:¥GitHub\cpp2024\</a:t>
            </a:r>
            <a:r>
              <a:rPr lang="en-US" altLang="ja-JP" dirty="0">
                <a:solidFill>
                  <a:srgbClr val="00B0F0"/>
                </a:solidFill>
              </a:rPr>
              <a:t>Sample201</a:t>
            </a:r>
            <a:r>
              <a:rPr lang="en-US" altLang="ja-JP" dirty="0"/>
              <a:t>\</a:t>
            </a:r>
            <a:r>
              <a:rPr lang="en-US" altLang="ja-JP" dirty="0">
                <a:solidFill>
                  <a:srgbClr val="00B050"/>
                </a:solidFill>
              </a:rPr>
              <a:t>main.cpp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985874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C++</a:t>
            </a:r>
            <a:r>
              <a:rPr kumimoji="1" lang="ja-JP" altLang="en-US" dirty="0"/>
              <a:t>のための準備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&lt;iostream&gt;</a:t>
            </a:r>
          </a:p>
          <a:p>
            <a:r>
              <a:rPr kumimoji="1" lang="en-US" altLang="ja-JP" sz="2400" dirty="0"/>
              <a:t>using namespace std;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int main(int </a:t>
            </a:r>
            <a:r>
              <a:rPr kumimoji="1" lang="en-US" altLang="ja-JP" sz="2400" dirty="0" err="1"/>
              <a:t>argc</a:t>
            </a:r>
            <a:r>
              <a:rPr kumimoji="1" lang="en-US" altLang="ja-JP" sz="2400" dirty="0"/>
              <a:t>, char** </a:t>
            </a:r>
            <a:r>
              <a:rPr kumimoji="1" lang="en-US" altLang="ja-JP" sz="2400" dirty="0" err="1"/>
              <a:t>argv</a:t>
            </a:r>
            <a:r>
              <a:rPr kumimoji="1" lang="en-US" altLang="ja-JP" sz="2400" dirty="0"/>
              <a:t>) {</a:t>
            </a:r>
          </a:p>
          <a:p>
            <a:r>
              <a:rPr kumimoji="1" lang="ja-JP" altLang="en-US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“Hello World.”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r>
              <a:rPr kumimoji="1" lang="ja-JP" altLang="en-US" sz="2400" dirty="0"/>
              <a:t>    </a:t>
            </a:r>
            <a:endParaRPr kumimoji="1" lang="en-US" altLang="ja-JP" sz="2400" dirty="0"/>
          </a:p>
          <a:p>
            <a:r>
              <a:rPr kumimoji="1" lang="en-US" altLang="ja-JP" sz="2400" dirty="0"/>
              <a:t>    return 0;</a:t>
            </a:r>
            <a:r>
              <a:rPr kumimoji="1" lang="ja-JP" altLang="en-US" sz="2400" dirty="0"/>
              <a:t>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69186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C++</a:t>
            </a:r>
            <a:r>
              <a:rPr kumimoji="1" lang="ja-JP" altLang="en-US" dirty="0"/>
              <a:t>のための準備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&lt;iostream&gt;</a:t>
            </a:r>
          </a:p>
          <a:p>
            <a:r>
              <a:rPr kumimoji="1" lang="en-US" altLang="ja-JP" sz="2400" dirty="0"/>
              <a:t>using namespace std;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int main(</a:t>
            </a:r>
            <a:r>
              <a:rPr kumimoji="1" lang="en-US" altLang="ja-JP" sz="2400" strike="sngStrike" dirty="0"/>
              <a:t>int </a:t>
            </a:r>
            <a:r>
              <a:rPr kumimoji="1" lang="en-US" altLang="ja-JP" sz="2400" strike="sngStrike" dirty="0" err="1"/>
              <a:t>argc</a:t>
            </a:r>
            <a:r>
              <a:rPr kumimoji="1" lang="en-US" altLang="ja-JP" sz="2400" strike="sngStrike" dirty="0"/>
              <a:t>, char** </a:t>
            </a:r>
            <a:r>
              <a:rPr kumimoji="1" lang="en-US" altLang="ja-JP" sz="2400" strike="sngStrike" dirty="0" err="1"/>
              <a:t>argv</a:t>
            </a:r>
            <a:r>
              <a:rPr kumimoji="1" lang="en-US" altLang="ja-JP" sz="2400" dirty="0"/>
              <a:t>) {</a:t>
            </a:r>
          </a:p>
          <a:p>
            <a:r>
              <a:rPr kumimoji="1" lang="ja-JP" altLang="en-US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“Hello World.”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r>
              <a:rPr kumimoji="1" lang="ja-JP" altLang="en-US" sz="2400" dirty="0"/>
              <a:t>    </a:t>
            </a:r>
            <a:endParaRPr kumimoji="1" lang="en-US" altLang="ja-JP" sz="2400" dirty="0"/>
          </a:p>
          <a:p>
            <a:r>
              <a:rPr kumimoji="1" lang="en-US" altLang="ja-JP" sz="2400" dirty="0"/>
              <a:t>    return 0;</a:t>
            </a:r>
            <a:r>
              <a:rPr kumimoji="1" lang="ja-JP" altLang="en-US" sz="2400" dirty="0"/>
              <a:t>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CA1F6EF-34A6-9328-46AC-4EEA682E85C3}"/>
              </a:ext>
            </a:extLst>
          </p:cNvPr>
          <p:cNvSpPr txBox="1"/>
          <p:nvPr/>
        </p:nvSpPr>
        <p:spPr>
          <a:xfrm>
            <a:off x="5858797" y="2125585"/>
            <a:ext cx="4663456" cy="95410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main</a:t>
            </a:r>
            <a:r>
              <a:rPr kumimoji="1" lang="ja-JP" altLang="en-US" sz="2800" dirty="0"/>
              <a:t>関数の引数は当分使用</a:t>
            </a:r>
            <a:endParaRPr kumimoji="1" lang="en-US" altLang="ja-JP" sz="2800" dirty="0"/>
          </a:p>
          <a:p>
            <a:r>
              <a:rPr kumimoji="1" lang="ja-JP" altLang="en-US" sz="2800" dirty="0"/>
              <a:t>しないので引数は省略する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D5789B0A-E2A4-0CB8-2420-CFF297A424F0}"/>
              </a:ext>
            </a:extLst>
          </p:cNvPr>
          <p:cNvCxnSpPr/>
          <p:nvPr/>
        </p:nvCxnSpPr>
        <p:spPr>
          <a:xfrm>
            <a:off x="2836718" y="3262745"/>
            <a:ext cx="3938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190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C++</a:t>
            </a:r>
            <a:r>
              <a:rPr kumimoji="1" lang="ja-JP" altLang="en-US" dirty="0"/>
              <a:t>のための準備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&lt;</a:t>
            </a:r>
            <a:r>
              <a:rPr kumimoji="1" lang="en-US" altLang="ja-JP" sz="2400" dirty="0">
                <a:solidFill>
                  <a:srgbClr val="FF0000"/>
                </a:solidFill>
              </a:rPr>
              <a:t>iostream</a:t>
            </a:r>
            <a:r>
              <a:rPr kumimoji="1" lang="en-US" altLang="ja-JP" sz="2400" dirty="0"/>
              <a:t>&gt; </a:t>
            </a:r>
          </a:p>
          <a:p>
            <a:r>
              <a:rPr kumimoji="1" lang="en-US" altLang="ja-JP" sz="2400" dirty="0"/>
              <a:t>using namespace std;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int main() {</a:t>
            </a:r>
          </a:p>
          <a:p>
            <a:r>
              <a:rPr kumimoji="1" lang="ja-JP" altLang="en-US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“Hello World.”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r>
              <a:rPr kumimoji="1" lang="ja-JP" altLang="en-US" sz="2400" dirty="0"/>
              <a:t>    </a:t>
            </a:r>
            <a:endParaRPr kumimoji="1" lang="en-US" altLang="ja-JP" sz="2400" dirty="0"/>
          </a:p>
          <a:p>
            <a:r>
              <a:rPr kumimoji="1" lang="en-US" altLang="ja-JP" sz="2400" dirty="0"/>
              <a:t>    return 0;</a:t>
            </a:r>
            <a:r>
              <a:rPr kumimoji="1" lang="ja-JP" altLang="en-US" sz="2400" dirty="0"/>
              <a:t>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B52B40-6336-287D-8C5D-9B262CD0CCBC}"/>
              </a:ext>
            </a:extLst>
          </p:cNvPr>
          <p:cNvSpPr txBox="1"/>
          <p:nvPr/>
        </p:nvSpPr>
        <p:spPr>
          <a:xfrm>
            <a:off x="5014926" y="1554003"/>
            <a:ext cx="6412333" cy="95410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Input/Output</a:t>
            </a:r>
            <a:r>
              <a:rPr kumimoji="1" lang="ja-JP" altLang="en-US" sz="2800" dirty="0"/>
              <a:t>用インクルードファイル</a:t>
            </a:r>
            <a:endParaRPr kumimoji="1" lang="en-US" altLang="ja-JP" sz="2800" dirty="0"/>
          </a:p>
          <a:p>
            <a:r>
              <a:rPr kumimoji="1" lang="ja-JP" altLang="en-US" sz="2800" dirty="0"/>
              <a:t>の読み込み</a:t>
            </a:r>
          </a:p>
        </p:txBody>
      </p:sp>
    </p:spTree>
    <p:extLst>
      <p:ext uri="{BB962C8B-B14F-4D97-AF65-F5344CB8AC3E}">
        <p14:creationId xmlns:p14="http://schemas.microsoft.com/office/powerpoint/2010/main" val="40928064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C++</a:t>
            </a:r>
            <a:r>
              <a:rPr kumimoji="1" lang="ja-JP" altLang="en-US" dirty="0"/>
              <a:t>のための準備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&lt;iostream&gt;</a:t>
            </a:r>
          </a:p>
          <a:p>
            <a:r>
              <a:rPr kumimoji="1" lang="en-US" altLang="ja-JP" sz="2400" dirty="0"/>
              <a:t>using </a:t>
            </a:r>
            <a:r>
              <a:rPr kumimoji="1" lang="en-US" altLang="ja-JP" sz="2400" dirty="0">
                <a:solidFill>
                  <a:srgbClr val="00B0F0"/>
                </a:solidFill>
              </a:rPr>
              <a:t>namespace</a:t>
            </a:r>
            <a:r>
              <a:rPr kumimoji="1" lang="en-US" altLang="ja-JP" sz="2400" dirty="0"/>
              <a:t> </a:t>
            </a:r>
            <a:r>
              <a:rPr kumimoji="1" lang="en-US" altLang="ja-JP" sz="2400" dirty="0">
                <a:solidFill>
                  <a:srgbClr val="FF0000"/>
                </a:solidFill>
              </a:rPr>
              <a:t>std</a:t>
            </a:r>
            <a:r>
              <a:rPr kumimoji="1" lang="en-US" altLang="ja-JP" sz="2400" dirty="0"/>
              <a:t>;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int main() {</a:t>
            </a:r>
          </a:p>
          <a:p>
            <a:r>
              <a:rPr kumimoji="1" lang="ja-JP" altLang="en-US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“Hello World.”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r>
              <a:rPr kumimoji="1" lang="ja-JP" altLang="en-US" sz="2400" dirty="0"/>
              <a:t>    </a:t>
            </a:r>
            <a:endParaRPr kumimoji="1" lang="en-US" altLang="ja-JP" sz="2400" dirty="0"/>
          </a:p>
          <a:p>
            <a:r>
              <a:rPr kumimoji="1" lang="en-US" altLang="ja-JP" sz="2400" dirty="0"/>
              <a:t>    return 0;</a:t>
            </a:r>
            <a:r>
              <a:rPr kumimoji="1" lang="ja-JP" altLang="en-US" sz="2400" dirty="0"/>
              <a:t>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E301F5F-384A-2A63-A843-048432FA6D4B}"/>
              </a:ext>
            </a:extLst>
          </p:cNvPr>
          <p:cNvSpPr txBox="1"/>
          <p:nvPr/>
        </p:nvSpPr>
        <p:spPr>
          <a:xfrm>
            <a:off x="5035708" y="2160489"/>
            <a:ext cx="4095993" cy="523220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標準</a:t>
            </a:r>
            <a:r>
              <a:rPr kumimoji="1" lang="ja-JP" altLang="en-US" sz="2800" dirty="0">
                <a:solidFill>
                  <a:srgbClr val="00B0F0"/>
                </a:solidFill>
              </a:rPr>
              <a:t>名前空間</a:t>
            </a:r>
            <a:r>
              <a:rPr kumimoji="1" lang="ja-JP" altLang="en-US" sz="2800" dirty="0"/>
              <a:t>を利用する</a:t>
            </a:r>
          </a:p>
        </p:txBody>
      </p:sp>
    </p:spTree>
    <p:extLst>
      <p:ext uri="{BB962C8B-B14F-4D97-AF65-F5344CB8AC3E}">
        <p14:creationId xmlns:p14="http://schemas.microsoft.com/office/powerpoint/2010/main" val="554936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C++</a:t>
            </a:r>
            <a:r>
              <a:rPr kumimoji="1" lang="ja-JP" altLang="en-US" dirty="0"/>
              <a:t>のための準備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（</a:t>
            </a:r>
            <a:r>
              <a:rPr kumimoji="1" lang="en-US" altLang="ja-JP" sz="3200" dirty="0"/>
              <a:t>using namespace</a:t>
            </a:r>
            <a:r>
              <a:rPr kumimoji="1" lang="ja-JP" altLang="en-US" sz="3200" dirty="0"/>
              <a:t>を</a:t>
            </a:r>
            <a:r>
              <a:rPr kumimoji="1" lang="ja-JP" altLang="en-US" sz="3200" dirty="0">
                <a:solidFill>
                  <a:srgbClr val="FF0000"/>
                </a:solidFill>
              </a:rPr>
              <a:t>使用しない</a:t>
            </a:r>
            <a:r>
              <a:rPr kumimoji="1" lang="ja-JP" altLang="en-US" sz="3200" dirty="0"/>
              <a:t>場合</a:t>
            </a:r>
            <a:r>
              <a:rPr kumimoji="1" lang="ja-JP" altLang="en-US" dirty="0"/>
              <a:t>）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&lt;iostream&gt;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int main() {</a:t>
            </a:r>
          </a:p>
          <a:p>
            <a:r>
              <a:rPr kumimoji="1" lang="ja-JP" altLang="en-US" sz="2400" dirty="0"/>
              <a:t>    </a:t>
            </a:r>
            <a:r>
              <a:rPr kumimoji="1" lang="en-US" altLang="ja-JP" sz="2400" dirty="0">
                <a:solidFill>
                  <a:srgbClr val="FF0000"/>
                </a:solidFill>
              </a:rPr>
              <a:t>std::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“Hello World.” &lt;&lt; </a:t>
            </a:r>
            <a:r>
              <a:rPr kumimoji="1" lang="en-US" altLang="ja-JP" sz="2400" dirty="0">
                <a:solidFill>
                  <a:srgbClr val="FF0000"/>
                </a:solidFill>
              </a:rPr>
              <a:t>std::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  <a:r>
              <a:rPr kumimoji="1" lang="ja-JP" altLang="en-US" sz="2400" dirty="0"/>
              <a:t>    </a:t>
            </a:r>
            <a:endParaRPr kumimoji="1" lang="en-US" altLang="ja-JP" sz="2400" dirty="0"/>
          </a:p>
          <a:p>
            <a:r>
              <a:rPr kumimoji="1" lang="en-US" altLang="ja-JP" sz="2400" dirty="0"/>
              <a:t>    return 0;</a:t>
            </a:r>
            <a:r>
              <a:rPr kumimoji="1" lang="ja-JP" altLang="en-US" sz="2400" dirty="0"/>
              <a:t>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1660340-801D-1FA9-872A-2E60E2A506D3}"/>
              </a:ext>
            </a:extLst>
          </p:cNvPr>
          <p:cNvSpPr txBox="1"/>
          <p:nvPr/>
        </p:nvSpPr>
        <p:spPr>
          <a:xfrm>
            <a:off x="4257152" y="3771420"/>
            <a:ext cx="4796506" cy="1384995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標準名前空間で定義されて</a:t>
            </a:r>
            <a:endParaRPr kumimoji="1" lang="en-US" altLang="ja-JP" sz="2800" dirty="0"/>
          </a:p>
          <a:p>
            <a:r>
              <a:rPr kumimoji="1" lang="ja-JP" altLang="en-US" sz="2800" dirty="0"/>
              <a:t>いる命令等を利用する場合は</a:t>
            </a:r>
            <a:endParaRPr kumimoji="1" lang="en-US" altLang="ja-JP" sz="2800" dirty="0"/>
          </a:p>
          <a:p>
            <a:r>
              <a:rPr kumimoji="1" lang="en-US" altLang="ja-JP" sz="2800" dirty="0">
                <a:solidFill>
                  <a:srgbClr val="FF0000"/>
                </a:solidFill>
              </a:rPr>
              <a:t>【</a:t>
            </a:r>
            <a:r>
              <a:rPr kumimoji="1" lang="ja-JP" altLang="en-US" sz="2800" dirty="0">
                <a:solidFill>
                  <a:srgbClr val="FF0000"/>
                </a:solidFill>
              </a:rPr>
              <a:t>名前空間：：</a:t>
            </a:r>
            <a:r>
              <a:rPr kumimoji="1" lang="en-US" altLang="ja-JP" sz="2800" dirty="0">
                <a:solidFill>
                  <a:srgbClr val="FF0000"/>
                </a:solidFill>
              </a:rPr>
              <a:t>】</a:t>
            </a:r>
            <a:r>
              <a:rPr kumimoji="1" lang="ja-JP" altLang="en-US" sz="2800" dirty="0"/>
              <a:t>を書く必要あり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2219674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C++</a:t>
            </a:r>
            <a:r>
              <a:rPr kumimoji="1" lang="ja-JP" altLang="en-US" dirty="0"/>
              <a:t>のための準備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&lt;iostream&gt;</a:t>
            </a:r>
          </a:p>
          <a:p>
            <a:r>
              <a:rPr kumimoji="1" lang="en-US" altLang="ja-JP" sz="2400" dirty="0"/>
              <a:t>using namespace std;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int main() {</a:t>
            </a:r>
          </a:p>
          <a:p>
            <a:r>
              <a:rPr kumimoji="1" lang="ja-JP" altLang="en-US" sz="2400" dirty="0"/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/>
              <a:t> &lt;&lt; “Hello World.”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/>
              <a:t>;</a:t>
            </a:r>
            <a:r>
              <a:rPr kumimoji="1" lang="ja-JP" altLang="en-US" sz="2400" dirty="0"/>
              <a:t>    </a:t>
            </a:r>
            <a:endParaRPr kumimoji="1" lang="en-US" altLang="ja-JP" sz="2400" dirty="0"/>
          </a:p>
          <a:p>
            <a:r>
              <a:rPr kumimoji="1" lang="en-US" altLang="ja-JP" sz="2400" dirty="0"/>
              <a:t>    return 0;</a:t>
            </a:r>
            <a:r>
              <a:rPr kumimoji="1" lang="ja-JP" altLang="en-US" sz="2400" dirty="0"/>
              <a:t>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FEFF581-A511-C134-78ED-11278F8C9B33}"/>
              </a:ext>
            </a:extLst>
          </p:cNvPr>
          <p:cNvSpPr txBox="1"/>
          <p:nvPr/>
        </p:nvSpPr>
        <p:spPr>
          <a:xfrm>
            <a:off x="3372897" y="4384369"/>
            <a:ext cx="5556329" cy="954107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800" b="1" dirty="0" err="1">
                <a:solidFill>
                  <a:srgbClr val="FF0000"/>
                </a:solidFill>
              </a:rPr>
              <a:t>cout</a:t>
            </a:r>
            <a:r>
              <a:rPr kumimoji="1" lang="ja-JP" altLang="en-US" sz="2800" dirty="0"/>
              <a:t> はコンソール画面への出力</a:t>
            </a:r>
            <a:endParaRPr kumimoji="1" lang="en-US" altLang="ja-JP" sz="2800" dirty="0"/>
          </a:p>
          <a:p>
            <a:r>
              <a:rPr kumimoji="1" lang="en-US" altLang="ja-JP" sz="2800" b="1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は改行（</a:t>
            </a:r>
            <a:r>
              <a:rPr kumimoji="1" lang="en-US" altLang="ja-JP" sz="2800" dirty="0"/>
              <a:t>”\n”</a:t>
            </a:r>
            <a:r>
              <a:rPr kumimoji="1" lang="ja-JP" altLang="en-US" sz="2800" dirty="0"/>
              <a:t>で代用可）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3430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C++</a:t>
            </a:r>
            <a:r>
              <a:rPr lang="ja-JP" altLang="en-US" dirty="0"/>
              <a:t>と</a:t>
            </a:r>
            <a:r>
              <a:rPr lang="en-US" altLang="ja-JP" dirty="0"/>
              <a:t>C</a:t>
            </a:r>
            <a:r>
              <a:rPr lang="ja-JP" altLang="en-US" dirty="0"/>
              <a:t>言語の違い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b="1" dirty="0"/>
              <a:t>名前空間の概念</a:t>
            </a:r>
            <a:br>
              <a:rPr kumimoji="1" lang="en-US" altLang="ja-JP" b="1" dirty="0"/>
            </a:br>
            <a:br>
              <a:rPr kumimoji="1" lang="en-US" altLang="ja-JP" dirty="0"/>
            </a:br>
            <a:r>
              <a:rPr lang="en-US" altLang="ja-JP" dirty="0"/>
              <a:t>C++</a:t>
            </a:r>
            <a:r>
              <a:rPr lang="ja-JP" altLang="en-US" dirty="0"/>
              <a:t>には</a:t>
            </a:r>
            <a:r>
              <a:rPr lang="en-US" altLang="ja-JP" b="1" dirty="0">
                <a:solidFill>
                  <a:srgbClr val="00B050"/>
                </a:solidFill>
              </a:rPr>
              <a:t>std</a:t>
            </a:r>
            <a:r>
              <a:rPr lang="ja-JP" altLang="en-US" dirty="0"/>
              <a:t>という</a:t>
            </a:r>
            <a:r>
              <a:rPr lang="ja-JP" altLang="en-US" b="1" dirty="0">
                <a:solidFill>
                  <a:srgbClr val="00B050"/>
                </a:solidFill>
              </a:rPr>
              <a:t>標準名前空間</a:t>
            </a:r>
            <a:r>
              <a:rPr lang="ja-JP" altLang="en-US" dirty="0"/>
              <a:t>があり、</a:t>
            </a:r>
            <a:br>
              <a:rPr lang="en-US" altLang="ja-JP" dirty="0"/>
            </a:br>
            <a:r>
              <a:rPr lang="ja-JP" altLang="en-US" dirty="0"/>
              <a:t>ほとんどの標準関数がこの名前空間で定義されている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b="1" dirty="0"/>
              <a:t>namespace</a:t>
            </a:r>
            <a:r>
              <a:rPr lang="en-US" altLang="ja-JP" dirty="0"/>
              <a:t> </a:t>
            </a:r>
            <a:r>
              <a:rPr lang="ja-JP" altLang="en-US" dirty="0"/>
              <a:t>〇〇というように名前空間を自分で</a:t>
            </a:r>
            <a:br>
              <a:rPr lang="en-US" altLang="ja-JP" dirty="0"/>
            </a:br>
            <a:r>
              <a:rPr lang="ja-JP" altLang="en-US" dirty="0"/>
              <a:t>作成して変数や関数を定義できる。名前空間が異なると、同じ変数名や関数名を使っても、異なる処理を書くことができる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45121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C++</a:t>
            </a:r>
            <a:r>
              <a:rPr kumimoji="1" lang="ja-JP" altLang="en-US" dirty="0"/>
              <a:t>のための準備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941424" cy="4980311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/>
              <a:t>コンパイルの仕方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コマンドプロンプトで次のコマンドを入力する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C:\&gt; </a:t>
            </a:r>
            <a:r>
              <a:rPr kumimoji="1" lang="en-US" altLang="ja-JP" sz="4400" dirty="0"/>
              <a:t>cl </a:t>
            </a:r>
            <a:r>
              <a:rPr kumimoji="1" lang="en-US" altLang="ja-JP" sz="4400" dirty="0">
                <a:solidFill>
                  <a:srgbClr val="FF0000"/>
                </a:solidFill>
              </a:rPr>
              <a:t>/</a:t>
            </a:r>
            <a:r>
              <a:rPr kumimoji="1" lang="en-US" altLang="ja-JP" sz="4400" dirty="0" err="1">
                <a:solidFill>
                  <a:srgbClr val="FF0000"/>
                </a:solidFill>
              </a:rPr>
              <a:t>EHsc</a:t>
            </a:r>
            <a:r>
              <a:rPr kumimoji="1" lang="en-US" altLang="ja-JP" sz="4400" dirty="0"/>
              <a:t> main.cpp</a:t>
            </a:r>
            <a:br>
              <a:rPr kumimoji="1" lang="en-US" altLang="ja-JP" sz="4400" dirty="0"/>
            </a:br>
            <a:br>
              <a:rPr kumimoji="1" lang="en-US" altLang="ja-JP" sz="4400" dirty="0"/>
            </a:br>
            <a:r>
              <a:rPr kumimoji="1" lang="en-US" altLang="ja-JP" dirty="0"/>
              <a:t>cl</a:t>
            </a:r>
            <a:r>
              <a:rPr kumimoji="1" lang="ja-JP" altLang="en-US" dirty="0"/>
              <a:t>の後に「</a:t>
            </a:r>
            <a:r>
              <a:rPr kumimoji="1" lang="en-US" altLang="ja-JP" dirty="0"/>
              <a:t>/</a:t>
            </a:r>
            <a:r>
              <a:rPr kumimoji="1" lang="en-US" altLang="ja-JP" dirty="0" err="1"/>
              <a:t>EHsc</a:t>
            </a:r>
            <a:r>
              <a:rPr kumimoji="1" lang="ja-JP" altLang="en-US" dirty="0"/>
              <a:t>」オプションを付ける必要がある</a:t>
            </a:r>
            <a:br>
              <a:rPr kumimoji="1" lang="en-US" altLang="ja-JP" dirty="0"/>
            </a:br>
            <a:r>
              <a:rPr kumimoji="1" lang="ja-JP" altLang="en-US" dirty="0"/>
              <a:t>ので注意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コンパイルに成功したら </a:t>
            </a:r>
            <a:r>
              <a:rPr kumimoji="1" lang="en-US" altLang="ja-JP" dirty="0"/>
              <a:t>main.exe </a:t>
            </a:r>
            <a:r>
              <a:rPr kumimoji="1" lang="ja-JP" altLang="en-US" dirty="0"/>
              <a:t>を実行</a:t>
            </a: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4145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名前空間の例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b="1" dirty="0">
                <a:solidFill>
                  <a:srgbClr val="00B0F0"/>
                </a:solidFill>
              </a:rPr>
              <a:t>using namespace </a:t>
            </a:r>
            <a:r>
              <a:rPr lang="ja-JP" altLang="en-US" dirty="0"/>
              <a:t>を用いると、デフォルトの</a:t>
            </a:r>
            <a:br>
              <a:rPr lang="en-US" altLang="ja-JP" dirty="0"/>
            </a:br>
            <a:r>
              <a:rPr lang="ja-JP" altLang="en-US" dirty="0"/>
              <a:t>名前空間を設定可能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同じ </a:t>
            </a:r>
            <a:r>
              <a:rPr lang="en-US" altLang="ja-JP" dirty="0">
                <a:solidFill>
                  <a:srgbClr val="FF0000"/>
                </a:solidFill>
              </a:rPr>
              <a:t>b</a:t>
            </a:r>
            <a:r>
              <a:rPr lang="en-US" altLang="ja-JP" dirty="0"/>
              <a:t> </a:t>
            </a:r>
            <a:r>
              <a:rPr lang="ja-JP" altLang="en-US" dirty="0"/>
              <a:t>という変数名</a:t>
            </a:r>
            <a:br>
              <a:rPr lang="en-US" altLang="ja-JP" dirty="0"/>
            </a:br>
            <a:r>
              <a:rPr lang="ja-JP" altLang="en-US" dirty="0"/>
              <a:t>でも、名前空間毎に</a:t>
            </a:r>
            <a:br>
              <a:rPr lang="en-US" altLang="ja-JP" dirty="0"/>
            </a:br>
            <a:r>
              <a:rPr lang="ja-JP" altLang="en-US" dirty="0"/>
              <a:t>違う値を格納すること</a:t>
            </a:r>
            <a:br>
              <a:rPr lang="en-US" altLang="ja-JP" dirty="0"/>
            </a:br>
            <a:r>
              <a:rPr lang="ja-JP" altLang="en-US" dirty="0"/>
              <a:t>ができる</a:t>
            </a:r>
            <a:endParaRPr lang="en-US" altLang="ja-JP" dirty="0"/>
          </a:p>
          <a:p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6243252" y="2036569"/>
            <a:ext cx="4615366" cy="41549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namespace </a:t>
            </a:r>
            <a:r>
              <a:rPr kumimoji="1" lang="en-US" altLang="ja-JP" sz="2400" dirty="0">
                <a:solidFill>
                  <a:srgbClr val="00B0F0"/>
                </a:solidFill>
              </a:rPr>
              <a:t>A</a:t>
            </a:r>
            <a:r>
              <a:rPr kumimoji="1" lang="en-US" altLang="ja-JP" sz="2400" dirty="0"/>
              <a:t> {</a:t>
            </a:r>
            <a:br>
              <a:rPr kumimoji="1" lang="en-US" altLang="ja-JP" sz="2400" dirty="0"/>
            </a:br>
            <a:r>
              <a:rPr kumimoji="1" lang="en-US" altLang="ja-JP" sz="2400" dirty="0"/>
              <a:t>  int </a:t>
            </a:r>
            <a:r>
              <a:rPr kumimoji="1" lang="en-US" altLang="ja-JP" sz="2400" dirty="0">
                <a:solidFill>
                  <a:srgbClr val="FF0000"/>
                </a:solidFill>
              </a:rPr>
              <a:t>b</a:t>
            </a:r>
            <a:r>
              <a:rPr kumimoji="1" lang="en-US" altLang="ja-JP" sz="2400" dirty="0"/>
              <a:t> = 0;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namespace </a:t>
            </a:r>
            <a:r>
              <a:rPr kumimoji="1" lang="en-US" altLang="ja-JP" sz="2400" dirty="0">
                <a:solidFill>
                  <a:srgbClr val="00B050"/>
                </a:solidFill>
              </a:rPr>
              <a:t>B</a:t>
            </a:r>
            <a:r>
              <a:rPr kumimoji="1" lang="en-US" altLang="ja-JP" sz="2400" dirty="0"/>
              <a:t> {</a:t>
            </a:r>
          </a:p>
          <a:p>
            <a:r>
              <a:rPr kumimoji="1" lang="en-US" altLang="ja-JP" sz="2400" dirty="0"/>
              <a:t>  int </a:t>
            </a:r>
            <a:r>
              <a:rPr kumimoji="1" lang="en-US" altLang="ja-JP" sz="2400" dirty="0">
                <a:solidFill>
                  <a:srgbClr val="FF0000"/>
                </a:solidFill>
              </a:rPr>
              <a:t>b</a:t>
            </a:r>
            <a:r>
              <a:rPr kumimoji="1" lang="en-US" altLang="ja-JP" sz="2400" dirty="0"/>
              <a:t> = 9;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using namespace </a:t>
            </a:r>
            <a:r>
              <a:rPr kumimoji="1" lang="en-US" altLang="ja-JP" sz="2400" dirty="0">
                <a:solidFill>
                  <a:srgbClr val="00B0F0"/>
                </a:solidFill>
              </a:rPr>
              <a:t>A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std::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b; // 0</a:t>
            </a:r>
            <a:r>
              <a:rPr kumimoji="1" lang="ja-JP" altLang="en-US" sz="2400" dirty="0"/>
              <a:t>表示</a:t>
            </a:r>
            <a:endParaRPr kumimoji="1" lang="en-US" altLang="ja-JP" sz="2400" dirty="0"/>
          </a:p>
          <a:p>
            <a:br>
              <a:rPr kumimoji="1" lang="en-US" altLang="ja-JP" sz="2400" dirty="0"/>
            </a:br>
            <a:r>
              <a:rPr kumimoji="1" lang="en-US" altLang="ja-JP" sz="2400" dirty="0"/>
              <a:t>using namespace </a:t>
            </a:r>
            <a:r>
              <a:rPr kumimoji="1" lang="en-US" altLang="ja-JP" sz="2400" dirty="0">
                <a:solidFill>
                  <a:srgbClr val="00B050"/>
                </a:solidFill>
              </a:rPr>
              <a:t>B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std::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b; // 9</a:t>
            </a:r>
            <a:r>
              <a:rPr kumimoji="1" lang="ja-JP" altLang="en-US" sz="2400" dirty="0"/>
              <a:t>表示</a:t>
            </a:r>
          </a:p>
        </p:txBody>
      </p:sp>
    </p:spTree>
    <p:extLst>
      <p:ext uri="{BB962C8B-B14F-4D97-AF65-F5344CB8AC3E}">
        <p14:creationId xmlns:p14="http://schemas.microsoft.com/office/powerpoint/2010/main" val="77923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名前空間の例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名前空間を用いると、同じ変数名や関数名を複数使用することができる（教科書</a:t>
            </a:r>
            <a:r>
              <a:rPr lang="en-US" altLang="ja-JP" dirty="0"/>
              <a:t>p.70</a:t>
            </a:r>
            <a:r>
              <a:rPr lang="ja-JP" altLang="en-US" dirty="0"/>
              <a:t>～</a:t>
            </a:r>
            <a:r>
              <a:rPr lang="en-US" altLang="ja-JP" dirty="0"/>
              <a:t>73</a:t>
            </a:r>
            <a:r>
              <a:rPr lang="ja-JP" altLang="en-US" dirty="0"/>
              <a:t>）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名前空間は入れ子にできる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946542" y="3678693"/>
            <a:ext cx="3236784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namespace </a:t>
            </a:r>
            <a:r>
              <a:rPr kumimoji="1" lang="en-US" altLang="ja-JP" sz="2400" dirty="0">
                <a:solidFill>
                  <a:srgbClr val="00B0F0"/>
                </a:solidFill>
              </a:rPr>
              <a:t>A</a:t>
            </a:r>
            <a:r>
              <a:rPr kumimoji="1" lang="en-US" altLang="ja-JP" sz="2400" dirty="0"/>
              <a:t> </a:t>
            </a:r>
            <a:r>
              <a:rPr kumimoji="1" lang="en-US" altLang="ja-JP" sz="2400" dirty="0">
                <a:solidFill>
                  <a:srgbClr val="00B0F0"/>
                </a:solidFill>
              </a:rPr>
              <a:t>{</a:t>
            </a:r>
            <a:br>
              <a:rPr kumimoji="1" lang="en-US" altLang="ja-JP" sz="2400" dirty="0"/>
            </a:br>
            <a:r>
              <a:rPr kumimoji="1" lang="en-US" altLang="ja-JP" sz="2400" dirty="0"/>
              <a:t>  int </a:t>
            </a:r>
            <a:r>
              <a:rPr kumimoji="1" lang="en-US" altLang="ja-JP" sz="2400" dirty="0">
                <a:solidFill>
                  <a:srgbClr val="FF0000"/>
                </a:solidFill>
              </a:rPr>
              <a:t>b</a:t>
            </a:r>
            <a:r>
              <a:rPr kumimoji="1" lang="en-US" altLang="ja-JP" sz="2400" dirty="0"/>
              <a:t> = 0;</a:t>
            </a:r>
          </a:p>
          <a:p>
            <a:r>
              <a:rPr kumimoji="1" lang="en-US" altLang="ja-JP" sz="2400" dirty="0"/>
              <a:t>  namespace </a:t>
            </a:r>
            <a:r>
              <a:rPr kumimoji="1" lang="en-US" altLang="ja-JP" sz="2400" dirty="0">
                <a:solidFill>
                  <a:srgbClr val="00B050"/>
                </a:solidFill>
              </a:rPr>
              <a:t>B</a:t>
            </a:r>
            <a:r>
              <a:rPr kumimoji="1" lang="en-US" altLang="ja-JP" sz="2400" dirty="0"/>
              <a:t> </a:t>
            </a:r>
            <a:r>
              <a:rPr kumimoji="1" lang="en-US" altLang="ja-JP" sz="2400" dirty="0">
                <a:solidFill>
                  <a:srgbClr val="00B050"/>
                </a:solidFill>
              </a:rPr>
              <a:t>{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>
                <a:solidFill>
                  <a:srgbClr val="FF0000"/>
                </a:solidFill>
              </a:rPr>
              <a:t>b</a:t>
            </a:r>
            <a:r>
              <a:rPr kumimoji="1" lang="en-US" altLang="ja-JP" sz="2400" dirty="0"/>
              <a:t> = 9;</a:t>
            </a:r>
          </a:p>
          <a:p>
            <a:r>
              <a:rPr kumimoji="1" lang="ja-JP" altLang="en-US" sz="2400" dirty="0"/>
              <a:t>　　</a:t>
            </a:r>
            <a:r>
              <a:rPr kumimoji="1" lang="en-US" altLang="ja-JP" sz="2400" dirty="0">
                <a:solidFill>
                  <a:srgbClr val="00B050"/>
                </a:solidFill>
              </a:rPr>
              <a:t>}</a:t>
            </a:r>
          </a:p>
          <a:p>
            <a:r>
              <a:rPr kumimoji="1" lang="en-US" altLang="ja-JP" sz="2400" dirty="0">
                <a:solidFill>
                  <a:srgbClr val="00B0F0"/>
                </a:solidFill>
              </a:rPr>
              <a:t>}</a:t>
            </a:r>
          </a:p>
          <a:p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A::b;</a:t>
            </a:r>
            <a:br>
              <a:rPr kumimoji="1" lang="en-US" altLang="ja-JP" sz="2400" dirty="0"/>
            </a:b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A::B::b;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5FA0DA5-6BB6-49B6-AF84-F40C8E4BACC0}"/>
              </a:ext>
            </a:extLst>
          </p:cNvPr>
          <p:cNvSpPr txBox="1"/>
          <p:nvPr/>
        </p:nvSpPr>
        <p:spPr>
          <a:xfrm>
            <a:off x="6580756" y="4980102"/>
            <a:ext cx="5306535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rgbClr val="00B0F0"/>
                </a:solidFill>
              </a:rPr>
              <a:t>A</a:t>
            </a:r>
            <a:r>
              <a:rPr kumimoji="1" lang="en-US" altLang="ja-JP" sz="2800" dirty="0"/>
              <a:t>::</a:t>
            </a:r>
            <a:r>
              <a:rPr kumimoji="1" lang="en-US" altLang="ja-JP" sz="2800" dirty="0">
                <a:solidFill>
                  <a:srgbClr val="FF0000"/>
                </a:solidFill>
              </a:rPr>
              <a:t>b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の内容は </a:t>
            </a:r>
            <a:r>
              <a:rPr kumimoji="1" lang="en-US" altLang="ja-JP" sz="2800" dirty="0"/>
              <a:t>0</a:t>
            </a:r>
            <a:br>
              <a:rPr kumimoji="1" lang="en-US" altLang="ja-JP" sz="2800" dirty="0"/>
            </a:br>
            <a:r>
              <a:rPr kumimoji="1" lang="en-US" altLang="ja-JP" sz="2800" dirty="0">
                <a:solidFill>
                  <a:srgbClr val="00B0F0"/>
                </a:solidFill>
              </a:rPr>
              <a:t>A</a:t>
            </a:r>
            <a:r>
              <a:rPr kumimoji="1" lang="en-US" altLang="ja-JP" sz="2800" dirty="0"/>
              <a:t>::</a:t>
            </a:r>
            <a:r>
              <a:rPr kumimoji="1" lang="en-US" altLang="ja-JP" sz="2800" dirty="0">
                <a:solidFill>
                  <a:srgbClr val="00B050"/>
                </a:solidFill>
              </a:rPr>
              <a:t>B</a:t>
            </a:r>
            <a:r>
              <a:rPr kumimoji="1" lang="en-US" altLang="ja-JP" sz="2800" dirty="0"/>
              <a:t>::</a:t>
            </a:r>
            <a:r>
              <a:rPr kumimoji="1" lang="en-US" altLang="ja-JP" sz="2800" dirty="0">
                <a:solidFill>
                  <a:srgbClr val="FF0000"/>
                </a:solidFill>
              </a:rPr>
              <a:t>b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の内容は </a:t>
            </a:r>
            <a:r>
              <a:rPr kumimoji="1" lang="en-US" altLang="ja-JP" sz="2800" dirty="0"/>
              <a:t>9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C8AA5BD-491C-4AC1-8024-9F7DF59B6ECE}"/>
              </a:ext>
            </a:extLst>
          </p:cNvPr>
          <p:cNvSpPr txBox="1"/>
          <p:nvPr/>
        </p:nvSpPr>
        <p:spPr>
          <a:xfrm>
            <a:off x="7352257" y="2592505"/>
            <a:ext cx="4357283" cy="22467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:: </a:t>
            </a:r>
            <a:r>
              <a:rPr kumimoji="1" lang="ja-JP" altLang="en-US" sz="2800" dirty="0">
                <a:solidFill>
                  <a:srgbClr val="FF0000"/>
                </a:solidFill>
              </a:rPr>
              <a:t>「スコープ解決演算子」</a:t>
            </a:r>
            <a:br>
              <a:rPr kumimoji="1" lang="en-US" altLang="ja-JP" sz="2800" dirty="0">
                <a:solidFill>
                  <a:srgbClr val="FF0000"/>
                </a:solidFill>
              </a:rPr>
            </a:br>
            <a:br>
              <a:rPr kumimoji="1" lang="en-US" altLang="ja-JP" sz="2800" dirty="0">
                <a:solidFill>
                  <a:srgbClr val="FF0000"/>
                </a:solidFill>
              </a:rPr>
            </a:br>
            <a:r>
              <a:rPr kumimoji="1" lang="ja-JP" altLang="en-US" sz="2800" dirty="0">
                <a:solidFill>
                  <a:srgbClr val="FF0000"/>
                </a:solidFill>
              </a:rPr>
              <a:t>■</a:t>
            </a:r>
            <a:r>
              <a:rPr kumimoji="1" lang="en-US" altLang="ja-JP" sz="2800" dirty="0">
                <a:solidFill>
                  <a:srgbClr val="FF0000"/>
                </a:solidFill>
              </a:rPr>
              <a:t>::</a:t>
            </a:r>
            <a:r>
              <a:rPr kumimoji="1" lang="ja-JP" altLang="en-US" sz="2800" dirty="0">
                <a:solidFill>
                  <a:srgbClr val="FF0000"/>
                </a:solidFill>
              </a:rPr>
              <a:t>△　と書くと</a:t>
            </a:r>
            <a:br>
              <a:rPr kumimoji="1" lang="en-US" altLang="ja-JP" sz="2800" dirty="0">
                <a:solidFill>
                  <a:srgbClr val="FF0000"/>
                </a:solidFill>
              </a:rPr>
            </a:br>
            <a:r>
              <a:rPr kumimoji="1" lang="ja-JP" altLang="en-US" sz="2800" dirty="0">
                <a:solidFill>
                  <a:srgbClr val="FF0000"/>
                </a:solidFill>
              </a:rPr>
              <a:t>■は名前空間やクラス名</a:t>
            </a:r>
            <a:br>
              <a:rPr kumimoji="1" lang="en-US" altLang="ja-JP" sz="2800" dirty="0">
                <a:solidFill>
                  <a:srgbClr val="FF0000"/>
                </a:solidFill>
              </a:rPr>
            </a:br>
            <a:r>
              <a:rPr kumimoji="1" lang="ja-JP" altLang="en-US" sz="2800" dirty="0">
                <a:solidFill>
                  <a:srgbClr val="FF0000"/>
                </a:solidFill>
              </a:rPr>
              <a:t>△は変数や関数名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15D6852-8F2B-4AED-8097-52E12F4293E0}"/>
              </a:ext>
            </a:extLst>
          </p:cNvPr>
          <p:cNvSpPr txBox="1"/>
          <p:nvPr/>
        </p:nvSpPr>
        <p:spPr>
          <a:xfrm>
            <a:off x="7254240" y="3027702"/>
            <a:ext cx="10550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solidFill>
                  <a:srgbClr val="FF0000"/>
                </a:solidFill>
              </a:rPr>
              <a:t>ダブルコロン</a:t>
            </a:r>
          </a:p>
        </p:txBody>
      </p:sp>
    </p:spTree>
    <p:extLst>
      <p:ext uri="{BB962C8B-B14F-4D97-AF65-F5344CB8AC3E}">
        <p14:creationId xmlns:p14="http://schemas.microsoft.com/office/powerpoint/2010/main" val="386515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442F1A-863E-48D2-B94D-A54F8F155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C++</a:t>
            </a:r>
            <a:r>
              <a:rPr lang="ja-JP" altLang="en-US" dirty="0"/>
              <a:t>と</a:t>
            </a:r>
            <a:r>
              <a:rPr lang="en-US" altLang="ja-JP" dirty="0"/>
              <a:t>C</a:t>
            </a:r>
            <a:r>
              <a:rPr lang="ja-JP" altLang="en-US" dirty="0"/>
              <a:t>言語の違い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EABD46-697C-4EEF-B061-72D548754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b="1" dirty="0"/>
              <a:t>ストリームの概念</a:t>
            </a:r>
            <a:br>
              <a:rPr lang="en-US" altLang="ja-JP" dirty="0"/>
            </a:br>
            <a:r>
              <a:rPr lang="en-US" altLang="ja-JP" dirty="0"/>
              <a:t>C++:	</a:t>
            </a:r>
            <a:r>
              <a:rPr lang="ja-JP" altLang="en-US" dirty="0"/>
              <a:t>画面表示、キー入力、ファイル入出力すべて</a:t>
            </a:r>
            <a:br>
              <a:rPr lang="en-US" altLang="ja-JP" dirty="0"/>
            </a:br>
            <a:r>
              <a:rPr lang="en-US" altLang="ja-JP" dirty="0"/>
              <a:t>		</a:t>
            </a:r>
            <a:r>
              <a:rPr lang="ja-JP" altLang="en-US" b="1" dirty="0">
                <a:solidFill>
                  <a:srgbClr val="FF0000"/>
                </a:solidFill>
              </a:rPr>
              <a:t>ストリーム</a:t>
            </a:r>
            <a:r>
              <a:rPr lang="ja-JP" altLang="en-US" dirty="0"/>
              <a:t>（プログラムやデータの流れ）と</a:t>
            </a:r>
            <a:br>
              <a:rPr lang="en-US" altLang="ja-JP" dirty="0"/>
            </a:br>
            <a:r>
              <a:rPr lang="en-US" altLang="ja-JP" dirty="0"/>
              <a:t>		</a:t>
            </a:r>
            <a:r>
              <a:rPr lang="ja-JP" altLang="en-US" dirty="0"/>
              <a:t>いう概念を使って記述する</a:t>
            </a:r>
            <a:br>
              <a:rPr lang="en-US" altLang="ja-JP" dirty="0"/>
            </a:br>
            <a:r>
              <a:rPr lang="en-US" altLang="ja-JP" dirty="0"/>
              <a:t>		</a:t>
            </a:r>
            <a:r>
              <a:rPr lang="en-US" altLang="ja-JP" dirty="0" err="1"/>
              <a:t>cout</a:t>
            </a:r>
            <a:r>
              <a:rPr lang="en-US" altLang="ja-JP" dirty="0"/>
              <a:t> &lt;&lt; “test”</a:t>
            </a:r>
            <a:r>
              <a:rPr lang="ja-JP" altLang="en-US" dirty="0"/>
              <a:t>もストリームを使用</a:t>
            </a:r>
            <a:br>
              <a:rPr lang="en-US" altLang="ja-JP" dirty="0"/>
            </a:br>
            <a:endParaRPr lang="en-US" altLang="ja-JP" dirty="0"/>
          </a:p>
          <a:p>
            <a:r>
              <a:rPr kumimoji="1" lang="ja-JP" altLang="en-US" b="1" dirty="0"/>
              <a:t>文字型変数</a:t>
            </a:r>
            <a:r>
              <a:rPr kumimoji="1" lang="en-US" altLang="ja-JP" b="1" dirty="0"/>
              <a:t>string</a:t>
            </a:r>
            <a:br>
              <a:rPr kumimoji="1" lang="en-US" altLang="ja-JP" dirty="0"/>
            </a:br>
            <a:r>
              <a:rPr kumimoji="1" lang="en-US" altLang="ja-JP" dirty="0"/>
              <a:t>C++:	</a:t>
            </a:r>
            <a:r>
              <a:rPr kumimoji="1" lang="ja-JP" altLang="en-US" dirty="0"/>
              <a:t>文字列を表現する際、文字型変数でなく</a:t>
            </a:r>
            <a:br>
              <a:rPr lang="en-US" altLang="ja-JP" dirty="0"/>
            </a:br>
            <a:r>
              <a:rPr lang="en-US" altLang="ja-JP" dirty="0"/>
              <a:t>		</a:t>
            </a:r>
            <a:r>
              <a:rPr lang="en-US" altLang="ja-JP" b="1" dirty="0">
                <a:solidFill>
                  <a:srgbClr val="00B0F0"/>
                </a:solidFill>
              </a:rPr>
              <a:t>string</a:t>
            </a:r>
            <a:r>
              <a:rPr lang="ja-JP" altLang="en-US" b="1" dirty="0">
                <a:solidFill>
                  <a:srgbClr val="00B0F0"/>
                </a:solidFill>
              </a:rPr>
              <a:t>型</a:t>
            </a:r>
            <a:r>
              <a:rPr lang="ja-JP" altLang="en-US" dirty="0"/>
              <a:t>を使用可能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4001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442F1A-863E-48D2-B94D-A54F8F155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C++</a:t>
            </a:r>
            <a:r>
              <a:rPr lang="ja-JP" altLang="en-US" dirty="0"/>
              <a:t>と</a:t>
            </a:r>
            <a:r>
              <a:rPr lang="en-US" altLang="ja-JP" dirty="0"/>
              <a:t>C</a:t>
            </a:r>
            <a:r>
              <a:rPr lang="ja-JP" altLang="en-US" dirty="0"/>
              <a:t>言語の違い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EABD46-697C-4EEF-B061-72D548754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b="1" dirty="0"/>
              <a:t>型推論</a:t>
            </a:r>
            <a:br>
              <a:rPr lang="en-US" altLang="ja-JP" dirty="0"/>
            </a:br>
            <a:r>
              <a:rPr lang="en-US" altLang="ja-JP" dirty="0"/>
              <a:t>C++:	int</a:t>
            </a:r>
            <a:r>
              <a:rPr lang="ja-JP" altLang="en-US" dirty="0"/>
              <a:t>や</a:t>
            </a:r>
            <a:r>
              <a:rPr lang="en-US" altLang="ja-JP" dirty="0"/>
              <a:t>double</a:t>
            </a:r>
            <a:r>
              <a:rPr lang="ja-JP" altLang="en-US" dirty="0"/>
              <a:t>といった明示的な型宣言を</a:t>
            </a:r>
            <a:br>
              <a:rPr lang="en-US" altLang="ja-JP" dirty="0"/>
            </a:br>
            <a:r>
              <a:rPr lang="en-US" altLang="ja-JP" dirty="0"/>
              <a:t>		</a:t>
            </a:r>
            <a:r>
              <a:rPr lang="ja-JP" altLang="en-US" dirty="0"/>
              <a:t>使用せず、</a:t>
            </a:r>
            <a:r>
              <a:rPr lang="en-US" altLang="ja-JP" b="1" dirty="0">
                <a:solidFill>
                  <a:srgbClr val="00B050"/>
                </a:solidFill>
              </a:rPr>
              <a:t>auto</a:t>
            </a:r>
            <a:r>
              <a:rPr lang="ja-JP" altLang="en-US" b="1" dirty="0">
                <a:solidFill>
                  <a:srgbClr val="00B050"/>
                </a:solidFill>
              </a:rPr>
              <a:t>宣言子</a:t>
            </a:r>
            <a:r>
              <a:rPr lang="ja-JP" altLang="en-US" dirty="0"/>
              <a:t>を使って、変数を</a:t>
            </a:r>
            <a:br>
              <a:rPr lang="en-US" altLang="ja-JP" dirty="0"/>
            </a:br>
            <a:r>
              <a:rPr lang="en-US" altLang="ja-JP" dirty="0"/>
              <a:t>		</a:t>
            </a:r>
            <a:r>
              <a:rPr lang="ja-JP" altLang="en-US" dirty="0"/>
              <a:t>宣言したり、関数の戻り値に使用できる</a:t>
            </a:r>
            <a:br>
              <a:rPr lang="en-US" altLang="ja-JP" dirty="0"/>
            </a:br>
            <a:r>
              <a:rPr lang="en-US" altLang="ja-JP" dirty="0"/>
              <a:t>		</a:t>
            </a:r>
            <a:r>
              <a:rPr lang="ja-JP" altLang="en-US" dirty="0"/>
              <a:t>例</a:t>
            </a:r>
            <a:r>
              <a:rPr lang="en-US" altLang="ja-JP" dirty="0"/>
              <a:t>	</a:t>
            </a:r>
            <a:r>
              <a:rPr lang="en-US" altLang="ja-JP" dirty="0">
                <a:solidFill>
                  <a:srgbClr val="00B050"/>
                </a:solidFill>
              </a:rPr>
              <a:t>auto</a:t>
            </a:r>
            <a:r>
              <a:rPr lang="en-US" altLang="ja-JP" dirty="0"/>
              <a:t> a = </a:t>
            </a:r>
            <a:r>
              <a:rPr lang="en-US" altLang="ja-JP" dirty="0">
                <a:solidFill>
                  <a:srgbClr val="00B0F0"/>
                </a:solidFill>
              </a:rPr>
              <a:t>10</a:t>
            </a:r>
            <a:r>
              <a:rPr lang="en-US" altLang="ja-JP" dirty="0"/>
              <a:t>; //a</a:t>
            </a:r>
            <a:r>
              <a:rPr lang="ja-JP" altLang="en-US" dirty="0"/>
              <a:t>は</a:t>
            </a:r>
            <a:r>
              <a:rPr lang="ja-JP" altLang="en-US" dirty="0">
                <a:solidFill>
                  <a:srgbClr val="00B0F0"/>
                </a:solidFill>
              </a:rPr>
              <a:t>整数</a:t>
            </a:r>
            <a:r>
              <a:rPr lang="ja-JP" altLang="en-US" dirty="0"/>
              <a:t>型</a:t>
            </a:r>
            <a:br>
              <a:rPr lang="en-US" altLang="ja-JP" dirty="0"/>
            </a:br>
            <a:r>
              <a:rPr lang="en-US" altLang="ja-JP" dirty="0"/>
              <a:t>		</a:t>
            </a:r>
            <a:r>
              <a:rPr lang="ja-JP" altLang="en-US" dirty="0"/>
              <a:t>　　</a:t>
            </a:r>
            <a:r>
              <a:rPr lang="en-US" altLang="ja-JP" dirty="0"/>
              <a:t>	</a:t>
            </a:r>
            <a:r>
              <a:rPr lang="en-US" altLang="ja-JP" dirty="0">
                <a:solidFill>
                  <a:srgbClr val="00B050"/>
                </a:solidFill>
              </a:rPr>
              <a:t>auto</a:t>
            </a:r>
            <a:r>
              <a:rPr lang="en-US" altLang="ja-JP" dirty="0"/>
              <a:t> b = </a:t>
            </a:r>
            <a:r>
              <a:rPr lang="en-US" altLang="ja-JP" dirty="0">
                <a:solidFill>
                  <a:srgbClr val="FF0000"/>
                </a:solidFill>
              </a:rPr>
              <a:t>1.5</a:t>
            </a:r>
            <a:r>
              <a:rPr lang="en-US" altLang="ja-JP" dirty="0"/>
              <a:t>;//b</a:t>
            </a:r>
            <a:r>
              <a:rPr lang="ja-JP" altLang="en-US" dirty="0"/>
              <a:t>は</a:t>
            </a:r>
            <a:r>
              <a:rPr lang="ja-JP" altLang="en-US" dirty="0">
                <a:solidFill>
                  <a:srgbClr val="FF0000"/>
                </a:solidFill>
              </a:rPr>
              <a:t>実数</a:t>
            </a:r>
            <a:r>
              <a:rPr lang="ja-JP" altLang="en-US" dirty="0"/>
              <a:t>型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b="1" dirty="0"/>
              <a:t>スマートポインタ</a:t>
            </a:r>
            <a:br>
              <a:rPr lang="en-US" altLang="ja-JP" dirty="0"/>
            </a:br>
            <a:r>
              <a:rPr lang="en-US" altLang="ja-JP" dirty="0"/>
              <a:t>C++</a:t>
            </a:r>
            <a:r>
              <a:rPr lang="ja-JP" altLang="en-US" dirty="0"/>
              <a:t>：</a:t>
            </a:r>
            <a:r>
              <a:rPr lang="en-US" altLang="ja-JP" dirty="0"/>
              <a:t>	C</a:t>
            </a:r>
            <a:r>
              <a:rPr lang="ja-JP" altLang="en-US" dirty="0"/>
              <a:t>のポインタから、より厳密なメモリ管理を</a:t>
            </a:r>
            <a:br>
              <a:rPr lang="en-US" altLang="ja-JP" dirty="0"/>
            </a:br>
            <a:r>
              <a:rPr lang="en-US" altLang="ja-JP" dirty="0"/>
              <a:t>		</a:t>
            </a:r>
            <a:r>
              <a:rPr lang="ja-JP" altLang="en-US" dirty="0"/>
              <a:t>行えるようにしたポインタ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195680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442F1A-863E-48D2-B94D-A54F8F155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C++</a:t>
            </a:r>
            <a:r>
              <a:rPr lang="ja-JP" altLang="en-US" dirty="0"/>
              <a:t>と</a:t>
            </a:r>
            <a:r>
              <a:rPr lang="en-US" altLang="ja-JP" dirty="0"/>
              <a:t>C</a:t>
            </a:r>
            <a:r>
              <a:rPr lang="ja-JP" altLang="en-US" dirty="0"/>
              <a:t>言語の違い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EABD46-697C-4EEF-B061-72D548754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b="1" dirty="0"/>
              <a:t>bool</a:t>
            </a:r>
            <a:r>
              <a:rPr lang="ja-JP" altLang="en-US" b="1" dirty="0"/>
              <a:t>型</a:t>
            </a:r>
            <a:br>
              <a:rPr lang="en-US" altLang="ja-JP" dirty="0"/>
            </a:br>
            <a:r>
              <a:rPr lang="en-US" altLang="ja-JP" dirty="0"/>
              <a:t>C++:	</a:t>
            </a:r>
            <a:r>
              <a:rPr lang="en-US" altLang="ja-JP" dirty="0">
                <a:solidFill>
                  <a:srgbClr val="00B0F0"/>
                </a:solidFill>
              </a:rPr>
              <a:t>true</a:t>
            </a:r>
            <a:r>
              <a:rPr lang="ja-JP" altLang="en-US" dirty="0"/>
              <a:t>で</a:t>
            </a:r>
            <a:r>
              <a:rPr lang="ja-JP" altLang="en-US" dirty="0">
                <a:solidFill>
                  <a:srgbClr val="00B0F0"/>
                </a:solidFill>
              </a:rPr>
              <a:t>真</a:t>
            </a:r>
            <a:r>
              <a:rPr lang="ja-JP" altLang="en-US" dirty="0"/>
              <a:t>、</a:t>
            </a:r>
            <a:r>
              <a:rPr lang="en-US" altLang="ja-JP" dirty="0">
                <a:solidFill>
                  <a:srgbClr val="FF0000"/>
                </a:solidFill>
              </a:rPr>
              <a:t>false</a:t>
            </a:r>
            <a:r>
              <a:rPr lang="ja-JP" altLang="en-US" dirty="0"/>
              <a:t>で</a:t>
            </a:r>
            <a:r>
              <a:rPr lang="ja-JP" altLang="en-US" dirty="0">
                <a:solidFill>
                  <a:srgbClr val="FF0000"/>
                </a:solidFill>
              </a:rPr>
              <a:t>偽</a:t>
            </a:r>
            <a:r>
              <a:rPr lang="ja-JP" altLang="en-US" dirty="0"/>
              <a:t>を表現できる</a:t>
            </a:r>
            <a:br>
              <a:rPr lang="en-US" altLang="ja-JP" dirty="0"/>
            </a:br>
            <a:endParaRPr lang="en-US" altLang="ja-JP" dirty="0"/>
          </a:p>
          <a:p>
            <a:r>
              <a:rPr kumimoji="1" lang="ja-JP" altLang="en-US" b="1" dirty="0">
                <a:solidFill>
                  <a:srgbClr val="FF0000"/>
                </a:solidFill>
              </a:rPr>
              <a:t>クラス</a:t>
            </a:r>
            <a:r>
              <a:rPr kumimoji="1" lang="ja-JP" altLang="en-US" b="1" dirty="0"/>
              <a:t>と</a:t>
            </a:r>
            <a:r>
              <a:rPr kumimoji="1" lang="ja-JP" altLang="en-US" b="1" dirty="0">
                <a:solidFill>
                  <a:srgbClr val="00B050"/>
                </a:solidFill>
              </a:rPr>
              <a:t>オブジェクト</a:t>
            </a:r>
            <a:br>
              <a:rPr kumimoji="1" lang="en-US" altLang="ja-JP" dirty="0"/>
            </a:br>
            <a:r>
              <a:rPr kumimoji="1" lang="en-US" altLang="ja-JP" dirty="0"/>
              <a:t>C++:	</a:t>
            </a:r>
            <a:r>
              <a:rPr kumimoji="1" lang="ja-JP" altLang="en-US" dirty="0"/>
              <a:t>構造体を発展させたもので、データだけで</a:t>
            </a:r>
            <a:br>
              <a:rPr kumimoji="1" lang="en-US" altLang="ja-JP" dirty="0"/>
            </a:br>
            <a:r>
              <a:rPr kumimoji="1" lang="ja-JP" altLang="en-US" dirty="0"/>
              <a:t>　　</a:t>
            </a:r>
            <a:r>
              <a:rPr kumimoji="1" lang="en-US" altLang="ja-JP" dirty="0"/>
              <a:t>		</a:t>
            </a:r>
            <a:r>
              <a:rPr kumimoji="1" lang="ja-JP" altLang="en-US" dirty="0"/>
              <a:t>なく、データを処理する関数も内包できる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		</a:t>
            </a:r>
            <a:r>
              <a:rPr kumimoji="1" lang="ja-JP" altLang="en-US" dirty="0"/>
              <a:t>クラスは設計図にあたり、そこから</a:t>
            </a:r>
            <a:r>
              <a:rPr kumimoji="1" lang="ja-JP" altLang="en-US" dirty="0">
                <a:solidFill>
                  <a:srgbClr val="00B050"/>
                </a:solidFill>
              </a:rPr>
              <a:t>オブジェ</a:t>
            </a:r>
            <a:br>
              <a:rPr kumimoji="1" lang="en-US" altLang="ja-JP" dirty="0">
                <a:solidFill>
                  <a:srgbClr val="00B050"/>
                </a:solidFill>
              </a:rPr>
            </a:br>
            <a:r>
              <a:rPr kumimoji="1" lang="en-US" altLang="ja-JP" dirty="0">
                <a:solidFill>
                  <a:srgbClr val="00B050"/>
                </a:solidFill>
              </a:rPr>
              <a:t>		</a:t>
            </a:r>
            <a:r>
              <a:rPr kumimoji="1" lang="ja-JP" altLang="en-US" dirty="0">
                <a:solidFill>
                  <a:srgbClr val="00B050"/>
                </a:solidFill>
              </a:rPr>
              <a:t>クト</a:t>
            </a:r>
            <a:r>
              <a:rPr kumimoji="1" lang="ja-JP" altLang="en-US" dirty="0"/>
              <a:t>を生成して値を設定したり、関数を</a:t>
            </a:r>
            <a:br>
              <a:rPr lang="en-US" altLang="ja-JP" dirty="0"/>
            </a:br>
            <a:r>
              <a:rPr lang="en-US" altLang="ja-JP" dirty="0"/>
              <a:t>		</a:t>
            </a:r>
            <a:r>
              <a:rPr kumimoji="1" lang="ja-JP" altLang="en-US" dirty="0"/>
              <a:t>実行</a:t>
            </a:r>
            <a:r>
              <a:rPr lang="ja-JP" altLang="en-US" dirty="0"/>
              <a:t>できる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03246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0E6CED-9C2C-7E39-0179-9F6A1F734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その他の</a:t>
            </a:r>
            <a:r>
              <a:rPr lang="en-US" altLang="ja-JP" dirty="0"/>
              <a:t>C++</a:t>
            </a:r>
            <a:r>
              <a:rPr lang="ja-JP" altLang="en-US" dirty="0"/>
              <a:t>関連キーワード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0743FE-C8E4-6A16-FFE3-EF1295E13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インスタンス</a:t>
            </a:r>
            <a:endParaRPr lang="en-US" altLang="ja-JP" dirty="0"/>
          </a:p>
          <a:p>
            <a:r>
              <a:rPr kumimoji="1" lang="ja-JP" altLang="en-US" dirty="0"/>
              <a:t>継承／ポリモーフィズム</a:t>
            </a:r>
            <a:endParaRPr kumimoji="1" lang="en-US" altLang="ja-JP" dirty="0"/>
          </a:p>
          <a:p>
            <a:r>
              <a:rPr lang="ja-JP" altLang="en-US" dirty="0"/>
              <a:t>カプセル化</a:t>
            </a:r>
            <a:endParaRPr lang="en-US" altLang="ja-JP" dirty="0"/>
          </a:p>
          <a:p>
            <a:r>
              <a:rPr kumimoji="1" lang="ja-JP" altLang="en-US" dirty="0"/>
              <a:t>ゲッター</a:t>
            </a:r>
            <a:r>
              <a:rPr lang="ja-JP" altLang="en-US" dirty="0"/>
              <a:t>／セッター</a:t>
            </a:r>
            <a:endParaRPr lang="en-US" altLang="ja-JP" dirty="0"/>
          </a:p>
          <a:p>
            <a:r>
              <a:rPr kumimoji="1" lang="ja-JP" altLang="en-US" dirty="0"/>
              <a:t>コンストラクタ／デストラクタ</a:t>
            </a:r>
            <a:endParaRPr kumimoji="1" lang="en-US" altLang="ja-JP" dirty="0"/>
          </a:p>
          <a:p>
            <a:r>
              <a:rPr lang="ja-JP" altLang="en-US" dirty="0"/>
              <a:t>テンプレート</a:t>
            </a:r>
            <a:endParaRPr lang="en-US" altLang="ja-JP" dirty="0"/>
          </a:p>
          <a:p>
            <a:r>
              <a:rPr lang="ja-JP" altLang="en-US" dirty="0"/>
              <a:t>オーバーロード</a:t>
            </a:r>
            <a:endParaRPr lang="en-US" altLang="ja-JP" dirty="0"/>
          </a:p>
          <a:p>
            <a:r>
              <a:rPr kumimoji="1" lang="ja-JP" altLang="en-US" dirty="0"/>
              <a:t>コンテナ（</a:t>
            </a:r>
            <a:r>
              <a:rPr kumimoji="1" lang="en-US" altLang="ja-JP" dirty="0"/>
              <a:t>vector</a:t>
            </a:r>
            <a:r>
              <a:rPr kumimoji="1" lang="ja-JP" altLang="en-US" dirty="0"/>
              <a:t>／</a:t>
            </a:r>
            <a:r>
              <a:rPr lang="en-US" altLang="ja-JP" dirty="0"/>
              <a:t>list</a:t>
            </a:r>
            <a:r>
              <a:rPr kumimoji="1" lang="ja-JP" altLang="en-US" dirty="0"/>
              <a:t>／イテレータ）</a:t>
            </a:r>
            <a:endParaRPr kumimoji="1" lang="en-US" altLang="ja-JP" dirty="0"/>
          </a:p>
        </p:txBody>
      </p:sp>
      <p:sp>
        <p:nvSpPr>
          <p:cNvPr id="4" name="右中かっこ 3">
            <a:extLst>
              <a:ext uri="{FF2B5EF4-FFF2-40B4-BE49-F238E27FC236}">
                <a16:creationId xmlns:a16="http://schemas.microsoft.com/office/drawing/2014/main" id="{54DA1BE6-1373-4892-BB38-8DA8923C9ED1}"/>
              </a:ext>
            </a:extLst>
          </p:cNvPr>
          <p:cNvSpPr/>
          <p:nvPr/>
        </p:nvSpPr>
        <p:spPr>
          <a:xfrm>
            <a:off x="7207624" y="1376038"/>
            <a:ext cx="322729" cy="3070456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6AE0DC2-BF63-454B-9EE5-E02E9B0183D9}"/>
              </a:ext>
            </a:extLst>
          </p:cNvPr>
          <p:cNvSpPr txBox="1"/>
          <p:nvPr/>
        </p:nvSpPr>
        <p:spPr>
          <a:xfrm>
            <a:off x="7602071" y="2588100"/>
            <a:ext cx="23695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600" dirty="0"/>
              <a:t>クラス関連</a:t>
            </a:r>
          </a:p>
        </p:txBody>
      </p:sp>
    </p:spTree>
    <p:extLst>
      <p:ext uri="{BB962C8B-B14F-4D97-AF65-F5344CB8AC3E}">
        <p14:creationId xmlns:p14="http://schemas.microsoft.com/office/powerpoint/2010/main" val="4265242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C++</a:t>
            </a:r>
            <a:r>
              <a:rPr kumimoji="1" lang="ja-JP" altLang="en-US" dirty="0"/>
              <a:t>のための準備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GitHubDesktop</a:t>
            </a:r>
            <a:r>
              <a:rPr kumimoji="1" lang="ja-JP" altLang="en-US" dirty="0"/>
              <a:t>で</a:t>
            </a:r>
            <a:br>
              <a:rPr lang="en-US" altLang="ja-JP" dirty="0"/>
            </a:br>
            <a:r>
              <a:rPr kumimoji="1" lang="en-US" altLang="ja-JP" dirty="0"/>
              <a:t>C++</a:t>
            </a:r>
            <a:r>
              <a:rPr kumimoji="1" lang="ja-JP" altLang="en-US" dirty="0"/>
              <a:t>用のリポジトリ作成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リポジトリ名は</a:t>
            </a:r>
            <a:r>
              <a:rPr kumimoji="1" lang="en-US" altLang="ja-JP" dirty="0"/>
              <a:t>C</a:t>
            </a:r>
            <a:r>
              <a:rPr kumimoji="1" lang="ja-JP" altLang="en-US" dirty="0"/>
              <a:t>言語と</a:t>
            </a:r>
            <a:br>
              <a:rPr kumimoji="1" lang="en-US" altLang="ja-JP" dirty="0"/>
            </a:br>
            <a:r>
              <a:rPr kumimoji="1" lang="ja-JP" altLang="en-US" dirty="0"/>
              <a:t>かぶらない名前にする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Git ignore</a:t>
            </a:r>
            <a:r>
              <a:rPr kumimoji="1" lang="ja-JP" altLang="en-US" dirty="0"/>
              <a:t>は</a:t>
            </a:r>
            <a:r>
              <a:rPr kumimoji="1" lang="en-US" altLang="ja-JP" dirty="0"/>
              <a:t>C++</a:t>
            </a:r>
            <a:r>
              <a:rPr kumimoji="1" lang="ja-JP" altLang="en-US" dirty="0"/>
              <a:t>を</a:t>
            </a:r>
            <a:br>
              <a:rPr kumimoji="1" lang="en-US" altLang="ja-JP" dirty="0"/>
            </a:br>
            <a:r>
              <a:rPr kumimoji="1" lang="ja-JP" altLang="en-US" dirty="0"/>
              <a:t>選択しておく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D6404B3-4F69-4E27-AB2E-4D0C144F9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625" y="380695"/>
            <a:ext cx="5263724" cy="61120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A427CDE-CFFE-B4E9-DF17-8AC99563D7F2}"/>
              </a:ext>
            </a:extLst>
          </p:cNvPr>
          <p:cNvSpPr/>
          <p:nvPr/>
        </p:nvSpPr>
        <p:spPr>
          <a:xfrm>
            <a:off x="6591719" y="1537397"/>
            <a:ext cx="4953837" cy="4220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79A694F-E808-C0D2-A768-77C1E2A5567F}"/>
              </a:ext>
            </a:extLst>
          </p:cNvPr>
          <p:cNvSpPr/>
          <p:nvPr/>
        </p:nvSpPr>
        <p:spPr>
          <a:xfrm>
            <a:off x="6600569" y="3067562"/>
            <a:ext cx="3869814" cy="4220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58220E3-A342-0685-289D-E27E6BC0E6DA}"/>
              </a:ext>
            </a:extLst>
          </p:cNvPr>
          <p:cNvSpPr/>
          <p:nvPr/>
        </p:nvSpPr>
        <p:spPr>
          <a:xfrm>
            <a:off x="6591719" y="3557317"/>
            <a:ext cx="241160" cy="2711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87B758B-96F4-7650-84B0-BE3CC15EF19B}"/>
              </a:ext>
            </a:extLst>
          </p:cNvPr>
          <p:cNvSpPr/>
          <p:nvPr/>
        </p:nvSpPr>
        <p:spPr>
          <a:xfrm>
            <a:off x="6600569" y="4210124"/>
            <a:ext cx="4953837" cy="4220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4F2280A-D45D-8727-F109-EB2B6FA47B60}"/>
              </a:ext>
            </a:extLst>
          </p:cNvPr>
          <p:cNvSpPr/>
          <p:nvPr/>
        </p:nvSpPr>
        <p:spPr>
          <a:xfrm>
            <a:off x="8139164" y="5868102"/>
            <a:ext cx="1699847" cy="4220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3586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2008</TotalTime>
  <Words>1301</Words>
  <Application>Microsoft Office PowerPoint</Application>
  <PresentationFormat>ワイド画面</PresentationFormat>
  <Paragraphs>142</Paragraphs>
  <Slides>20</Slides>
  <Notes>0</Notes>
  <HiddenSlides>2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3" baseType="lpstr">
      <vt:lpstr>0xProto</vt:lpstr>
      <vt:lpstr>Arial</vt:lpstr>
      <vt:lpstr>Office Theme</vt:lpstr>
      <vt:lpstr>C++とC言語の違い</vt:lpstr>
      <vt:lpstr>C++とC言語の違い</vt:lpstr>
      <vt:lpstr>名前空間の例</vt:lpstr>
      <vt:lpstr>名前空間の例</vt:lpstr>
      <vt:lpstr>C++とC言語の違い</vt:lpstr>
      <vt:lpstr>C++とC言語の違い</vt:lpstr>
      <vt:lpstr>C++とC言語の違い</vt:lpstr>
      <vt:lpstr>その他のC++関連キーワード</vt:lpstr>
      <vt:lpstr>C++のための準備</vt:lpstr>
      <vt:lpstr>C++のための準備</vt:lpstr>
      <vt:lpstr>C++のための準備</vt:lpstr>
      <vt:lpstr>C++のための準備</vt:lpstr>
      <vt:lpstr>C++のための準備</vt:lpstr>
      <vt:lpstr>C++のための準備</vt:lpstr>
      <vt:lpstr>C++のための準備</vt:lpstr>
      <vt:lpstr>C++のための準備</vt:lpstr>
      <vt:lpstr>C++のための準備</vt:lpstr>
      <vt:lpstr>C++のための準備</vt:lpstr>
      <vt:lpstr>C++のための準備</vt:lpstr>
      <vt:lpstr>C++のための準備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murata@st.kobedenshi.ac.jp</cp:lastModifiedBy>
  <cp:revision>49</cp:revision>
  <dcterms:created xsi:type="dcterms:W3CDTF">2024-07-09T01:55:23Z</dcterms:created>
  <dcterms:modified xsi:type="dcterms:W3CDTF">2024-09-01T13:43:26Z</dcterms:modified>
</cp:coreProperties>
</file>