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 id="415" r:id="rId54"/>
    <p:sldId id="41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70AD47"/>
    <a:srgbClr val="FF0000"/>
    <a:srgbClr val="99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solidFill>
                  <a:schemeClr val="bg1"/>
                </a:solidFill>
                <a:highlight>
                  <a:srgbClr val="0000FF"/>
                </a:highlight>
              </a:rPr>
              <a:t>[Commit </a:t>
            </a:r>
            <a:br>
              <a:rPr lang="en-US" altLang="ja-JP" dirty="0">
                <a:solidFill>
                  <a:schemeClr val="bg1"/>
                </a:solidFill>
                <a:highlight>
                  <a:srgbClr val="0000FF"/>
                </a:highlight>
              </a:rPr>
            </a:br>
            <a:r>
              <a:rPr lang="ja-JP" altLang="en-US" dirty="0">
                <a:solidFill>
                  <a:schemeClr val="bg1"/>
                </a:solidFill>
                <a:highlight>
                  <a:srgbClr val="0000FF"/>
                </a:highlight>
              </a:rPr>
              <a:t>　　　</a:t>
            </a:r>
            <a:r>
              <a:rPr lang="en-US" altLang="ja-JP" dirty="0">
                <a:solidFill>
                  <a:schemeClr val="bg1"/>
                </a:solidFill>
                <a:highlight>
                  <a:srgbClr val="0000FF"/>
                </a:highlight>
              </a:rPr>
              <a:t>to main]</a:t>
            </a:r>
            <a:br>
              <a:rPr lang="en-US" altLang="ja-JP" dirty="0">
                <a:solidFill>
                  <a:schemeClr val="bg1"/>
                </a:solidFill>
                <a:highlight>
                  <a:srgbClr val="0000FF"/>
                </a:highlight>
              </a:rPr>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09B36D8-7F15-41F5-CC01-C67F71F8D21C}"/>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00FF"/>
                </a:highlight>
              </a:rPr>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8A81E79-27BD-A1AF-E701-6E583A40FCB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3" name="テキスト ボックス 2">
            <a:extLst>
              <a:ext uri="{FF2B5EF4-FFF2-40B4-BE49-F238E27FC236}">
                <a16:creationId xmlns:a16="http://schemas.microsoft.com/office/drawing/2014/main" id="{9A0D0A4C-311A-3AEF-ACE9-6825CB85696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C4A4BB1-C688-9026-BFAD-50DE8A501A2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3790E96-7180-E8F9-67E0-F086DEAE8FA3}"/>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9B75FA2-3DE7-37B1-26BA-94A16C343D8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solidFill>
                  <a:schemeClr val="bg1"/>
                </a:solidFill>
                <a:highlight>
                  <a:srgbClr val="008000"/>
                </a:highlight>
              </a:rPr>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6" name="テキスト ボックス 5">
            <a:extLst>
              <a:ext uri="{FF2B5EF4-FFF2-40B4-BE49-F238E27FC236}">
                <a16:creationId xmlns:a16="http://schemas.microsoft.com/office/drawing/2014/main" id="{24F9A301-E40C-EFA9-43D3-24C475BEA7A0}"/>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solidFill>
                  <a:schemeClr val="bg1"/>
                </a:solidFill>
                <a:highlight>
                  <a:srgbClr val="0000FF"/>
                </a:highlight>
              </a:rPr>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solidFill>
                  <a:schemeClr val="bg1"/>
                </a:solidFill>
                <a:highlight>
                  <a:srgbClr val="008000"/>
                </a:highlight>
              </a:rPr>
              <a:t>[Accept invitation]</a:t>
            </a:r>
            <a:r>
              <a:rPr lang="ja-JP" altLang="en-US" dirty="0"/>
              <a:t>をクリック</a:t>
            </a:r>
            <a:endParaRPr lang="en-US" altLang="ja-JP" dirty="0"/>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635932" cy="1384995"/>
          </a:xfrm>
          <a:prstGeom prst="rect">
            <a:avLst/>
          </a:prstGeom>
          <a:noFill/>
        </p:spPr>
        <p:txBody>
          <a:bodyPr wrap="none" rtlCol="0">
            <a:spAutoFit/>
          </a:bodyPr>
          <a:lstStyle/>
          <a:p>
            <a:r>
              <a:rPr kumimoji="1" lang="en-US" altLang="ja-JP" sz="2800" dirty="0">
                <a:solidFill>
                  <a:srgbClr val="FF0000"/>
                </a:solidFill>
              </a:rPr>
              <a:t>404</a:t>
            </a:r>
            <a:r>
              <a:rPr kumimoji="1" lang="ja-JP" altLang="en-US" sz="2800" dirty="0">
                <a:solidFill>
                  <a:srgbClr val="FF0000"/>
                </a:solidFill>
              </a:rPr>
              <a:t>エラーが出た場合</a:t>
            </a:r>
            <a:br>
              <a:rPr kumimoji="1" lang="en-US" altLang="ja-JP" sz="2800" dirty="0">
                <a:solidFill>
                  <a:srgbClr val="FF0000"/>
                </a:solidFill>
              </a:rPr>
            </a:br>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してください</a:t>
            </a:r>
          </a:p>
        </p:txBody>
      </p:sp>
      <p:sp>
        <p:nvSpPr>
          <p:cNvPr id="11" name="テキスト ボックス 10">
            <a:extLst>
              <a:ext uri="{FF2B5EF4-FFF2-40B4-BE49-F238E27FC236}">
                <a16:creationId xmlns:a16="http://schemas.microsoft.com/office/drawing/2014/main" id="{866FC618-B978-E8C8-D4A8-CC996BB33955}"/>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5" name="テキスト ボックス 4">
            <a:extLst>
              <a:ext uri="{FF2B5EF4-FFF2-40B4-BE49-F238E27FC236}">
                <a16:creationId xmlns:a16="http://schemas.microsoft.com/office/drawing/2014/main" id="{830EE474-648E-A550-A1BE-A5A540CC6E0B}"/>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[&lt;&gt;Code]</a:t>
            </a:r>
            <a:r>
              <a:rPr lang="ja-JP" altLang="en-US" dirty="0"/>
              <a:t>のボタンをクリックして、コピーボタンをクリックする</a:t>
            </a:r>
            <a:endParaRPr lang="en-US" altLang="ja-JP" dirty="0"/>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9A86E387-5806-49B1-1B95-54349B11C706}"/>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A4FD2EA-887B-F570-050D-761BED22927E}"/>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C94FA25-4007-0C7C-1CE0-EB2AB09C2727}"/>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4055145-4D3B-561F-A84A-654CD93ADECC}"/>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b="1" dirty="0">
                <a:solidFill>
                  <a:srgbClr val="0070C0"/>
                </a:solidFill>
              </a:rPr>
              <a:t>ローカル</a:t>
            </a:r>
            <a:r>
              <a:rPr lang="ja-JP" altLang="en-US" dirty="0"/>
              <a:t>リポジトリと</a:t>
            </a:r>
            <a:r>
              <a:rPr lang="ja-JP" altLang="en-US" b="1"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b="1"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b="1"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b="1" dirty="0">
                <a:solidFill>
                  <a:srgbClr val="00B050"/>
                </a:solidFill>
              </a:rPr>
              <a:t>リモート</a:t>
            </a:r>
            <a:r>
              <a:rPr lang="ja-JP" altLang="en-US" dirty="0"/>
              <a:t>のほうが自分の</a:t>
            </a:r>
            <a:r>
              <a:rPr lang="en-US" altLang="ja-JP" dirty="0"/>
              <a:t>PC</a:t>
            </a:r>
            <a:r>
              <a:rPr lang="ja-JP" altLang="en-US" dirty="0"/>
              <a:t>内の</a:t>
            </a:r>
            <a:r>
              <a:rPr lang="ja-JP" altLang="en-US" b="1"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b="1"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b="1" dirty="0">
                <a:solidFill>
                  <a:srgbClr val="0070C0"/>
                </a:solidFill>
              </a:rPr>
              <a:t>ローカル</a:t>
            </a:r>
            <a:r>
              <a:rPr lang="ja-JP" altLang="en-US" dirty="0"/>
              <a:t>リポジトリの更新内容を</a:t>
            </a:r>
            <a:r>
              <a:rPr lang="ja-JP" altLang="en-US" b="1" dirty="0">
                <a:solidFill>
                  <a:srgbClr val="00B050"/>
                </a:solidFill>
              </a:rPr>
              <a:t>リモート</a:t>
            </a:r>
            <a:r>
              <a:rPr lang="ja-JP" altLang="en-US" dirty="0"/>
              <a:t>リポジトリへコピー（</a:t>
            </a:r>
            <a:r>
              <a:rPr lang="ja-JP" altLang="en-US" b="1" dirty="0">
                <a:solidFill>
                  <a:srgbClr val="0070C0"/>
                </a:solidFill>
              </a:rPr>
              <a:t>ローカル</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B050"/>
                </a:solidFill>
              </a:rPr>
              <a:t>リモート</a:t>
            </a:r>
            <a:r>
              <a:rPr lang="ja-JP" altLang="en-US" dirty="0"/>
              <a:t>）</a:t>
            </a:r>
            <a:br>
              <a:rPr lang="en-US" altLang="ja-JP" dirty="0"/>
            </a:br>
            <a:br>
              <a:rPr lang="en-US" altLang="ja-JP" dirty="0"/>
            </a:br>
            <a:endParaRPr lang="en-US" altLang="ja-JP" dirty="0"/>
          </a:p>
          <a:p>
            <a:r>
              <a:rPr lang="en-US" altLang="ja-JP" b="1" dirty="0">
                <a:solidFill>
                  <a:srgbClr val="FF0000"/>
                </a:solidFill>
              </a:rPr>
              <a:t>Pull</a:t>
            </a:r>
            <a:br>
              <a:rPr lang="en-US" altLang="ja-JP" dirty="0"/>
            </a:br>
            <a:r>
              <a:rPr lang="ja-JP" altLang="en-US" b="1" dirty="0">
                <a:solidFill>
                  <a:srgbClr val="00B050"/>
                </a:solidFill>
              </a:rPr>
              <a:t>リモート</a:t>
            </a:r>
            <a:r>
              <a:rPr lang="ja-JP" altLang="en-US" dirty="0"/>
              <a:t>リポジトリから最新の内容を</a:t>
            </a:r>
            <a:r>
              <a:rPr lang="ja-JP" altLang="en-US" b="1" dirty="0">
                <a:solidFill>
                  <a:srgbClr val="0070C0"/>
                </a:solidFill>
              </a:rPr>
              <a:t>ローカル</a:t>
            </a:r>
            <a:r>
              <a:rPr lang="ja-JP" altLang="en-US" dirty="0"/>
              <a:t>リポジトリへコピー（</a:t>
            </a:r>
            <a:r>
              <a:rPr lang="ja-JP" altLang="en-US" b="1"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70C0"/>
                </a:solidFill>
              </a:rPr>
              <a:t>ローカル</a:t>
            </a:r>
            <a:r>
              <a:rPr lang="ja-JP" altLang="en-US" dirty="0"/>
              <a:t>）</a:t>
            </a:r>
            <a:br>
              <a:rPr lang="en-US" altLang="ja-JP" dirty="0"/>
            </a:br>
            <a:endParaRPr lang="en-US" altLang="ja-JP" dirty="0"/>
          </a:p>
        </p:txBody>
      </p:sp>
      <p:pic>
        <p:nvPicPr>
          <p:cNvPr id="4" name="図 3">
            <a:extLst>
              <a:ext uri="{FF2B5EF4-FFF2-40B4-BE49-F238E27FC236}">
                <a16:creationId xmlns:a16="http://schemas.microsoft.com/office/drawing/2014/main" id="{846CF446-6944-2E1E-AFD9-57BF552B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2860743"/>
            <a:ext cx="1219200" cy="1219200"/>
          </a:xfrm>
          <a:prstGeom prst="rect">
            <a:avLst/>
          </a:prstGeom>
        </p:spPr>
      </p:pic>
      <p:pic>
        <p:nvPicPr>
          <p:cNvPr id="6" name="図 5">
            <a:extLst>
              <a:ext uri="{FF2B5EF4-FFF2-40B4-BE49-F238E27FC236}">
                <a16:creationId xmlns:a16="http://schemas.microsoft.com/office/drawing/2014/main" id="{C6569C93-8113-7CD6-38DC-F8FD89F7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2860743"/>
            <a:ext cx="1219200" cy="1219200"/>
          </a:xfrm>
          <a:prstGeom prst="rect">
            <a:avLst/>
          </a:prstGeom>
        </p:spPr>
      </p:pic>
      <p:sp>
        <p:nvSpPr>
          <p:cNvPr id="7" name="矢印: 右 6">
            <a:extLst>
              <a:ext uri="{FF2B5EF4-FFF2-40B4-BE49-F238E27FC236}">
                <a16:creationId xmlns:a16="http://schemas.microsoft.com/office/drawing/2014/main" id="{F222C767-8518-1CE2-7F1B-168564F32444}"/>
              </a:ext>
            </a:extLst>
          </p:cNvPr>
          <p:cNvSpPr/>
          <p:nvPr/>
        </p:nvSpPr>
        <p:spPr>
          <a:xfrm>
            <a:off x="4893013" y="3297677"/>
            <a:ext cx="933855" cy="573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AB221C1-4E86-B6D3-82AA-D0B3A034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5564648"/>
            <a:ext cx="1219200" cy="1219200"/>
          </a:xfrm>
          <a:prstGeom prst="rect">
            <a:avLst/>
          </a:prstGeom>
        </p:spPr>
      </p:pic>
      <p:pic>
        <p:nvPicPr>
          <p:cNvPr id="10" name="図 9">
            <a:extLst>
              <a:ext uri="{FF2B5EF4-FFF2-40B4-BE49-F238E27FC236}">
                <a16:creationId xmlns:a16="http://schemas.microsoft.com/office/drawing/2014/main" id="{0E86F7CA-7FBC-A14F-F03A-34FA3853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5564648"/>
            <a:ext cx="1219200" cy="1219200"/>
          </a:xfrm>
          <a:prstGeom prst="rect">
            <a:avLst/>
          </a:prstGeom>
        </p:spPr>
      </p:pic>
      <p:sp>
        <p:nvSpPr>
          <p:cNvPr id="12" name="矢印: 右 11">
            <a:extLst>
              <a:ext uri="{FF2B5EF4-FFF2-40B4-BE49-F238E27FC236}">
                <a16:creationId xmlns:a16="http://schemas.microsoft.com/office/drawing/2014/main" id="{0987139D-9EF1-6852-9B13-3743235C3ADF}"/>
              </a:ext>
            </a:extLst>
          </p:cNvPr>
          <p:cNvSpPr/>
          <p:nvPr/>
        </p:nvSpPr>
        <p:spPr>
          <a:xfrm flipH="1">
            <a:off x="4821675" y="5887282"/>
            <a:ext cx="933855" cy="57393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EF1DB00-E14E-20EB-E4D8-F45D934D4D86}"/>
              </a:ext>
            </a:extLst>
          </p:cNvPr>
          <p:cNvSpPr txBox="1"/>
          <p:nvPr/>
        </p:nvSpPr>
        <p:spPr>
          <a:xfrm>
            <a:off x="2606026" y="3198167"/>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4" name="テキスト ボックス 13">
            <a:extLst>
              <a:ext uri="{FF2B5EF4-FFF2-40B4-BE49-F238E27FC236}">
                <a16:creationId xmlns:a16="http://schemas.microsoft.com/office/drawing/2014/main" id="{36723F9A-3BE5-5E57-A30C-A654B4C3ABA4}"/>
              </a:ext>
            </a:extLst>
          </p:cNvPr>
          <p:cNvSpPr txBox="1"/>
          <p:nvPr/>
        </p:nvSpPr>
        <p:spPr>
          <a:xfrm>
            <a:off x="2606025" y="5877601"/>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5" name="テキスト ボックス 14">
            <a:extLst>
              <a:ext uri="{FF2B5EF4-FFF2-40B4-BE49-F238E27FC236}">
                <a16:creationId xmlns:a16="http://schemas.microsoft.com/office/drawing/2014/main" id="{7D544C77-4957-D560-5A22-26E6F28BFFF0}"/>
              </a:ext>
            </a:extLst>
          </p:cNvPr>
          <p:cNvSpPr txBox="1"/>
          <p:nvPr/>
        </p:nvSpPr>
        <p:spPr>
          <a:xfrm>
            <a:off x="7470841" y="3198166"/>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
        <p:nvSpPr>
          <p:cNvPr id="18" name="テキスト ボックス 17">
            <a:extLst>
              <a:ext uri="{FF2B5EF4-FFF2-40B4-BE49-F238E27FC236}">
                <a16:creationId xmlns:a16="http://schemas.microsoft.com/office/drawing/2014/main" id="{AD9A69DE-61F3-9410-8C3A-714465043A59}"/>
              </a:ext>
            </a:extLst>
          </p:cNvPr>
          <p:cNvSpPr txBox="1"/>
          <p:nvPr/>
        </p:nvSpPr>
        <p:spPr>
          <a:xfrm>
            <a:off x="7509747" y="5877601"/>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0070C0"/>
                </a:solidFill>
              </a:rPr>
              <a:t>ローカル</a:t>
            </a:r>
            <a:r>
              <a:rPr lang="ja-JP" altLang="en-US" dirty="0"/>
              <a:t>と</a:t>
            </a:r>
            <a:r>
              <a:rPr lang="ja-JP" altLang="en-US" b="1"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プログラムがチーム全員に</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highlight>
                  <a:srgbClr val="C0C0C0"/>
                </a:highlight>
              </a:rPr>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solidFill>
                  <a:schemeClr val="bg1"/>
                </a:solidFill>
                <a:highlight>
                  <a:srgbClr val="0000FF"/>
                </a:highlight>
              </a:rPr>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b="1" dirty="0">
                <a:solidFill>
                  <a:srgbClr val="00B0F0"/>
                </a:solidFill>
              </a:rPr>
              <a:t>ローカル</a:t>
            </a:r>
            <a:r>
              <a:rPr lang="ja-JP" altLang="en-US" dirty="0"/>
              <a:t>リポジトリのファイルを更新した際は、</a:t>
            </a:r>
            <a:r>
              <a:rPr lang="ja-JP" altLang="en-US" b="1" dirty="0">
                <a:solidFill>
                  <a:srgbClr val="00B050"/>
                </a:solidFill>
              </a:rPr>
              <a:t>リモート</a:t>
            </a:r>
            <a:r>
              <a:rPr lang="ja-JP" altLang="en-US" dirty="0"/>
              <a:t>リポジトリの</a:t>
            </a:r>
            <a:br>
              <a:rPr lang="en-US" altLang="ja-JP" dirty="0"/>
            </a:br>
            <a:r>
              <a:rPr lang="ja-JP" altLang="en-US" dirty="0"/>
              <a:t>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b="1"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b="1"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b="1" dirty="0" err="1">
                <a:solidFill>
                  <a:srgbClr val="FF0000"/>
                </a:solidFill>
              </a:rPr>
              <a:t>VisualStudio</a:t>
            </a:r>
            <a:r>
              <a:rPr lang="ja-JP" altLang="en-US" dirty="0"/>
              <a:t>を選択</a:t>
            </a:r>
            <a:endParaRPr lang="en-US" altLang="ja-JP" dirty="0"/>
          </a:p>
        </p:txBody>
      </p:sp>
      <p:sp>
        <p:nvSpPr>
          <p:cNvPr id="3" name="矢印: 下 2">
            <a:extLst>
              <a:ext uri="{FF2B5EF4-FFF2-40B4-BE49-F238E27FC236}">
                <a16:creationId xmlns:a16="http://schemas.microsoft.com/office/drawing/2014/main" id="{1A3F629A-A71F-7BE9-767A-3BF189E860B1}"/>
              </a:ext>
            </a:extLst>
          </p:cNvPr>
          <p:cNvSpPr/>
          <p:nvPr/>
        </p:nvSpPr>
        <p:spPr>
          <a:xfrm flipV="1">
            <a:off x="9386285" y="5807413"/>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0F6A-2124-B53A-A44F-714CC670ACE7}"/>
              </a:ext>
            </a:extLst>
          </p:cNvPr>
          <p:cNvSpPr txBox="1"/>
          <p:nvPr/>
        </p:nvSpPr>
        <p:spPr>
          <a:xfrm>
            <a:off x="8438471" y="6171683"/>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
        <p:nvSpPr>
          <p:cNvPr id="10" name="テキスト ボックス 9">
            <a:extLst>
              <a:ext uri="{FF2B5EF4-FFF2-40B4-BE49-F238E27FC236}">
                <a16:creationId xmlns:a16="http://schemas.microsoft.com/office/drawing/2014/main" id="{A2343776-74D3-7C42-20CE-502A9E9E968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
        <p:nvSpPr>
          <p:cNvPr id="11" name="矢印: 下 10">
            <a:extLst>
              <a:ext uri="{FF2B5EF4-FFF2-40B4-BE49-F238E27FC236}">
                <a16:creationId xmlns:a16="http://schemas.microsoft.com/office/drawing/2014/main" id="{0D4372D1-9CA5-11F5-0C0D-DF881402D706}"/>
              </a:ext>
            </a:extLst>
          </p:cNvPr>
          <p:cNvSpPr/>
          <p:nvPr/>
        </p:nvSpPr>
        <p:spPr>
          <a:xfrm flipH="1" flipV="1">
            <a:off x="2752928" y="5620473"/>
            <a:ext cx="505838" cy="6170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DD47E60-DE42-2CBB-7D0F-CF1C70106D37}"/>
              </a:ext>
            </a:extLst>
          </p:cNvPr>
          <p:cNvSpPr txBox="1"/>
          <p:nvPr/>
        </p:nvSpPr>
        <p:spPr>
          <a:xfrm>
            <a:off x="2372681" y="6237503"/>
            <a:ext cx="1620957" cy="523220"/>
          </a:xfrm>
          <a:prstGeom prst="rect">
            <a:avLst/>
          </a:prstGeom>
          <a:noFill/>
        </p:spPr>
        <p:txBody>
          <a:bodyPr wrap="none" rtlCol="0">
            <a:spAutoFit/>
          </a:bodyPr>
          <a:lstStyle/>
          <a:p>
            <a:r>
              <a:rPr kumimoji="1" lang="ja-JP" altLang="en-US" sz="2800" b="1" dirty="0">
                <a:solidFill>
                  <a:srgbClr val="0070C0"/>
                </a:solidFill>
              </a:rPr>
              <a:t>超重要！</a:t>
            </a: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solidFill>
                  <a:schemeClr val="bg1"/>
                </a:solidFill>
                <a:highlight>
                  <a:srgbClr val="0000FF"/>
                </a:highlight>
              </a:rPr>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solidFill>
                  <a:schemeClr val="bg1"/>
                </a:solidFill>
                <a:highlight>
                  <a:srgbClr val="008000"/>
                </a:highlight>
              </a:rPr>
              <a:t>[Merge pull </a:t>
            </a:r>
            <a:br>
              <a:rPr lang="en-US" altLang="ja-JP" dirty="0">
                <a:solidFill>
                  <a:schemeClr val="bg1"/>
                </a:solidFill>
                <a:highlight>
                  <a:srgbClr val="008000"/>
                </a:highlight>
              </a:rPr>
            </a:br>
            <a:r>
              <a:rPr lang="en-US" altLang="ja-JP" dirty="0">
                <a:solidFill>
                  <a:schemeClr val="bg1"/>
                </a:solidFill>
                <a:highlight>
                  <a:srgbClr val="008000"/>
                </a:highlight>
              </a:rPr>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solidFill>
                  <a:schemeClr val="bg1"/>
                </a:solidFill>
                <a:highlight>
                  <a:srgbClr val="008000"/>
                </a:highlight>
              </a:rPr>
              <a:t>[Confirm merge]</a:t>
            </a:r>
            <a:br>
              <a:rPr lang="en-US" altLang="ja-JP" dirty="0">
                <a:solidFill>
                  <a:schemeClr val="bg1"/>
                </a:solidFill>
                <a:highlight>
                  <a:srgbClr val="008000"/>
                </a:highlight>
              </a:rPr>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highlight>
                  <a:srgbClr val="C0C0C0"/>
                </a:highlight>
              </a:rPr>
              <a:t>[Delete branch]</a:t>
            </a:r>
            <a:br>
              <a:rPr lang="en-US" altLang="ja-JP" dirty="0">
                <a:highlight>
                  <a:srgbClr val="C0C0C0"/>
                </a:highlight>
              </a:rPr>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b="1" dirty="0">
                <a:solidFill>
                  <a:srgbClr val="00B050"/>
                </a:solidFill>
              </a:rPr>
              <a:t>リモート</a:t>
            </a:r>
            <a:r>
              <a:rPr lang="ja-JP" altLang="en-US" dirty="0"/>
              <a:t>のブランチは削除</a:t>
            </a:r>
            <a:br>
              <a:rPr lang="en-US" altLang="ja-JP" dirty="0"/>
            </a:br>
            <a:r>
              <a:rPr lang="ja-JP" altLang="en-US" dirty="0"/>
              <a:t>されたので、</a:t>
            </a:r>
            <a:r>
              <a:rPr lang="ja-JP" altLang="en-US" b="1"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highlight>
                  <a:srgbClr val="C0C0C0"/>
                </a:highlight>
              </a:rPr>
              <a:t>[Resolve </a:t>
            </a:r>
            <a:br>
              <a:rPr lang="en-US" altLang="ja-JP" dirty="0">
                <a:highlight>
                  <a:srgbClr val="C0C0C0"/>
                </a:highlight>
              </a:rPr>
            </a:br>
            <a:r>
              <a:rPr lang="ja-JP" altLang="en-US" dirty="0">
                <a:highlight>
                  <a:srgbClr val="C0C0C0"/>
                </a:highlight>
              </a:rPr>
              <a:t>　　</a:t>
            </a:r>
            <a:r>
              <a:rPr lang="en-US" altLang="ja-JP" dirty="0">
                <a:highlight>
                  <a:srgbClr val="C0C0C0"/>
                </a:highlight>
              </a:rPr>
              <a:t>conflicts]</a:t>
            </a:r>
            <a:br>
              <a:rPr lang="en-US" altLang="ja-JP" dirty="0">
                <a:highlight>
                  <a:srgbClr val="C0C0C0"/>
                </a:highlight>
              </a:rPr>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3193503" cy="1200329"/>
          </a:xfrm>
          <a:prstGeom prst="rect">
            <a:avLst/>
          </a:prstGeom>
          <a:solidFill>
            <a:schemeClr val="bg1"/>
          </a:solidFill>
        </p:spPr>
        <p:txBody>
          <a:bodyPr wrap="none" rtlCol="0">
            <a:spAutoFit/>
          </a:bodyPr>
          <a:lstStyle/>
          <a:p>
            <a:r>
              <a:rPr kumimoji="1" lang="ja-JP" altLang="en-US" sz="2400" dirty="0">
                <a:solidFill>
                  <a:srgbClr val="FF0000"/>
                </a:solidFill>
              </a:rPr>
              <a:t>どちらの変更を残すか</a:t>
            </a:r>
            <a:endParaRPr kumimoji="1" lang="en-US" altLang="ja-JP" sz="2400" dirty="0">
              <a:solidFill>
                <a:srgbClr val="FF0000"/>
              </a:solidFill>
            </a:endParaRPr>
          </a:p>
          <a:p>
            <a:r>
              <a:rPr kumimoji="1" lang="ja-JP" altLang="en-US" sz="2400" dirty="0">
                <a:solidFill>
                  <a:srgbClr val="FF0000"/>
                </a:solidFill>
              </a:rPr>
              <a:t>チーム内で決定して</a:t>
            </a:r>
            <a:endParaRPr kumimoji="1" lang="en-US" altLang="ja-JP" sz="2400" dirty="0">
              <a:solidFill>
                <a:srgbClr val="FF0000"/>
              </a:solidFill>
            </a:endParaRPr>
          </a:p>
          <a:p>
            <a:r>
              <a:rPr kumimoji="1" lang="ja-JP" altLang="en-US" sz="2400" dirty="0">
                <a:solidFill>
                  <a:srgbClr val="FF0000"/>
                </a:solidFill>
              </a:rPr>
              <a:t>不要な箇所は削除する</a:t>
            </a:r>
            <a:endParaRPr kumimoji="1" lang="en-US" altLang="ja-JP" sz="2400" dirty="0">
              <a:solidFill>
                <a:srgbClr val="FF0000"/>
              </a:solidFill>
            </a:endParaRP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6630BC6-3B45-5D66-D2F5-558470DB9EB9}"/>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highlight>
                  <a:srgbClr val="C0C0C0"/>
                </a:highlight>
              </a:rPr>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solidFill>
                  <a:schemeClr val="bg1"/>
                </a:solidFill>
                <a:highlight>
                  <a:srgbClr val="008000"/>
                </a:highlight>
              </a:rPr>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solidFill>
                  <a:schemeClr val="bg1"/>
                </a:solidFill>
                <a:highlight>
                  <a:srgbClr val="008000"/>
                </a:highlight>
              </a:rPr>
              <a:t>[Merge pull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721352" y="403211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869659" y="530157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0C05-3161-7D99-378C-3EC14BAD05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6F7F50-F89E-01AC-C3D9-88411700ED4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EB9FCE0-FCE7-A95E-F47F-6FFDDD119E6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開発の流れまとめ</a:t>
            </a:r>
            <a:br>
              <a:rPr lang="en-US" altLang="ja-JP" dirty="0"/>
            </a:br>
            <a:endParaRPr lang="en-US" altLang="ja-JP" dirty="0"/>
          </a:p>
          <a:p>
            <a:pPr marL="971550" lvl="1" indent="-514350">
              <a:buFont typeface="+mj-ea"/>
              <a:buAutoNum type="circleNumDbPlain"/>
            </a:pPr>
            <a:r>
              <a:rPr lang="ja-JP" altLang="en-US" dirty="0"/>
              <a:t>新しい機能を追加したいときは、まずは</a:t>
            </a:r>
            <a:r>
              <a:rPr lang="ja-JP" altLang="en-US" dirty="0">
                <a:highlight>
                  <a:srgbClr val="FFFF00"/>
                </a:highlight>
              </a:rPr>
              <a:t>ローカル</a:t>
            </a:r>
            <a:r>
              <a:rPr lang="ja-JP" altLang="en-US" dirty="0"/>
              <a:t>ブランチを作って</a:t>
            </a:r>
            <a:r>
              <a:rPr lang="ja-JP" altLang="en-US" dirty="0">
                <a:highlight>
                  <a:srgbClr val="00FFFF"/>
                </a:highlight>
              </a:rPr>
              <a:t>リモート</a:t>
            </a:r>
            <a:r>
              <a:rPr lang="ja-JP" altLang="en-US" dirty="0"/>
              <a:t>ブランチを</a:t>
            </a:r>
            <a:r>
              <a:rPr lang="en-US" altLang="ja-JP" b="1" dirty="0">
                <a:solidFill>
                  <a:srgbClr val="FF0000"/>
                </a:solidFill>
              </a:rPr>
              <a:t>Publish</a:t>
            </a:r>
            <a:r>
              <a:rPr lang="ja-JP" altLang="en-US" dirty="0"/>
              <a:t>する</a:t>
            </a:r>
            <a:endParaRPr lang="en-US" altLang="ja-JP" dirty="0"/>
          </a:p>
          <a:p>
            <a:pPr marL="971550" lvl="1" indent="-514350">
              <a:buFont typeface="+mj-ea"/>
              <a:buAutoNum type="circleNumDbPlain"/>
            </a:pPr>
            <a:r>
              <a:rPr lang="ja-JP" altLang="en-US" dirty="0">
                <a:highlight>
                  <a:srgbClr val="FFFF00"/>
                </a:highlight>
              </a:rPr>
              <a:t>ローカル</a:t>
            </a:r>
            <a:r>
              <a:rPr lang="ja-JP" altLang="en-US" dirty="0"/>
              <a:t>ブランチで作業したのち</a:t>
            </a:r>
            <a:r>
              <a:rPr lang="ja-JP" altLang="en-US" dirty="0">
                <a:highlight>
                  <a:srgbClr val="00FFFF"/>
                </a:highlight>
              </a:rPr>
              <a:t>リモート</a:t>
            </a:r>
            <a:r>
              <a:rPr lang="ja-JP" altLang="en-US" dirty="0"/>
              <a:t>ブランチへ</a:t>
            </a:r>
            <a:r>
              <a:rPr lang="en-US" altLang="ja-JP" dirty="0">
                <a:solidFill>
                  <a:srgbClr val="FF0000"/>
                </a:solidFill>
              </a:rPr>
              <a:t>Push</a:t>
            </a:r>
            <a:r>
              <a:rPr lang="ja-JP" altLang="en-US" dirty="0"/>
              <a:t>する　</a:t>
            </a:r>
            <a:r>
              <a:rPr lang="ja-JP" altLang="en-US" b="1" dirty="0">
                <a:solidFill>
                  <a:srgbClr val="00B050"/>
                </a:solidFill>
              </a:rPr>
              <a:t>（</a:t>
            </a:r>
            <a:r>
              <a:rPr lang="en-US" altLang="ja-JP" b="1" dirty="0">
                <a:solidFill>
                  <a:srgbClr val="00B050"/>
                </a:solidFill>
              </a:rPr>
              <a:t>※</a:t>
            </a:r>
            <a:r>
              <a:rPr lang="ja-JP" altLang="en-US" b="1" dirty="0">
                <a:solidFill>
                  <a:srgbClr val="00B050"/>
                </a:solidFill>
              </a:rPr>
              <a:t>この作業を繰り返す）</a:t>
            </a:r>
            <a:endParaRPr lang="en-US" altLang="ja-JP" b="1" dirty="0">
              <a:solidFill>
                <a:srgbClr val="00B050"/>
              </a:solidFill>
            </a:endParaRPr>
          </a:p>
          <a:p>
            <a:pPr marL="971550" lvl="1" indent="-514350">
              <a:buFont typeface="+mj-ea"/>
              <a:buAutoNum type="circleNumDbPlain"/>
            </a:pPr>
            <a:r>
              <a:rPr lang="ja-JP" altLang="en-US" dirty="0"/>
              <a:t>安定動作することが確認できたら、</a:t>
            </a:r>
            <a:r>
              <a:rPr lang="en-US" altLang="ja-JP" b="1" dirty="0">
                <a:solidFill>
                  <a:srgbClr val="FF0000"/>
                </a:solidFill>
              </a:rPr>
              <a:t>Pull</a:t>
            </a:r>
            <a:r>
              <a:rPr lang="ja-JP" altLang="en-US" b="1" dirty="0">
                <a:solidFill>
                  <a:srgbClr val="FF0000"/>
                </a:solidFill>
              </a:rPr>
              <a:t>　</a:t>
            </a:r>
            <a:r>
              <a:rPr lang="en-US" altLang="ja-JP" b="1" dirty="0">
                <a:solidFill>
                  <a:srgbClr val="FF0000"/>
                </a:solidFill>
              </a:rPr>
              <a:t>request</a:t>
            </a:r>
            <a:r>
              <a:rPr lang="en-US" altLang="ja-JP" dirty="0">
                <a:solidFill>
                  <a:srgbClr val="FF0000"/>
                </a:solidFill>
              </a:rPr>
              <a:t> </a:t>
            </a:r>
            <a:r>
              <a:rPr lang="ja-JP" altLang="en-US" dirty="0"/>
              <a:t>して</a:t>
            </a:r>
            <a:r>
              <a:rPr lang="en-US" altLang="ja-JP" b="1" dirty="0">
                <a:solidFill>
                  <a:schemeClr val="bg1"/>
                </a:solidFill>
                <a:highlight>
                  <a:srgbClr val="FF0000"/>
                </a:highlight>
              </a:rPr>
              <a:t>main</a:t>
            </a:r>
            <a:r>
              <a:rPr lang="ja-JP" altLang="en-US" dirty="0"/>
              <a:t>ブランチへマージ</a:t>
            </a:r>
            <a:endParaRPr lang="en-US" altLang="ja-JP" dirty="0"/>
          </a:p>
          <a:p>
            <a:pPr marL="971550" lvl="1" indent="-514350">
              <a:buFont typeface="+mj-ea"/>
              <a:buAutoNum type="circleNumDbPlain"/>
            </a:pPr>
            <a:r>
              <a:rPr lang="ja-JP" altLang="en-US" dirty="0">
                <a:highlight>
                  <a:srgbClr val="00FFFF"/>
                </a:highlight>
              </a:rPr>
              <a:t>リモート</a:t>
            </a:r>
            <a:r>
              <a:rPr lang="ja-JP" altLang="en-US" dirty="0"/>
              <a:t>ブランチを</a:t>
            </a:r>
            <a:r>
              <a:rPr lang="ja-JP" altLang="en-US" b="1" dirty="0">
                <a:solidFill>
                  <a:srgbClr val="C00000"/>
                </a:solidFill>
              </a:rPr>
              <a:t>サイト上で削除</a:t>
            </a:r>
            <a:endParaRPr lang="en-US" altLang="ja-JP" b="1" dirty="0">
              <a:solidFill>
                <a:srgbClr val="C00000"/>
              </a:solidFill>
            </a:endParaRPr>
          </a:p>
          <a:p>
            <a:pPr marL="971550" lvl="1" indent="-514350">
              <a:buFont typeface="+mj-ea"/>
              <a:buAutoNum type="circleNumDbPlain"/>
            </a:pPr>
            <a:r>
              <a:rPr lang="ja-JP" altLang="en-US" dirty="0">
                <a:highlight>
                  <a:srgbClr val="FFFF00"/>
                </a:highlight>
              </a:rPr>
              <a:t>ローカル</a:t>
            </a:r>
            <a:r>
              <a:rPr lang="ja-JP" altLang="en-US" dirty="0"/>
              <a:t>ブランチを</a:t>
            </a:r>
            <a:r>
              <a:rPr lang="en-US" altLang="ja-JP" b="1" dirty="0" err="1">
                <a:solidFill>
                  <a:srgbClr val="00B0F0"/>
                </a:solidFill>
              </a:rPr>
              <a:t>Github</a:t>
            </a:r>
            <a:r>
              <a:rPr lang="en-US" altLang="ja-JP" b="1" dirty="0">
                <a:solidFill>
                  <a:srgbClr val="00B0F0"/>
                </a:solidFill>
              </a:rPr>
              <a:t> Desktop</a:t>
            </a:r>
            <a:r>
              <a:rPr lang="ja-JP" altLang="en-US" b="1" dirty="0">
                <a:solidFill>
                  <a:srgbClr val="00B0F0"/>
                </a:solidFill>
              </a:rPr>
              <a:t>で削除</a:t>
            </a:r>
            <a:endParaRPr lang="en-US" altLang="ja-JP" b="1" dirty="0">
              <a:solidFill>
                <a:srgbClr val="00B0F0"/>
              </a:solidFill>
            </a:endParaRPr>
          </a:p>
        </p:txBody>
      </p:sp>
    </p:spTree>
    <p:extLst>
      <p:ext uri="{BB962C8B-B14F-4D97-AF65-F5344CB8AC3E}">
        <p14:creationId xmlns:p14="http://schemas.microsoft.com/office/powerpoint/2010/main" val="344979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85CE3-42E9-1076-9FD3-120EDDCA30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036BE-27B8-3241-7B29-BF73C1AAB5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80F4910-792A-FB72-95F7-CDB733C081F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b="1" dirty="0"/>
              <a:t>以外</a:t>
            </a:r>
            <a:r>
              <a:rPr lang="ja-JP" altLang="en-US" dirty="0"/>
              <a:t>のアプリ</a:t>
            </a:r>
            <a:br>
              <a:rPr lang="en-US" altLang="ja-JP" dirty="0"/>
            </a:br>
            <a:br>
              <a:rPr lang="en-US" altLang="ja-JP" dirty="0"/>
            </a:br>
            <a:r>
              <a:rPr lang="en-US" altLang="ja-JP" dirty="0"/>
              <a:t>GitHub</a:t>
            </a:r>
            <a:r>
              <a:rPr lang="ja-JP" altLang="en-US" dirty="0"/>
              <a:t>を使うためのアプリは他にも存在する</a:t>
            </a:r>
            <a:br>
              <a:rPr lang="en-US" altLang="ja-JP" dirty="0"/>
            </a:br>
            <a:endParaRPr lang="en-US" altLang="ja-JP" dirty="0"/>
          </a:p>
          <a:p>
            <a:pPr marL="1200150" lvl="1" indent="-742950">
              <a:buFont typeface="+mj-ea"/>
              <a:buAutoNum type="circleNumDbPlain"/>
            </a:pPr>
            <a:r>
              <a:rPr lang="en-US" altLang="ja-JP" dirty="0"/>
              <a:t>SourceTree</a:t>
            </a:r>
          </a:p>
          <a:p>
            <a:pPr marL="1200150" lvl="1" indent="-742950">
              <a:buFont typeface="+mj-ea"/>
              <a:buAutoNum type="circleNumDbPlain"/>
            </a:pPr>
            <a:r>
              <a:rPr lang="en-US" altLang="ja-JP" dirty="0"/>
              <a:t>Fork</a:t>
            </a:r>
          </a:p>
          <a:p>
            <a:pPr marL="1200150" lvl="1" indent="-742950">
              <a:buFont typeface="+mj-ea"/>
              <a:buAutoNum type="circleNumDbPlain"/>
            </a:pPr>
            <a:r>
              <a:rPr lang="en-US" altLang="ja-JP" dirty="0" err="1"/>
              <a:t>TortoiseGit</a:t>
            </a:r>
            <a:endParaRPr lang="en-US" altLang="ja-JP" dirty="0"/>
          </a:p>
          <a:p>
            <a:pPr marL="457200" lvl="1" indent="0">
              <a:buNone/>
            </a:pPr>
            <a:br>
              <a:rPr lang="en-US" altLang="ja-JP" dirty="0"/>
            </a:br>
            <a:r>
              <a:rPr lang="ja-JP" altLang="en-US" dirty="0"/>
              <a:t>全ブランチの可視化やマージがしやすくなっていたりするので、気になる人は調べてみてください</a:t>
            </a:r>
            <a:endParaRPr lang="en-US" altLang="ja-JP" dirty="0"/>
          </a:p>
        </p:txBody>
      </p:sp>
    </p:spTree>
    <p:extLst>
      <p:ext uri="{BB962C8B-B14F-4D97-AF65-F5344CB8AC3E}">
        <p14:creationId xmlns:p14="http://schemas.microsoft.com/office/powerpoint/2010/main" val="418800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CC9383-E02F-B8E6-B9A6-61DD5CAD629D}"/>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91E1CE8-93A9-6C2A-34F9-7D398DCC63FE}"/>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9DC91A4-D306-D61E-B006-F2BDE69AAA52}"/>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Library/</a:t>
            </a:r>
            <a:br>
              <a:rPr lang="en-US" altLang="ja-JP" dirty="0"/>
            </a:br>
            <a:br>
              <a:rPr lang="en-US" altLang="ja-JP" dirty="0"/>
            </a:br>
            <a:r>
              <a:rPr lang="ja-JP" altLang="en-US" dirty="0"/>
              <a:t>を追加する</a:t>
            </a:r>
            <a:br>
              <a:rPr lang="en-US" altLang="ja-JP" dirty="0"/>
            </a:br>
            <a:br>
              <a:rPr lang="en-US" altLang="ja-JP" dirty="0"/>
            </a:br>
            <a:r>
              <a:rPr lang="en-US" altLang="ja-JP" sz="3200" dirty="0">
                <a:solidFill>
                  <a:srgbClr val="00B050"/>
                </a:solidFill>
              </a:rPr>
              <a:t>Library</a:t>
            </a:r>
            <a:r>
              <a:rPr lang="ja-JP" altLang="en-US" sz="3200" dirty="0">
                <a:solidFill>
                  <a:srgbClr val="00B050"/>
                </a:solidFill>
              </a:rPr>
              <a:t>フォルダはプロジェクト</a:t>
            </a:r>
            <a:br>
              <a:rPr lang="en-US" altLang="ja-JP" sz="3200" dirty="0">
                <a:solidFill>
                  <a:srgbClr val="00B050"/>
                </a:solidFill>
              </a:rPr>
            </a:br>
            <a:r>
              <a:rPr lang="ja-JP" altLang="en-US" sz="3200" dirty="0">
                <a:solidFill>
                  <a:srgbClr val="00B050"/>
                </a:solidFill>
              </a:rPr>
              <a:t>に必要だが同期からは除外する</a:t>
            </a:r>
            <a:endParaRPr lang="en-US" altLang="ja-JP" sz="3200" dirty="0">
              <a:solidFill>
                <a:srgbClr val="00B05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36FBE71-6692-FB94-EE1D-C0F02F8B25D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7242</TotalTime>
  <Words>2155</Words>
  <Application>Microsoft Office PowerPoint</Application>
  <PresentationFormat>ワイド画面</PresentationFormat>
  <Paragraphs>189</Paragraphs>
  <Slides>54</Slides>
  <Notes>0</Notes>
  <HiddenSlides>2</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54</vt:i4>
      </vt:variant>
    </vt:vector>
  </HeadingPairs>
  <TitlesOfParts>
    <vt:vector size="57"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309</cp:revision>
  <dcterms:created xsi:type="dcterms:W3CDTF">2024-07-09T01:55:23Z</dcterms:created>
  <dcterms:modified xsi:type="dcterms:W3CDTF">2024-11-12T23:54:37Z</dcterms:modified>
</cp:coreProperties>
</file>